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2581-3D53-4ED3-BD5C-BBC9AE2E12BF}" type="datetimeFigureOut">
              <a:rPr lang="en-US" smtClean="0"/>
              <a:t>20-Feb-18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403F-CBA1-45D5-AA39-5C4CCFFB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2581-3D53-4ED3-BD5C-BBC9AE2E12BF}" type="datetimeFigureOut">
              <a:rPr lang="en-US" smtClean="0"/>
              <a:t>20-Feb-18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403F-CBA1-45D5-AA39-5C4CCFFB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0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2581-3D53-4ED3-BD5C-BBC9AE2E12BF}" type="datetimeFigureOut">
              <a:rPr lang="en-US" smtClean="0"/>
              <a:t>20-Feb-18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403F-CBA1-45D5-AA39-5C4CCFFB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2581-3D53-4ED3-BD5C-BBC9AE2E12BF}" type="datetimeFigureOut">
              <a:rPr lang="en-US" smtClean="0"/>
              <a:t>20-Feb-18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403F-CBA1-45D5-AA39-5C4CCFFB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2581-3D53-4ED3-BD5C-BBC9AE2E12BF}" type="datetimeFigureOut">
              <a:rPr lang="en-US" smtClean="0"/>
              <a:t>20-Feb-18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403F-CBA1-45D5-AA39-5C4CCFFB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3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2581-3D53-4ED3-BD5C-BBC9AE2E12BF}" type="datetimeFigureOut">
              <a:rPr lang="en-US" smtClean="0"/>
              <a:t>20-Feb-18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403F-CBA1-45D5-AA39-5C4CCFFB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2581-3D53-4ED3-BD5C-BBC9AE2E12BF}" type="datetimeFigureOut">
              <a:rPr lang="en-US" smtClean="0"/>
              <a:t>20-Feb-18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403F-CBA1-45D5-AA39-5C4CCFFB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2581-3D53-4ED3-BD5C-BBC9AE2E12BF}" type="datetimeFigureOut">
              <a:rPr lang="en-US" smtClean="0"/>
              <a:t>20-Feb-18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403F-CBA1-45D5-AA39-5C4CCFFB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2581-3D53-4ED3-BD5C-BBC9AE2E12BF}" type="datetimeFigureOut">
              <a:rPr lang="en-US" smtClean="0"/>
              <a:t>20-Feb-18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403F-CBA1-45D5-AA39-5C4CCFFB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2581-3D53-4ED3-BD5C-BBC9AE2E12BF}" type="datetimeFigureOut">
              <a:rPr lang="en-US" smtClean="0"/>
              <a:t>20-Feb-18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403F-CBA1-45D5-AA39-5C4CCFFB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9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2581-3D53-4ED3-BD5C-BBC9AE2E12BF}" type="datetimeFigureOut">
              <a:rPr lang="en-US" smtClean="0"/>
              <a:t>20-Feb-18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403F-CBA1-45D5-AA39-5C4CCFFB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82581-3D53-4ED3-BD5C-BBC9AE2E12BF}" type="datetimeFigureOut">
              <a:rPr lang="en-US" smtClean="0"/>
              <a:t>20-Feb-18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B403F-CBA1-45D5-AA39-5C4CCFFB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6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11373" y="283335"/>
            <a:ext cx="10444766" cy="18614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EMPLOYEE ATTRITION USING MACHINE LEARNING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131" y="3138399"/>
            <a:ext cx="4275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GUIDED BY : </a:t>
            </a:r>
            <a:endParaRPr lang="en-US" sz="3200" u="sng" dirty="0" smtClean="0"/>
          </a:p>
          <a:p>
            <a:endParaRPr lang="en-US" sz="800" u="sng" dirty="0" smtClean="0"/>
          </a:p>
          <a:p>
            <a:r>
              <a:rPr lang="en-US" sz="3200" dirty="0" smtClean="0"/>
              <a:t>Mr. ANBAZHAGAN M</a:t>
            </a:r>
            <a:endParaRPr lang="en-US" sz="3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992975" y="3138399"/>
            <a:ext cx="5546501" cy="3404068"/>
          </a:xfrm>
        </p:spPr>
        <p:txBody>
          <a:bodyPr>
            <a:noAutofit/>
          </a:bodyPr>
          <a:lstStyle/>
          <a:p>
            <a:pPr algn="l"/>
            <a:r>
              <a:rPr lang="en-US" sz="3200" u="sng" dirty="0" smtClean="0"/>
              <a:t>TEAM MEMBERS:</a:t>
            </a:r>
          </a:p>
          <a:p>
            <a:pPr algn="l"/>
            <a:endParaRPr lang="en-US" sz="800" u="sng" dirty="0" smtClean="0"/>
          </a:p>
          <a:p>
            <a:pPr algn="l"/>
            <a:r>
              <a:rPr lang="en-US" sz="3200" dirty="0"/>
              <a:t>	</a:t>
            </a:r>
            <a:r>
              <a:rPr lang="en-US" sz="3200" dirty="0" smtClean="0"/>
              <a:t>	Abinaya M</a:t>
            </a:r>
          </a:p>
          <a:p>
            <a:pPr algn="l"/>
            <a:r>
              <a:rPr lang="en-US" sz="3200" dirty="0"/>
              <a:t>	</a:t>
            </a:r>
            <a:r>
              <a:rPr lang="en-US" sz="3200" dirty="0" smtClean="0"/>
              <a:t>	Aishwaryalakshmi S</a:t>
            </a:r>
          </a:p>
          <a:p>
            <a:pPr algn="l"/>
            <a:r>
              <a:rPr lang="en-US" sz="3200" dirty="0" smtClean="0"/>
              <a:t>		Aksshaya K</a:t>
            </a:r>
          </a:p>
          <a:p>
            <a:pPr algn="l"/>
            <a:r>
              <a:rPr lang="en-US" sz="3200" dirty="0"/>
              <a:t>	</a:t>
            </a:r>
            <a:r>
              <a:rPr lang="en-US" sz="3200" dirty="0" smtClean="0"/>
              <a:t>	Ganesh V </a:t>
            </a:r>
          </a:p>
        </p:txBody>
      </p:sp>
    </p:spTree>
    <p:extLst>
      <p:ext uri="{BB962C8B-B14F-4D97-AF65-F5344CB8AC3E}">
        <p14:creationId xmlns:p14="http://schemas.microsoft.com/office/powerpoint/2010/main" val="128725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7741" y="528033"/>
            <a:ext cx="10515600" cy="1046744"/>
          </a:xfrm>
        </p:spPr>
        <p:txBody>
          <a:bodyPr>
            <a:normAutofit/>
          </a:bodyPr>
          <a:lstStyle/>
          <a:p>
            <a:r>
              <a:rPr lang="en-US" sz="4300" b="1" u="sng" dirty="0"/>
              <a:t>MOTIVATION 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7740" y="2064177"/>
            <a:ext cx="11229307" cy="37828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Bill Gates was once quoted as saying,</a:t>
            </a:r>
          </a:p>
          <a:p>
            <a:pPr marL="0" indent="0">
              <a:buNone/>
            </a:pPr>
            <a:r>
              <a:rPr lang="en-US" sz="3200" dirty="0"/>
              <a:t>“You take away our top 20 employees and we [Microsoft] become a mediocre company</a:t>
            </a:r>
            <a:r>
              <a:rPr lang="en-US" sz="3200" dirty="0" smtClean="0"/>
              <a:t>”.</a:t>
            </a:r>
          </a:p>
          <a:p>
            <a:pPr marL="0" indent="0">
              <a:buNone/>
            </a:pPr>
            <a:r>
              <a:rPr lang="en-US" sz="3200" dirty="0"/>
              <a:t>His statement cuts to the core of a major problem: employee attrition.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An </a:t>
            </a:r>
            <a:r>
              <a:rPr lang="en-US" sz="3200" dirty="0"/>
              <a:t>organization is only as good as its employees, and these people are the true source of its competitive advantage.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8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7740" y="859713"/>
            <a:ext cx="10727028" cy="73727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4300" b="1" u="sng" dirty="0">
                <a:latin typeface="+mj-lt"/>
                <a:ea typeface="+mj-ea"/>
                <a:cs typeface="+mj-cs"/>
              </a:rPr>
              <a:t>OBJECTIVE: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7740" y="2180084"/>
            <a:ext cx="11229307" cy="2610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To determine </a:t>
            </a:r>
            <a:r>
              <a:rPr lang="en-US" sz="3200" dirty="0"/>
              <a:t>the </a:t>
            </a:r>
            <a:r>
              <a:rPr lang="en-US" sz="3200" dirty="0" smtClean="0"/>
              <a:t>employees who </a:t>
            </a:r>
            <a:r>
              <a:rPr lang="en-US" sz="3200" dirty="0"/>
              <a:t>are likely to leave </a:t>
            </a:r>
            <a:r>
              <a:rPr lang="en-US" sz="3200" dirty="0" smtClean="0"/>
              <a:t>an organization.</a:t>
            </a:r>
          </a:p>
          <a:p>
            <a:r>
              <a:rPr lang="en-US" sz="3200" dirty="0" smtClean="0"/>
              <a:t>Due to </a:t>
            </a:r>
            <a:r>
              <a:rPr lang="en-US" sz="3200" dirty="0"/>
              <a:t>the </a:t>
            </a:r>
            <a:r>
              <a:rPr lang="en-US" sz="3200" dirty="0" smtClean="0"/>
              <a:t>rising </a:t>
            </a:r>
            <a:r>
              <a:rPr lang="en-US" sz="3200" dirty="0"/>
              <a:t>attrition rate, it has become critical for </a:t>
            </a:r>
            <a:r>
              <a:rPr lang="en-US" sz="3200" dirty="0" smtClean="0"/>
              <a:t>organizations </a:t>
            </a:r>
            <a:r>
              <a:rPr lang="en-US" sz="3200" dirty="0"/>
              <a:t>to satisfy their employees in order to retain them. 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7740" y="782439"/>
            <a:ext cx="10727028" cy="73727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4300" b="1" u="sng" dirty="0" smtClean="0">
                <a:latin typeface="+mj-lt"/>
                <a:ea typeface="+mj-ea"/>
                <a:cs typeface="+mj-cs"/>
              </a:rPr>
              <a:t>EXISTING SYSTEM:</a:t>
            </a:r>
            <a:endParaRPr lang="en-US" sz="4300" b="1" u="sng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7740" y="1906073"/>
            <a:ext cx="11229307" cy="461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Prediction </a:t>
            </a:r>
            <a:r>
              <a:rPr lang="en-US" sz="3200" dirty="0"/>
              <a:t>of Employee Turnover in Organizations using Machine Learning Algorithms </a:t>
            </a:r>
            <a:r>
              <a:rPr lang="en-US" sz="3200" dirty="0" smtClean="0"/>
              <a:t>(</a:t>
            </a:r>
            <a:r>
              <a:rPr lang="en-US" sz="3200" dirty="0"/>
              <a:t>A case for Extreme Gradient Boosting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r>
              <a:rPr lang="en-US" sz="3200" dirty="0" smtClean="0"/>
              <a:t>By - </a:t>
            </a:r>
            <a:r>
              <a:rPr lang="en-US" sz="3200" dirty="0"/>
              <a:t>Rohit Punnoose, Pankaj </a:t>
            </a:r>
            <a:r>
              <a:rPr lang="en-US" sz="3200" dirty="0" smtClean="0"/>
              <a:t>Ajit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OBJECTIVE :</a:t>
            </a:r>
          </a:p>
          <a:p>
            <a:r>
              <a:rPr lang="en-US" sz="3200" dirty="0"/>
              <a:t>To compare XGBoost against six </a:t>
            </a:r>
            <a:r>
              <a:rPr lang="en-US" sz="3200" dirty="0" smtClean="0"/>
              <a:t>supervised </a:t>
            </a:r>
            <a:r>
              <a:rPr lang="en-US" sz="3200" dirty="0"/>
              <a:t>classifiers and demonstrate its significantly higher accuracy for predicting employee turnover.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7740" y="859713"/>
            <a:ext cx="10727028" cy="73727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4300" b="1" u="sng" dirty="0" smtClean="0">
                <a:latin typeface="+mj-lt"/>
                <a:ea typeface="+mj-ea"/>
                <a:cs typeface="+mj-cs"/>
              </a:rPr>
              <a:t>DETAILED DISCUSSION:</a:t>
            </a:r>
            <a:endParaRPr lang="en-US" sz="4300" b="1" u="sng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7740" y="2180084"/>
            <a:ext cx="11229307" cy="2610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Classifiers – Logistic Regression, k-nearest neighbor, </a:t>
            </a:r>
            <a:r>
              <a:rPr lang="en-US" sz="3200" dirty="0"/>
              <a:t>Random </a:t>
            </a:r>
            <a:r>
              <a:rPr lang="en-US" sz="3200" dirty="0" smtClean="0"/>
              <a:t>  	   		     Forest</a:t>
            </a:r>
            <a:endParaRPr lang="en-US" sz="3200" dirty="0"/>
          </a:p>
          <a:p>
            <a:r>
              <a:rPr lang="en-US" sz="3200" dirty="0" smtClean="0"/>
              <a:t>Feature selection methods – SelectKBest, Recursive Feature 						     Elimination</a:t>
            </a:r>
          </a:p>
          <a:p>
            <a:r>
              <a:rPr lang="en-US" sz="3200" dirty="0" smtClean="0"/>
              <a:t>Boosting algorithms - XGBoost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4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7740" y="666530"/>
            <a:ext cx="10727028" cy="73727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4300" b="1" u="sng" dirty="0" smtClean="0">
                <a:latin typeface="+mj-lt"/>
                <a:ea typeface="+mj-ea"/>
                <a:cs typeface="+mj-cs"/>
              </a:rPr>
              <a:t>REFERENCES</a:t>
            </a:r>
            <a:r>
              <a:rPr lang="en-US" sz="4300" b="1" u="sng" dirty="0" smtClean="0">
                <a:latin typeface="+mj-lt"/>
                <a:ea typeface="+mj-ea"/>
                <a:cs typeface="+mj-cs"/>
              </a:rPr>
              <a:t>:</a:t>
            </a:r>
            <a:endParaRPr lang="en-US" sz="4300" b="1" u="sng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7740" y="1880319"/>
            <a:ext cx="11229307" cy="4520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Vidya</a:t>
            </a:r>
            <a:r>
              <a:rPr lang="en-US" dirty="0" smtClean="0"/>
              <a:t> </a:t>
            </a:r>
            <a:r>
              <a:rPr lang="en-US" dirty="0"/>
              <a:t>Sunil </a:t>
            </a:r>
            <a:r>
              <a:rPr lang="en-US" dirty="0" err="1"/>
              <a:t>Kadam</a:t>
            </a:r>
            <a:r>
              <a:rPr lang="en-US" dirty="0"/>
              <a:t>, </a:t>
            </a:r>
            <a:r>
              <a:rPr lang="en-US" dirty="0" err="1"/>
              <a:t>H.M.Thakar</a:t>
            </a:r>
            <a:r>
              <a:rPr lang="en-US" dirty="0"/>
              <a:t>, “A Study of Attrition in IT Industries in Pune”, International Journal of Advanced Research (2014), Volume 2, Issue 3, 650-656, ISSN: </a:t>
            </a:r>
            <a:r>
              <a:rPr lang="en-US" dirty="0" smtClean="0"/>
              <a:t>2320-5407</a:t>
            </a:r>
          </a:p>
          <a:p>
            <a:r>
              <a:rPr lang="en-US" dirty="0"/>
              <a:t>Dr. Sunil Kumar Dhal, </a:t>
            </a:r>
            <a:r>
              <a:rPr lang="en-US" dirty="0" err="1"/>
              <a:t>Amaresh</a:t>
            </a:r>
            <a:r>
              <a:rPr lang="en-US" dirty="0"/>
              <a:t> C </a:t>
            </a:r>
            <a:r>
              <a:rPr lang="en-US" dirty="0" err="1"/>
              <a:t>Nayak</a:t>
            </a:r>
            <a:r>
              <a:rPr lang="en-US" dirty="0"/>
              <a:t>, “A Study on Employee Attrition in BPO Industries in India”, International Journal of Science and Research (IJSR), ISSN: </a:t>
            </a:r>
            <a:r>
              <a:rPr lang="en-US" dirty="0" smtClean="0"/>
              <a:t>2319-7064</a:t>
            </a:r>
          </a:p>
          <a:p>
            <a:r>
              <a:rPr lang="en-US" dirty="0" err="1"/>
              <a:t>Moninder</a:t>
            </a:r>
            <a:r>
              <a:rPr lang="en-US" dirty="0"/>
              <a:t> Singh, Kush R. </a:t>
            </a:r>
            <a:r>
              <a:rPr lang="en-US" dirty="0" err="1"/>
              <a:t>Varshney</a:t>
            </a:r>
            <a:r>
              <a:rPr lang="en-US" dirty="0"/>
              <a:t>, Jun Wang, Aleksandra </a:t>
            </a:r>
            <a:r>
              <a:rPr lang="en-US" dirty="0" err="1"/>
              <a:t>Mojsilovic</a:t>
            </a:r>
            <a:r>
              <a:rPr lang="en-US" dirty="0"/>
              <a:t>, “An Analytics Approach for Proactively Combating Voluntary Attrition of Employees”, IEEE 12th International Conference on Data Mining Workshops (2012), </a:t>
            </a:r>
            <a:r>
              <a:rPr lang="en-US" dirty="0" smtClean="0"/>
              <a:t>317-323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4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67740" y="412126"/>
            <a:ext cx="11229307" cy="61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Santoshi</a:t>
            </a:r>
            <a:r>
              <a:rPr lang="en-US" dirty="0"/>
              <a:t> </a:t>
            </a:r>
            <a:r>
              <a:rPr lang="en-US" dirty="0" err="1"/>
              <a:t>Sengupta</a:t>
            </a:r>
            <a:r>
              <a:rPr lang="en-US" dirty="0"/>
              <a:t>, “An exploratory study on job and demographic         attributes affecting employee satisfaction in the Indian BPO industry", Strategic </a:t>
            </a:r>
            <a:r>
              <a:rPr lang="en-US" dirty="0" smtClean="0"/>
              <a:t>Outsourcing</a:t>
            </a:r>
            <a:r>
              <a:rPr lang="en-US" dirty="0"/>
              <a:t>: An International Journal (2011), Volume 4, Issue 3, 248- </a:t>
            </a:r>
            <a:r>
              <a:rPr lang="en-US" dirty="0" smtClean="0"/>
              <a:t>273</a:t>
            </a:r>
          </a:p>
          <a:p>
            <a:r>
              <a:rPr lang="en-US" dirty="0"/>
              <a:t>Tom Au, </a:t>
            </a:r>
            <a:r>
              <a:rPr lang="en-US" dirty="0" err="1"/>
              <a:t>Shaomin</a:t>
            </a:r>
            <a:r>
              <a:rPr lang="en-US" dirty="0"/>
              <a:t> Li, </a:t>
            </a:r>
            <a:r>
              <a:rPr lang="en-US" dirty="0" err="1"/>
              <a:t>Guangqin</a:t>
            </a:r>
            <a:r>
              <a:rPr lang="en-US" dirty="0"/>
              <a:t> Ma, “Applying and Evaluating Models to Predict Customer Attrition Using Data Mining Techniques”, Journal of Comparative International Management (2003), Volume </a:t>
            </a:r>
            <a:r>
              <a:rPr lang="en-US" dirty="0" smtClean="0"/>
              <a:t>6</a:t>
            </a:r>
          </a:p>
          <a:p>
            <a:r>
              <a:rPr lang="en-US" dirty="0" err="1"/>
              <a:t>Ankita</a:t>
            </a:r>
            <a:r>
              <a:rPr lang="en-US" dirty="0"/>
              <a:t> Srivastava, </a:t>
            </a:r>
            <a:r>
              <a:rPr lang="en-US" dirty="0" err="1"/>
              <a:t>Yogesh</a:t>
            </a:r>
            <a:r>
              <a:rPr lang="en-US" dirty="0"/>
              <a:t> Tiwari, </a:t>
            </a:r>
            <a:r>
              <a:rPr lang="en-US" dirty="0" err="1"/>
              <a:t>Hradesh</a:t>
            </a:r>
            <a:r>
              <a:rPr lang="en-US" dirty="0"/>
              <a:t> Kumar, “Attrition and Retention of employees in BPO sector</a:t>
            </a:r>
            <a:r>
              <a:rPr lang="en-US" dirty="0" smtClean="0"/>
              <a:t>”, International Journal of Computer Technology and Applications, Volume </a:t>
            </a:r>
            <a:r>
              <a:rPr lang="en-US" dirty="0"/>
              <a:t>2, 3056-3065, ISSN: </a:t>
            </a:r>
            <a:r>
              <a:rPr lang="en-US" dirty="0" smtClean="0"/>
              <a:t>2229-6093</a:t>
            </a:r>
          </a:p>
          <a:p>
            <a:r>
              <a:rPr lang="en-US" dirty="0"/>
              <a:t>V. Vijay </a:t>
            </a:r>
            <a:r>
              <a:rPr lang="en-US" dirty="0" err="1"/>
              <a:t>Anand</a:t>
            </a:r>
            <a:r>
              <a:rPr lang="en-US" dirty="0"/>
              <a:t>, R. </a:t>
            </a:r>
            <a:r>
              <a:rPr lang="en-US" dirty="0" err="1"/>
              <a:t>Saravanasudhan</a:t>
            </a:r>
            <a:r>
              <a:rPr lang="en-US" dirty="0"/>
              <a:t>, R. </a:t>
            </a:r>
            <a:r>
              <a:rPr lang="en-US" dirty="0" err="1"/>
              <a:t>Vijesh</a:t>
            </a:r>
            <a:r>
              <a:rPr lang="en-US" dirty="0"/>
              <a:t>, “Employee Attrition - A pragmatic study with reference to BPO Industry”, IEEE - International Conference on Advances In Engineering, Science And Management (2012), 769-775</a:t>
            </a:r>
          </a:p>
        </p:txBody>
      </p:sp>
    </p:spTree>
    <p:extLst>
      <p:ext uri="{BB962C8B-B14F-4D97-AF65-F5344CB8AC3E}">
        <p14:creationId xmlns:p14="http://schemas.microsoft.com/office/powerpoint/2010/main" val="21800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03346" y="579552"/>
            <a:ext cx="11229307" cy="567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Hsin</a:t>
            </a:r>
            <a:r>
              <a:rPr lang="en-US" dirty="0"/>
              <a:t>-Yun Chang, “Employee Turnover: A Novel Prediction Solution with Effective Feature Selection”, WSEAS Transactions on Information Science and Applications (2009), Issue 3, Volume 6, </a:t>
            </a:r>
            <a:r>
              <a:rPr lang="en-US" dirty="0" smtClean="0"/>
              <a:t>417-426</a:t>
            </a:r>
          </a:p>
          <a:p>
            <a:r>
              <a:rPr lang="en-US" dirty="0" err="1"/>
              <a:t>Neeraj</a:t>
            </a:r>
            <a:r>
              <a:rPr lang="en-US" dirty="0"/>
              <a:t> Pandey, </a:t>
            </a:r>
            <a:r>
              <a:rPr lang="en-US" dirty="0" err="1"/>
              <a:t>Gagandeep</a:t>
            </a:r>
            <a:r>
              <a:rPr lang="en-US" dirty="0"/>
              <a:t> Kaur, “Factors influencing employee attrition in Indian </a:t>
            </a:r>
            <a:r>
              <a:rPr lang="en-US" dirty="0" err="1"/>
              <a:t>ITeS</a:t>
            </a:r>
            <a:r>
              <a:rPr lang="en-US" dirty="0"/>
              <a:t> call </a:t>
            </a:r>
            <a:r>
              <a:rPr lang="en-US" dirty="0" err="1"/>
              <a:t>centres</a:t>
            </a:r>
            <a:r>
              <a:rPr lang="en-US" dirty="0"/>
              <a:t>”, International Journal of Indian Culture and Business Management (2011), Volume 4, Issue 4, </a:t>
            </a:r>
            <a:r>
              <a:rPr lang="en-US" dirty="0" smtClean="0"/>
              <a:t>419-435</a:t>
            </a:r>
          </a:p>
          <a:p>
            <a:r>
              <a:rPr lang="en-US" dirty="0"/>
              <a:t>Rahul </a:t>
            </a:r>
            <a:r>
              <a:rPr lang="en-US" dirty="0" err="1"/>
              <a:t>Yedida</a:t>
            </a:r>
            <a:r>
              <a:rPr lang="en-US" dirty="0"/>
              <a:t>, Rahul Reddy, </a:t>
            </a:r>
            <a:r>
              <a:rPr lang="en-US" dirty="0" err="1"/>
              <a:t>Rakshit</a:t>
            </a:r>
            <a:r>
              <a:rPr lang="en-US" dirty="0"/>
              <a:t> </a:t>
            </a:r>
            <a:r>
              <a:rPr lang="en-US" dirty="0" err="1"/>
              <a:t>Vahi</a:t>
            </a:r>
            <a:r>
              <a:rPr lang="en-US" dirty="0"/>
              <a:t>, Rahul J, </a:t>
            </a:r>
            <a:r>
              <a:rPr lang="en-US" dirty="0" err="1"/>
              <a:t>Abhilash</a:t>
            </a:r>
            <a:r>
              <a:rPr lang="en-US" dirty="0"/>
              <a:t>, </a:t>
            </a:r>
            <a:r>
              <a:rPr lang="en-US" dirty="0" err="1"/>
              <a:t>Deepti</a:t>
            </a:r>
            <a:r>
              <a:rPr lang="en-US" dirty="0"/>
              <a:t> Kulkarni, “Employee Attrition Prediction”, International Journal of Science and Research (2017), ISSN: </a:t>
            </a:r>
            <a:r>
              <a:rPr lang="en-US" dirty="0" smtClean="0"/>
              <a:t>2319-7064</a:t>
            </a:r>
          </a:p>
          <a:p>
            <a:r>
              <a:rPr lang="en-US" dirty="0" err="1"/>
              <a:t>Rupesh</a:t>
            </a:r>
            <a:r>
              <a:rPr lang="en-US" dirty="0"/>
              <a:t> </a:t>
            </a:r>
            <a:r>
              <a:rPr lang="en-US" dirty="0" err="1"/>
              <a:t>Khare</a:t>
            </a:r>
            <a:r>
              <a:rPr lang="en-US" dirty="0"/>
              <a:t>, Dimple </a:t>
            </a:r>
            <a:r>
              <a:rPr lang="en-US" dirty="0" err="1"/>
              <a:t>Kaloya</a:t>
            </a:r>
            <a:r>
              <a:rPr lang="en-US" dirty="0"/>
              <a:t>, </a:t>
            </a:r>
            <a:r>
              <a:rPr lang="en-US" dirty="0" err="1"/>
              <a:t>Chandan</a:t>
            </a:r>
            <a:r>
              <a:rPr lang="en-US" dirty="0"/>
              <a:t> Kumar </a:t>
            </a:r>
            <a:r>
              <a:rPr lang="en-US" dirty="0" err="1"/>
              <a:t>Choudhary</a:t>
            </a:r>
            <a:r>
              <a:rPr lang="en-US" dirty="0"/>
              <a:t>, </a:t>
            </a:r>
            <a:r>
              <a:rPr lang="en-US" dirty="0" err="1"/>
              <a:t>Gauri</a:t>
            </a:r>
            <a:r>
              <a:rPr lang="en-US" dirty="0"/>
              <a:t> Gupta, “Employee Attrition Risk Assessment using Logistic Regression Analysis”, 2nd IIMA International Conference on Advanced Data Analysis, Business Analytics and Intelligence (2011)</a:t>
            </a:r>
          </a:p>
        </p:txBody>
      </p:sp>
    </p:spTree>
    <p:extLst>
      <p:ext uri="{BB962C8B-B14F-4D97-AF65-F5344CB8AC3E}">
        <p14:creationId xmlns:p14="http://schemas.microsoft.com/office/powerpoint/2010/main" val="19909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548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EMPLOYEE ATTRITION USING MACHINE LEARNING </vt:lpstr>
      <vt:lpstr>MOTIVATION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EMPLOYEE ATTRITION USING MACHINE LEARNING </dc:title>
  <dc:creator>Aksshaya</dc:creator>
  <cp:lastModifiedBy>Aksshaya</cp:lastModifiedBy>
  <cp:revision>6</cp:revision>
  <dcterms:created xsi:type="dcterms:W3CDTF">2018-02-20T14:27:48Z</dcterms:created>
  <dcterms:modified xsi:type="dcterms:W3CDTF">2018-02-20T17:37:51Z</dcterms:modified>
</cp:coreProperties>
</file>