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75" r:id="rId7"/>
    <p:sldId id="258" r:id="rId8"/>
    <p:sldId id="259" r:id="rId9"/>
    <p:sldId id="263" r:id="rId10"/>
    <p:sldId id="264" r:id="rId11"/>
    <p:sldId id="265" r:id="rId12"/>
    <p:sldId id="266" r:id="rId13"/>
    <p:sldId id="268"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3" d="100"/>
          <a:sy n="63" d="100"/>
        </p:scale>
        <p:origin x="2026" y="29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10/5/2025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10/5/2025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ndrogyne" panose="05080000000003050000" pitchFamily="82" charset="0"/>
              </a:rPr>
              <a:t>Crime against Children Data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 </a:t>
            </a:r>
            <a:r>
              <a:rPr lang="en-US" sz="2000" dirty="0">
                <a:latin typeface="Androgyne" panose="05080000000003050000" pitchFamily="82" charset="0"/>
              </a:rPr>
              <a:t>https://www.data.gov.in/resource/district-wise-number-crime-against-children-during-2022</a:t>
            </a:r>
            <a:br>
              <a:rPr lang="en-IN" sz="2000" dirty="0">
                <a:latin typeface="Androgyne" panose="05080000000003050000" pitchFamily="82" charset="0"/>
              </a:rPr>
            </a:br>
            <a:r>
              <a:rPr lang="en-IN" sz="2000" dirty="0">
                <a:latin typeface="Androgyne" panose="05080000000003050000" pitchFamily="82" charset="0"/>
              </a:rPr>
              <a:t>Dataset:</a:t>
            </a:r>
            <a:r>
              <a:rPr lang="en-US" sz="2000" dirty="0" err="1">
                <a:latin typeface="Androgyne" panose="05080000000003050000" pitchFamily="82" charset="0"/>
              </a:rPr>
              <a:t>District_Wise_crimes_against_children</a:t>
            </a:r>
            <a:br>
              <a:rPr lang="en-US" sz="2000" i="0" dirty="0">
                <a:effectLst/>
                <a:latin typeface="Androgyne" panose="05080000000003050000" pitchFamily="82" charset="0"/>
              </a:rPr>
            </a:br>
            <a:r>
              <a:rPr lang="en-US" sz="2000" i="0" dirty="0">
                <a:effectLst/>
                <a:latin typeface="Androgyne" panose="05080000000003050000" pitchFamily="82" charset="0"/>
              </a:rPr>
              <a:t>Email: kandulasirichandana0@gmail.com</a:t>
            </a:r>
            <a:br>
              <a:rPr lang="en-US" sz="2000" dirty="0">
                <a:latin typeface="Androgyne" panose="05080000000003050000" pitchFamily="82" charset="0"/>
              </a:rPr>
            </a:br>
            <a:r>
              <a:rPr lang="en-US" sz="2000" dirty="0">
                <a:latin typeface="Androgyne" panose="05080000000003050000" pitchFamily="82" charset="0"/>
              </a:rPr>
              <a:t>Phone : 8520988157</a:t>
            </a:r>
            <a:br>
              <a:rPr lang="en-US" sz="2000" dirty="0">
                <a:latin typeface="Androgyne" panose="05080000000003050000" pitchFamily="82" charset="0"/>
              </a:rPr>
            </a:br>
            <a:r>
              <a:rPr lang="en-US" sz="2000" dirty="0">
                <a:latin typeface="Androgyne" panose="05080000000003050000" pitchFamily="82" charset="0"/>
              </a:rPr>
              <a:t>LinkedIn : </a:t>
            </a:r>
            <a:r>
              <a:rPr lang="en-IN" sz="2000" dirty="0"/>
              <a:t>linkedin.com/in/</a:t>
            </a:r>
            <a:r>
              <a:rPr lang="en-IN" sz="2000" dirty="0" err="1"/>
              <a:t>sirichandana</a:t>
            </a:r>
            <a:r>
              <a:rPr lang="en-IN" sz="2000" dirty="0"/>
              <a:t>- kandula-864224312 </a:t>
            </a: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459794" y="6475497"/>
            <a:ext cx="3785419" cy="369332"/>
          </a:xfrm>
          <a:prstGeom prst="rect">
            <a:avLst/>
          </a:prstGeom>
          <a:noFill/>
        </p:spPr>
        <p:txBody>
          <a:bodyPr wrap="square" rtlCol="0">
            <a:spAutoFit/>
          </a:bodyPr>
          <a:lstStyle/>
          <a:p>
            <a:r>
              <a:rPr lang="en-IN" dirty="0">
                <a:latin typeface="Androgyne" panose="05080000000003050000" pitchFamily="82" charset="0"/>
              </a:rPr>
              <a:t>Kandula Siri Chandana</a:t>
            </a: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Crime Data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3"/>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4"/>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103724"/>
            <a:ext cx="8465574" cy="1450757"/>
          </a:xfrm>
        </p:spPr>
        <p:txBody>
          <a:bodyPr>
            <a:normAutofit/>
          </a:bodyPr>
          <a:lstStyle/>
          <a:p>
            <a:r>
              <a:rPr lang="en-IN" dirty="0">
                <a:latin typeface="Androgyne" panose="05080000000003050000" pitchFamily="82" charset="0"/>
              </a:rPr>
              <a:t>Employee Count By Department</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5144461"/>
            <a:ext cx="78756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t>The pie chart represents the distribution of districts across different states and union territories in India. Uttar Pradesh has the largest share with 8%, followed by Madhya Pradesh, Gujarat, Maharashtra, and Tamil Nadu contributing significant portions.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5122" name="Picture 2" descr="No description has been provided for this image">
            <a:extLst>
              <a:ext uri="{FF2B5EF4-FFF2-40B4-BE49-F238E27FC236}">
                <a16:creationId xmlns:a16="http://schemas.microsoft.com/office/drawing/2014/main" id="{5E63C271-E648-04A4-E5C5-1751F1B33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737361"/>
            <a:ext cx="6724650" cy="338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13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a:xfrm>
            <a:off x="1078992" y="286604"/>
            <a:ext cx="7543800" cy="1450757"/>
          </a:xfrm>
        </p:spPr>
        <p:txBody>
          <a:bodyPr>
            <a:normAutofit/>
          </a:bodyPr>
          <a:lstStyle/>
          <a:p>
            <a:r>
              <a:rPr lang="en-IN" dirty="0">
                <a:latin typeface="Androgyne" panose="05080000000003050000" pitchFamily="82" charset="0"/>
              </a:rPr>
              <a:t>Murder vs Cyber Crimes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8653" y="5217179"/>
            <a:ext cx="7546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t>The graph shows the relationship between murders and cybercrimes using a log-scaled bubble chart, where bubble size represents the total number of crimes. Most data points cluster at lower values, indicating that many regions report relatively fewer murders and cybercrimes.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3074" name="Picture 2" descr="No description has been provided for this image">
            <a:extLst>
              <a:ext uri="{FF2B5EF4-FFF2-40B4-BE49-F238E27FC236}">
                <a16:creationId xmlns:a16="http://schemas.microsoft.com/office/drawing/2014/main" id="{3A31EF5D-D07C-AEFD-EF87-5BE426F50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865375"/>
            <a:ext cx="6457950" cy="3255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7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550606" y="1935485"/>
            <a:ext cx="7924800" cy="3970318"/>
          </a:xfrm>
          <a:prstGeom prst="rect">
            <a:avLst/>
          </a:prstGeom>
        </p:spPr>
        <p:txBody>
          <a:bodyPr vert="horz" wrap="square" lIns="91440" tIns="45720" rIns="91440" bIns="45720" numCol="1" anchor="ctr" anchorCtr="0" compatLnSpc="1">
            <a:prstTxWarp prst="textNoShape">
              <a:avLst/>
            </a:prstTxWarp>
            <a:spAutoFit/>
          </a:bodyPr>
          <a:lstStyle/>
          <a:p>
            <a:r>
              <a:rPr lang="en-US" b="1" u="sng" dirty="0"/>
              <a:t>Crime Distribution</a:t>
            </a:r>
          </a:p>
          <a:p>
            <a:r>
              <a:rPr lang="en-US" dirty="0"/>
              <a:t>Crimes against children vary significantly across districts and states, with certain regions showing notably higher case counts.</a:t>
            </a:r>
            <a:br>
              <a:rPr lang="en-US" dirty="0"/>
            </a:br>
            <a:r>
              <a:rPr lang="en-US" dirty="0"/>
              <a:t>Urban districts tend to report more incidents, possibly due to better reporting mechanisms and population density.</a:t>
            </a:r>
            <a:br>
              <a:rPr lang="en-US" dirty="0"/>
            </a:br>
            <a:r>
              <a:rPr lang="en-US" dirty="0"/>
              <a:t>Some states show consistently high figures across multiple categories, indicating concentrated areas of concern.</a:t>
            </a:r>
          </a:p>
          <a:p>
            <a:endParaRPr lang="en-US" dirty="0"/>
          </a:p>
          <a:p>
            <a:r>
              <a:rPr lang="en-US" b="1" u="sng" dirty="0"/>
              <a:t>Category-wise Insights</a:t>
            </a:r>
          </a:p>
          <a:p>
            <a:r>
              <a:rPr lang="en-US" dirty="0"/>
              <a:t>Specific crime types such as </a:t>
            </a:r>
            <a:r>
              <a:rPr lang="en-US" i="1" dirty="0"/>
              <a:t>kidnapping and abduction</a:t>
            </a:r>
            <a:r>
              <a:rPr lang="en-US" dirty="0"/>
              <a:t>, </a:t>
            </a:r>
            <a:r>
              <a:rPr lang="en-US" i="1" dirty="0"/>
              <a:t>sexual offences</a:t>
            </a:r>
            <a:r>
              <a:rPr lang="en-US" dirty="0"/>
              <a:t>, and </a:t>
            </a:r>
            <a:r>
              <a:rPr lang="en-US" i="1" dirty="0"/>
              <a:t>child </a:t>
            </a:r>
            <a:r>
              <a:rPr lang="en-US" i="1" dirty="0" err="1"/>
              <a:t>labour</a:t>
            </a:r>
            <a:r>
              <a:rPr lang="en-US" i="1" dirty="0"/>
              <a:t> violations</a:t>
            </a:r>
            <a:r>
              <a:rPr lang="en-US" dirty="0"/>
              <a:t> form the majority of reported cases.</a:t>
            </a:r>
            <a:br>
              <a:rPr lang="en-US" dirty="0"/>
            </a:br>
            <a:r>
              <a:rPr lang="en-US" dirty="0"/>
              <a:t>Neglect-related and other minor offences appear less frequent but may be underreported.</a:t>
            </a:r>
            <a:br>
              <a:rPr lang="en-US" dirty="0"/>
            </a:br>
            <a:endParaRPr lang="en-US" altLang="en-US" dirty="0">
              <a:latin typeface="Androgyne" panose="05080000000003050000" pitchFamily="82" charset="0"/>
            </a:endParaRP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D448-C101-8884-4EC5-0B38A632B216}"/>
              </a:ext>
            </a:extLst>
          </p:cNvPr>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p>
        </p:txBody>
      </p:sp>
      <p:sp>
        <p:nvSpPr>
          <p:cNvPr id="6" name="TextBox 5">
            <a:extLst>
              <a:ext uri="{FF2B5EF4-FFF2-40B4-BE49-F238E27FC236}">
                <a16:creationId xmlns:a16="http://schemas.microsoft.com/office/drawing/2014/main" id="{67F47EC6-BFA3-9FA2-8433-4473C9F1A70B}"/>
              </a:ext>
            </a:extLst>
          </p:cNvPr>
          <p:cNvSpPr txBox="1"/>
          <p:nvPr/>
        </p:nvSpPr>
        <p:spPr>
          <a:xfrm>
            <a:off x="575186" y="1828910"/>
            <a:ext cx="8018207" cy="4247317"/>
          </a:xfrm>
          <a:prstGeom prst="rect">
            <a:avLst/>
          </a:prstGeom>
          <a:noFill/>
        </p:spPr>
        <p:txBody>
          <a:bodyPr wrap="square">
            <a:spAutoFit/>
          </a:bodyPr>
          <a:lstStyle/>
          <a:p>
            <a:r>
              <a:rPr lang="en-US" b="1" u="sng" dirty="0"/>
              <a:t>Temporal / Trend Patterns</a:t>
            </a:r>
          </a:p>
          <a:p>
            <a:r>
              <a:rPr lang="en-US" dirty="0"/>
              <a:t>Overall crime levels have shown gradual increases over recent years, highlighting growing awareness and reporting.</a:t>
            </a:r>
            <a:br>
              <a:rPr lang="en-US" dirty="0"/>
            </a:br>
            <a:r>
              <a:rPr lang="en-US" dirty="0"/>
              <a:t>Certain districts show sudden spikes, suggesting either isolated incidents or local enforcement drives.</a:t>
            </a:r>
            <a:br>
              <a:rPr lang="en-US" dirty="0"/>
            </a:br>
            <a:r>
              <a:rPr lang="en-US" dirty="0"/>
              <a:t>The trend analysis reveals a need for continuous monitoring and early-warning mechanisms in high-risk zones.</a:t>
            </a:r>
          </a:p>
          <a:p>
            <a:endParaRPr lang="en-US" dirty="0"/>
          </a:p>
          <a:p>
            <a:r>
              <a:rPr lang="en-US" b="1" u="sng" dirty="0"/>
              <a:t>State-wise Representation</a:t>
            </a:r>
          </a:p>
          <a:p>
            <a:r>
              <a:rPr lang="en-US" dirty="0"/>
              <a:t>States like Maharashtra, Uttar Pradesh, Madhya Pradesh, and Bihar show higher total cases compared to smaller states or UTs.</a:t>
            </a:r>
            <a:br>
              <a:rPr lang="en-US" dirty="0"/>
            </a:br>
            <a:r>
              <a:rPr lang="en-US" dirty="0"/>
              <a:t>Northeastern and hilly regions generally report lower numbers, possibly due to smaller populations or reporting challenges.</a:t>
            </a:r>
          </a:p>
          <a:p>
            <a:endParaRPr lang="en-US" dirty="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spTree>
    <p:extLst>
      <p:ext uri="{BB962C8B-B14F-4D97-AF65-F5344CB8AC3E}">
        <p14:creationId xmlns:p14="http://schemas.microsoft.com/office/powerpoint/2010/main" val="245768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402336" y="1964015"/>
            <a:ext cx="8327136" cy="3241969"/>
          </a:xfrm>
        </p:spPr>
        <p:txBody>
          <a:bodyPr>
            <a:normAutofit/>
          </a:bodyPr>
          <a:lstStyle/>
          <a:p>
            <a:pPr>
              <a:lnSpc>
                <a:spcPct val="150000"/>
              </a:lnSpc>
              <a:buFont typeface="Arial" panose="020B0604020202020204" pitchFamily="34" charset="0"/>
              <a:buChar char="•"/>
            </a:pPr>
            <a:r>
              <a:rPr lang="en-US" sz="1800" dirty="0"/>
              <a:t>The dataset provides detailed district- and state-wise records of crimes against children reported across India. It captures multiple crime categories, enabling comparison and pattern detection. Data shows wide variation among regions, reflecting demographic and reporting differences.</a:t>
            </a:r>
            <a:br>
              <a:rPr lang="en-US" sz="1800" dirty="0"/>
            </a:br>
            <a:r>
              <a:rPr lang="en-US" sz="1800" dirty="0"/>
              <a:t>Certain states consistently record higher case volumes, while others show minimal reports. Overall, the dataset offers a comprehensive snapshot of child-related offences, useful for analytical and policy research.</a:t>
            </a:r>
            <a:endParaRPr sz="1800" dirty="0">
              <a:latin typeface="Androgyne" panose="05080000000003050000"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r>
              <a:rPr lang="en-US" dirty="0"/>
              <a:t>This presentation provides an analysis of the </a:t>
            </a:r>
            <a:r>
              <a:rPr lang="en-US" i="1" dirty="0"/>
              <a:t>Crimes Against Children</a:t>
            </a:r>
            <a:r>
              <a:rPr lang="en-US" dirty="0"/>
              <a:t> dataset using </a:t>
            </a:r>
            <a:r>
              <a:rPr lang="en-US" dirty="0" err="1"/>
              <a:t>PySpark</a:t>
            </a:r>
            <a:r>
              <a:rPr lang="en-US" dirty="0"/>
              <a:t>, covering:</a:t>
            </a:r>
          </a:p>
          <a:p>
            <a:pPr algn="just">
              <a:buFont typeface="Arial" panose="020B0604020202020204" pitchFamily="34" charset="0"/>
              <a:buChar char="•"/>
            </a:pPr>
            <a:r>
              <a:rPr lang="en-US" dirty="0"/>
              <a:t> Dataset Structure and Uniqueness</a:t>
            </a:r>
          </a:p>
          <a:p>
            <a:pPr algn="just">
              <a:buFont typeface="Arial" panose="020B0604020202020204" pitchFamily="34" charset="0"/>
              <a:buChar char="•"/>
            </a:pPr>
            <a:r>
              <a:rPr lang="en-US" dirty="0"/>
              <a:t> State and District-wise Crime Distribution</a:t>
            </a:r>
          </a:p>
          <a:p>
            <a:pPr algn="just">
              <a:buFont typeface="Arial" panose="020B0604020202020204" pitchFamily="34" charset="0"/>
              <a:buChar char="•"/>
            </a:pPr>
            <a:r>
              <a:rPr lang="en-US" dirty="0"/>
              <a:t> Category-wise Crime Breakdown</a:t>
            </a:r>
          </a:p>
          <a:p>
            <a:pPr algn="just">
              <a:buFont typeface="Arial" panose="020B0604020202020204" pitchFamily="34" charset="0"/>
              <a:buChar char="•"/>
            </a:pPr>
            <a:r>
              <a:rPr lang="en-US" dirty="0"/>
              <a:t> Trend Analysis and Comparative Insights</a:t>
            </a:r>
          </a:p>
          <a:p>
            <a:pPr algn="just">
              <a:buFont typeface="Arial" panose="020B0604020202020204" pitchFamily="34" charset="0"/>
              <a:buChar char="•"/>
            </a:pPr>
            <a:r>
              <a:rPr lang="en-US" dirty="0"/>
              <a:t> Identification of High-Risk Regions</a:t>
            </a:r>
          </a:p>
          <a:p>
            <a:pPr algn="just">
              <a:buFont typeface="Arial" panose="020B0604020202020204" pitchFamily="34" charset="0"/>
              <a:buChar char="•"/>
            </a:pPr>
            <a:r>
              <a:rPr lang="en-US" dirty="0"/>
              <a:t> Correlation among Crime Factors</a:t>
            </a:r>
          </a:p>
          <a:p>
            <a:pPr algn="just">
              <a:buFont typeface="Arial" panose="020B0604020202020204" pitchFamily="34" charset="0"/>
              <a:buChar char="•"/>
            </a:pPr>
            <a:r>
              <a:rPr lang="en-US" dirty="0"/>
              <a:t> Key Findings and Preventive 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723632" cy="4141718"/>
          </a:xfrm>
        </p:spPr>
        <p:txBody>
          <a:bodyPr>
            <a:noAutofit/>
          </a:bodyPr>
          <a:lstStyle/>
          <a:p>
            <a:r>
              <a:rPr lang="en-US" sz="1400" dirty="0"/>
              <a:t>The dataset provided contains district-level records of crimes against children collected from the National Crime Records Bureau (NCRB) across various Indian States and Union Territories. It provides information on different categories of crimes such as Murder, Kidnapping, </a:t>
            </a:r>
            <a:r>
              <a:rPr lang="en-US" sz="1400" dirty="0" err="1"/>
              <a:t>Foeticide</a:t>
            </a:r>
            <a:r>
              <a:rPr lang="en-US" sz="1400" dirty="0"/>
              <a:t>, Human Trafficking, Cyber Crimes, and other IPC and SLL violations. The dataset serves as a valuable resource for crime pattern analysis, predictive modeling, and public safety insights. Below are the detailed insights:</a:t>
            </a:r>
          </a:p>
          <a:p>
            <a:r>
              <a:rPr lang="en-US" sz="1400" b="1" dirty="0"/>
              <a:t>1. Structure and Uniqueness</a:t>
            </a:r>
          </a:p>
          <a:p>
            <a:r>
              <a:rPr lang="en-US" sz="1400" dirty="0"/>
              <a:t>The dataset comprises approximately </a:t>
            </a:r>
            <a:r>
              <a:rPr lang="en-US" sz="1400" b="1" dirty="0"/>
              <a:t>970 rows and 72 columns</a:t>
            </a:r>
            <a:r>
              <a:rPr lang="en-US" sz="1400" dirty="0"/>
              <a:t>, covering every district under multiple states and UTs. Each record corresponds to a unique district entry under a specific state. The dataset ensures no missing values, and each crime category is represented as a numeric attribute, providing consistency for quantitative analysis. This structure allows for scalable state-wise and district-level aggregation.</a:t>
            </a:r>
          </a:p>
          <a:p>
            <a:r>
              <a:rPr lang="en-US" sz="1400" b="1" dirty="0"/>
              <a:t>2. Crime Categories</a:t>
            </a:r>
          </a:p>
          <a:p>
            <a:r>
              <a:rPr lang="en-US" sz="1400" dirty="0"/>
              <a:t>There are multiple categories of crimes recorded under IPC (Indian Penal Code) and SLL (Special &amp; Local Laws). Key columns include </a:t>
            </a:r>
            <a:r>
              <a:rPr lang="en-US" sz="1400" i="1" dirty="0"/>
              <a:t>Murder (Sec. 302 IPC)</a:t>
            </a:r>
            <a:r>
              <a:rPr lang="en-US" sz="1400" dirty="0"/>
              <a:t>, </a:t>
            </a:r>
            <a:r>
              <a:rPr lang="en-US" sz="1400" i="1" dirty="0"/>
              <a:t>Kidnapping and Abduction</a:t>
            </a:r>
            <a:r>
              <a:rPr lang="en-US" sz="1400" dirty="0"/>
              <a:t>, </a:t>
            </a:r>
            <a:r>
              <a:rPr lang="en-US" sz="1400" i="1" dirty="0" err="1"/>
              <a:t>Foeticide</a:t>
            </a:r>
            <a:r>
              <a:rPr lang="en-US" sz="1400" dirty="0"/>
              <a:t>, </a:t>
            </a:r>
            <a:r>
              <a:rPr lang="en-US" sz="1400" i="1" dirty="0"/>
              <a:t>Cyber Crimes</a:t>
            </a:r>
            <a:r>
              <a:rPr lang="en-US" sz="1400" dirty="0"/>
              <a:t>, and </a:t>
            </a:r>
            <a:r>
              <a:rPr lang="en-US" sz="1400" i="1" dirty="0"/>
              <a:t>Total Crimes Against Children (IPC+SLL)</a:t>
            </a:r>
            <a:r>
              <a:rPr lang="en-US" sz="1400" dirty="0"/>
              <a:t>. These classifications enable comparative and trend-based analysis of specific types of offenses. The inclusion of detailed subcategories provides granularity that aids in targeted crime prevention strategies.</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1" y="2003050"/>
            <a:ext cx="7431024" cy="4023360"/>
          </a:xfrm>
        </p:spPr>
        <p:txBody>
          <a:bodyPr>
            <a:noAutofit/>
          </a:bodyPr>
          <a:lstStyle/>
          <a:p>
            <a:r>
              <a:rPr lang="en-US" sz="1400" b="1" dirty="0"/>
              <a:t>3. State-wise Representation</a:t>
            </a:r>
          </a:p>
          <a:p>
            <a:r>
              <a:rPr lang="en-US" sz="1400" dirty="0"/>
              <a:t>All major Indian States and Union Territories are included in the dataset. States like Maharashtra, Uttar Pradesh, Madhya Pradesh, and West Bengal exhibit higher reported counts of child-related crimes, while smaller or northeastern states show comparatively lower figures. This distribution highlights regional disparities, influenced by population density, awareness, law enforcement efficiency, and reporting standards.</a:t>
            </a:r>
          </a:p>
          <a:p>
            <a:r>
              <a:rPr lang="en-US" sz="1400" b="1" dirty="0"/>
              <a:t>4. Murder and Violent Crime Insights</a:t>
            </a:r>
          </a:p>
          <a:p>
            <a:r>
              <a:rPr lang="en-US" sz="1400" dirty="0"/>
              <a:t>The column </a:t>
            </a:r>
            <a:r>
              <a:rPr lang="en-US" sz="1400" i="1" dirty="0"/>
              <a:t>Murder (Sec. 302 IPC)</a:t>
            </a:r>
            <a:r>
              <a:rPr lang="en-US" sz="1400" dirty="0"/>
              <a:t> captures serious offenses involving children. The average number of murder cases per district remains low, though some states have significantly higher counts. Violent crimes such as abetment of suicide and attempt to murder are also recorded, allowing for a comprehensive understanding of the intensity and spread of child-targeted violence.</a:t>
            </a:r>
          </a:p>
          <a:p>
            <a:r>
              <a:rPr lang="en-US" sz="1400" b="1" dirty="0"/>
              <a:t>5. Cyber Crime Trends</a:t>
            </a:r>
          </a:p>
          <a:p>
            <a:r>
              <a:rPr lang="en-US" sz="1400" dirty="0"/>
              <a:t>Cyber Crimes under the Information Technology Act are comparatively fewer but show a gradual rise in technologically developed states. These include offenses such as online exploitation, harassment, and trafficking through digital channels. Such data is crucial for identifying emerging threats in urban and digitally connected regions.</a:t>
            </a:r>
          </a:p>
          <a:p>
            <a:endParaRPr lang="en-US" sz="1400" dirty="0"/>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r>
              <a:rPr lang="en-US" sz="1400" b="1" dirty="0"/>
              <a:t>6. Total Crimes and Comparative Analysis</a:t>
            </a:r>
          </a:p>
          <a:p>
            <a:r>
              <a:rPr lang="en-US" sz="1400" dirty="0"/>
              <a:t>The </a:t>
            </a:r>
            <a:r>
              <a:rPr lang="en-US" sz="1400" i="1" dirty="0"/>
              <a:t>Total Crimes Against Children (IPC + SLL)</a:t>
            </a:r>
            <a:r>
              <a:rPr lang="en-US" sz="1400" dirty="0"/>
              <a:t> column aggregates both IPC and SLL offenses, providing a complete view of the child crime scenario. High total values often correspond to densely populated or urbanized regions. The distribution is highly </a:t>
            </a:r>
            <a:r>
              <a:rPr lang="en-US" sz="1400" b="1" dirty="0"/>
              <a:t>right-skewed</a:t>
            </a:r>
            <a:r>
              <a:rPr lang="en-US" sz="1400" dirty="0"/>
              <a:t>, meaning a few states account for the majority of the total crimes, indicating uneven socio-legal awareness and reporting mechanisms.</a:t>
            </a:r>
          </a:p>
          <a:p>
            <a:r>
              <a:rPr lang="en-US" sz="1400" b="1" dirty="0"/>
              <a:t>7. Correlation Patterns</a:t>
            </a:r>
          </a:p>
          <a:p>
            <a:r>
              <a:rPr lang="en-US" sz="1400" dirty="0"/>
              <a:t>Preliminary analysis suggests certain relationships:</a:t>
            </a:r>
          </a:p>
          <a:p>
            <a:r>
              <a:rPr lang="en-US" sz="1400" b="1" dirty="0"/>
              <a:t>State vs. Total Crimes:</a:t>
            </a:r>
            <a:r>
              <a:rPr lang="en-US" sz="1400" dirty="0"/>
              <a:t> Larger states tend to have higher totals, consistent with population size and case reporting.</a:t>
            </a:r>
          </a:p>
          <a:p>
            <a:r>
              <a:rPr lang="en-US" sz="1400" b="1" dirty="0"/>
              <a:t>Murder vs. Cyber Crimes:</a:t>
            </a:r>
            <a:r>
              <a:rPr lang="en-US" sz="1400" dirty="0"/>
              <a:t> No direct correlation — states with higher murder rates don’t necessarily have high cybercrime rates.</a:t>
            </a:r>
          </a:p>
          <a:p>
            <a:r>
              <a:rPr lang="en-US" sz="1400" b="1" dirty="0"/>
              <a:t>Urbanization vs. Crime Rate:</a:t>
            </a:r>
            <a:r>
              <a:rPr lang="en-US" sz="1400" dirty="0"/>
              <a:t> Higher urbanization correlates with increased cyber and trafficking cases, while rural dominance correlates with SLL crimes like child marriage or labor.</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007A-C36F-8C58-4CCC-D1CD1092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D7B-B198-8692-A42E-3F7DF4781805}"/>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985BC515-B4FE-9CFD-A427-73168BB91BC5}"/>
              </a:ext>
            </a:extLst>
          </p:cNvPr>
          <p:cNvSpPr>
            <a:spLocks noGrp="1"/>
          </p:cNvSpPr>
          <p:nvPr>
            <p:ph idx="1"/>
          </p:nvPr>
        </p:nvSpPr>
        <p:spPr>
          <a:xfrm>
            <a:off x="822960" y="2364404"/>
            <a:ext cx="7543801" cy="2178806"/>
          </a:xfrm>
        </p:spPr>
        <p:txBody>
          <a:bodyPr>
            <a:noAutofit/>
          </a:bodyPr>
          <a:lstStyle/>
          <a:p>
            <a:r>
              <a:rPr lang="en-US" sz="1600" dirty="0"/>
              <a:t>8. Dataset Reliability and Use</a:t>
            </a:r>
          </a:p>
          <a:p>
            <a:r>
              <a:rPr lang="en-US" sz="1600" dirty="0"/>
              <a:t>The dataset is clean, consistent, and ready for analysis. It contains no missing values, and the numerical structure enables direct integration with Big Data frameworks such as </a:t>
            </a:r>
            <a:r>
              <a:rPr lang="en-US" sz="1600" dirty="0" err="1"/>
              <a:t>PySpark</a:t>
            </a:r>
            <a:r>
              <a:rPr lang="en-US" sz="1600" dirty="0"/>
              <a:t> for distributed processing. It can be used to identify trends, high-risk zones, and for building predictive models in public safety and social welfare analytics.</a:t>
            </a:r>
          </a:p>
          <a:p>
            <a:pPr algn="just"/>
            <a:endParaRPr lang="en-US" sz="1600" dirty="0">
              <a:latin typeface="Androgyne" panose="05080000000003050000" pitchFamily="82" charset="0"/>
            </a:endParaRPr>
          </a:p>
        </p:txBody>
      </p:sp>
    </p:spTree>
    <p:extLst>
      <p:ext uri="{BB962C8B-B14F-4D97-AF65-F5344CB8AC3E}">
        <p14:creationId xmlns:p14="http://schemas.microsoft.com/office/powerpoint/2010/main" val="386968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US" b="1" dirty="0"/>
              <a:t>Distribution of Total Crimes Against Children</a:t>
            </a:r>
          </a:p>
        </p:txBody>
      </p:sp>
      <p:sp>
        <p:nvSpPr>
          <p:cNvPr id="4" name="TextBox 3"/>
          <p:cNvSpPr txBox="1"/>
          <p:nvPr/>
        </p:nvSpPr>
        <p:spPr>
          <a:xfrm>
            <a:off x="353962" y="5158845"/>
            <a:ext cx="8622890" cy="1200329"/>
          </a:xfrm>
          <a:prstGeom prst="rect">
            <a:avLst/>
          </a:prstGeom>
          <a:noFill/>
        </p:spPr>
        <p:txBody>
          <a:bodyPr wrap="square">
            <a:spAutoFit/>
          </a:bodyPr>
          <a:lstStyle/>
          <a:p>
            <a:pPr marL="285750" indent="-285750" algn="just">
              <a:buFont typeface="Arial" panose="020B0604020202020204" pitchFamily="34" charset="0"/>
              <a:buChar char="•"/>
            </a:pPr>
            <a:r>
              <a:rPr lang="en-US" dirty="0"/>
              <a:t>This histogram highlights the log-scaled distribution of total crimes against children, showing that most districts fall within moderate crime levels, while a few exhibit very high or very low counts. It is useful for understanding regional crime concentration, identifying outliers, and intervention planning.</a:t>
            </a:r>
            <a:endParaRPr dirty="0">
              <a:latin typeface="Androgyne" panose="05080000000003050000" pitchFamily="82" charset="0"/>
            </a:endParaRPr>
          </a:p>
        </p:txBody>
      </p:sp>
      <p:pic>
        <p:nvPicPr>
          <p:cNvPr id="1028" name="Picture 4" descr="No description has been provided for this image">
            <a:extLst>
              <a:ext uri="{FF2B5EF4-FFF2-40B4-BE49-F238E27FC236}">
                <a16:creationId xmlns:a16="http://schemas.microsoft.com/office/drawing/2014/main" id="{823D0E1E-8073-BBC4-7BE3-3FF32CBED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1805280"/>
            <a:ext cx="6492049" cy="3353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13" y="408525"/>
            <a:ext cx="8399501" cy="1200329"/>
          </a:xfrm>
        </p:spPr>
        <p:txBody>
          <a:bodyPr>
            <a:normAutofit fontScale="90000"/>
          </a:bodyPr>
          <a:lstStyle/>
          <a:p>
            <a:r>
              <a:rPr lang="en-IN" dirty="0">
                <a:latin typeface="Androgyne" panose="05080000000003050000" pitchFamily="82" charset="0"/>
              </a:rPr>
              <a:t>Average Cyber Crimes by State         </a:t>
            </a:r>
            <a:br>
              <a:rPr lang="en-IN" dirty="0">
                <a:latin typeface="Androgyne" panose="05080000000003050000" pitchFamily="82" charset="0"/>
              </a:rPr>
            </a:br>
            <a:endParaRPr dirty="0">
              <a:latin typeface="Androgyne" panose="05080000000003050000" pitchFamily="82" charset="0"/>
            </a:endParaRPr>
          </a:p>
        </p:txBody>
      </p:sp>
      <p:sp>
        <p:nvSpPr>
          <p:cNvPr id="4" name="TextBox 3"/>
          <p:cNvSpPr txBox="1"/>
          <p:nvPr/>
        </p:nvSpPr>
        <p:spPr>
          <a:xfrm>
            <a:off x="314632" y="5136847"/>
            <a:ext cx="8523782" cy="1200329"/>
          </a:xfrm>
          <a:prstGeom prst="rect">
            <a:avLst/>
          </a:prstGeom>
          <a:noFill/>
        </p:spPr>
        <p:txBody>
          <a:bodyPr wrap="square">
            <a:spAutoFit/>
          </a:bodyPr>
          <a:lstStyle/>
          <a:p>
            <a:pPr marL="285750" indent="-285750" algn="just">
              <a:buFont typeface="Arial" panose="020B0604020202020204" pitchFamily="34" charset="0"/>
              <a:buChar char="•"/>
            </a:pPr>
            <a:r>
              <a:rPr lang="en-US" dirty="0"/>
              <a:t>This line plot illustrates the average number of cyber crimes across different states, highlighting regional variations in cyber-related offenses. Most states show relatively low averages, while a few, such as Telangana, display a significant spike, indicating a much higher incidence rate.</a:t>
            </a:r>
            <a:endParaRPr dirty="0">
              <a:latin typeface="Androgyne" panose="05080000000003050000" pitchFamily="82" charset="0"/>
            </a:endParaRPr>
          </a:p>
        </p:txBody>
      </p:sp>
      <p:pic>
        <p:nvPicPr>
          <p:cNvPr id="2050" name="Picture 2" descr="No description has been provided for this image">
            <a:extLst>
              <a:ext uri="{FF2B5EF4-FFF2-40B4-BE49-F238E27FC236}">
                <a16:creationId xmlns:a16="http://schemas.microsoft.com/office/drawing/2014/main" id="{E6CECA8D-6E86-C335-CA43-E0D4B08C5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24" y="1292352"/>
            <a:ext cx="8058911" cy="3844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5"/>
            <a:ext cx="8608292" cy="1249587"/>
          </a:xfrm>
        </p:spPr>
        <p:txBody>
          <a:bodyPr>
            <a:normAutofit fontScale="90000"/>
          </a:bodyPr>
          <a:lstStyle/>
          <a:p>
            <a:br>
              <a:rPr lang="en-US" dirty="0">
                <a:latin typeface="Androgyne" panose="05080000000003050000" pitchFamily="82" charset="0"/>
              </a:rPr>
            </a:br>
            <a:r>
              <a:rPr lang="en-US" dirty="0">
                <a:latin typeface="Androgyne" panose="05080000000003050000" pitchFamily="82" charset="0"/>
              </a:rPr>
              <a:t>Average Number of Murders</a:t>
            </a:r>
            <a:br>
              <a:rPr lang="en-US" dirty="0">
                <a:latin typeface="Androgyne" panose="05080000000003050000" pitchFamily="82" charset="0"/>
              </a:rPr>
            </a:b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5256371"/>
            <a:ext cx="89834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t>The bar graph illustrates the average number of murders reported by different states in India. Uttar Pradesh, Maharashtra, and Haryana show comparatively higher averages, while many northeastern and smaller states report very low averages.</a:t>
            </a:r>
            <a:endParaRPr lang="en-US" altLang="en-US" dirty="0">
              <a:latin typeface="Androgyne" panose="05080000000003050000" pitchFamily="82" charset="0"/>
            </a:endParaRPr>
          </a:p>
        </p:txBody>
      </p:sp>
      <p:pic>
        <p:nvPicPr>
          <p:cNvPr id="4100" name="Picture 4" descr="No description has been provided for this image">
            <a:extLst>
              <a:ext uri="{FF2B5EF4-FFF2-40B4-BE49-F238E27FC236}">
                <a16:creationId xmlns:a16="http://schemas.microsoft.com/office/drawing/2014/main" id="{6C75F2D2-220E-F680-7CB2-82D83E99E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04" y="1536192"/>
            <a:ext cx="8083296" cy="358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826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394</TotalTime>
  <Words>1320</Words>
  <Application>Microsoft Office PowerPoint</Application>
  <PresentationFormat>On-screen Show (4:3)</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Androgyne</vt:lpstr>
      <vt:lpstr>Arial</vt:lpstr>
      <vt:lpstr>Calibri</vt:lpstr>
      <vt:lpstr>Calibri Light</vt:lpstr>
      <vt:lpstr>Retrospect</vt:lpstr>
      <vt:lpstr>  Crime against Children Data Analysis  Source: : https://www.data.gov.in/resource/district-wise-number-crime-against-children-during-2022 Dataset:District_Wise_crimes_against_children Email: kandulasirichandana0@gmail.com Phone : 8520988157 LinkedIn : linkedin.com/in/sirichandana- kandula-864224312 </vt:lpstr>
      <vt:lpstr>Introduction</vt:lpstr>
      <vt:lpstr>Initial Analysis of the Dataset</vt:lpstr>
      <vt:lpstr>Initial Analysis of the Dataset</vt:lpstr>
      <vt:lpstr>Initial Analysis of the Dataset</vt:lpstr>
      <vt:lpstr>Initial Analysis of the Dataset</vt:lpstr>
      <vt:lpstr>Distribution of Total Crimes Against Children</vt:lpstr>
      <vt:lpstr>Average Cyber Crimes by State          </vt:lpstr>
      <vt:lpstr> Average Number of Murders </vt:lpstr>
      <vt:lpstr>Employee Count By Department</vt:lpstr>
      <vt:lpstr>Murder vs Cyber Crimes</vt:lpstr>
      <vt:lpstr>Dataset Observation</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SIRICHANDANA KANDULA</cp:lastModifiedBy>
  <cp:revision>19</cp:revision>
  <dcterms:created xsi:type="dcterms:W3CDTF">2013-01-27T09:14:16Z</dcterms:created>
  <dcterms:modified xsi:type="dcterms:W3CDTF">2025-10-05T11:36:50Z</dcterms:modified>
  <cp:category/>
</cp:coreProperties>
</file>