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2" r:id="rId6"/>
    <p:sldId id="275" r:id="rId7"/>
    <p:sldId id="276" r:id="rId8"/>
    <p:sldId id="263" r:id="rId9"/>
    <p:sldId id="277" r:id="rId10"/>
    <p:sldId id="278" r:id="rId11"/>
    <p:sldId id="279" r:id="rId12"/>
    <p:sldId id="280" r:id="rId13"/>
    <p:sldId id="281" r:id="rId14"/>
    <p:sldId id="282" r:id="rId15"/>
    <p:sldId id="283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>
      <p:cViewPr varScale="1">
        <p:scale>
          <a:sx n="82" d="100"/>
          <a:sy n="82" d="100"/>
        </p:scale>
        <p:origin x="720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10/16/2023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10/16/2023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10/16/2023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10/16/2023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10/16/2023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10/16/2023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10/16/2023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10/16/2023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836" y="188640"/>
            <a:ext cx="9753600" cy="3048001"/>
          </a:xfrm>
        </p:spPr>
        <p:txBody>
          <a:bodyPr/>
          <a:lstStyle/>
          <a:p>
            <a:r>
              <a:rPr lang="en-US" dirty="0"/>
              <a:t>DATA ANALYSIS ON H1B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 TO DATA SCIENCE 601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Presented by: WV62651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450B-323F-E52D-1103-E05527496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-531440"/>
            <a:ext cx="9753600" cy="1325562"/>
          </a:xfrm>
        </p:spPr>
        <p:txBody>
          <a:bodyPr/>
          <a:lstStyle/>
          <a:p>
            <a:r>
              <a:rPr lang="en-IN" sz="4000" b="1" dirty="0"/>
              <a:t>DATA ANALYSIS ON CITIES</a:t>
            </a:r>
            <a:endParaRPr lang="en-IN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04450D3-FC4D-6B4E-02FA-22484CA2BF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803453"/>
            <a:ext cx="9917113" cy="298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193E6314-7F8B-F5A3-458F-53446B074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11" y="3872412"/>
            <a:ext cx="9912954" cy="298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41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5460-4305-F3ED-C4EB-F934924E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-459432"/>
            <a:ext cx="9753600" cy="1325562"/>
          </a:xfrm>
        </p:spPr>
        <p:txBody>
          <a:bodyPr>
            <a:normAutofit/>
          </a:bodyPr>
          <a:lstStyle/>
          <a:p>
            <a:r>
              <a:rPr lang="en-IN" sz="3200" b="1" dirty="0"/>
              <a:t>DATA ANALYSIS ON EMPLOYER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96F20F1-E51B-F13E-91CC-0427AEC969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20" y="1412776"/>
            <a:ext cx="10929823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56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F1C7-F218-7359-EBC9-DA73CE10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-459432"/>
            <a:ext cx="9753600" cy="1325562"/>
          </a:xfrm>
        </p:spPr>
        <p:txBody>
          <a:bodyPr>
            <a:normAutofit/>
          </a:bodyPr>
          <a:lstStyle/>
          <a:p>
            <a:r>
              <a:rPr lang="en-IN" sz="32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489DC-FB76-A3C2-C4A9-EF1F8A2CC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196752"/>
            <a:ext cx="9753600" cy="4975448"/>
          </a:xfrm>
        </p:spPr>
        <p:txBody>
          <a:bodyPr>
            <a:noAutofit/>
          </a:bodyPr>
          <a:lstStyle/>
          <a:p>
            <a:pPr marL="45720" indent="0" algn="just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Numerous inferences can be made after analyzing the above graphics and data set:</a:t>
            </a:r>
          </a:p>
          <a:p>
            <a:pPr marL="45720" indent="0" algn="just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First Authorizations: The number of initial approvals is comparatively larger in states like Texas, New York, and California.</a:t>
            </a:r>
          </a:p>
          <a:p>
            <a:pPr marL="45720" indent="0" algn="just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First Refusals: New York, Texas, and California show higher rates of initial denials, which may be related to strict standards or legal obligations.</a:t>
            </a:r>
          </a:p>
          <a:p>
            <a:pPr marL="45720" indent="0" algn="just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Sustained Authorizations: Texas, New York, and California have greater percentages of Continuing Approvals, which suggests that related businesses have been there for a long time.</a:t>
            </a:r>
          </a:p>
          <a:p>
            <a:pPr marL="45720" indent="0" algn="just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Persisting Defiant: Continuing Denials are generally lower in NAICS Code 99 firms than in other categories.</a:t>
            </a:r>
          </a:p>
          <a:p>
            <a:pPr marL="4572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Helvetica Neue"/>
              </a:rPr>
              <a:t>The Employer TATA CONSULTANCY SVCS LTD has highest approval rate among all.</a:t>
            </a:r>
          </a:p>
          <a:p>
            <a:pPr marL="45720" indent="0" algn="just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Anomalies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Certain states exhibit very high or low numbers, which could be related to particular regional variables or local regulations.</a:t>
            </a:r>
          </a:p>
          <a:p>
            <a:pPr algn="just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7572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25860" y="23019"/>
            <a:ext cx="9753600" cy="1325562"/>
          </a:xfrm>
        </p:spPr>
        <p:txBody>
          <a:bodyPr>
            <a:normAutofit/>
          </a:bodyPr>
          <a:lstStyle/>
          <a:p>
            <a:r>
              <a:rPr lang="en-US" sz="3200" b="1" dirty="0"/>
              <a:t>Why is it important to analyze H-1B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H-1B visas are issued to foreign workers in speciality occupations who meet certain requirements.</a:t>
            </a:r>
          </a:p>
          <a:p>
            <a:pPr algn="just"/>
            <a:r>
              <a:rPr lang="en-US" dirty="0"/>
              <a:t>H-1B data is collected by the United States Citizenship and Immigration Services (USCIS).</a:t>
            </a:r>
          </a:p>
          <a:p>
            <a:pPr algn="just"/>
            <a:r>
              <a:rPr lang="en-US" dirty="0"/>
              <a:t>H-1B data can be used to understand trends in the immigration of skilled workers to the United States.</a:t>
            </a:r>
          </a:p>
          <a:p>
            <a:pPr algn="just"/>
            <a:r>
              <a:rPr lang="en-US" dirty="0"/>
              <a:t>H-1B data can also be used to identify areas where there is a shortage of skilled workers.</a:t>
            </a:r>
          </a:p>
          <a:p>
            <a:pPr marL="45720" indent="0" algn="just">
              <a:buNone/>
            </a:pPr>
            <a:r>
              <a:rPr lang="en-US" sz="2800" b="1" dirty="0"/>
              <a:t>Some of the challenges of analyzing H-1B data:</a:t>
            </a:r>
          </a:p>
          <a:p>
            <a:pPr algn="just"/>
            <a:r>
              <a:rPr lang="en-US" dirty="0"/>
              <a:t>H-1B data is complex and can be difficult to clean and prepare for analysis.</a:t>
            </a:r>
          </a:p>
          <a:p>
            <a:pPr algn="just"/>
            <a:r>
              <a:rPr lang="en-US" dirty="0"/>
              <a:t>H-1B data is also subject to change, as USCIS policies and procedures change over time.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B353-4566-39AE-82D8-595E2206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-387424"/>
            <a:ext cx="9753600" cy="1325562"/>
          </a:xfrm>
        </p:spPr>
        <p:txBody>
          <a:bodyPr>
            <a:normAutofit/>
          </a:bodyPr>
          <a:lstStyle/>
          <a:p>
            <a:r>
              <a:rPr lang="en-IN" sz="3200" b="1" dirty="0"/>
              <a:t>DATA SET ATTRIBUTES: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2BB01-4953-054B-20D8-19F1A535D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042" y="1052736"/>
            <a:ext cx="10637001" cy="5472608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400" dirty="0">
                <a:solidFill>
                  <a:srgbClr val="000000"/>
                </a:solidFill>
                <a:latin typeface="Helvetica Neue"/>
              </a:rPr>
              <a:t>The dataset consists of 209360 observations with 11 attributes representing the employers who have submitted petitions to employ H-1B nonimmigrant workers.</a:t>
            </a:r>
          </a:p>
          <a:p>
            <a:pPr marL="45720" indent="0">
              <a:buNone/>
            </a:pPr>
            <a:r>
              <a:rPr lang="en-IN" sz="1400" b="1" dirty="0">
                <a:solidFill>
                  <a:srgbClr val="000000"/>
                </a:solidFill>
                <a:latin typeface="Helvetica Neue"/>
              </a:rPr>
              <a:t>#   Column              		Non-Null Count   	</a:t>
            </a:r>
            <a:r>
              <a:rPr lang="en-IN" sz="1400" b="1" dirty="0" err="1">
                <a:solidFill>
                  <a:srgbClr val="000000"/>
                </a:solidFill>
                <a:latin typeface="Helvetica Neue"/>
              </a:rPr>
              <a:t>Dtype</a:t>
            </a:r>
            <a:r>
              <a:rPr lang="en-IN" sz="1400" b="1" dirty="0">
                <a:solidFill>
                  <a:srgbClr val="000000"/>
                </a:solidFill>
                <a:latin typeface="Helvetica Neue"/>
              </a:rPr>
              <a:t>    </a:t>
            </a:r>
          </a:p>
          <a:p>
            <a:pPr marL="45720" indent="0">
              <a:buNone/>
            </a:pPr>
            <a:r>
              <a:rPr lang="en-IN" sz="1400" dirty="0">
                <a:solidFill>
                  <a:srgbClr val="000000"/>
                </a:solidFill>
                <a:latin typeface="Helvetica Neue"/>
              </a:rPr>
              <a:t> 0   Fiscal Year          		209360 non-null  	int64  </a:t>
            </a:r>
          </a:p>
          <a:p>
            <a:pPr marL="45720" indent="0">
              <a:buNone/>
            </a:pPr>
            <a:r>
              <a:rPr lang="en-IN" sz="1400" dirty="0">
                <a:solidFill>
                  <a:srgbClr val="000000"/>
                </a:solidFill>
                <a:latin typeface="Helvetica Neue"/>
              </a:rPr>
              <a:t> 1   Employer            		209348 non-null  	object </a:t>
            </a:r>
          </a:p>
          <a:p>
            <a:pPr marL="45720" indent="0">
              <a:buNone/>
            </a:pPr>
            <a:r>
              <a:rPr lang="en-IN" sz="1400" dirty="0">
                <a:solidFill>
                  <a:srgbClr val="000000"/>
                </a:solidFill>
                <a:latin typeface="Helvetica Neue"/>
              </a:rPr>
              <a:t> 2   Initial Approval     		209360 non-null  	int64  	</a:t>
            </a:r>
          </a:p>
          <a:p>
            <a:pPr marL="45720" indent="0">
              <a:buNone/>
            </a:pPr>
            <a:r>
              <a:rPr lang="en-IN" sz="1400" dirty="0">
                <a:solidFill>
                  <a:srgbClr val="000000"/>
                </a:solidFill>
                <a:latin typeface="Helvetica Neue"/>
              </a:rPr>
              <a:t> 3   Initial Denial       		209360 non-null  	int64  </a:t>
            </a:r>
          </a:p>
          <a:p>
            <a:pPr marL="45720" indent="0">
              <a:buNone/>
            </a:pPr>
            <a:r>
              <a:rPr lang="en-IN" sz="1400" dirty="0">
                <a:solidFill>
                  <a:srgbClr val="000000"/>
                </a:solidFill>
                <a:latin typeface="Helvetica Neue"/>
              </a:rPr>
              <a:t> 4   Continuing Approval  	209360 non-null  	int64  				</a:t>
            </a:r>
          </a:p>
          <a:p>
            <a:pPr marL="45720" indent="0">
              <a:buNone/>
            </a:pPr>
            <a:r>
              <a:rPr lang="en-IN" sz="1400" dirty="0">
                <a:solidFill>
                  <a:srgbClr val="000000"/>
                </a:solidFill>
                <a:latin typeface="Helvetica Neue"/>
              </a:rPr>
              <a:t> 5   Continuing Denial    	209360 non-null  	int64  </a:t>
            </a:r>
          </a:p>
          <a:p>
            <a:pPr marL="45720" indent="0">
              <a:buNone/>
            </a:pPr>
            <a:r>
              <a:rPr lang="en-IN" sz="1400" dirty="0">
                <a:solidFill>
                  <a:srgbClr val="000000"/>
                </a:solidFill>
                <a:latin typeface="Helvetica Neue"/>
              </a:rPr>
              <a:t> 6   NAICS                		209360 non-null 	int64  </a:t>
            </a:r>
          </a:p>
          <a:p>
            <a:pPr marL="45720" indent="0">
              <a:buNone/>
            </a:pPr>
            <a:r>
              <a:rPr lang="en-IN" sz="1400" dirty="0">
                <a:solidFill>
                  <a:srgbClr val="000000"/>
                </a:solidFill>
                <a:latin typeface="Helvetica Neue"/>
              </a:rPr>
              <a:t> 7   Tax ID               		208849 non-null  	float64</a:t>
            </a:r>
          </a:p>
          <a:p>
            <a:pPr marL="45720" indent="0">
              <a:buNone/>
            </a:pPr>
            <a:r>
              <a:rPr lang="en-IN" sz="1400" dirty="0">
                <a:solidFill>
                  <a:srgbClr val="000000"/>
                </a:solidFill>
                <a:latin typeface="Helvetica Neue"/>
              </a:rPr>
              <a:t> 8   State               		206872 non-null  	object </a:t>
            </a:r>
          </a:p>
          <a:p>
            <a:pPr marL="45720" indent="0">
              <a:buNone/>
            </a:pPr>
            <a:r>
              <a:rPr lang="en-IN" sz="1400" dirty="0">
                <a:solidFill>
                  <a:srgbClr val="000000"/>
                </a:solidFill>
                <a:latin typeface="Helvetica Neue"/>
              </a:rPr>
              <a:t> 9   City                 		206876 non-null  	object </a:t>
            </a:r>
          </a:p>
          <a:p>
            <a:pPr marL="45720" indent="0">
              <a:buNone/>
            </a:pPr>
            <a:r>
              <a:rPr lang="en-IN" sz="1400" dirty="0">
                <a:solidFill>
                  <a:srgbClr val="000000"/>
                </a:solidFill>
                <a:latin typeface="Helvetica Neue"/>
              </a:rPr>
              <a:t> 10  ZIP                  		206862 non-null  	float64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D7C232-3E3D-C96F-4128-0F1730CBBD1D}"/>
              </a:ext>
            </a:extLst>
          </p:cNvPr>
          <p:cNvSpPr/>
          <p:nvPr/>
        </p:nvSpPr>
        <p:spPr>
          <a:xfrm>
            <a:off x="7318548" y="2636912"/>
            <a:ext cx="4176464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45720" indent="0">
              <a:buNone/>
            </a:pPr>
            <a:r>
              <a:rPr lang="en-IN" sz="1600" dirty="0" err="1">
                <a:solidFill>
                  <a:srgbClr val="000000"/>
                </a:solidFill>
                <a:latin typeface="Helvetica Neue"/>
              </a:rPr>
              <a:t>dtypes</a:t>
            </a:r>
            <a:r>
              <a:rPr lang="en-IN" sz="1600" dirty="0">
                <a:solidFill>
                  <a:srgbClr val="000000"/>
                </a:solidFill>
                <a:latin typeface="Helvetica Neue"/>
              </a:rPr>
              <a:t>: float64(2), int64(6), object(3)</a:t>
            </a:r>
          </a:p>
          <a:p>
            <a:pPr marL="45720" indent="0">
              <a:buNone/>
            </a:pPr>
            <a:r>
              <a:rPr lang="en-IN" sz="1600" dirty="0">
                <a:solidFill>
                  <a:srgbClr val="000000"/>
                </a:solidFill>
                <a:latin typeface="Helvetica Neue"/>
              </a:rPr>
              <a:t>memory usage: 17.6+ MB</a:t>
            </a:r>
          </a:p>
          <a:p>
            <a:pPr algn="ctr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055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0EB9-34F9-46F3-7DB1-7FB66BA84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-459432"/>
            <a:ext cx="9753600" cy="1354162"/>
          </a:xfrm>
        </p:spPr>
        <p:txBody>
          <a:bodyPr>
            <a:normAutofit/>
          </a:bodyPr>
          <a:lstStyle/>
          <a:p>
            <a:r>
              <a:rPr lang="en-IN" sz="3200" b="1" dirty="0"/>
              <a:t>DATA CLEANING and Wrangling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5AEFB6-7929-7D18-AB8B-D2EB360A53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7880889"/>
              </p:ext>
            </p:extLst>
          </p:nvPr>
        </p:nvGraphicFramePr>
        <p:xfrm>
          <a:off x="1197868" y="1196752"/>
          <a:ext cx="7920876" cy="2922834"/>
        </p:xfrm>
        <a:graphic>
          <a:graphicData uri="http://schemas.openxmlformats.org/drawingml/2006/table">
            <a:tbl>
              <a:tblPr/>
              <a:tblGrid>
                <a:gridCol w="660073">
                  <a:extLst>
                    <a:ext uri="{9D8B030D-6E8A-4147-A177-3AD203B41FA5}">
                      <a16:colId xmlns:a16="http://schemas.microsoft.com/office/drawing/2014/main" val="1987962029"/>
                    </a:ext>
                  </a:extLst>
                </a:gridCol>
                <a:gridCol w="660073">
                  <a:extLst>
                    <a:ext uri="{9D8B030D-6E8A-4147-A177-3AD203B41FA5}">
                      <a16:colId xmlns:a16="http://schemas.microsoft.com/office/drawing/2014/main" val="443023184"/>
                    </a:ext>
                  </a:extLst>
                </a:gridCol>
                <a:gridCol w="660073">
                  <a:extLst>
                    <a:ext uri="{9D8B030D-6E8A-4147-A177-3AD203B41FA5}">
                      <a16:colId xmlns:a16="http://schemas.microsoft.com/office/drawing/2014/main" val="2113227892"/>
                    </a:ext>
                  </a:extLst>
                </a:gridCol>
                <a:gridCol w="660073">
                  <a:extLst>
                    <a:ext uri="{9D8B030D-6E8A-4147-A177-3AD203B41FA5}">
                      <a16:colId xmlns:a16="http://schemas.microsoft.com/office/drawing/2014/main" val="3972732609"/>
                    </a:ext>
                  </a:extLst>
                </a:gridCol>
                <a:gridCol w="660073">
                  <a:extLst>
                    <a:ext uri="{9D8B030D-6E8A-4147-A177-3AD203B41FA5}">
                      <a16:colId xmlns:a16="http://schemas.microsoft.com/office/drawing/2014/main" val="3722398263"/>
                    </a:ext>
                  </a:extLst>
                </a:gridCol>
                <a:gridCol w="660073">
                  <a:extLst>
                    <a:ext uri="{9D8B030D-6E8A-4147-A177-3AD203B41FA5}">
                      <a16:colId xmlns:a16="http://schemas.microsoft.com/office/drawing/2014/main" val="1197073747"/>
                    </a:ext>
                  </a:extLst>
                </a:gridCol>
                <a:gridCol w="660073">
                  <a:extLst>
                    <a:ext uri="{9D8B030D-6E8A-4147-A177-3AD203B41FA5}">
                      <a16:colId xmlns:a16="http://schemas.microsoft.com/office/drawing/2014/main" val="2912604178"/>
                    </a:ext>
                  </a:extLst>
                </a:gridCol>
                <a:gridCol w="660073">
                  <a:extLst>
                    <a:ext uri="{9D8B030D-6E8A-4147-A177-3AD203B41FA5}">
                      <a16:colId xmlns:a16="http://schemas.microsoft.com/office/drawing/2014/main" val="2051040859"/>
                    </a:ext>
                  </a:extLst>
                </a:gridCol>
                <a:gridCol w="660073">
                  <a:extLst>
                    <a:ext uri="{9D8B030D-6E8A-4147-A177-3AD203B41FA5}">
                      <a16:colId xmlns:a16="http://schemas.microsoft.com/office/drawing/2014/main" val="4084657471"/>
                    </a:ext>
                  </a:extLst>
                </a:gridCol>
                <a:gridCol w="660073">
                  <a:extLst>
                    <a:ext uri="{9D8B030D-6E8A-4147-A177-3AD203B41FA5}">
                      <a16:colId xmlns:a16="http://schemas.microsoft.com/office/drawing/2014/main" val="2314388076"/>
                    </a:ext>
                  </a:extLst>
                </a:gridCol>
                <a:gridCol w="660073">
                  <a:extLst>
                    <a:ext uri="{9D8B030D-6E8A-4147-A177-3AD203B41FA5}">
                      <a16:colId xmlns:a16="http://schemas.microsoft.com/office/drawing/2014/main" val="172059492"/>
                    </a:ext>
                  </a:extLst>
                </a:gridCol>
                <a:gridCol w="660073">
                  <a:extLst>
                    <a:ext uri="{9D8B030D-6E8A-4147-A177-3AD203B41FA5}">
                      <a16:colId xmlns:a16="http://schemas.microsoft.com/office/drawing/2014/main" val="178488007"/>
                    </a:ext>
                  </a:extLst>
                </a:gridCol>
              </a:tblGrid>
              <a:tr h="359465">
                <a:tc>
                  <a:txBody>
                    <a:bodyPr/>
                    <a:lstStyle/>
                    <a:p>
                      <a:pPr algn="r" fontAlgn="ctr"/>
                      <a:br>
                        <a:rPr lang="en-IN" sz="900" b="1" dirty="0">
                          <a:effectLst/>
                        </a:rPr>
                      </a:br>
                      <a:r>
                        <a:rPr lang="en-IN" sz="900" b="1" dirty="0">
                          <a:effectLst/>
                        </a:rPr>
                        <a:t>Fiscal Year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Employer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Initial Approval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Initial Denial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Continuing Approval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Continuing Denial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NAICS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Tax ID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State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 dirty="0">
                          <a:effectLst/>
                        </a:rPr>
                        <a:t>City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 dirty="0">
                          <a:effectLst/>
                        </a:rPr>
                        <a:t>ZIP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marL="48260" marR="48260" marT="24130" marB="2413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1128256"/>
                  </a:ext>
                </a:extLst>
              </a:tr>
              <a:tr h="297813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0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2023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NaN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51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8070.0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DE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WILMINGTON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19801.0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446966"/>
                  </a:ext>
                </a:extLst>
              </a:tr>
              <a:tr h="7445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1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2023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0965688 BC LTD DBA PROCOGIA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0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51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209.0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WA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SEATTLE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98101.0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734728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2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2023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1 800 CONTACTS INC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42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1643.0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 err="1">
                          <a:effectLst/>
                        </a:rPr>
                        <a:t>NaN</a:t>
                      </a:r>
                      <a:endParaRPr lang="en-IN" sz="900" dirty="0">
                        <a:effectLst/>
                      </a:endParaRP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 err="1">
                          <a:effectLst/>
                        </a:rPr>
                        <a:t>NaN</a:t>
                      </a:r>
                      <a:endParaRPr lang="en-IN" sz="900" dirty="0">
                        <a:effectLst/>
                      </a:endParaRP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 err="1">
                          <a:effectLst/>
                        </a:rPr>
                        <a:t>NaN</a:t>
                      </a:r>
                      <a:endParaRPr lang="en-IN" sz="900" dirty="0">
                        <a:effectLst/>
                      </a:endParaRP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664121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3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2023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1 800 CONTACTS INC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42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1643.0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UT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DRAPER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84020.0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302295"/>
                  </a:ext>
                </a:extLst>
              </a:tr>
              <a:tr h="476501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4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2023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1 800 FLOWERS COM INC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2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0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45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7311.0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NY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JERICHO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11753.0</a:t>
                      </a:r>
                    </a:p>
                  </a:txBody>
                  <a:tcPr marL="48260" marR="48260" marT="24130" marB="24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680984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04CDF9-3574-0B18-3D65-9ADC7F823DDD}"/>
              </a:ext>
            </a:extLst>
          </p:cNvPr>
          <p:cNvCxnSpPr/>
          <p:nvPr/>
        </p:nvCxnSpPr>
        <p:spPr>
          <a:xfrm flipH="1">
            <a:off x="1197868" y="1196752"/>
            <a:ext cx="73448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66181C-3417-0713-8FE4-508AECFCAAB9}"/>
              </a:ext>
            </a:extLst>
          </p:cNvPr>
          <p:cNvCxnSpPr/>
          <p:nvPr/>
        </p:nvCxnSpPr>
        <p:spPr>
          <a:xfrm>
            <a:off x="1197868" y="1196752"/>
            <a:ext cx="0" cy="29228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C4EAEA-CE53-B44E-157F-C735BF2497A7}"/>
              </a:ext>
            </a:extLst>
          </p:cNvPr>
          <p:cNvCxnSpPr/>
          <p:nvPr/>
        </p:nvCxnSpPr>
        <p:spPr>
          <a:xfrm>
            <a:off x="1197868" y="4119586"/>
            <a:ext cx="79208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1BC5FF-0850-FCEF-4E08-89D42AD2BD94}"/>
              </a:ext>
            </a:extLst>
          </p:cNvPr>
          <p:cNvCxnSpPr/>
          <p:nvPr/>
        </p:nvCxnSpPr>
        <p:spPr>
          <a:xfrm>
            <a:off x="9118744" y="1196752"/>
            <a:ext cx="0" cy="29228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9AC3D3-8929-3DAD-C484-4BD189B92069}"/>
              </a:ext>
            </a:extLst>
          </p:cNvPr>
          <p:cNvCxnSpPr>
            <a:cxnSpLocks/>
          </p:cNvCxnSpPr>
          <p:nvPr/>
        </p:nvCxnSpPr>
        <p:spPr>
          <a:xfrm flipH="1">
            <a:off x="1197868" y="1628800"/>
            <a:ext cx="7920876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F4A9536-2538-F606-DB05-B329EE54B27F}"/>
              </a:ext>
            </a:extLst>
          </p:cNvPr>
          <p:cNvSpPr/>
          <p:nvPr/>
        </p:nvSpPr>
        <p:spPr>
          <a:xfrm>
            <a:off x="1197868" y="4509121"/>
            <a:ext cx="9865096" cy="19442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Cleaning the data with employer as null, because it's must field in the I-129 application to be filled. There are 12 rows of data with null from above observations.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For the fields like 'Initial Approval', 'Initial Denial', 'Continuing Approval', and 'Continuing Denial' have the scrap data, considering the 0 or 1 as the binary notations for yes or no condition and removing the cells which has the scrap data.</a:t>
            </a:r>
          </a:p>
          <a:p>
            <a:pPr algn="ctr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7454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7559" y="2125133"/>
            <a:ext cx="8148860" cy="34530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81844" y="241043"/>
            <a:ext cx="7853063" cy="825758"/>
          </a:xfrm>
        </p:spPr>
        <p:txBody>
          <a:bodyPr>
            <a:normAutofit/>
          </a:bodyPr>
          <a:lstStyle/>
          <a:p>
            <a:r>
              <a:rPr lang="en-US" sz="3200" b="1" dirty="0"/>
              <a:t>DATA ANALYSIS ON INITIAL APPROVAL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D37F401-9BF9-F5D1-E0FA-2123FDAC2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0" y="849897"/>
            <a:ext cx="10133960" cy="531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1EEE-D61C-5B41-5BEB-5C32D46AE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0"/>
            <a:ext cx="9753600" cy="1325562"/>
          </a:xfrm>
        </p:spPr>
        <p:txBody>
          <a:bodyPr/>
          <a:lstStyle/>
          <a:p>
            <a:r>
              <a:rPr lang="en-US" sz="3200" b="1" dirty="0"/>
              <a:t>DATA ANALYSIS ON INITIAL Denial</a:t>
            </a:r>
            <a:br>
              <a:rPr lang="en-US" sz="4000" b="1" dirty="0"/>
            </a:b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990FDA6-76DA-54E0-449B-F5BFF79CDE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60" y="836712"/>
            <a:ext cx="9361040" cy="581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5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14CDF-F4A7-2031-EE6D-FA236CA81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-459432"/>
            <a:ext cx="9753600" cy="1325562"/>
          </a:xfrm>
        </p:spPr>
        <p:txBody>
          <a:bodyPr>
            <a:normAutofit/>
          </a:bodyPr>
          <a:lstStyle/>
          <a:p>
            <a:r>
              <a:rPr lang="en-US" sz="3200" b="1" dirty="0"/>
              <a:t>DATA ANALYSIS ON Continuing Approval</a:t>
            </a:r>
            <a:endParaRPr lang="en-IN" sz="32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B643A09-D9F6-3BE0-BA92-09B158F43E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60" y="1034180"/>
            <a:ext cx="9361040" cy="534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70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84CD1-6CAB-73B3-1DF8-735FA7F2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-171400"/>
            <a:ext cx="9753600" cy="1066130"/>
          </a:xfrm>
        </p:spPr>
        <p:txBody>
          <a:bodyPr>
            <a:normAutofit/>
          </a:bodyPr>
          <a:lstStyle/>
          <a:p>
            <a:r>
              <a:rPr lang="en-US" sz="3200" b="1" dirty="0"/>
              <a:t>DATA ANALYSIS ON Continuing DENIAL</a:t>
            </a:r>
            <a:endParaRPr lang="en-IN" sz="32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B2CF4F1-D877-A7BC-FF74-E56BB66DC8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68" y="1124744"/>
            <a:ext cx="9145016" cy="531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2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B624-C649-DDDA-D2CF-DD67AC7E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-490670"/>
            <a:ext cx="9753600" cy="1220484"/>
          </a:xfrm>
        </p:spPr>
        <p:txBody>
          <a:bodyPr>
            <a:normAutofit/>
          </a:bodyPr>
          <a:lstStyle/>
          <a:p>
            <a:r>
              <a:rPr lang="en-IN" sz="3200" b="1" dirty="0"/>
              <a:t>DATA ANALYSIS ON CITIES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3D839C9-B11A-329F-F778-ED777B66C5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981944"/>
            <a:ext cx="916763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EB7B5F4-1C86-4A11-777E-4B07320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3795124"/>
            <a:ext cx="9167630" cy="306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90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North Ame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79_win32_fixed" id="{EA00699B-0394-4B48-8BB2-8B250F055735}" vid="{8FF0ADCE-4C37-4047-93D0-14E337F28D2B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888E60-F31B-4BB3-BFE4-EB035E271DB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473C3AA-CBC3-4EBC-8BF7-2AC27CBBDA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469512-9FC5-43AF-8C7D-42B05CBCE5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North American continent presentation (widescreen)</Template>
  <TotalTime>172</TotalTime>
  <Words>646</Words>
  <Application>Microsoft Office PowerPoint</Application>
  <PresentationFormat>Custom</PresentationFormat>
  <Paragraphs>122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Helvetica Neue</vt:lpstr>
      <vt:lpstr>Continental North America 16x9</vt:lpstr>
      <vt:lpstr>DATA ANALYSIS ON H1B DATA</vt:lpstr>
      <vt:lpstr>Why is it important to analyze H-1B data?</vt:lpstr>
      <vt:lpstr>DATA SET ATTRIBUTES:</vt:lpstr>
      <vt:lpstr>DATA CLEANING and Wrangling</vt:lpstr>
      <vt:lpstr>PowerPoint Presentation</vt:lpstr>
      <vt:lpstr>DATA ANALYSIS ON INITIAL Denial </vt:lpstr>
      <vt:lpstr>DATA ANALYSIS ON Continuing Approval</vt:lpstr>
      <vt:lpstr>DATA ANALYSIS ON Continuing DENIAL</vt:lpstr>
      <vt:lpstr>DATA ANALYSIS ON CITIES</vt:lpstr>
      <vt:lpstr>DATA ANALYSIS ON CITIES</vt:lpstr>
      <vt:lpstr>DATA ANALYSIS ON EMPLOYER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ON H1B DATA</dc:title>
  <dc:creator>Sampath Pinninti</dc:creator>
  <cp:lastModifiedBy>Sampath Pinninti</cp:lastModifiedBy>
  <cp:revision>1</cp:revision>
  <dcterms:created xsi:type="dcterms:W3CDTF">2023-10-16T17:46:09Z</dcterms:created>
  <dcterms:modified xsi:type="dcterms:W3CDTF">2023-10-16T20:38:19Z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