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506" autoAdjust="0"/>
  </p:normalViewPr>
  <p:slideViewPr>
    <p:cSldViewPr snapToGrid="0">
      <p:cViewPr varScale="1">
        <p:scale>
          <a:sx n="90" d="100"/>
          <a:sy n="90" d="100"/>
        </p:scale>
        <p:origin x="586"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fontScale="90000"/>
          </a:bodyPr>
          <a:lstStyle/>
          <a:p>
            <a:r>
              <a:rPr lang="en-US" dirty="0"/>
              <a:t>Business logic vulnerability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593584" y="4455621"/>
            <a:ext cx="2965516" cy="1238616"/>
          </a:xfrm>
        </p:spPr>
        <p:txBody>
          <a:bodyPr>
            <a:normAutofit/>
          </a:bodyPr>
          <a:lstStyle/>
          <a:p>
            <a:r>
              <a:rPr lang="en-US" dirty="0"/>
              <a:t>Siri </a:t>
            </a:r>
            <a:r>
              <a:rPr lang="en-US" dirty="0" err="1"/>
              <a:t>paladi</a:t>
            </a:r>
            <a:endParaRPr lang="en-US" dirty="0"/>
          </a:p>
          <a:p>
            <a:r>
              <a:rPr lang="en-US" dirty="0"/>
              <a:t>cu23mca0045a</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AD51-A35C-D061-F3D4-63219894667E}"/>
              </a:ext>
            </a:extLst>
          </p:cNvPr>
          <p:cNvSpPr>
            <a:spLocks noGrp="1"/>
          </p:cNvSpPr>
          <p:nvPr>
            <p:ph type="title"/>
          </p:nvPr>
        </p:nvSpPr>
        <p:spPr/>
        <p:txBody>
          <a:bodyPr/>
          <a:lstStyle/>
          <a:p>
            <a:r>
              <a:rPr lang="en-IN" sz="4800" b="1" dirty="0">
                <a:effectLst/>
                <a:latin typeface="Calibri" panose="020F0502020204030204" pitchFamily="34" charset="0"/>
                <a:ea typeface="Calibri" panose="020F0502020204030204" pitchFamily="34" charset="0"/>
                <a:cs typeface="Times New Roman" panose="02020603050405020304" pitchFamily="18" charset="0"/>
              </a:rPr>
              <a:t>Lab 2 - Negative Quantity Exploit</a:t>
            </a:r>
            <a:endParaRPr lang="en-IN" dirty="0"/>
          </a:p>
        </p:txBody>
      </p:sp>
      <p:sp>
        <p:nvSpPr>
          <p:cNvPr id="3" name="Content Placeholder 2">
            <a:extLst>
              <a:ext uri="{FF2B5EF4-FFF2-40B4-BE49-F238E27FC236}">
                <a16:creationId xmlns:a16="http://schemas.microsoft.com/office/drawing/2014/main" id="{D0E7A08F-6F9E-98FE-3A4E-79758B0A5039}"/>
              </a:ext>
            </a:extLst>
          </p:cNvPr>
          <p:cNvSpPr>
            <a:spLocks noGrp="1"/>
          </p:cNvSpPr>
          <p:nvPr>
            <p:ph idx="1"/>
          </p:nvPr>
        </p:nvSpPr>
        <p:spPr>
          <a:xfrm>
            <a:off x="1097280" y="1913641"/>
            <a:ext cx="10714506" cy="4657756"/>
          </a:xfrm>
        </p:spPr>
        <p:txBody>
          <a:bodyPr>
            <a:normAutofit fontScale="32500" lnSpcReduction="20000"/>
          </a:bodyPr>
          <a:lstStyle/>
          <a:p>
            <a:pPr>
              <a:lnSpc>
                <a:spcPct val="120000"/>
              </a:lnSpc>
              <a:spcAft>
                <a:spcPts val="800"/>
              </a:spcAft>
            </a:pPr>
            <a:r>
              <a:rPr lang="en-US" sz="5600" dirty="0">
                <a:latin typeface="Times New Roman" panose="02020603050405020304" pitchFamily="18" charset="0"/>
                <a:cs typeface="Times New Roman" panose="02020603050405020304" pitchFamily="18" charset="0"/>
              </a:rPr>
              <a:t>The </a:t>
            </a:r>
            <a:r>
              <a:rPr lang="en-US" sz="5600" b="1" dirty="0">
                <a:latin typeface="Times New Roman" panose="02020603050405020304" pitchFamily="18" charset="0"/>
                <a:cs typeface="Times New Roman" panose="02020603050405020304" pitchFamily="18" charset="0"/>
              </a:rPr>
              <a:t>Negative Quantity Exploit</a:t>
            </a:r>
            <a:r>
              <a:rPr lang="en-US" sz="5600" dirty="0">
                <a:latin typeface="Times New Roman" panose="02020603050405020304" pitchFamily="18" charset="0"/>
                <a:cs typeface="Times New Roman" panose="02020603050405020304" pitchFamily="18" charset="0"/>
              </a:rPr>
              <a:t> is a type of vulnerability in e-commerce systems or similar platforms where users can manipulate the quantity of items in their cart to a negative number. This exploit takes advantage of improper input validation and business logic flaws, allowing attackers to reduce the total cart value, potentially receiving items for free or even generating credits or refunds from the system</a:t>
            </a:r>
            <a:endParaRPr lang="en-IN" sz="56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spcAft>
                <a:spcPts val="800"/>
              </a:spcAf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Lab Goal</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Exploit logic flaws by manipulating quantities to gain a credit balance.</a:t>
            </a:r>
          </a:p>
          <a:p>
            <a:pPr>
              <a:lnSpc>
                <a:spcPct val="120000"/>
              </a:lnSpc>
              <a:spcAft>
                <a:spcPts val="800"/>
              </a:spcAft>
            </a:pP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Steps to Exploit</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20000"/>
              </a:lnSpc>
              <a:spcAft>
                <a:spcPts val="800"/>
              </a:spcAft>
              <a:buFont typeface="+mj-lt"/>
              <a:buAutoNum type="arabicPeriod"/>
              <a:tabLst>
                <a:tab pos="457200" algn="l"/>
              </a:tabLs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Log in with credentials: </a:t>
            </a:r>
            <a:r>
              <a:rPr lang="en-IN" sz="5600" b="1" kern="100" dirty="0" err="1">
                <a:effectLst/>
                <a:latin typeface="Times New Roman" panose="02020603050405020304" pitchFamily="18" charset="0"/>
                <a:ea typeface="Calibri" panose="020F0502020204030204" pitchFamily="34" charset="0"/>
                <a:cs typeface="Times New Roman" panose="02020603050405020304" pitchFamily="18" charset="0"/>
              </a:rPr>
              <a:t>wiener:peter</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20000"/>
              </a:lnSpc>
              <a:spcAft>
                <a:spcPts val="800"/>
              </a:spcAft>
              <a:buFont typeface="+mj-lt"/>
              <a:buAutoNum type="arabicPeriod"/>
              <a:tabLst>
                <a:tab pos="457200" algn="l"/>
              </a:tabLs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Add a </a:t>
            </a: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negative quantity</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 of an item to the cart.</a:t>
            </a:r>
          </a:p>
          <a:p>
            <a:pPr marL="342900" lvl="0" indent="-342900">
              <a:lnSpc>
                <a:spcPct val="120000"/>
              </a:lnSpc>
              <a:spcAft>
                <a:spcPts val="800"/>
              </a:spcAft>
              <a:buFont typeface="+mj-lt"/>
              <a:buAutoNum type="arabicPeriod"/>
              <a:tabLst>
                <a:tab pos="457200" algn="l"/>
              </a:tabLs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Add desired items with </a:t>
            </a:r>
            <a:r>
              <a:rPr lang="en-IN" sz="5600" b="1" kern="100" dirty="0">
                <a:effectLst/>
                <a:latin typeface="Times New Roman" panose="02020603050405020304" pitchFamily="18" charset="0"/>
                <a:ea typeface="Calibri" panose="020F0502020204030204" pitchFamily="34" charset="0"/>
                <a:cs typeface="Times New Roman" panose="02020603050405020304" pitchFamily="18" charset="0"/>
              </a:rPr>
              <a:t>positive quantities</a:t>
            </a: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20000"/>
              </a:lnSpc>
              <a:spcAft>
                <a:spcPts val="800"/>
              </a:spcAft>
              <a:buFont typeface="+mj-lt"/>
              <a:buAutoNum type="arabicPeriod"/>
              <a:tabLst>
                <a:tab pos="457200" algn="l"/>
              </a:tabLst>
            </a:pPr>
            <a:r>
              <a:rPr lang="en-IN" sz="5600" kern="100" dirty="0">
                <a:effectLst/>
                <a:latin typeface="Times New Roman" panose="02020603050405020304" pitchFamily="18" charset="0"/>
                <a:ea typeface="Calibri" panose="020F0502020204030204" pitchFamily="34" charset="0"/>
                <a:cs typeface="Times New Roman" panose="02020603050405020304" pitchFamily="18" charset="0"/>
              </a:rPr>
              <a:t>Use the credit to complete the purchase and solve the lab.</a:t>
            </a:r>
          </a:p>
        </p:txBody>
      </p:sp>
      <p:pic>
        <p:nvPicPr>
          <p:cNvPr id="4" name="Picture 3">
            <a:extLst>
              <a:ext uri="{FF2B5EF4-FFF2-40B4-BE49-F238E27FC236}">
                <a16:creationId xmlns:a16="http://schemas.microsoft.com/office/drawing/2014/main" id="{209FFF34-1689-442F-E681-70411AE746E7}"/>
              </a:ext>
            </a:extLst>
          </p:cNvPr>
          <p:cNvPicPr>
            <a:picLocks noChangeAspect="1"/>
          </p:cNvPicPr>
          <p:nvPr/>
        </p:nvPicPr>
        <p:blipFill>
          <a:blip r:embed="rId2"/>
          <a:stretch>
            <a:fillRect/>
          </a:stretch>
        </p:blipFill>
        <p:spPr>
          <a:xfrm>
            <a:off x="8905052" y="3429000"/>
            <a:ext cx="2906734" cy="2748506"/>
          </a:xfrm>
          <a:prstGeom prst="rect">
            <a:avLst/>
          </a:prstGeom>
        </p:spPr>
      </p:pic>
    </p:spTree>
    <p:extLst>
      <p:ext uri="{BB962C8B-B14F-4D97-AF65-F5344CB8AC3E}">
        <p14:creationId xmlns:p14="http://schemas.microsoft.com/office/powerpoint/2010/main" val="402800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EE8F-90B1-28F4-24B0-BBA05A6527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A75A1C-E226-505F-B38D-4A6733CBB6AB}"/>
              </a:ext>
            </a:extLst>
          </p:cNvPr>
          <p:cNvSpPr>
            <a:spLocks noGrp="1"/>
          </p:cNvSpPr>
          <p:nvPr>
            <p:ph idx="1"/>
          </p:nvPr>
        </p:nvSpPr>
        <p:spPr/>
        <p:txBody>
          <a:bodyPr/>
          <a:lstStyle/>
          <a:p>
            <a:pPr>
              <a:lnSpc>
                <a:spcPct val="12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Fix Recommendations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20000"/>
              </a:lnSpc>
              <a:spcAft>
                <a:spcPts val="800"/>
              </a:spcAft>
              <a:buSzPts val="1000"/>
              <a:buFont typeface="Symbol" panose="05050102010706020507" pitchFamily="18"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Validate input on both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client and server</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to block negative quantities.</a:t>
            </a:r>
          </a:p>
          <a:p>
            <a:pPr>
              <a:lnSpc>
                <a:spcPct val="12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Log and monitor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unusual activities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like negative purchases</a:t>
            </a:r>
            <a:endParaRPr lang="en-IN" sz="9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995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57AAE-9FEF-6A91-39C9-2E19C6D7B323}"/>
              </a:ext>
            </a:extLst>
          </p:cNvPr>
          <p:cNvSpPr>
            <a:spLocks noGrp="1"/>
          </p:cNvSpPr>
          <p:nvPr>
            <p:ph type="title"/>
          </p:nvPr>
        </p:nvSpPr>
        <p:spPr/>
        <p:txBody>
          <a:bodyPr/>
          <a:lstStyle/>
          <a:p>
            <a:r>
              <a:rPr lang="en-IN" dirty="0"/>
              <a:t>Negative quantity exploit </a:t>
            </a:r>
            <a:r>
              <a:rPr lang="en-IN" dirty="0" err="1"/>
              <a:t>vulnerablity</a:t>
            </a:r>
            <a:endParaRPr lang="en-IN" dirty="0"/>
          </a:p>
        </p:txBody>
      </p:sp>
      <p:pic>
        <p:nvPicPr>
          <p:cNvPr id="7" name="Content Placeholder 6">
            <a:extLst>
              <a:ext uri="{FF2B5EF4-FFF2-40B4-BE49-F238E27FC236}">
                <a16:creationId xmlns:a16="http://schemas.microsoft.com/office/drawing/2014/main" id="{474BF525-129D-5D23-EB75-012710341CAE}"/>
              </a:ext>
            </a:extLst>
          </p:cNvPr>
          <p:cNvPicPr>
            <a:picLocks noGrp="1" noChangeAspect="1"/>
          </p:cNvPicPr>
          <p:nvPr>
            <p:ph idx="1"/>
          </p:nvPr>
        </p:nvPicPr>
        <p:blipFill>
          <a:blip r:embed="rId2"/>
          <a:srcRect r="39547"/>
          <a:stretch/>
        </p:blipFill>
        <p:spPr>
          <a:xfrm>
            <a:off x="1180684" y="1923067"/>
            <a:ext cx="4626227" cy="4374037"/>
          </a:xfrm>
        </p:spPr>
      </p:pic>
      <p:pic>
        <p:nvPicPr>
          <p:cNvPr id="9" name="Picture 8">
            <a:extLst>
              <a:ext uri="{FF2B5EF4-FFF2-40B4-BE49-F238E27FC236}">
                <a16:creationId xmlns:a16="http://schemas.microsoft.com/office/drawing/2014/main" id="{587A6317-DF68-3A8D-66C0-4BD3D57C012C}"/>
              </a:ext>
            </a:extLst>
          </p:cNvPr>
          <p:cNvPicPr>
            <a:picLocks noChangeAspect="1"/>
          </p:cNvPicPr>
          <p:nvPr/>
        </p:nvPicPr>
        <p:blipFill>
          <a:blip r:embed="rId3"/>
          <a:srcRect r="35272"/>
          <a:stretch/>
        </p:blipFill>
        <p:spPr>
          <a:xfrm>
            <a:off x="6249984" y="1923067"/>
            <a:ext cx="5051290" cy="4374038"/>
          </a:xfrm>
          <a:prstGeom prst="rect">
            <a:avLst/>
          </a:prstGeom>
        </p:spPr>
      </p:pic>
    </p:spTree>
    <p:extLst>
      <p:ext uri="{BB962C8B-B14F-4D97-AF65-F5344CB8AC3E}">
        <p14:creationId xmlns:p14="http://schemas.microsoft.com/office/powerpoint/2010/main" val="358812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D4BB-AEB8-CDC8-9DE7-1BA6C35A9394}"/>
              </a:ext>
            </a:extLst>
          </p:cNvPr>
          <p:cNvSpPr>
            <a:spLocks noGrp="1"/>
          </p:cNvSpPr>
          <p:nvPr>
            <p:ph type="title"/>
          </p:nvPr>
        </p:nvSpPr>
        <p:spPr/>
        <p:txBody>
          <a:bodyPr/>
          <a:lstStyle/>
          <a:p>
            <a:r>
              <a:rPr lang="en-IN" dirty="0"/>
              <a:t>Fixing the vulnerability</a:t>
            </a:r>
          </a:p>
        </p:txBody>
      </p:sp>
      <p:pic>
        <p:nvPicPr>
          <p:cNvPr id="7" name="Content Placeholder 6">
            <a:extLst>
              <a:ext uri="{FF2B5EF4-FFF2-40B4-BE49-F238E27FC236}">
                <a16:creationId xmlns:a16="http://schemas.microsoft.com/office/drawing/2014/main" id="{F4462DEA-BDC9-4E23-D762-3FBB535E82BA}"/>
              </a:ext>
            </a:extLst>
          </p:cNvPr>
          <p:cNvPicPr>
            <a:picLocks noGrp="1" noChangeAspect="1"/>
          </p:cNvPicPr>
          <p:nvPr>
            <p:ph idx="1"/>
          </p:nvPr>
        </p:nvPicPr>
        <p:blipFill>
          <a:blip r:embed="rId2"/>
          <a:srcRect r="45933"/>
          <a:stretch/>
        </p:blipFill>
        <p:spPr>
          <a:xfrm>
            <a:off x="1242875" y="2108200"/>
            <a:ext cx="4447712" cy="4123924"/>
          </a:xfrm>
        </p:spPr>
      </p:pic>
      <p:pic>
        <p:nvPicPr>
          <p:cNvPr id="9" name="Picture 8">
            <a:extLst>
              <a:ext uri="{FF2B5EF4-FFF2-40B4-BE49-F238E27FC236}">
                <a16:creationId xmlns:a16="http://schemas.microsoft.com/office/drawing/2014/main" id="{100BB48C-0F03-8B1D-E702-73123C9B347F}"/>
              </a:ext>
            </a:extLst>
          </p:cNvPr>
          <p:cNvPicPr>
            <a:picLocks noChangeAspect="1"/>
          </p:cNvPicPr>
          <p:nvPr/>
        </p:nvPicPr>
        <p:blipFill>
          <a:blip r:embed="rId3"/>
          <a:srcRect r="42330"/>
          <a:stretch/>
        </p:blipFill>
        <p:spPr>
          <a:xfrm>
            <a:off x="5930283" y="2108200"/>
            <a:ext cx="5157927" cy="4123924"/>
          </a:xfrm>
          <a:prstGeom prst="rect">
            <a:avLst/>
          </a:prstGeom>
        </p:spPr>
      </p:pic>
    </p:spTree>
    <p:extLst>
      <p:ext uri="{BB962C8B-B14F-4D97-AF65-F5344CB8AC3E}">
        <p14:creationId xmlns:p14="http://schemas.microsoft.com/office/powerpoint/2010/main" val="10090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8CEF2-3A76-105E-E248-DD8FC9D3774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1175FE6-FE45-5CA8-787F-F76A175EBB7D}"/>
              </a:ext>
            </a:extLst>
          </p:cNvPr>
          <p:cNvPicPr>
            <a:picLocks noGrp="1" noChangeAspect="1"/>
          </p:cNvPicPr>
          <p:nvPr>
            <p:ph idx="1"/>
          </p:nvPr>
        </p:nvPicPr>
        <p:blipFill>
          <a:blip r:embed="rId2"/>
          <a:srcRect r="36996"/>
          <a:stretch/>
        </p:blipFill>
        <p:spPr>
          <a:xfrm>
            <a:off x="2783240" y="1988599"/>
            <a:ext cx="6032285" cy="4429956"/>
          </a:xfrm>
        </p:spPr>
      </p:pic>
    </p:spTree>
    <p:extLst>
      <p:ext uri="{BB962C8B-B14F-4D97-AF65-F5344CB8AC3E}">
        <p14:creationId xmlns:p14="http://schemas.microsoft.com/office/powerpoint/2010/main" val="2441126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7BADA-49B9-DBC4-E742-2AB54333963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CE65937-DE8B-BEA1-EE60-132A7A7857D3}"/>
              </a:ext>
            </a:extLst>
          </p:cNvPr>
          <p:cNvPicPr>
            <a:picLocks noGrp="1" noChangeAspect="1"/>
          </p:cNvPicPr>
          <p:nvPr>
            <p:ph idx="1"/>
          </p:nvPr>
        </p:nvPicPr>
        <p:blipFill>
          <a:blip r:embed="rId2"/>
          <a:srcRect t="31992" r="35022"/>
          <a:stretch/>
        </p:blipFill>
        <p:spPr>
          <a:xfrm>
            <a:off x="1233995" y="2032987"/>
            <a:ext cx="4589755" cy="4136994"/>
          </a:xfrm>
        </p:spPr>
      </p:pic>
      <p:pic>
        <p:nvPicPr>
          <p:cNvPr id="7" name="Picture 6">
            <a:extLst>
              <a:ext uri="{FF2B5EF4-FFF2-40B4-BE49-F238E27FC236}">
                <a16:creationId xmlns:a16="http://schemas.microsoft.com/office/drawing/2014/main" id="{0BCBA23B-B3AA-8E28-81B6-2DA035DC97E0}"/>
              </a:ext>
            </a:extLst>
          </p:cNvPr>
          <p:cNvPicPr>
            <a:picLocks noChangeAspect="1"/>
          </p:cNvPicPr>
          <p:nvPr/>
        </p:nvPicPr>
        <p:blipFill>
          <a:blip r:embed="rId3"/>
          <a:srcRect l="9102" t="9237" r="16262"/>
          <a:stretch/>
        </p:blipFill>
        <p:spPr>
          <a:xfrm>
            <a:off x="6223246" y="2032987"/>
            <a:ext cx="4589755" cy="4383050"/>
          </a:xfrm>
          <a:prstGeom prst="rect">
            <a:avLst/>
          </a:prstGeom>
        </p:spPr>
      </p:pic>
    </p:spTree>
    <p:extLst>
      <p:ext uri="{BB962C8B-B14F-4D97-AF65-F5344CB8AC3E}">
        <p14:creationId xmlns:p14="http://schemas.microsoft.com/office/powerpoint/2010/main" val="44251182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TotalTime>
  <Words>167</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Calibri</vt:lpstr>
      <vt:lpstr>Georgia Pro Cond Light</vt:lpstr>
      <vt:lpstr>Speak Pro</vt:lpstr>
      <vt:lpstr>Symbol</vt:lpstr>
      <vt:lpstr>Times New Roman</vt:lpstr>
      <vt:lpstr>RetrospectVTI</vt:lpstr>
      <vt:lpstr>Business logic vulnerability</vt:lpstr>
      <vt:lpstr>Lab 2 - Negative Quantity Exploit</vt:lpstr>
      <vt:lpstr>PowerPoint Presentation</vt:lpstr>
      <vt:lpstr>Negative quantity exploit vulnerablity</vt:lpstr>
      <vt:lpstr>Fixing the vulnerability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Siri Paladi</dc:creator>
  <cp:lastModifiedBy>Siri Paladi</cp:lastModifiedBy>
  <cp:revision>2</cp:revision>
  <dcterms:created xsi:type="dcterms:W3CDTF">2025-01-22T07:21:54Z</dcterms:created>
  <dcterms:modified xsi:type="dcterms:W3CDTF">2025-01-22T12:27:10Z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