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5"/>
  </p:notesMasterIdLst>
  <p:sldIdLst>
    <p:sldId id="278" r:id="rId5"/>
    <p:sldId id="280" r:id="rId6"/>
    <p:sldId id="281" r:id="rId7"/>
    <p:sldId id="285" r:id="rId8"/>
    <p:sldId id="288" r:id="rId9"/>
    <p:sldId id="286" r:id="rId10"/>
    <p:sldId id="282" r:id="rId11"/>
    <p:sldId id="287" r:id="rId12"/>
    <p:sldId id="283" r:id="rId13"/>
    <p:sldId id="28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>
        <p:scale>
          <a:sx n="52" d="100"/>
          <a:sy n="52" d="100"/>
        </p:scale>
        <p:origin x="29" y="6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11/29/2024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11/29/2024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Exploring Cloud Service Provider Security Features</a:t>
            </a:r>
            <a:b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r"/>
            <a:r>
              <a:rPr lang="en-US" sz="2300" dirty="0"/>
              <a:t>Siri </a:t>
            </a:r>
            <a:r>
              <a:rPr lang="en-US" sz="2300" dirty="0" err="1"/>
              <a:t>paladi</a:t>
            </a:r>
            <a:endParaRPr lang="en-US" dirty="0"/>
          </a:p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CU23MCA0045A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E5A9-7755-64AA-7463-48DD8A8C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475F3-E540-76FF-E8CF-D1990E227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ctr">
              <a:buNone/>
            </a:pPr>
            <a:endParaRPr lang="en-IN" sz="4800" dirty="0"/>
          </a:p>
          <a:p>
            <a:pPr marL="36900" indent="0" algn="ctr">
              <a:buNone/>
            </a:pPr>
            <a:r>
              <a:rPr lang="en-IN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4504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2F28-7FC9-9875-ABEA-4D94F12C2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93345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1D78B-4D0E-2EA3-AF5C-F53E7E2F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352550"/>
            <a:ext cx="10353762" cy="4438649"/>
          </a:xfrm>
        </p:spPr>
        <p:txBody>
          <a:bodyPr/>
          <a:lstStyle/>
          <a:p>
            <a:pPr marL="36900" indent="0">
              <a:buNone/>
            </a:pPr>
            <a:r>
              <a:rPr lang="en-IN" u="sng" dirty="0"/>
              <a:t>Why Cloud Security Matters:</a:t>
            </a:r>
          </a:p>
          <a:p>
            <a:pPr lvl="1"/>
            <a:r>
              <a:rPr lang="en-IN" dirty="0"/>
              <a:t>Increased reliance on cloud computing.</a:t>
            </a:r>
          </a:p>
          <a:p>
            <a:pPr lvl="1"/>
            <a:r>
              <a:rPr lang="en-IN" dirty="0"/>
              <a:t>Rising cyber threats and compliance needs</a:t>
            </a:r>
          </a:p>
          <a:p>
            <a:pPr marL="450000" lvl="1" indent="0">
              <a:buNone/>
            </a:pPr>
            <a:r>
              <a:rPr lang="en-IN" u="sng" dirty="0"/>
              <a:t>Key cloud providers:</a:t>
            </a:r>
          </a:p>
          <a:p>
            <a:pPr lvl="1"/>
            <a:r>
              <a:rPr lang="en-IN" dirty="0"/>
              <a:t>AWS, </a:t>
            </a:r>
            <a:r>
              <a:rPr lang="en-IN" dirty="0" err="1"/>
              <a:t>Micwosoft</a:t>
            </a:r>
            <a:r>
              <a:rPr lang="en-IN" dirty="0"/>
              <a:t> Azure, Google cloud </a:t>
            </a:r>
            <a:r>
              <a:rPr lang="en-IN" dirty="0" err="1"/>
              <a:t>plotform</a:t>
            </a:r>
            <a:r>
              <a:rPr lang="en-IN" dirty="0"/>
              <a:t>(GCP).</a:t>
            </a:r>
          </a:p>
          <a:p>
            <a:pPr marL="450000" lvl="1" indent="0">
              <a:buNone/>
            </a:pPr>
            <a:r>
              <a:rPr lang="en-IN" u="sng" dirty="0"/>
              <a:t>Objectives:</a:t>
            </a:r>
          </a:p>
          <a:p>
            <a:pPr lvl="1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Three major cloud providers: AWS, Microsoft Azure, and Google Cloud Platform. It specifies the most essential security features offered, namely IAM, encryption, and network security, and discusses how each of the three is implemented.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00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1961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E649F-6E20-77ED-5D5C-CDF3E4A84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6675"/>
            <a:ext cx="10353762" cy="714375"/>
          </a:xfrm>
        </p:spPr>
        <p:txBody>
          <a:bodyPr>
            <a:normAutofit/>
          </a:bodyPr>
          <a:lstStyle/>
          <a:p>
            <a:r>
              <a:rPr lang="en-IN" sz="2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Comparison of Security Features</a:t>
            </a:r>
            <a:endParaRPr lang="en-IN" sz="28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200602-501E-0253-67FF-3B7F97B7D4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743239"/>
              </p:ext>
            </p:extLst>
          </p:nvPr>
        </p:nvGraphicFramePr>
        <p:xfrm>
          <a:off x="1343025" y="904994"/>
          <a:ext cx="10172700" cy="57815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2750">
                  <a:extLst>
                    <a:ext uri="{9D8B030D-6E8A-4147-A177-3AD203B41FA5}">
                      <a16:colId xmlns:a16="http://schemas.microsoft.com/office/drawing/2014/main" val="379349306"/>
                    </a:ext>
                  </a:extLst>
                </a:gridCol>
                <a:gridCol w="2656650">
                  <a:extLst>
                    <a:ext uri="{9D8B030D-6E8A-4147-A177-3AD203B41FA5}">
                      <a16:colId xmlns:a16="http://schemas.microsoft.com/office/drawing/2014/main" val="2543763076"/>
                    </a:ext>
                  </a:extLst>
                </a:gridCol>
                <a:gridCol w="2656650">
                  <a:extLst>
                    <a:ext uri="{9D8B030D-6E8A-4147-A177-3AD203B41FA5}">
                      <a16:colId xmlns:a16="http://schemas.microsoft.com/office/drawing/2014/main" val="3221057738"/>
                    </a:ext>
                  </a:extLst>
                </a:gridCol>
                <a:gridCol w="2656650">
                  <a:extLst>
                    <a:ext uri="{9D8B030D-6E8A-4147-A177-3AD203B41FA5}">
                      <a16:colId xmlns:a16="http://schemas.microsoft.com/office/drawing/2014/main" val="679652473"/>
                    </a:ext>
                  </a:extLst>
                </a:gridCol>
              </a:tblGrid>
              <a:tr h="36920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Feature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AWS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Microsoft Azure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Google Cloud Platform (GCP)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extLst>
                  <a:ext uri="{0D108BD9-81ED-4DB2-BD59-A6C34878D82A}">
                    <a16:rowId xmlns:a16="http://schemas.microsoft.com/office/drawing/2014/main" val="1157445680"/>
                  </a:ext>
                </a:extLst>
              </a:tr>
              <a:tr h="1120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Identity and Access Management (IAM)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AWS IAM for granular role-based access and policies.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Azure Active Directory (Azure AD) for centralized identity management.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Google Cloud IAM for fine-grained, resource-level control.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extLst>
                  <a:ext uri="{0D108BD9-81ED-4DB2-BD59-A6C34878D82A}">
                    <a16:rowId xmlns:a16="http://schemas.microsoft.com/office/drawing/2014/main" val="1417023250"/>
                  </a:ext>
                </a:extLst>
              </a:tr>
              <a:tr h="1120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Encryption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Offers server-side and client-side encryption; KMS for key management.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Supports at-rest and in-transit encryption; Azure Key Vault for key management.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Provides encryption by default and tools like Cloud KMS.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extLst>
                  <a:ext uri="{0D108BD9-81ED-4DB2-BD59-A6C34878D82A}">
                    <a16:rowId xmlns:a16="http://schemas.microsoft.com/office/drawing/2014/main" val="678452861"/>
                  </a:ext>
                </a:extLst>
              </a:tr>
              <a:tr h="1120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Network Security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Virtual Private Cloud (VPC), Security Groups, AWS WAF for application security.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Azure Virtual Network (VNet), Network Security Groups (NSGs), Azure DDoS Protection.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Virtual Private Cloud (VPC), Firewall Rules, Cloud Armor for DDoS protection.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extLst>
                  <a:ext uri="{0D108BD9-81ED-4DB2-BD59-A6C34878D82A}">
                    <a16:rowId xmlns:a16="http://schemas.microsoft.com/office/drawing/2014/main" val="1302698532"/>
                  </a:ext>
                </a:extLst>
              </a:tr>
              <a:tr h="112000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Threat Detection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Amazon GuardDuty for threat detection and anomaly detection.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Microsoft Defender for Cloud to identify and mitigate risks.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Google Cloud Security Command Center for centralized threat visibility.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extLst>
                  <a:ext uri="{0D108BD9-81ED-4DB2-BD59-A6C34878D82A}">
                    <a16:rowId xmlns:a16="http://schemas.microsoft.com/office/drawing/2014/main" val="2719710808"/>
                  </a:ext>
                </a:extLst>
              </a:tr>
              <a:tr h="9323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Compliance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Broad compliance support (e.g., GDPR, HIPAA, SOC 2).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>
                          <a:effectLst/>
                        </a:rPr>
                        <a:t>Strong regulatory alignment with over 90 certifications.</a:t>
                      </a:r>
                      <a:endParaRPr lang="en-IN" sz="14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effectLst/>
                        </a:rPr>
                        <a:t>Comprehensive compliance with GDPR, ISO 27001, etc.</a:t>
                      </a:r>
                      <a:endParaRPr lang="en-IN" sz="1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13" marR="1313" marT="1313" marB="1313" anchor="ctr"/>
                </a:tc>
                <a:extLst>
                  <a:ext uri="{0D108BD9-81ED-4DB2-BD59-A6C34878D82A}">
                    <a16:rowId xmlns:a16="http://schemas.microsoft.com/office/drawing/2014/main" val="2479751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6241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6F6A-7A26-5186-61E4-B82E9D4A2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685800"/>
          </a:xfrm>
        </p:spPr>
        <p:txBody>
          <a:bodyPr>
            <a:normAutofit/>
          </a:bodyPr>
          <a:lstStyle/>
          <a:p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Detailed Comparison Security Features</a:t>
            </a:r>
            <a:endParaRPr lang="en-I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AFBC0-733A-6BAD-425E-6BBD89EC2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85900"/>
            <a:ext cx="10353762" cy="500062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Identity and Access Management (IAM)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 IAM: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Enforces detailed policies for users, roles, and groups with capabilities like temporary credentials. It supports multi-account management through AWS Organizations.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 Active Directory: Primarily concerned with identity management on an enterprise scale. It supports a single sign-on, conditional access, and integration with other services and offerings from the company.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Google Cloud IAM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Offers resource-level permissions and plays well with GCP's cloud-native architecture. Simplicity and tight coupling with projects make it one of the efficient ways to manage permissions.-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37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3B32E-8930-4D2C-D83A-F4DDD877F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54F72-0C3B-94A1-0826-F7EEDE6AC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4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Encryption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Supports both server-side and client-side encryption and offers flexibility in handling sensitive data through the use of AWS KMS and Secrets Manager tools.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Built-in encryption for both at-rest and in-transit data, with Azure Key Vault as one central cryptographic keys, secrets, and certificates storage facility.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GCP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Encrypts all data by default and provides tools such as Cloud KMS for user-managed encryption keys. Also, supports external key management for regulatory compliance.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148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E36C-8A4D-37DE-6A23-A830037E6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3337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85E72-59DD-9A6F-A9B1-9EE3462A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00150"/>
            <a:ext cx="10353762" cy="4591049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Network Security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AWS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Security Groups and WAF provide instance-level and application-layer controls, respectively. With AWS Shield, AWS offers protection against DDoS attacks.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Azure: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VNets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NSGs are used in the product to isolate and control traffic. Then, Azure Firewall and DDoS Protection guard against network threats.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u="sng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GCP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Uses VPC firewalls and Cloud Armor to defend against DDoS attacks and malicious traffic. The network services of GCP are highly integrated with analytics tools for monitoring threats.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0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3BCB-C0F4-B1B6-3C6D-E7148B76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368968"/>
            <a:ext cx="10353762" cy="914400"/>
          </a:xfrm>
        </p:spPr>
        <p:txBody>
          <a:bodyPr>
            <a:normAutofit/>
          </a:bodyPr>
          <a:lstStyle/>
          <a:p>
            <a:r>
              <a:rPr lang="en-IN" sz="3600" dirty="0"/>
              <a:t>Challenges and best </a:t>
            </a:r>
            <a:r>
              <a:rPr lang="en-IN" sz="3600" dirty="0" err="1"/>
              <a:t>pratices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0A3F-ACEA-308F-A3B3-DF737B4B9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83368"/>
            <a:ext cx="10353762" cy="5069306"/>
          </a:xfrm>
        </p:spPr>
        <p:txBody>
          <a:bodyPr/>
          <a:lstStyle/>
          <a:p>
            <a:pPr marL="36900" indent="0">
              <a:buNone/>
            </a:pPr>
            <a:r>
              <a:rPr lang="en-IN" sz="2000" u="sng" dirty="0"/>
              <a:t>Challenges:</a:t>
            </a:r>
          </a:p>
          <a:p>
            <a:r>
              <a:rPr lang="en-IN" sz="2000" dirty="0"/>
              <a:t>Shared Responsibility Model.</a:t>
            </a:r>
          </a:p>
          <a:p>
            <a:r>
              <a:rPr lang="en-IN" sz="2000" dirty="0"/>
              <a:t>Complexity in multi-cloud environments.</a:t>
            </a:r>
          </a:p>
          <a:p>
            <a:r>
              <a:rPr lang="en-IN" sz="2000" dirty="0"/>
              <a:t>Skill gap in managing cloud security.</a:t>
            </a:r>
          </a:p>
          <a:p>
            <a:pPr marL="36900" indent="0">
              <a:buNone/>
            </a:pPr>
            <a:r>
              <a:rPr lang="en-IN" sz="2000" u="sng" dirty="0"/>
              <a:t>Best Practices:</a:t>
            </a:r>
          </a:p>
          <a:p>
            <a:r>
              <a:rPr lang="en-IN" sz="2000" dirty="0"/>
              <a:t>Use MFA and strong IAM policies.</a:t>
            </a:r>
          </a:p>
          <a:p>
            <a:r>
              <a:rPr lang="en-IN" sz="2000" dirty="0"/>
              <a:t>Encrypt sensitive data.</a:t>
            </a:r>
          </a:p>
          <a:p>
            <a:r>
              <a:rPr lang="en-IN" sz="2000" dirty="0"/>
              <a:t>Leverage threat detection tools.</a:t>
            </a:r>
          </a:p>
          <a:p>
            <a:r>
              <a:rPr lang="en-IN" sz="2000" dirty="0"/>
              <a:t>Conduct regular security audits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7503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D458-AE4E-E920-19BE-ED7C896DE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28600"/>
            <a:ext cx="10353762" cy="752475"/>
          </a:xfrm>
        </p:spPr>
        <p:txBody>
          <a:bodyPr>
            <a:normAutofit/>
          </a:bodyPr>
          <a:lstStyle/>
          <a:p>
            <a:r>
              <a:rPr lang="en-IN" sz="3600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BF146-8C9D-FECA-4CD5-221E8C1A8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219200"/>
            <a:ext cx="10353762" cy="5562600"/>
          </a:xfrm>
        </p:spPr>
        <p:txBody>
          <a:bodyPr>
            <a:normAutofit fontScale="92500" lnSpcReduction="20000"/>
          </a:bodyPr>
          <a:lstStyle/>
          <a:p>
            <a:r>
              <a:rPr lang="en-US" u="sng" dirty="0"/>
              <a:t> Shared Responsibility Confusion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Issue:</a:t>
            </a:r>
            <a:r>
              <a:rPr lang="en-US" dirty="0"/>
              <a:t> Security in the cloud follows a shared responsibility model where CSPs handle certain aspects (like physical security and infrastructure) and customers handle others (like data security and access controls).</a:t>
            </a:r>
          </a:p>
          <a:p>
            <a:r>
              <a:rPr lang="en-US" u="sng" dirty="0"/>
              <a:t>Vendor Lock-In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Issue: </a:t>
            </a:r>
            <a:r>
              <a:rPr lang="en-US" dirty="0"/>
              <a:t>Each CSP has unique security tools and configurations.</a:t>
            </a:r>
          </a:p>
          <a:p>
            <a:r>
              <a:rPr lang="en-US" u="sng" dirty="0"/>
              <a:t>Complexity and Misconfiguration Risks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Issue: </a:t>
            </a:r>
            <a:r>
              <a:rPr lang="en-US" dirty="0"/>
              <a:t>The sheer number of security tools and features can be overwhelming.</a:t>
            </a:r>
          </a:p>
          <a:p>
            <a:r>
              <a:rPr lang="en-US" u="sng" dirty="0"/>
              <a:t>Dependency on Provider’s Security Posture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>
                <a:effectLst/>
              </a:rPr>
              <a:t>Issue: </a:t>
            </a:r>
            <a:r>
              <a:rPr lang="en-US" dirty="0"/>
              <a:t>CSPs’ own security measures and incident response capabilities may have vulnerabilities.</a:t>
            </a:r>
          </a:p>
          <a:p>
            <a:r>
              <a:rPr lang="en-US" u="sng" dirty="0"/>
              <a:t> Latency in Incident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u="sng" dirty="0"/>
              <a:t>Issue</a:t>
            </a:r>
            <a:r>
              <a:rPr lang="en-US" b="1" dirty="0"/>
              <a:t>:</a:t>
            </a:r>
            <a:r>
              <a:rPr lang="en-US" dirty="0"/>
              <a:t> Customers rely on the CSP for certain threat detection and mitigation processes.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3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E63E9-F2E9-041C-3667-3ADD3063E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963D-927F-4008-3975-7B1B949B1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 providers offer robust security tools, but implementation is crucial.</a:t>
            </a:r>
          </a:p>
          <a:p>
            <a:r>
              <a:rPr lang="en-US" dirty="0"/>
              <a:t>Shared responsibility: Providers secure infrastructure; users secure data/applications.</a:t>
            </a:r>
          </a:p>
          <a:p>
            <a:r>
              <a:rPr lang="en-US" dirty="0"/>
              <a:t>Stay proactive, follow best practices, and leverage available tools.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91314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A6B16A1137F747A65570827E781AE9" ma:contentTypeVersion="5" ma:contentTypeDescription="Create a new document." ma:contentTypeScope="" ma:versionID="7603199c7a4f235d0be1cd5948ffa0f9">
  <xsd:schema xmlns:xsd="http://www.w3.org/2001/XMLSchema" xmlns:xs="http://www.w3.org/2001/XMLSchema" xmlns:p="http://schemas.microsoft.com/office/2006/metadata/properties" xmlns:ns3="2f7a04d8-3b81-4711-b0b7-de64fd61411d" targetNamespace="http://schemas.microsoft.com/office/2006/metadata/properties" ma:root="true" ma:fieldsID="97c65ca7579c477b9e2561161a7a1b6c" ns3:_="">
    <xsd:import namespace="2f7a04d8-3b81-4711-b0b7-de64fd6141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7a04d8-3b81-4711-b0b7-de64fd614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6BCF0BC-EB09-4579-A096-105C01DDFE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7a04d8-3b81-4711-b0b7-de64fd6141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purl.org/dc/elements/1.1/"/>
    <ds:schemaRef ds:uri="http://purl.org/dc/terms/"/>
    <ds:schemaRef ds:uri="2f7a04d8-3b81-4711-b0b7-de64fd61411d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{DA968EC2-13F3-45FF-8119-A06415728809}tf55705232_win32</Template>
  <TotalTime>149</TotalTime>
  <Words>768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Goudy Old Style</vt:lpstr>
      <vt:lpstr>Symbol</vt:lpstr>
      <vt:lpstr>Times New Roman</vt:lpstr>
      <vt:lpstr>Wingdings 2</vt:lpstr>
      <vt:lpstr>SlateVTI</vt:lpstr>
      <vt:lpstr> Exploring Cloud Service Provider Security Features </vt:lpstr>
      <vt:lpstr>Introduction</vt:lpstr>
      <vt:lpstr>Comparison of Security Features</vt:lpstr>
      <vt:lpstr>Detailed Comparison Security Features</vt:lpstr>
      <vt:lpstr>PowerPoint Presentation</vt:lpstr>
      <vt:lpstr>PowerPoint Presentation</vt:lpstr>
      <vt:lpstr>Challenges and best pratices</vt:lpstr>
      <vt:lpstr>disadvantages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 Paladi</dc:creator>
  <cp:lastModifiedBy>Siri Paladi</cp:lastModifiedBy>
  <cp:revision>6</cp:revision>
  <dcterms:created xsi:type="dcterms:W3CDTF">2024-11-22T15:03:53Z</dcterms:created>
  <dcterms:modified xsi:type="dcterms:W3CDTF">2024-11-29T17:24:05Z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0x010100B3A6B16A1137F747A65570827E781AE9</vt:lpwstr>
  </property>
</Properties>
</file>