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72" r:id="rId3"/>
    <p:sldId id="262" r:id="rId4"/>
    <p:sldId id="263" r:id="rId5"/>
    <p:sldId id="264" r:id="rId6"/>
    <p:sldId id="265" r:id="rId7"/>
    <p:sldId id="266" r:id="rId8"/>
    <p:sldId id="267" r:id="rId9"/>
    <p:sldId id="268" r:id="rId10"/>
    <p:sldId id="269" r:id="rId11"/>
    <p:sldId id="271"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48"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Accuracy Vs Model</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38100" dist="25400" dir="5400000" rotWithShape="0">
                <a:srgbClr val="000000">
                  <a:alpha val="55000"/>
                </a:srgbClr>
              </a:outerShdw>
            </a:effectLst>
          </c:spPr>
          <c:invertIfNegative val="0"/>
          <c:dLbls>
            <c:dLbl>
              <c:idx val="0"/>
              <c:layout>
                <c:manualLayout>
                  <c:x val="-7.0257611241218015E-3"/>
                  <c:y val="2.4465110365577289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2248243559718967E-2"/>
                      <c:h val="7.99477239585039E-2"/>
                    </c:manualLayout>
                  </c15:layout>
                </c:ext>
                <c:ext xmlns:c16="http://schemas.microsoft.com/office/drawing/2014/chart" uri="{C3380CC4-5D6E-409C-BE32-E72D297353CC}">
                  <c16:uniqueId val="{00000003-6D40-9B41-A3E7-282DE1A8A1A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XGBoost</c:v>
                </c:pt>
                <c:pt idx="1">
                  <c:v>LSTM</c:v>
                </c:pt>
                <c:pt idx="2">
                  <c:v>Random Forest</c:v>
                </c:pt>
                <c:pt idx="3">
                  <c:v>SVM</c:v>
                </c:pt>
              </c:strCache>
            </c:strRef>
          </c:cat>
          <c:val>
            <c:numRef>
              <c:f>Sheet1!$B$2:$B$5</c:f>
              <c:numCache>
                <c:formatCode>General</c:formatCode>
                <c:ptCount val="4"/>
                <c:pt idx="0">
                  <c:v>99.3</c:v>
                </c:pt>
                <c:pt idx="1">
                  <c:v>97.45</c:v>
                </c:pt>
                <c:pt idx="2">
                  <c:v>98.15</c:v>
                </c:pt>
                <c:pt idx="3">
                  <c:v>92.54</c:v>
                </c:pt>
              </c:numCache>
            </c:numRef>
          </c:val>
          <c:extLst>
            <c:ext xmlns:c16="http://schemas.microsoft.com/office/drawing/2014/chart" uri="{C3380CC4-5D6E-409C-BE32-E72D297353CC}">
              <c16:uniqueId val="{00000000-6D40-9B41-A3E7-282DE1A8A1A2}"/>
            </c:ext>
          </c:extLst>
        </c:ser>
        <c:dLbls>
          <c:dLblPos val="outEnd"/>
          <c:showLegendKey val="0"/>
          <c:showVal val="1"/>
          <c:showCatName val="0"/>
          <c:showSerName val="0"/>
          <c:showPercent val="0"/>
          <c:showBubbleSize val="0"/>
        </c:dLbls>
        <c:gapWidth val="100"/>
        <c:overlap val="-24"/>
        <c:axId val="1609232447"/>
        <c:axId val="1609196847"/>
      </c:barChart>
      <c:catAx>
        <c:axId val="160923244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09196847"/>
        <c:crosses val="autoZero"/>
        <c:auto val="1"/>
        <c:lblAlgn val="ctr"/>
        <c:lblOffset val="100"/>
        <c:noMultiLvlLbl val="0"/>
      </c:catAx>
      <c:valAx>
        <c:axId val="160919684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09232447"/>
        <c:crosses val="autoZero"/>
        <c:crossBetween val="between"/>
      </c:valAx>
      <c: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cyrano.ucmo.edu/10.1145/3542954.354295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artisticCutout/>
                    </a14:imgEffect>
                  </a14:imgLayer>
                </a14:imgProps>
              </a:ex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2028962"/>
            <a:ext cx="10993549" cy="4188958"/>
          </a:xfrm>
        </p:spPr>
        <p:txBody>
          <a:bodyPr>
            <a:noAutofit/>
          </a:bodyPr>
          <a:lstStyle/>
          <a:p>
            <a:pPr marL="0" marR="0" indent="0" algn="ctr">
              <a:lnSpc>
                <a:spcPct val="106000"/>
              </a:lnSpc>
              <a:spcBef>
                <a:spcPts val="5580"/>
              </a:spcBef>
              <a:spcAft>
                <a:spcPts val="0"/>
              </a:spcAft>
            </a:pPr>
            <a:r>
              <a:rPr lang="en-US" sz="3200" b="1" kern="100" dirty="0">
                <a:solidFill>
                  <a:schemeClr val="bg1"/>
                </a:solidFill>
                <a:effectLst/>
                <a:latin typeface="Algerian" panose="04020705040A02060702" pitchFamily="82" charset="0"/>
                <a:ea typeface="Cambria" panose="02040503050406030204" pitchFamily="18" charset="0"/>
                <a:cs typeface="Times New Roman" panose="02020603050405020304" pitchFamily="18" charset="0"/>
              </a:rPr>
              <a:t> A Literature Survey on Machine Learning Models for COVID-19 Prediction and Detection</a:t>
            </a:r>
            <a:br>
              <a:rPr lang="en-US" sz="1800" kern="100" dirty="0">
                <a:solidFill>
                  <a:schemeClr val="bg1"/>
                </a:solidFill>
                <a:effectLst/>
                <a:latin typeface="Times New Roman" panose="02020603050405020304" pitchFamily="18" charset="0"/>
                <a:ea typeface="Cambria" panose="02040503050406030204" pitchFamily="18" charset="0"/>
                <a:cs typeface="Cambria" panose="02040503050406030204" pitchFamily="18" charset="0"/>
              </a:rPr>
            </a:br>
            <a:r>
              <a:rPr lang="en-US" sz="1800"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endParaRPr lang="en-US"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B2ED-2679-5718-756E-76EEB689335C}"/>
              </a:ext>
            </a:extLst>
          </p:cNvPr>
          <p:cNvSpPr>
            <a:spLocks noGrp="1"/>
          </p:cNvSpPr>
          <p:nvPr>
            <p:ph type="title"/>
          </p:nvPr>
        </p:nvSpPr>
        <p:spPr>
          <a:xfrm>
            <a:off x="581192" y="702156"/>
            <a:ext cx="11029616" cy="788714"/>
          </a:xfrm>
        </p:spPr>
        <p:txBody>
          <a:bodyPr/>
          <a:lstStyle/>
          <a:p>
            <a:r>
              <a:rPr lang="en-US" dirty="0">
                <a:solidFill>
                  <a:schemeClr val="accent3">
                    <a:lumMod val="40000"/>
                    <a:lumOff val="60000"/>
                  </a:schemeClr>
                </a:solidFill>
              </a:rPr>
              <a:t>Conclusion</a:t>
            </a:r>
          </a:p>
        </p:txBody>
      </p:sp>
      <p:sp>
        <p:nvSpPr>
          <p:cNvPr id="8" name="Rectangle 2">
            <a:extLst>
              <a:ext uri="{FF2B5EF4-FFF2-40B4-BE49-F238E27FC236}">
                <a16:creationId xmlns:a16="http://schemas.microsoft.com/office/drawing/2014/main" id="{0EB24D8A-25FC-B4C3-27D1-6CF10098084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2C6A68DB-2AFB-BE12-306B-54CE680FE766}"/>
              </a:ext>
            </a:extLst>
          </p:cNvPr>
          <p:cNvSpPr>
            <a:spLocks noGrp="1"/>
          </p:cNvSpPr>
          <p:nvPr>
            <p:ph idx="1"/>
          </p:nvPr>
        </p:nvSpPr>
        <p:spPr/>
        <p:txBody>
          <a:bodyPr/>
          <a:lstStyle/>
          <a:p>
            <a:pPr>
              <a:buFont typeface="Wingdings" pitchFamily="2" charset="2"/>
              <a:buChar char="Ø"/>
            </a:pPr>
            <a:r>
              <a:rPr lang="en-US" dirty="0">
                <a:solidFill>
                  <a:schemeClr val="tx1"/>
                </a:solidFill>
                <a:latin typeface="Söhne"/>
              </a:rPr>
              <a:t>T</a:t>
            </a:r>
            <a:r>
              <a:rPr lang="en-US" b="0" i="0" dirty="0">
                <a:solidFill>
                  <a:schemeClr val="tx1"/>
                </a:solidFill>
                <a:effectLst/>
                <a:latin typeface="Söhne"/>
              </a:rPr>
              <a:t>his literature review on machine learning techniques for COVID-19 prediction and detection has provided a comprehensive overview of the various models employed in recent studies. </a:t>
            </a:r>
          </a:p>
          <a:p>
            <a:pPr>
              <a:buFont typeface="Wingdings" pitchFamily="2" charset="2"/>
              <a:buChar char="Ø"/>
            </a:pPr>
            <a:r>
              <a:rPr lang="en-US" b="0" i="0" dirty="0">
                <a:solidFill>
                  <a:schemeClr val="tx1"/>
                </a:solidFill>
                <a:effectLst/>
                <a:latin typeface="Söhne"/>
              </a:rPr>
              <a:t>The review covered models such as </a:t>
            </a:r>
            <a:r>
              <a:rPr lang="en-US" b="0" i="0" dirty="0" err="1">
                <a:solidFill>
                  <a:schemeClr val="tx1"/>
                </a:solidFill>
                <a:effectLst/>
                <a:latin typeface="Söhne"/>
              </a:rPr>
              <a:t>XGBoost</a:t>
            </a:r>
            <a:r>
              <a:rPr lang="en-US" b="0" i="0" dirty="0">
                <a:solidFill>
                  <a:schemeClr val="tx1"/>
                </a:solidFill>
                <a:effectLst/>
                <a:latin typeface="Söhne"/>
              </a:rPr>
              <a:t>, LSTM, Random Forest, SVM, and CNN, all of which demonstrated promising results for various applications related to the pandemic.</a:t>
            </a:r>
            <a:endParaRPr lang="en-US" dirty="0">
              <a:solidFill>
                <a:schemeClr val="tx1"/>
              </a:solidFill>
            </a:endParaRPr>
          </a:p>
        </p:txBody>
      </p:sp>
    </p:spTree>
    <p:extLst>
      <p:ext uri="{BB962C8B-B14F-4D97-AF65-F5344CB8AC3E}">
        <p14:creationId xmlns:p14="http://schemas.microsoft.com/office/powerpoint/2010/main" val="239096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FACE-9359-3C58-597E-1CF31FC153AB}"/>
              </a:ext>
            </a:extLst>
          </p:cNvPr>
          <p:cNvSpPr>
            <a:spLocks noGrp="1"/>
          </p:cNvSpPr>
          <p:nvPr>
            <p:ph type="title"/>
          </p:nvPr>
        </p:nvSpPr>
        <p:spPr>
          <a:xfrm>
            <a:off x="581192" y="702156"/>
            <a:ext cx="11029616" cy="802794"/>
          </a:xfrm>
        </p:spPr>
        <p:txBody>
          <a:bodyPr/>
          <a:lstStyle/>
          <a:p>
            <a:r>
              <a:rPr lang="en-US" dirty="0">
                <a:solidFill>
                  <a:schemeClr val="accent3">
                    <a:lumMod val="40000"/>
                    <a:lumOff val="60000"/>
                  </a:schemeClr>
                </a:solidFill>
              </a:rPr>
              <a:t>REFERENCES</a:t>
            </a:r>
          </a:p>
        </p:txBody>
      </p:sp>
      <p:sp>
        <p:nvSpPr>
          <p:cNvPr id="3" name="Content Placeholder 2">
            <a:extLst>
              <a:ext uri="{FF2B5EF4-FFF2-40B4-BE49-F238E27FC236}">
                <a16:creationId xmlns:a16="http://schemas.microsoft.com/office/drawing/2014/main" id="{083ADB98-1F7C-3C23-9B23-E97DB7A4FEE9}"/>
              </a:ext>
            </a:extLst>
          </p:cNvPr>
          <p:cNvSpPr>
            <a:spLocks noGrp="1"/>
          </p:cNvSpPr>
          <p:nvPr>
            <p:ph idx="1"/>
          </p:nvPr>
        </p:nvSpPr>
        <p:spPr>
          <a:xfrm>
            <a:off x="581192" y="2180496"/>
            <a:ext cx="11029615" cy="4163154"/>
          </a:xfrm>
        </p:spPr>
        <p:txBody>
          <a:bodyPr>
            <a:normAutofit/>
          </a:bodyPr>
          <a:lstStyle/>
          <a:p>
            <a:pPr marR="0">
              <a:spcBef>
                <a:spcPts val="0"/>
              </a:spcBef>
              <a:spcAft>
                <a:spcPts val="0"/>
              </a:spcAft>
              <a:buFont typeface="Wingdings" panose="05000000000000000000" pitchFamily="2" charset="2"/>
              <a:buChar char="Ø"/>
            </a:pPr>
            <a:endParaRPr lang="en-US" sz="1800" dirty="0">
              <a:solidFill>
                <a:schemeClr val="tx1"/>
              </a:solidFill>
              <a:effectLst/>
              <a:ea typeface="Times New Roman" panose="02020603050405020304" pitchFamily="18" charset="0"/>
            </a:endParaRPr>
          </a:p>
          <a:p>
            <a:pPr marL="8890" marR="0" indent="0" algn="just">
              <a:lnSpc>
                <a:spcPct val="106000"/>
              </a:lnSpc>
              <a:spcBef>
                <a:spcPts val="0"/>
              </a:spcBef>
              <a:spcAft>
                <a:spcPts val="0"/>
              </a:spcAft>
              <a:buNone/>
            </a:pPr>
            <a:r>
              <a:rPr lang="en-US" sz="1800" kern="100" dirty="0">
                <a:effectLst/>
                <a:ea typeface="Cambria" panose="02040503050406030204" pitchFamily="18" charset="0"/>
                <a:cs typeface="Cambria" panose="02040503050406030204" pitchFamily="18" charset="0"/>
              </a:rPr>
              <a:t>[1] Bhandari S, Tak A, Gupta J, et al. Evolving trajectories of COVID-19 curves in India: prediction using autoregressive integrated moving average modeling [Preprint] Posted 2020 Jul 7. Research Square. c.</a:t>
            </a:r>
          </a:p>
          <a:p>
            <a:pPr marL="8890" marR="0" indent="0" algn="just">
              <a:lnSpc>
                <a:spcPct val="106000"/>
              </a:lnSpc>
              <a:spcBef>
                <a:spcPts val="0"/>
              </a:spcBef>
              <a:spcAft>
                <a:spcPts val="0"/>
              </a:spcAft>
              <a:buNone/>
            </a:pPr>
            <a:r>
              <a:rPr lang="en-US" sz="1800" kern="100" dirty="0">
                <a:effectLst/>
                <a:ea typeface="Cambria" panose="02040503050406030204" pitchFamily="18" charset="0"/>
                <a:cs typeface="Cambria" panose="02040503050406030204" pitchFamily="18" charset="0"/>
              </a:rPr>
              <a:t>[2]   E. Casiraghi et al., "Explainable Machine Learning for Early Assessment of COVID-19 Risk Prediction in Emergency Departments," in IEEE Access, vol. 8, pp. 196299-196325, 2020, </a:t>
            </a:r>
            <a:r>
              <a:rPr lang="en-US" sz="1800" kern="100" dirty="0" err="1">
                <a:effectLst/>
                <a:ea typeface="Cambria" panose="02040503050406030204" pitchFamily="18" charset="0"/>
                <a:cs typeface="Cambria" panose="02040503050406030204" pitchFamily="18" charset="0"/>
              </a:rPr>
              <a:t>doi</a:t>
            </a:r>
            <a:r>
              <a:rPr lang="en-US" sz="1800" kern="100" dirty="0">
                <a:effectLst/>
                <a:ea typeface="Cambria" panose="02040503050406030204" pitchFamily="18" charset="0"/>
                <a:cs typeface="Cambria" panose="02040503050406030204" pitchFamily="18" charset="0"/>
              </a:rPr>
              <a:t>: 10.1109/ACCESS.2020.3034032</a:t>
            </a:r>
          </a:p>
          <a:p>
            <a:pPr marL="8890" marR="0" indent="0" algn="just">
              <a:lnSpc>
                <a:spcPct val="106000"/>
              </a:lnSpc>
              <a:spcBef>
                <a:spcPts val="0"/>
              </a:spcBef>
              <a:spcAft>
                <a:spcPts val="0"/>
              </a:spcAft>
              <a:buNone/>
            </a:pPr>
            <a:r>
              <a:rPr lang="en-US" sz="1800" kern="100" dirty="0">
                <a:effectLst/>
                <a:ea typeface="Cambria" panose="02040503050406030204" pitchFamily="18" charset="0"/>
                <a:cs typeface="Cambria" panose="02040503050406030204" pitchFamily="18" charset="0"/>
              </a:rPr>
              <a:t>[3] </a:t>
            </a:r>
            <a:r>
              <a:rPr lang="en-US" sz="1800" kern="100" dirty="0" err="1">
                <a:effectLst/>
                <a:ea typeface="Cambria" panose="02040503050406030204" pitchFamily="18" charset="0"/>
                <a:cs typeface="Cambria" panose="02040503050406030204" pitchFamily="18" charset="0"/>
              </a:rPr>
              <a:t>Ferdib</a:t>
            </a:r>
            <a:r>
              <a:rPr lang="en-US" sz="1800" kern="100" dirty="0">
                <a:effectLst/>
                <a:ea typeface="Cambria" panose="02040503050406030204" pitchFamily="18" charset="0"/>
                <a:cs typeface="Cambria" panose="02040503050406030204" pitchFamily="18" charset="0"/>
              </a:rPr>
              <a:t>-Al-Islam, </a:t>
            </a:r>
            <a:r>
              <a:rPr lang="en-US" sz="1800" kern="100" dirty="0" err="1">
                <a:effectLst/>
                <a:ea typeface="Cambria" panose="02040503050406030204" pitchFamily="18" charset="0"/>
                <a:cs typeface="Cambria" panose="02040503050406030204" pitchFamily="18" charset="0"/>
              </a:rPr>
              <a:t>Rayhan</a:t>
            </a:r>
            <a:r>
              <a:rPr lang="en-US" sz="1800" kern="100" dirty="0">
                <a:effectLst/>
                <a:ea typeface="Cambria" panose="02040503050406030204" pitchFamily="18" charset="0"/>
                <a:cs typeface="Cambria" panose="02040503050406030204" pitchFamily="18" charset="0"/>
              </a:rPr>
              <a:t> </a:t>
            </a:r>
            <a:r>
              <a:rPr lang="en-US" sz="1800" kern="100" dirty="0" err="1">
                <a:effectLst/>
                <a:ea typeface="Cambria" panose="02040503050406030204" pitchFamily="18" charset="0"/>
                <a:cs typeface="Cambria" panose="02040503050406030204" pitchFamily="18" charset="0"/>
              </a:rPr>
              <a:t>Robbani</a:t>
            </a:r>
            <a:r>
              <a:rPr lang="en-US" sz="1800" kern="100" dirty="0">
                <a:effectLst/>
                <a:ea typeface="Cambria" panose="02040503050406030204" pitchFamily="18" charset="0"/>
                <a:cs typeface="Cambria" panose="02040503050406030204" pitchFamily="18" charset="0"/>
              </a:rPr>
              <a:t>, and Md. </a:t>
            </a:r>
            <a:r>
              <a:rPr lang="en-US" sz="1800" kern="100" dirty="0" err="1">
                <a:effectLst/>
                <a:ea typeface="Cambria" panose="02040503050406030204" pitchFamily="18" charset="0"/>
                <a:cs typeface="Cambria" panose="02040503050406030204" pitchFamily="18" charset="0"/>
              </a:rPr>
              <a:t>Wali</a:t>
            </a:r>
            <a:r>
              <a:rPr lang="en-US" sz="1800" kern="100" dirty="0">
                <a:effectLst/>
                <a:ea typeface="Cambria" panose="02040503050406030204" pitchFamily="18" charset="0"/>
                <a:cs typeface="Cambria" panose="02040503050406030204" pitchFamily="18" charset="0"/>
              </a:rPr>
              <a:t> Ullah. 2022. COV-HM: Prediction of COVID-19 Patient's Hospitalization Period for Hospital Management Using SMOTE and Machine Learning Techniques. In Proceedings of the 2nd International Conference on Computing Advancements (ICCA '22). Association for Computing Machinery, New York, NY, USA, 25–33. </a:t>
            </a:r>
            <a:r>
              <a:rPr lang="en-US" sz="1800" u="sng" kern="100" dirty="0">
                <a:effectLst/>
                <a:ea typeface="Cambria" panose="02040503050406030204" pitchFamily="18" charset="0"/>
                <a:cs typeface="Cambria" panose="02040503050406030204" pitchFamily="18" charset="0"/>
                <a:hlinkClick r:id="rId2">
                  <a:extLst>
                    <a:ext uri="{A12FA001-AC4F-418D-AE19-62706E023703}">
                      <ahyp:hlinkClr xmlns:ahyp="http://schemas.microsoft.com/office/drawing/2018/hyperlinkcolor" val="tx"/>
                    </a:ext>
                  </a:extLst>
                </a:hlinkClick>
              </a:rPr>
              <a:t>https://doi-org.cyrano.ucmo.edu/10.1145/3542954.3542959</a:t>
            </a:r>
            <a:endParaRPr lang="en-US" sz="1800" kern="100" dirty="0">
              <a:effectLst/>
              <a:ea typeface="Cambria" panose="02040503050406030204" pitchFamily="18" charset="0"/>
              <a:cs typeface="Cambria" panose="02040503050406030204" pitchFamily="18" charset="0"/>
            </a:endParaRPr>
          </a:p>
          <a:p>
            <a:pPr marL="8890" marR="0" indent="0" algn="just">
              <a:lnSpc>
                <a:spcPct val="106000"/>
              </a:lnSpc>
              <a:spcBef>
                <a:spcPts val="0"/>
              </a:spcBef>
              <a:spcAft>
                <a:spcPts val="0"/>
              </a:spcAft>
              <a:buNone/>
            </a:pPr>
            <a:r>
              <a:rPr lang="en-US" sz="1800" kern="100" dirty="0">
                <a:effectLst/>
                <a:ea typeface="Cambria" panose="02040503050406030204" pitchFamily="18" charset="0"/>
                <a:cs typeface="Cambria" panose="02040503050406030204" pitchFamily="18" charset="0"/>
              </a:rPr>
              <a:t>[4] F. Rustam et al., "COVID-19 Future Forecasting Using Supervised Machine Learning Models," in IEEE Access, vol. 8, pp. 101489-101499, 2020, </a:t>
            </a:r>
            <a:r>
              <a:rPr lang="en-US" sz="1800" kern="100" dirty="0" err="1">
                <a:effectLst/>
                <a:ea typeface="Cambria" panose="02040503050406030204" pitchFamily="18" charset="0"/>
                <a:cs typeface="Cambria" panose="02040503050406030204" pitchFamily="18" charset="0"/>
              </a:rPr>
              <a:t>doi</a:t>
            </a:r>
            <a:r>
              <a:rPr lang="en-US" sz="1800" kern="100" dirty="0">
                <a:effectLst/>
                <a:ea typeface="Cambria" panose="02040503050406030204" pitchFamily="18" charset="0"/>
                <a:cs typeface="Cambria" panose="02040503050406030204" pitchFamily="18" charset="0"/>
              </a:rPr>
              <a:t>: 10.1109/ACCESS.2020.2997311</a:t>
            </a:r>
          </a:p>
          <a:p>
            <a:pPr marL="8890" marR="0" indent="0" algn="just">
              <a:lnSpc>
                <a:spcPct val="106000"/>
              </a:lnSpc>
              <a:spcBef>
                <a:spcPts val="0"/>
              </a:spcBef>
              <a:spcAft>
                <a:spcPts val="0"/>
              </a:spcAft>
              <a:buNone/>
            </a:pPr>
            <a:r>
              <a:rPr lang="en-US" sz="1800" kern="100" dirty="0">
                <a:effectLst/>
                <a:ea typeface="Cambria" panose="02040503050406030204" pitchFamily="18" charset="0"/>
                <a:cs typeface="Cambria" panose="02040503050406030204" pitchFamily="18" charset="0"/>
              </a:rPr>
              <a:t>[5] H. </a:t>
            </a:r>
            <a:r>
              <a:rPr lang="en-US" sz="1800" kern="100" dirty="0" err="1">
                <a:effectLst/>
                <a:ea typeface="Cambria" panose="02040503050406030204" pitchFamily="18" charset="0"/>
                <a:cs typeface="Cambria" panose="02040503050406030204" pitchFamily="18" charset="0"/>
              </a:rPr>
              <a:t>Turabieh</a:t>
            </a:r>
            <a:r>
              <a:rPr lang="en-US" sz="1800" kern="100" dirty="0">
                <a:effectLst/>
                <a:ea typeface="Cambria" panose="02040503050406030204" pitchFamily="18" charset="0"/>
                <a:cs typeface="Cambria" panose="02040503050406030204" pitchFamily="18" charset="0"/>
              </a:rPr>
              <a:t> and W. Ben </a:t>
            </a:r>
            <a:r>
              <a:rPr lang="en-US" sz="1800" kern="100" dirty="0" err="1">
                <a:effectLst/>
                <a:ea typeface="Cambria" panose="02040503050406030204" pitchFamily="18" charset="0"/>
                <a:cs typeface="Cambria" panose="02040503050406030204" pitchFamily="18" charset="0"/>
              </a:rPr>
              <a:t>Abdessalem</a:t>
            </a:r>
            <a:r>
              <a:rPr lang="en-US" sz="1800" kern="100" dirty="0">
                <a:effectLst/>
                <a:ea typeface="Cambria" panose="02040503050406030204" pitchFamily="18" charset="0"/>
                <a:cs typeface="Cambria" panose="02040503050406030204" pitchFamily="18" charset="0"/>
              </a:rPr>
              <a:t> </a:t>
            </a:r>
            <a:r>
              <a:rPr lang="en-US" sz="1800" kern="100" dirty="0" err="1">
                <a:effectLst/>
                <a:ea typeface="Cambria" panose="02040503050406030204" pitchFamily="18" charset="0"/>
                <a:cs typeface="Cambria" panose="02040503050406030204" pitchFamily="18" charset="0"/>
              </a:rPr>
              <a:t>Karaa</a:t>
            </a:r>
            <a:r>
              <a:rPr lang="en-US" sz="1800" kern="100" dirty="0">
                <a:effectLst/>
                <a:ea typeface="Cambria" panose="02040503050406030204" pitchFamily="18" charset="0"/>
                <a:cs typeface="Cambria" panose="02040503050406030204" pitchFamily="18" charset="0"/>
              </a:rPr>
              <a:t>, "Predicting the Existence of COVID-19 using Machine Learning Based on Laboratory Findings," 2021 International Conference of Women in Data Science at Taif University (</a:t>
            </a:r>
            <a:r>
              <a:rPr lang="en-US" sz="1800" kern="100" dirty="0" err="1">
                <a:effectLst/>
                <a:ea typeface="Cambria" panose="02040503050406030204" pitchFamily="18" charset="0"/>
                <a:cs typeface="Cambria" panose="02040503050406030204" pitchFamily="18" charset="0"/>
              </a:rPr>
              <a:t>WiDSTaif</a:t>
            </a:r>
            <a:r>
              <a:rPr lang="en-US" sz="1800" kern="100" dirty="0">
                <a:effectLst/>
                <a:ea typeface="Cambria" panose="02040503050406030204" pitchFamily="18" charset="0"/>
                <a:cs typeface="Cambria" panose="02040503050406030204" pitchFamily="18" charset="0"/>
              </a:rPr>
              <a:t> ), Taif, Saudi Arabia, 2021, pp. 1-7, </a:t>
            </a:r>
            <a:r>
              <a:rPr lang="en-US" sz="1800" kern="100" dirty="0" err="1">
                <a:effectLst/>
                <a:ea typeface="Cambria" panose="02040503050406030204" pitchFamily="18" charset="0"/>
                <a:cs typeface="Cambria" panose="02040503050406030204" pitchFamily="18" charset="0"/>
              </a:rPr>
              <a:t>doi</a:t>
            </a:r>
            <a:r>
              <a:rPr lang="en-US" sz="1800" kern="100" dirty="0">
                <a:effectLst/>
                <a:ea typeface="Cambria" panose="02040503050406030204" pitchFamily="18" charset="0"/>
                <a:cs typeface="Cambria" panose="02040503050406030204" pitchFamily="18" charset="0"/>
              </a:rPr>
              <a:t>: 10.1109/WiDSTaif52235.2021.9430233 </a:t>
            </a:r>
          </a:p>
          <a:p>
            <a:endParaRPr lang="en-US" dirty="0"/>
          </a:p>
        </p:txBody>
      </p:sp>
    </p:spTree>
    <p:extLst>
      <p:ext uri="{BB962C8B-B14F-4D97-AF65-F5344CB8AC3E}">
        <p14:creationId xmlns:p14="http://schemas.microsoft.com/office/powerpoint/2010/main" val="413698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619250"/>
            <a:ext cx="3081576" cy="2152650"/>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FC9D-AA92-3EB6-2AFE-AA3D97AF8E0C}"/>
              </a:ext>
            </a:extLst>
          </p:cNvPr>
          <p:cNvSpPr>
            <a:spLocks noGrp="1"/>
          </p:cNvSpPr>
          <p:nvPr>
            <p:ph type="title"/>
          </p:nvPr>
        </p:nvSpPr>
        <p:spPr>
          <a:xfrm>
            <a:off x="581192" y="702156"/>
            <a:ext cx="11029616" cy="717069"/>
          </a:xfrm>
        </p:spPr>
        <p:txBody>
          <a:bodyPr/>
          <a:lstStyle/>
          <a:p>
            <a:r>
              <a:rPr lang="en-US" dirty="0">
                <a:solidFill>
                  <a:schemeClr val="accent3">
                    <a:lumMod val="40000"/>
                    <a:lumOff val="60000"/>
                  </a:schemeClr>
                </a:solidFill>
                <a:cs typeface="Times New Roman" panose="02020603050405020304" pitchFamily="18" charset="0"/>
              </a:rPr>
              <a:t>Group Member Information</a:t>
            </a:r>
          </a:p>
        </p:txBody>
      </p:sp>
      <p:sp>
        <p:nvSpPr>
          <p:cNvPr id="6" name="Content Placeholder 5">
            <a:extLst>
              <a:ext uri="{FF2B5EF4-FFF2-40B4-BE49-F238E27FC236}">
                <a16:creationId xmlns:a16="http://schemas.microsoft.com/office/drawing/2014/main" id="{A118DEB7-96C9-B75E-5720-B59894AE536A}"/>
              </a:ext>
            </a:extLst>
          </p:cNvPr>
          <p:cNvSpPr>
            <a:spLocks noGrp="1"/>
          </p:cNvSpPr>
          <p:nvPr>
            <p:ph idx="1"/>
          </p:nvPr>
        </p:nvSpPr>
        <p:spPr>
          <a:xfrm>
            <a:off x="581193" y="2180496"/>
            <a:ext cx="10229682" cy="3678303"/>
          </a:xfrm>
        </p:spPr>
        <p:txBody>
          <a:bodyPr>
            <a:normAutofit/>
          </a:bodyPr>
          <a:lstStyle/>
          <a:p>
            <a:pPr marL="0" indent="0" algn="ctr">
              <a:lnSpc>
                <a:spcPct val="150000"/>
              </a:lnSpc>
              <a:buNone/>
            </a:pPr>
            <a:r>
              <a:rPr lang="en-US" sz="2000" dirty="0"/>
              <a:t>         Gautham Reddy Tota – 700742570</a:t>
            </a:r>
          </a:p>
          <a:p>
            <a:pPr marL="0" indent="0" algn="ctr">
              <a:lnSpc>
                <a:spcPct val="150000"/>
              </a:lnSpc>
              <a:buNone/>
            </a:pPr>
            <a:r>
              <a:rPr lang="en-US" sz="2000" dirty="0"/>
              <a:t>Sireesha Poloju - 700740297</a:t>
            </a:r>
          </a:p>
          <a:p>
            <a:pPr marL="0" indent="0" algn="ctr">
              <a:lnSpc>
                <a:spcPct val="150000"/>
              </a:lnSpc>
              <a:buNone/>
            </a:pPr>
            <a:r>
              <a:rPr lang="en-US" sz="2000" dirty="0"/>
              <a:t>      Sudheer Gajulapalli - 700741485</a:t>
            </a:r>
          </a:p>
        </p:txBody>
      </p:sp>
    </p:spTree>
    <p:extLst>
      <p:ext uri="{BB962C8B-B14F-4D97-AF65-F5344CB8AC3E}">
        <p14:creationId xmlns:p14="http://schemas.microsoft.com/office/powerpoint/2010/main" val="371724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FC9D-AA92-3EB6-2AFE-AA3D97AF8E0C}"/>
              </a:ext>
            </a:extLst>
          </p:cNvPr>
          <p:cNvSpPr>
            <a:spLocks noGrp="1"/>
          </p:cNvSpPr>
          <p:nvPr>
            <p:ph type="title"/>
          </p:nvPr>
        </p:nvSpPr>
        <p:spPr>
          <a:xfrm>
            <a:off x="581192" y="702156"/>
            <a:ext cx="11029616" cy="717069"/>
          </a:xfrm>
        </p:spPr>
        <p:txBody>
          <a:bodyPr/>
          <a:lstStyle/>
          <a:p>
            <a:r>
              <a:rPr lang="en-US" dirty="0">
                <a:solidFill>
                  <a:schemeClr val="accent3">
                    <a:lumMod val="40000"/>
                    <a:lumOff val="60000"/>
                  </a:schemeClr>
                </a:solidFill>
                <a:cs typeface="Times New Roman" panose="02020603050405020304" pitchFamily="18" charset="0"/>
              </a:rPr>
              <a:t>Role/Responsibilities and Contribution in project</a:t>
            </a:r>
          </a:p>
        </p:txBody>
      </p:sp>
      <p:graphicFrame>
        <p:nvGraphicFramePr>
          <p:cNvPr id="9" name="Table 9">
            <a:extLst>
              <a:ext uri="{FF2B5EF4-FFF2-40B4-BE49-F238E27FC236}">
                <a16:creationId xmlns:a16="http://schemas.microsoft.com/office/drawing/2014/main" id="{0DE0ED41-F083-0AF4-7720-7874B13BEAB4}"/>
              </a:ext>
            </a:extLst>
          </p:cNvPr>
          <p:cNvGraphicFramePr>
            <a:graphicFrameLocks noGrp="1"/>
          </p:cNvGraphicFramePr>
          <p:nvPr>
            <p:ph idx="1"/>
            <p:extLst>
              <p:ext uri="{D42A27DB-BD31-4B8C-83A1-F6EECF244321}">
                <p14:modId xmlns:p14="http://schemas.microsoft.com/office/powerpoint/2010/main" val="3194566580"/>
              </p:ext>
            </p:extLst>
          </p:nvPr>
        </p:nvGraphicFramePr>
        <p:xfrm>
          <a:off x="581025" y="2181225"/>
          <a:ext cx="11029950" cy="4152900"/>
        </p:xfrm>
        <a:graphic>
          <a:graphicData uri="http://schemas.openxmlformats.org/drawingml/2006/table">
            <a:tbl>
              <a:tblPr firstRow="1" bandRow="1">
                <a:tableStyleId>{21E4AEA4-8DFA-4A89-87EB-49C32662AFE0}</a:tableStyleId>
              </a:tblPr>
              <a:tblGrid>
                <a:gridCol w="5514975">
                  <a:extLst>
                    <a:ext uri="{9D8B030D-6E8A-4147-A177-3AD203B41FA5}">
                      <a16:colId xmlns:a16="http://schemas.microsoft.com/office/drawing/2014/main" val="2257067735"/>
                    </a:ext>
                  </a:extLst>
                </a:gridCol>
                <a:gridCol w="5514975">
                  <a:extLst>
                    <a:ext uri="{9D8B030D-6E8A-4147-A177-3AD203B41FA5}">
                      <a16:colId xmlns:a16="http://schemas.microsoft.com/office/drawing/2014/main" val="2307983892"/>
                    </a:ext>
                  </a:extLst>
                </a:gridCol>
              </a:tblGrid>
              <a:tr h="1038225">
                <a:tc>
                  <a:txBody>
                    <a:bodyPr/>
                    <a:lstStyle/>
                    <a:p>
                      <a:pPr algn="ctr"/>
                      <a:r>
                        <a:rPr lang="en-US" dirty="0"/>
                        <a:t>    </a:t>
                      </a:r>
                    </a:p>
                    <a:p>
                      <a:pPr algn="ctr"/>
                      <a:r>
                        <a:rPr lang="en-US" sz="2000" dirty="0">
                          <a:latin typeface="Times New Roman" panose="02020603050405020304" pitchFamily="18" charset="0"/>
                          <a:cs typeface="Times New Roman" panose="02020603050405020304" pitchFamily="18" charset="0"/>
                        </a:rPr>
                        <a:t> </a:t>
                      </a:r>
                      <a:r>
                        <a:rPr lang="en-US" sz="1800" dirty="0">
                          <a:latin typeface="+mn-lt"/>
                          <a:cs typeface="Times New Roman" panose="02020603050405020304" pitchFamily="18" charset="0"/>
                        </a:rPr>
                        <a:t>Name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 </a:t>
                      </a:r>
                      <a:r>
                        <a:rPr lang="en-US" sz="1800" b="1" dirty="0">
                          <a:latin typeface="+mn-lt"/>
                          <a:cs typeface="Calibri" panose="020F0502020204030204" pitchFamily="34" charset="0"/>
                        </a:rPr>
                        <a:t>RESPONSIBILITIES AND CONTRIBUTION </a:t>
                      </a:r>
                      <a:endParaRPr lang="en-US" sz="1800" dirty="0">
                        <a:latin typeface="+mn-lt"/>
                        <a:cs typeface="Calibri" panose="020F0502020204030204" pitchFamily="34" charset="0"/>
                      </a:endParaRPr>
                    </a:p>
                    <a:p>
                      <a:endParaRPr lang="en-US" dirty="0"/>
                    </a:p>
                  </a:txBody>
                  <a:tcPr/>
                </a:tc>
                <a:extLst>
                  <a:ext uri="{0D108BD9-81ED-4DB2-BD59-A6C34878D82A}">
                    <a16:rowId xmlns:a16="http://schemas.microsoft.com/office/drawing/2014/main" val="855012150"/>
                  </a:ext>
                </a:extLst>
              </a:tr>
              <a:tr h="1038225">
                <a:tc>
                  <a:txBody>
                    <a:bodyPr/>
                    <a:lstStyle/>
                    <a:p>
                      <a:endParaRPr lang="en-US" dirty="0"/>
                    </a:p>
                    <a:p>
                      <a:pPr algn="ctr"/>
                      <a:r>
                        <a:rPr lang="en-US" dirty="0"/>
                        <a:t>Gautham Tota</a:t>
                      </a:r>
                    </a:p>
                  </a:txBody>
                  <a:tcPr/>
                </a:tc>
                <a:tc>
                  <a:txBody>
                    <a:bodyPr/>
                    <a:lstStyle/>
                    <a:p>
                      <a:pPr algn="ctr"/>
                      <a:r>
                        <a:rPr lang="en-US" sz="1800" kern="1200" dirty="0">
                          <a:solidFill>
                            <a:schemeClr val="dk1"/>
                          </a:solidFill>
                          <a:effectLst/>
                          <a:latin typeface="+mn-lt"/>
                          <a:ea typeface="+mn-ea"/>
                          <a:cs typeface="+mn-cs"/>
                        </a:rPr>
                        <a:t>Analyzing methodologies and outcomes of the research papers, Drafting a comprehensive literature review based on the analysis.</a:t>
                      </a:r>
                      <a:endParaRPr lang="en-US" dirty="0"/>
                    </a:p>
                  </a:txBody>
                  <a:tcPr/>
                </a:tc>
                <a:extLst>
                  <a:ext uri="{0D108BD9-81ED-4DB2-BD59-A6C34878D82A}">
                    <a16:rowId xmlns:a16="http://schemas.microsoft.com/office/drawing/2014/main" val="1000742162"/>
                  </a:ext>
                </a:extLst>
              </a:tr>
              <a:tr h="1038225">
                <a:tc>
                  <a:txBody>
                    <a:bodyPr/>
                    <a:lstStyle/>
                    <a:p>
                      <a:endParaRPr lang="en-US" dirty="0"/>
                    </a:p>
                    <a:p>
                      <a:pPr algn="ctr"/>
                      <a:r>
                        <a:rPr lang="en-US" dirty="0"/>
                        <a:t>Sireesha Poloju</a:t>
                      </a:r>
                    </a:p>
                  </a:txBody>
                  <a:tcPr/>
                </a:tc>
                <a:tc>
                  <a:txBody>
                    <a:bodyPr/>
                    <a:lstStyle/>
                    <a:p>
                      <a:pPr algn="ctr"/>
                      <a:r>
                        <a:rPr lang="en-US" sz="1800" kern="1200" dirty="0">
                          <a:solidFill>
                            <a:schemeClr val="dk1"/>
                          </a:solidFill>
                          <a:effectLst/>
                          <a:latin typeface="+mn-lt"/>
                          <a:ea typeface="+mn-ea"/>
                          <a:cs typeface="+mn-cs"/>
                        </a:rPr>
                        <a:t>Organizing and summarizing the research papers,  Analysis of common findings and conclusions and writing recommendations. </a:t>
                      </a:r>
                      <a:endParaRPr lang="en-US" dirty="0"/>
                    </a:p>
                  </a:txBody>
                  <a:tcPr/>
                </a:tc>
                <a:extLst>
                  <a:ext uri="{0D108BD9-81ED-4DB2-BD59-A6C34878D82A}">
                    <a16:rowId xmlns:a16="http://schemas.microsoft.com/office/drawing/2014/main" val="409732057"/>
                  </a:ext>
                </a:extLst>
              </a:tr>
              <a:tr h="1038225">
                <a:tc>
                  <a:txBody>
                    <a:bodyPr/>
                    <a:lstStyle/>
                    <a:p>
                      <a:pPr algn="ctr"/>
                      <a:endParaRPr lang="en-US" dirty="0"/>
                    </a:p>
                    <a:p>
                      <a:pPr algn="ctr"/>
                      <a:r>
                        <a:rPr lang="en-US" dirty="0"/>
                        <a:t>Sudheer Gajulapalli</a:t>
                      </a:r>
                    </a:p>
                  </a:txBody>
                  <a:tcPr/>
                </a:tc>
                <a:tc>
                  <a:txBody>
                    <a:bodyPr/>
                    <a:lstStyle/>
                    <a:p>
                      <a:pPr algn="ctr"/>
                      <a:r>
                        <a:rPr lang="en-US" sz="1800" kern="1200" dirty="0">
                          <a:solidFill>
                            <a:schemeClr val="dk1"/>
                          </a:solidFill>
                          <a:effectLst/>
                          <a:latin typeface="+mn-lt"/>
                          <a:ea typeface="+mn-ea"/>
                          <a:cs typeface="+mn-cs"/>
                        </a:rPr>
                        <a:t>Searching and collecting relevant literature, Identifying gaps in the current literature and potential future research areas.</a:t>
                      </a:r>
                      <a:endParaRPr lang="en-US" dirty="0"/>
                    </a:p>
                  </a:txBody>
                  <a:tcPr/>
                </a:tc>
                <a:extLst>
                  <a:ext uri="{0D108BD9-81ED-4DB2-BD59-A6C34878D82A}">
                    <a16:rowId xmlns:a16="http://schemas.microsoft.com/office/drawing/2014/main" val="4164641599"/>
                  </a:ext>
                </a:extLst>
              </a:tr>
            </a:tbl>
          </a:graphicData>
        </a:graphic>
      </p:graphicFrame>
    </p:spTree>
    <p:extLst>
      <p:ext uri="{BB962C8B-B14F-4D97-AF65-F5344CB8AC3E}">
        <p14:creationId xmlns:p14="http://schemas.microsoft.com/office/powerpoint/2010/main" val="281510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CD0C-9BB1-3B1D-9654-22CCD46FEB41}"/>
              </a:ext>
            </a:extLst>
          </p:cNvPr>
          <p:cNvSpPr>
            <a:spLocks noGrp="1"/>
          </p:cNvSpPr>
          <p:nvPr>
            <p:ph type="title"/>
          </p:nvPr>
        </p:nvSpPr>
        <p:spPr>
          <a:xfrm>
            <a:off x="581192" y="702156"/>
            <a:ext cx="11029616" cy="717069"/>
          </a:xfrm>
        </p:spPr>
        <p:txBody>
          <a:bodyPr/>
          <a:lstStyle/>
          <a:p>
            <a:r>
              <a:rPr lang="en-US" dirty="0">
                <a:latin typeface="Times New Roman" panose="02020603050405020304" pitchFamily="18" charset="0"/>
                <a:cs typeface="Times New Roman" panose="02020603050405020304" pitchFamily="18" charset="0"/>
              </a:rPr>
              <a:t> </a:t>
            </a:r>
            <a:r>
              <a:rPr lang="en-US" dirty="0">
                <a:solidFill>
                  <a:schemeClr val="accent3">
                    <a:lumMod val="40000"/>
                    <a:lumOff val="60000"/>
                  </a:schemeClr>
                </a:solidFill>
              </a:rPr>
              <a:t>Motivation</a:t>
            </a:r>
            <a:endParaRPr lang="en-US"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D64CB3-5414-6185-BA70-E8116BE2BCD1}"/>
              </a:ext>
            </a:extLst>
          </p:cNvPr>
          <p:cNvSpPr>
            <a:spLocks noGrp="1"/>
          </p:cNvSpPr>
          <p:nvPr>
            <p:ph idx="1"/>
          </p:nvPr>
        </p:nvSpPr>
        <p:spPr>
          <a:xfrm>
            <a:off x="581192" y="2133599"/>
            <a:ext cx="11029615" cy="4581525"/>
          </a:xfrm>
        </p:spPr>
        <p:txBody>
          <a:bodyPr>
            <a:normAutofit fontScale="25000" lnSpcReduction="20000"/>
          </a:bodyPr>
          <a:lstStyle/>
          <a:p>
            <a:endParaRPr lang="en-US" dirty="0"/>
          </a:p>
          <a:p>
            <a:endParaRPr lang="en-US" dirty="0"/>
          </a:p>
          <a:p>
            <a:endParaRPr lang="en-US" dirty="0"/>
          </a:p>
          <a:p>
            <a:endParaRPr lang="en-US" dirty="0"/>
          </a:p>
          <a:p>
            <a:pPr marL="0" indent="0">
              <a:buNone/>
            </a:pPr>
            <a:endParaRPr lang="en-US" dirty="0"/>
          </a:p>
          <a:p>
            <a:pPr marL="0" indent="0">
              <a:buNone/>
            </a:pPr>
            <a:endParaRPr lang="en-US" sz="7200" dirty="0"/>
          </a:p>
          <a:p>
            <a:endParaRPr lang="en-US" dirty="0">
              <a:solidFill>
                <a:schemeClr val="accent3"/>
              </a:solidFill>
            </a:endParaRPr>
          </a:p>
          <a:p>
            <a:pPr>
              <a:lnSpc>
                <a:spcPct val="170000"/>
              </a:lnSpc>
              <a:buFont typeface="Wingdings" panose="05000000000000000000" pitchFamily="2" charset="2"/>
              <a:buChar char="Ø"/>
            </a:pPr>
            <a:endParaRPr lang="en-US" sz="6400" dirty="0"/>
          </a:p>
          <a:p>
            <a:pPr>
              <a:lnSpc>
                <a:spcPct val="170000"/>
              </a:lnSpc>
              <a:buFont typeface="Wingdings" panose="05000000000000000000" pitchFamily="2" charset="2"/>
              <a:buChar char="Ø"/>
            </a:pPr>
            <a:endParaRPr lang="en-US" sz="6400" dirty="0"/>
          </a:p>
          <a:p>
            <a:pPr>
              <a:lnSpc>
                <a:spcPct val="170000"/>
              </a:lnSpc>
              <a:buFont typeface="Wingdings" panose="05000000000000000000" pitchFamily="2" charset="2"/>
              <a:buChar char="Ø"/>
            </a:pPr>
            <a:r>
              <a:rPr lang="en-US" sz="7200" dirty="0">
                <a:solidFill>
                  <a:schemeClr val="tx1"/>
                </a:solidFill>
              </a:rPr>
              <a:t>The COVID-19 pandemic has caused significant health and socio-economic challenges worldwide.</a:t>
            </a:r>
          </a:p>
          <a:p>
            <a:pPr>
              <a:lnSpc>
                <a:spcPct val="170000"/>
              </a:lnSpc>
              <a:buFont typeface="Wingdings" panose="05000000000000000000" pitchFamily="2" charset="2"/>
              <a:buChar char="Ø"/>
            </a:pPr>
            <a:r>
              <a:rPr lang="en-US" sz="7200" dirty="0">
                <a:solidFill>
                  <a:schemeClr val="tx1"/>
                </a:solidFill>
              </a:rPr>
              <a:t>Researchers are relying on machine learning (ML) algorithms to address these challenges.</a:t>
            </a:r>
          </a:p>
          <a:p>
            <a:pPr>
              <a:lnSpc>
                <a:spcPct val="170000"/>
              </a:lnSpc>
              <a:buFont typeface="Wingdings" panose="05000000000000000000" pitchFamily="2" charset="2"/>
              <a:buChar char="Ø"/>
            </a:pPr>
            <a:r>
              <a:rPr lang="en-US" sz="7200" dirty="0">
                <a:solidFill>
                  <a:schemeClr val="tx1"/>
                </a:solidFill>
              </a:rPr>
              <a:t>ML models are being used to predict and detect the presence of the virus, forecast the number of cases, and analyze potential outcomes.</a:t>
            </a:r>
          </a:p>
          <a:p>
            <a:pPr>
              <a:lnSpc>
                <a:spcPct val="170000"/>
              </a:lnSpc>
              <a:buFont typeface="Wingdings" panose="05000000000000000000" pitchFamily="2" charset="2"/>
              <a:buChar char="Ø"/>
            </a:pPr>
            <a:r>
              <a:rPr lang="en-US" sz="7200" dirty="0">
                <a:solidFill>
                  <a:schemeClr val="tx1"/>
                </a:solidFill>
              </a:rPr>
              <a:t>This literature review aims to provide a comprehensive overview of the various ML models used for COVID-19 prediction and detection.</a:t>
            </a:r>
          </a:p>
          <a:p>
            <a:pPr>
              <a:lnSpc>
                <a:spcPct val="170000"/>
              </a:lnSpc>
              <a:buFont typeface="Wingdings" panose="05000000000000000000" pitchFamily="2" charset="2"/>
              <a:buChar char="Ø"/>
            </a:pPr>
            <a:r>
              <a:rPr lang="en-US" sz="7200" dirty="0">
                <a:solidFill>
                  <a:schemeClr val="tx1"/>
                </a:solidFill>
              </a:rPr>
              <a:t>The review will examine the features and performance of these models to enhance our understanding of their potential applications in managing the pandemic.</a:t>
            </a:r>
          </a:p>
          <a:p>
            <a:endParaRPr lang="en-US" sz="6400" b="0" i="0" dirty="0">
              <a:solidFill>
                <a:schemeClr val="tx1"/>
              </a:solidFill>
              <a:effectLst/>
            </a:endParaRPr>
          </a:p>
          <a:p>
            <a:endParaRPr lang="en-US" sz="6400" b="0" i="0" dirty="0">
              <a:solidFill>
                <a:schemeClr val="tx1"/>
              </a:solidFill>
              <a:effectLst/>
            </a:endParaRPr>
          </a:p>
          <a:p>
            <a:pPr marL="0" indent="0">
              <a:buNone/>
            </a:pPr>
            <a:endParaRPr lang="en-US" sz="6400" b="0" i="0" dirty="0">
              <a:solidFill>
                <a:schemeClr val="tx1"/>
              </a:solidFill>
              <a:effectLst/>
            </a:endParaRPr>
          </a:p>
          <a:p>
            <a:endParaRPr lang="en-US" sz="6400" b="0" i="0" dirty="0">
              <a:solidFill>
                <a:schemeClr val="tx1"/>
              </a:solidFill>
              <a:effectLst/>
            </a:endParaRPr>
          </a:p>
          <a:p>
            <a:pPr marL="0" indent="0">
              <a:buNone/>
            </a:pPr>
            <a:endParaRPr lang="en-US" sz="6400" dirty="0"/>
          </a:p>
          <a:p>
            <a:endParaRPr lang="en-US" sz="6400"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9001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2874-2140-B968-CF63-FF2156F6CED4}"/>
              </a:ext>
            </a:extLst>
          </p:cNvPr>
          <p:cNvSpPr>
            <a:spLocks noGrp="1"/>
          </p:cNvSpPr>
          <p:nvPr>
            <p:ph type="title"/>
          </p:nvPr>
        </p:nvSpPr>
        <p:spPr>
          <a:xfrm>
            <a:off x="581192" y="702156"/>
            <a:ext cx="11029616" cy="755169"/>
          </a:xfrm>
        </p:spPr>
        <p:txBody>
          <a:bodyPr/>
          <a:lstStyle/>
          <a:p>
            <a:r>
              <a:rPr lang="en-US" dirty="0">
                <a:solidFill>
                  <a:schemeClr val="accent3">
                    <a:lumMod val="40000"/>
                    <a:lumOff val="60000"/>
                  </a:schemeClr>
                </a:solidFill>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7369051-C2F5-8A47-9DB0-57126DBA26DE}"/>
              </a:ext>
            </a:extLst>
          </p:cNvPr>
          <p:cNvSpPr>
            <a:spLocks noGrp="1"/>
          </p:cNvSpPr>
          <p:nvPr>
            <p:ph idx="1"/>
          </p:nvPr>
        </p:nvSpPr>
        <p:spPr>
          <a:xfrm>
            <a:off x="581192" y="2085975"/>
            <a:ext cx="11029615" cy="3952875"/>
          </a:xfrm>
        </p:spPr>
        <p:txBody>
          <a:bodyPr>
            <a:noAutofit/>
          </a:bodyPr>
          <a:lstStyle/>
          <a:p>
            <a:pPr marL="0" indent="0">
              <a:lnSpc>
                <a:spcPct val="170000"/>
              </a:lnSpc>
              <a:buNone/>
            </a:pPr>
            <a:r>
              <a:rPr lang="en-US" b="0" i="0" dirty="0">
                <a:solidFill>
                  <a:schemeClr val="tx1"/>
                </a:solidFill>
                <a:effectLst/>
              </a:rPr>
              <a:t>This literature review aims to: </a:t>
            </a:r>
          </a:p>
          <a:p>
            <a:pPr>
              <a:lnSpc>
                <a:spcPct val="170000"/>
              </a:lnSpc>
              <a:buFont typeface="Wingdings" panose="05000000000000000000" pitchFamily="2" charset="2"/>
              <a:buChar char="Ø"/>
            </a:pPr>
            <a:r>
              <a:rPr lang="en-US" b="0" i="0" dirty="0">
                <a:solidFill>
                  <a:schemeClr val="tx1"/>
                </a:solidFill>
                <a:effectLst/>
              </a:rPr>
              <a:t>Provide an overview of the ML models used in recent studies for COVID19 prediction and detection. </a:t>
            </a:r>
          </a:p>
          <a:p>
            <a:pPr>
              <a:lnSpc>
                <a:spcPct val="170000"/>
              </a:lnSpc>
              <a:buFont typeface="Wingdings" panose="05000000000000000000" pitchFamily="2" charset="2"/>
              <a:buChar char="Ø"/>
            </a:pPr>
            <a:r>
              <a:rPr lang="en-US" b="0" i="0" dirty="0">
                <a:solidFill>
                  <a:schemeClr val="tx1"/>
                </a:solidFill>
                <a:effectLst/>
              </a:rPr>
              <a:t>Compare the performance of different ML models. </a:t>
            </a:r>
          </a:p>
          <a:p>
            <a:pPr>
              <a:lnSpc>
                <a:spcPct val="170000"/>
              </a:lnSpc>
              <a:buFont typeface="Wingdings" panose="05000000000000000000" pitchFamily="2" charset="2"/>
              <a:buChar char="Ø"/>
            </a:pPr>
            <a:r>
              <a:rPr lang="en-US" b="0" i="0" dirty="0">
                <a:solidFill>
                  <a:schemeClr val="tx1"/>
                </a:solidFill>
                <a:effectLst/>
              </a:rPr>
              <a:t>Identify the most effective models for various applications, such as forecasting cases, predicting the  severity of the disease, and detecting the presence of the virus.</a:t>
            </a:r>
          </a:p>
        </p:txBody>
      </p:sp>
    </p:spTree>
    <p:extLst>
      <p:ext uri="{BB962C8B-B14F-4D97-AF65-F5344CB8AC3E}">
        <p14:creationId xmlns:p14="http://schemas.microsoft.com/office/powerpoint/2010/main" val="245794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B949-930B-0FEC-D4FC-DC27847BEB57}"/>
              </a:ext>
            </a:extLst>
          </p:cNvPr>
          <p:cNvSpPr>
            <a:spLocks noGrp="1"/>
          </p:cNvSpPr>
          <p:nvPr>
            <p:ph type="title"/>
          </p:nvPr>
        </p:nvSpPr>
        <p:spPr>
          <a:xfrm>
            <a:off x="581192" y="702156"/>
            <a:ext cx="11029616" cy="802794"/>
          </a:xfrm>
        </p:spPr>
        <p:txBody>
          <a:bodyPr/>
          <a:lstStyle/>
          <a:p>
            <a:r>
              <a:rPr lang="en-US" dirty="0">
                <a:solidFill>
                  <a:schemeClr val="accent3">
                    <a:lumMod val="40000"/>
                    <a:lumOff val="60000"/>
                  </a:schemeClr>
                </a:solidFill>
              </a:rPr>
              <a:t>RELATED WORK</a:t>
            </a:r>
          </a:p>
        </p:txBody>
      </p:sp>
      <p:sp>
        <p:nvSpPr>
          <p:cNvPr id="3" name="Content Placeholder 2">
            <a:extLst>
              <a:ext uri="{FF2B5EF4-FFF2-40B4-BE49-F238E27FC236}">
                <a16:creationId xmlns:a16="http://schemas.microsoft.com/office/drawing/2014/main" id="{FBD55978-776D-5852-219B-147079A07E48}"/>
              </a:ext>
            </a:extLst>
          </p:cNvPr>
          <p:cNvSpPr>
            <a:spLocks noGrp="1"/>
          </p:cNvSpPr>
          <p:nvPr>
            <p:ph idx="1"/>
          </p:nvPr>
        </p:nvSpPr>
        <p:spPr>
          <a:xfrm>
            <a:off x="581193" y="2180496"/>
            <a:ext cx="5514808" cy="3678303"/>
          </a:xfrm>
        </p:spPr>
        <p:txBody>
          <a:bodyPr/>
          <a:lstStyle/>
          <a:p>
            <a:pPr algn="l">
              <a:buFont typeface="Wingdings" pitchFamily="2" charset="2"/>
              <a:buChar char="Ø"/>
            </a:pPr>
            <a:r>
              <a:rPr lang="en-US" sz="2000" b="0" i="0" dirty="0">
                <a:solidFill>
                  <a:schemeClr val="tx1"/>
                </a:solidFill>
                <a:effectLst/>
                <a:latin typeface="Söhne"/>
              </a:rPr>
              <a:t>Studies published between January 2020 and April 2023</a:t>
            </a:r>
          </a:p>
          <a:p>
            <a:pPr algn="l">
              <a:buFont typeface="Wingdings" pitchFamily="2" charset="2"/>
              <a:buChar char="Ø"/>
            </a:pPr>
            <a:r>
              <a:rPr lang="en-US" sz="2000" b="0" i="0" dirty="0">
                <a:solidFill>
                  <a:schemeClr val="tx1"/>
                </a:solidFill>
                <a:effectLst/>
                <a:latin typeface="Söhne"/>
              </a:rPr>
              <a:t>IEEE Papers and ACM databases</a:t>
            </a:r>
          </a:p>
          <a:p>
            <a:pPr algn="l">
              <a:buFont typeface="Wingdings" pitchFamily="2" charset="2"/>
              <a:buChar char="Ø"/>
            </a:pPr>
            <a:r>
              <a:rPr lang="en-US" sz="2000" b="0" i="0" dirty="0">
                <a:solidFill>
                  <a:schemeClr val="tx1"/>
                </a:solidFill>
                <a:effectLst/>
                <a:latin typeface="Söhne"/>
              </a:rPr>
              <a:t>Diverse ML models covered</a:t>
            </a:r>
          </a:p>
          <a:p>
            <a:pPr algn="l">
              <a:buFont typeface="Wingdings" pitchFamily="2" charset="2"/>
              <a:buChar char="Ø"/>
            </a:pPr>
            <a:endParaRPr lang="en-US" sz="2000" b="0" i="0" dirty="0">
              <a:solidFill>
                <a:schemeClr val="tx1"/>
              </a:solidFill>
              <a:effectLst/>
              <a:latin typeface="Söhne"/>
            </a:endParaRPr>
          </a:p>
          <a:p>
            <a:pPr>
              <a:buClr>
                <a:schemeClr val="accent3"/>
              </a:buClr>
              <a:buFont typeface="Wingdings" panose="05000000000000000000" pitchFamily="2" charset="2"/>
              <a:buChar char="§"/>
            </a:pPr>
            <a:endParaRPr lang="en-US" sz="2000" dirty="0"/>
          </a:p>
        </p:txBody>
      </p:sp>
      <p:graphicFrame>
        <p:nvGraphicFramePr>
          <p:cNvPr id="4" name="Content Placeholder 6">
            <a:extLst>
              <a:ext uri="{FF2B5EF4-FFF2-40B4-BE49-F238E27FC236}">
                <a16:creationId xmlns:a16="http://schemas.microsoft.com/office/drawing/2014/main" id="{282E3E05-C49E-DE0E-EF8F-04134C469B3B}"/>
              </a:ext>
            </a:extLst>
          </p:cNvPr>
          <p:cNvGraphicFramePr>
            <a:graphicFrameLocks/>
          </p:cNvGraphicFramePr>
          <p:nvPr>
            <p:extLst>
              <p:ext uri="{D42A27DB-BD31-4B8C-83A1-F6EECF244321}">
                <p14:modId xmlns:p14="http://schemas.microsoft.com/office/powerpoint/2010/main" val="2971853716"/>
              </p:ext>
            </p:extLst>
          </p:nvPr>
        </p:nvGraphicFramePr>
        <p:xfrm>
          <a:off x="6188419" y="2146852"/>
          <a:ext cx="4834077" cy="3837013"/>
        </p:xfrm>
        <a:graphic>
          <a:graphicData uri="http://schemas.openxmlformats.org/drawingml/2006/table">
            <a:tbl>
              <a:tblPr firstRow="1" firstCol="1" bandRow="1">
                <a:tableStyleId>{5C22544A-7EE6-4342-B048-85BDC9FD1C3A}</a:tableStyleId>
              </a:tblPr>
              <a:tblGrid>
                <a:gridCol w="2416537">
                  <a:extLst>
                    <a:ext uri="{9D8B030D-6E8A-4147-A177-3AD203B41FA5}">
                      <a16:colId xmlns:a16="http://schemas.microsoft.com/office/drawing/2014/main" val="1654420857"/>
                    </a:ext>
                  </a:extLst>
                </a:gridCol>
                <a:gridCol w="2417540">
                  <a:extLst>
                    <a:ext uri="{9D8B030D-6E8A-4147-A177-3AD203B41FA5}">
                      <a16:colId xmlns:a16="http://schemas.microsoft.com/office/drawing/2014/main" val="2273838338"/>
                    </a:ext>
                  </a:extLst>
                </a:gridCol>
              </a:tblGrid>
              <a:tr h="223314">
                <a:tc>
                  <a:txBody>
                    <a:bodyPr/>
                    <a:lstStyle/>
                    <a:p>
                      <a:pPr marL="0" marR="0" indent="0" algn="ctr">
                        <a:lnSpc>
                          <a:spcPct val="106000"/>
                        </a:lnSpc>
                        <a:spcBef>
                          <a:spcPts val="0"/>
                        </a:spcBef>
                        <a:spcAft>
                          <a:spcPts val="0"/>
                        </a:spcAft>
                      </a:pPr>
                      <a:r>
                        <a:rPr lang="en-US" sz="900" kern="100" dirty="0">
                          <a:effectLst/>
                        </a:rPr>
                        <a:t>Technique</a:t>
                      </a:r>
                      <a:endParaRPr lang="en-US" sz="10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Times Used</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3603851301"/>
                  </a:ext>
                </a:extLst>
              </a:tr>
              <a:tr h="223314">
                <a:tc>
                  <a:txBody>
                    <a:bodyPr/>
                    <a:lstStyle/>
                    <a:p>
                      <a:pPr marL="0" marR="0" indent="0" algn="ctr">
                        <a:lnSpc>
                          <a:spcPct val="106000"/>
                        </a:lnSpc>
                        <a:spcBef>
                          <a:spcPts val="0"/>
                        </a:spcBef>
                        <a:spcAft>
                          <a:spcPts val="0"/>
                        </a:spcAft>
                      </a:pPr>
                      <a:r>
                        <a:rPr lang="en-US" sz="900" kern="100" dirty="0">
                          <a:effectLst/>
                        </a:rPr>
                        <a:t>Random Forest</a:t>
                      </a:r>
                      <a:endParaRPr lang="en-US" sz="10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9</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0487343"/>
                  </a:ext>
                </a:extLst>
              </a:tr>
              <a:tr h="209888">
                <a:tc>
                  <a:txBody>
                    <a:bodyPr/>
                    <a:lstStyle/>
                    <a:p>
                      <a:pPr marL="0" marR="0" indent="0" algn="ctr">
                        <a:lnSpc>
                          <a:spcPct val="106000"/>
                        </a:lnSpc>
                        <a:spcBef>
                          <a:spcPts val="0"/>
                        </a:spcBef>
                        <a:spcAft>
                          <a:spcPts val="0"/>
                        </a:spcAft>
                      </a:pPr>
                      <a:r>
                        <a:rPr lang="en-US" sz="900" kern="100">
                          <a:effectLst/>
                        </a:rPr>
                        <a:t>Decision Tree</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8</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3131988061"/>
                  </a:ext>
                </a:extLst>
              </a:tr>
              <a:tr h="223314">
                <a:tc>
                  <a:txBody>
                    <a:bodyPr/>
                    <a:lstStyle/>
                    <a:p>
                      <a:pPr marL="0" marR="0" indent="0" algn="ctr">
                        <a:lnSpc>
                          <a:spcPct val="106000"/>
                        </a:lnSpc>
                        <a:spcBef>
                          <a:spcPts val="0"/>
                        </a:spcBef>
                        <a:spcAft>
                          <a:spcPts val="0"/>
                        </a:spcAft>
                      </a:pPr>
                      <a:r>
                        <a:rPr lang="en-US" sz="900" kern="100">
                          <a:effectLst/>
                        </a:rPr>
                        <a:t>Logistic Regression</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6</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668126807"/>
                  </a:ext>
                </a:extLst>
              </a:tr>
              <a:tr h="213475">
                <a:tc>
                  <a:txBody>
                    <a:bodyPr/>
                    <a:lstStyle/>
                    <a:p>
                      <a:pPr marL="0" marR="0" indent="0" algn="ctr">
                        <a:lnSpc>
                          <a:spcPct val="106000"/>
                        </a:lnSpc>
                        <a:spcBef>
                          <a:spcPts val="0"/>
                        </a:spcBef>
                        <a:spcAft>
                          <a:spcPts val="0"/>
                        </a:spcAft>
                      </a:pPr>
                      <a:r>
                        <a:rPr lang="en-US" sz="900" kern="100">
                          <a:effectLst/>
                        </a:rPr>
                        <a:t>LSTM</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5</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565913642"/>
                  </a:ext>
                </a:extLst>
              </a:tr>
              <a:tr h="268357">
                <a:tc>
                  <a:txBody>
                    <a:bodyPr/>
                    <a:lstStyle/>
                    <a:p>
                      <a:pPr marL="0" marR="0" indent="0" algn="ctr">
                        <a:lnSpc>
                          <a:spcPct val="106000"/>
                        </a:lnSpc>
                        <a:spcBef>
                          <a:spcPts val="0"/>
                        </a:spcBef>
                        <a:spcAft>
                          <a:spcPts val="0"/>
                        </a:spcAft>
                      </a:pPr>
                      <a:r>
                        <a:rPr lang="en-US" sz="900" kern="100">
                          <a:effectLst/>
                        </a:rPr>
                        <a:t>K-Nearest Neighbors</a:t>
                      </a:r>
                      <a:endParaRPr lang="en-US" sz="10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5</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3259966799"/>
                  </a:ext>
                </a:extLst>
              </a:tr>
              <a:tr h="268357">
                <a:tc>
                  <a:txBody>
                    <a:bodyPr/>
                    <a:lstStyle/>
                    <a:p>
                      <a:pPr marL="0" marR="0" indent="0" algn="ctr">
                        <a:lnSpc>
                          <a:spcPct val="106000"/>
                        </a:lnSpc>
                        <a:spcBef>
                          <a:spcPts val="0"/>
                        </a:spcBef>
                        <a:spcAft>
                          <a:spcPts val="0"/>
                        </a:spcAft>
                      </a:pPr>
                      <a:r>
                        <a:rPr lang="en-US" sz="900" kern="100">
                          <a:effectLst/>
                        </a:rPr>
                        <a:t>Support Vector Machine (SVM)</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5</a:t>
                      </a:r>
                      <a:endParaRPr lang="en-US" sz="10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2379625784"/>
                  </a:ext>
                </a:extLst>
              </a:tr>
              <a:tr h="223314">
                <a:tc>
                  <a:txBody>
                    <a:bodyPr/>
                    <a:lstStyle/>
                    <a:p>
                      <a:pPr marL="0" marR="0" indent="0" algn="ctr">
                        <a:lnSpc>
                          <a:spcPct val="106000"/>
                        </a:lnSpc>
                        <a:spcBef>
                          <a:spcPts val="0"/>
                        </a:spcBef>
                        <a:spcAft>
                          <a:spcPts val="0"/>
                        </a:spcAft>
                      </a:pPr>
                      <a:r>
                        <a:rPr lang="en-US" sz="900" kern="100">
                          <a:effectLst/>
                        </a:rPr>
                        <a:t>XGBoost</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2</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896962856"/>
                  </a:ext>
                </a:extLst>
              </a:tr>
              <a:tr h="223314">
                <a:tc>
                  <a:txBody>
                    <a:bodyPr/>
                    <a:lstStyle/>
                    <a:p>
                      <a:pPr marL="0" marR="0" indent="0" algn="ctr">
                        <a:lnSpc>
                          <a:spcPct val="106000"/>
                        </a:lnSpc>
                        <a:spcBef>
                          <a:spcPts val="0"/>
                        </a:spcBef>
                        <a:spcAft>
                          <a:spcPts val="0"/>
                        </a:spcAft>
                      </a:pPr>
                      <a:r>
                        <a:rPr lang="en-US" sz="900" kern="100">
                          <a:effectLst/>
                        </a:rPr>
                        <a:t>CNN</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2</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397346348"/>
                  </a:ext>
                </a:extLst>
              </a:tr>
              <a:tr h="209888">
                <a:tc>
                  <a:txBody>
                    <a:bodyPr/>
                    <a:lstStyle/>
                    <a:p>
                      <a:pPr marL="0" marR="0" indent="0" algn="ctr">
                        <a:lnSpc>
                          <a:spcPct val="106000"/>
                        </a:lnSpc>
                        <a:spcBef>
                          <a:spcPts val="0"/>
                        </a:spcBef>
                        <a:spcAft>
                          <a:spcPts val="0"/>
                        </a:spcAft>
                      </a:pPr>
                      <a:r>
                        <a:rPr lang="en-US" sz="900" kern="100">
                          <a:effectLst/>
                        </a:rPr>
                        <a:t>ARIMA</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3</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562132912"/>
                  </a:ext>
                </a:extLst>
              </a:tr>
              <a:tr h="223314">
                <a:tc>
                  <a:txBody>
                    <a:bodyPr/>
                    <a:lstStyle/>
                    <a:p>
                      <a:pPr marL="0" marR="0" indent="0" algn="ctr">
                        <a:lnSpc>
                          <a:spcPct val="106000"/>
                        </a:lnSpc>
                        <a:spcBef>
                          <a:spcPts val="0"/>
                        </a:spcBef>
                        <a:spcAft>
                          <a:spcPts val="0"/>
                        </a:spcAft>
                      </a:pPr>
                      <a:r>
                        <a:rPr lang="en-US" sz="900" kern="100">
                          <a:effectLst/>
                        </a:rPr>
                        <a:t>Prophet</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2</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738626847"/>
                  </a:ext>
                </a:extLst>
              </a:tr>
              <a:tr h="223314">
                <a:tc>
                  <a:txBody>
                    <a:bodyPr/>
                    <a:lstStyle/>
                    <a:p>
                      <a:pPr marL="0" marR="0" indent="0" algn="ctr">
                        <a:lnSpc>
                          <a:spcPct val="106000"/>
                        </a:lnSpc>
                        <a:spcBef>
                          <a:spcPts val="0"/>
                        </a:spcBef>
                        <a:spcAft>
                          <a:spcPts val="0"/>
                        </a:spcAft>
                      </a:pPr>
                      <a:r>
                        <a:rPr lang="en-US" sz="900" kern="100">
                          <a:effectLst/>
                        </a:rPr>
                        <a:t>AutoML</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2</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751246025"/>
                  </a:ext>
                </a:extLst>
              </a:tr>
              <a:tr h="223314">
                <a:tc>
                  <a:txBody>
                    <a:bodyPr/>
                    <a:lstStyle/>
                    <a:p>
                      <a:pPr marL="0" marR="0" indent="0" algn="ctr">
                        <a:lnSpc>
                          <a:spcPct val="106000"/>
                        </a:lnSpc>
                        <a:spcBef>
                          <a:spcPts val="0"/>
                        </a:spcBef>
                        <a:spcAft>
                          <a:spcPts val="0"/>
                        </a:spcAft>
                      </a:pPr>
                      <a:r>
                        <a:rPr lang="en-US" sz="900" kern="100">
                          <a:effectLst/>
                        </a:rPr>
                        <a:t>Naive Bayes</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1</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2962169286"/>
                  </a:ext>
                </a:extLst>
              </a:tr>
              <a:tr h="223314">
                <a:tc>
                  <a:txBody>
                    <a:bodyPr/>
                    <a:lstStyle/>
                    <a:p>
                      <a:pPr marL="0" marR="0" indent="0" algn="ctr">
                        <a:lnSpc>
                          <a:spcPct val="106000"/>
                        </a:lnSpc>
                        <a:spcBef>
                          <a:spcPts val="0"/>
                        </a:spcBef>
                        <a:spcAft>
                          <a:spcPts val="0"/>
                        </a:spcAft>
                      </a:pPr>
                      <a:r>
                        <a:rPr lang="en-US" sz="900" kern="100">
                          <a:effectLst/>
                        </a:rPr>
                        <a:t>Autoencoder</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1</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3104263340"/>
                  </a:ext>
                </a:extLst>
              </a:tr>
              <a:tr h="223314">
                <a:tc>
                  <a:txBody>
                    <a:bodyPr/>
                    <a:lstStyle/>
                    <a:p>
                      <a:pPr marL="0" marR="0" indent="0" algn="ctr">
                        <a:lnSpc>
                          <a:spcPct val="106000"/>
                        </a:lnSpc>
                        <a:spcBef>
                          <a:spcPts val="0"/>
                        </a:spcBef>
                        <a:spcAft>
                          <a:spcPts val="0"/>
                        </a:spcAft>
                      </a:pPr>
                      <a:r>
                        <a:rPr lang="en-US" sz="900" kern="100">
                          <a:effectLst/>
                        </a:rPr>
                        <a:t>SVR</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a:effectLst/>
                        </a:rPr>
                        <a:t>1</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845447782"/>
                  </a:ext>
                </a:extLst>
              </a:tr>
              <a:tr h="433908">
                <a:tc>
                  <a:txBody>
                    <a:bodyPr/>
                    <a:lstStyle/>
                    <a:p>
                      <a:pPr marL="0" marR="0" indent="0" algn="ctr">
                        <a:lnSpc>
                          <a:spcPct val="106000"/>
                        </a:lnSpc>
                        <a:spcBef>
                          <a:spcPts val="0"/>
                        </a:spcBef>
                        <a:spcAft>
                          <a:spcPts val="0"/>
                        </a:spcAft>
                      </a:pPr>
                      <a:r>
                        <a:rPr lang="en-US" sz="900" kern="100">
                          <a:effectLst/>
                        </a:rPr>
                        <a:t>Gradient Boosting Decision Tree (GBDT)</a:t>
                      </a:r>
                      <a:endParaRPr lang="en-US" sz="1000" kern="10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tc>
                  <a:txBody>
                    <a:bodyPr/>
                    <a:lstStyle/>
                    <a:p>
                      <a:pPr marL="0" marR="0" indent="0" algn="ctr">
                        <a:lnSpc>
                          <a:spcPct val="106000"/>
                        </a:lnSpc>
                        <a:spcBef>
                          <a:spcPts val="0"/>
                        </a:spcBef>
                        <a:spcAft>
                          <a:spcPts val="0"/>
                        </a:spcAft>
                      </a:pPr>
                      <a:r>
                        <a:rPr lang="en-US" sz="900" kern="100" dirty="0">
                          <a:effectLst/>
                        </a:rPr>
                        <a:t>1</a:t>
                      </a:r>
                      <a:endParaRPr lang="en-US" sz="10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3651212575"/>
                  </a:ext>
                </a:extLst>
              </a:tr>
            </a:tbl>
          </a:graphicData>
        </a:graphic>
      </p:graphicFrame>
    </p:spTree>
    <p:extLst>
      <p:ext uri="{BB962C8B-B14F-4D97-AF65-F5344CB8AC3E}">
        <p14:creationId xmlns:p14="http://schemas.microsoft.com/office/powerpoint/2010/main" val="46808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6031-2641-F3B8-83D8-0632E870FDA1}"/>
              </a:ext>
            </a:extLst>
          </p:cNvPr>
          <p:cNvSpPr>
            <a:spLocks noGrp="1"/>
          </p:cNvSpPr>
          <p:nvPr>
            <p:ph type="title"/>
          </p:nvPr>
        </p:nvSpPr>
        <p:spPr>
          <a:xfrm>
            <a:off x="581192" y="702156"/>
            <a:ext cx="11029616" cy="840894"/>
          </a:xfrm>
        </p:spPr>
        <p:txBody>
          <a:bodyPr/>
          <a:lstStyle/>
          <a:p>
            <a:r>
              <a:rPr lang="en-US" dirty="0">
                <a:solidFill>
                  <a:schemeClr val="accent3">
                    <a:lumMod val="40000"/>
                    <a:lumOff val="60000"/>
                  </a:schemeClr>
                </a:solidFill>
              </a:rPr>
              <a:t>PROBLEM STATEMENT</a:t>
            </a:r>
          </a:p>
        </p:txBody>
      </p:sp>
      <p:sp>
        <p:nvSpPr>
          <p:cNvPr id="3" name="Content Placeholder 2">
            <a:extLst>
              <a:ext uri="{FF2B5EF4-FFF2-40B4-BE49-F238E27FC236}">
                <a16:creationId xmlns:a16="http://schemas.microsoft.com/office/drawing/2014/main" id="{A465B1F2-2040-B9FA-8408-7D4EF5AE3446}"/>
              </a:ext>
            </a:extLst>
          </p:cNvPr>
          <p:cNvSpPr>
            <a:spLocks noGrp="1"/>
          </p:cNvSpPr>
          <p:nvPr>
            <p:ph idx="1"/>
          </p:nvPr>
        </p:nvSpPr>
        <p:spPr>
          <a:xfrm>
            <a:off x="581192" y="2180496"/>
            <a:ext cx="11029615" cy="4525104"/>
          </a:xfrm>
        </p:spPr>
        <p:txBody>
          <a:bodyPr/>
          <a:lstStyle/>
          <a:p>
            <a:pPr marL="514350" marR="0" indent="-285750">
              <a:lnSpc>
                <a:spcPct val="200000"/>
              </a:lnSpc>
              <a:spcBef>
                <a:spcPts val="0"/>
              </a:spcBef>
              <a:spcAft>
                <a:spcPts val="0"/>
              </a:spcAft>
              <a:buFont typeface="Wingdings" panose="05000000000000000000" pitchFamily="2" charset="2"/>
              <a:buChar char="Ø"/>
            </a:pPr>
            <a:r>
              <a:rPr lang="en-US" sz="1800" dirty="0">
                <a:solidFill>
                  <a:schemeClr val="tx1"/>
                </a:solidFill>
                <a:effectLst/>
                <a:ea typeface="Times New Roman" panose="02020603050405020304" pitchFamily="18" charset="0"/>
              </a:rPr>
              <a:t>Understanding the performance and applicability of different ML models for COVID-19 prediction and detection is crucial for developing effective strategies to control the spread of the virus and mitigate its impact. </a:t>
            </a:r>
          </a:p>
          <a:p>
            <a:pPr marL="514350" marR="0" indent="-285750">
              <a:lnSpc>
                <a:spcPct val="200000"/>
              </a:lnSpc>
              <a:spcBef>
                <a:spcPts val="0"/>
              </a:spcBef>
              <a:spcAft>
                <a:spcPts val="0"/>
              </a:spcAft>
              <a:buFont typeface="Wingdings" panose="05000000000000000000" pitchFamily="2" charset="2"/>
              <a:buChar char="Ø"/>
            </a:pPr>
            <a:r>
              <a:rPr lang="en-US" sz="1800" dirty="0">
                <a:solidFill>
                  <a:schemeClr val="tx1"/>
                </a:solidFill>
                <a:effectLst/>
                <a:ea typeface="Times New Roman" panose="02020603050405020304" pitchFamily="18" charset="0"/>
              </a:rPr>
              <a:t>This review will provide valuable insights for researchers, policymakers, and healthcare professionals working on COVID-19 related projects.</a:t>
            </a:r>
          </a:p>
          <a:p>
            <a:pPr marL="0" indent="0">
              <a:buClr>
                <a:srgbClr val="C00000"/>
              </a:buClr>
              <a:buNone/>
            </a:pPr>
            <a:endParaRPr lang="en-US" dirty="0">
              <a:solidFill>
                <a:schemeClr val="tx1"/>
              </a:solidFill>
            </a:endParaRPr>
          </a:p>
          <a:p>
            <a:endParaRPr lang="en-US" dirty="0"/>
          </a:p>
        </p:txBody>
      </p:sp>
    </p:spTree>
    <p:extLst>
      <p:ext uri="{BB962C8B-B14F-4D97-AF65-F5344CB8AC3E}">
        <p14:creationId xmlns:p14="http://schemas.microsoft.com/office/powerpoint/2010/main" val="29538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A539-7476-0DA1-41BA-CE3347947ED4}"/>
              </a:ext>
            </a:extLst>
          </p:cNvPr>
          <p:cNvSpPr>
            <a:spLocks noGrp="1"/>
          </p:cNvSpPr>
          <p:nvPr>
            <p:ph type="title"/>
          </p:nvPr>
        </p:nvSpPr>
        <p:spPr>
          <a:xfrm>
            <a:off x="581193" y="729658"/>
            <a:ext cx="11029616" cy="800968"/>
          </a:xfrm>
        </p:spPr>
        <p:txBody>
          <a:bodyPr anchor="b">
            <a:normAutofit/>
          </a:bodyPr>
          <a:lstStyle/>
          <a:p>
            <a:r>
              <a:rPr lang="en-US" dirty="0">
                <a:solidFill>
                  <a:schemeClr val="accent3">
                    <a:lumMod val="40000"/>
                    <a:lumOff val="60000"/>
                  </a:schemeClr>
                </a:solidFill>
              </a:rPr>
              <a:t>PROPOSED SOLUTION</a:t>
            </a:r>
          </a:p>
        </p:txBody>
      </p:sp>
      <p:sp>
        <p:nvSpPr>
          <p:cNvPr id="9" name="Content Placeholder 2">
            <a:extLst>
              <a:ext uri="{FF2B5EF4-FFF2-40B4-BE49-F238E27FC236}">
                <a16:creationId xmlns:a16="http://schemas.microsoft.com/office/drawing/2014/main" id="{281DE55F-999A-0069-AF15-A106189E3DF8}"/>
              </a:ext>
            </a:extLst>
          </p:cNvPr>
          <p:cNvSpPr>
            <a:spLocks noGrp="1"/>
          </p:cNvSpPr>
          <p:nvPr>
            <p:ph sz="half" idx="1"/>
          </p:nvPr>
        </p:nvSpPr>
        <p:spPr>
          <a:xfrm>
            <a:off x="581193" y="2228003"/>
            <a:ext cx="5422390" cy="3633047"/>
          </a:xfrm>
        </p:spPr>
        <p:txBody>
          <a:bodyPr/>
          <a:lstStyle/>
          <a:p>
            <a:pPr algn="l">
              <a:buFont typeface="Wingdings" pitchFamily="2" charset="2"/>
              <a:buChar char="Ø"/>
            </a:pPr>
            <a:r>
              <a:rPr lang="en-US" sz="2000" b="0" i="0" dirty="0">
                <a:solidFill>
                  <a:schemeClr val="tx1"/>
                </a:solidFill>
                <a:effectLst/>
                <a:latin typeface="Söhne"/>
              </a:rPr>
              <a:t>Comprehensive literature review</a:t>
            </a:r>
          </a:p>
          <a:p>
            <a:pPr lvl="1">
              <a:buFont typeface="Wingdings" pitchFamily="2" charset="2"/>
              <a:buChar char="Ø"/>
            </a:pPr>
            <a:r>
              <a:rPr lang="en-US" sz="1800" dirty="0">
                <a:solidFill>
                  <a:schemeClr val="tx1"/>
                </a:solidFill>
                <a:latin typeface="Söhne"/>
              </a:rPr>
              <a:t>Data Collection</a:t>
            </a:r>
          </a:p>
          <a:p>
            <a:pPr lvl="1">
              <a:buFont typeface="Wingdings" pitchFamily="2" charset="2"/>
              <a:buChar char="Ø"/>
            </a:pPr>
            <a:r>
              <a:rPr lang="en-US" sz="1800" b="0" i="0" dirty="0">
                <a:solidFill>
                  <a:schemeClr val="tx1"/>
                </a:solidFill>
                <a:effectLst/>
                <a:latin typeface="Söhne"/>
              </a:rPr>
              <a:t>Data Screening and Refinement</a:t>
            </a:r>
          </a:p>
          <a:p>
            <a:pPr lvl="1">
              <a:buFont typeface="Wingdings" pitchFamily="2" charset="2"/>
              <a:buChar char="Ø"/>
            </a:pPr>
            <a:r>
              <a:rPr lang="en-US" sz="1800" b="0" i="0" dirty="0">
                <a:solidFill>
                  <a:schemeClr val="tx1"/>
                </a:solidFill>
                <a:effectLst/>
                <a:latin typeface="Söhne"/>
              </a:rPr>
              <a:t>Performance comparison of various ML models</a:t>
            </a:r>
          </a:p>
          <a:p>
            <a:pPr lvl="1">
              <a:buFont typeface="Wingdings" pitchFamily="2" charset="2"/>
              <a:buChar char="Ø"/>
            </a:pPr>
            <a:r>
              <a:rPr lang="en-US" sz="1800" b="0" i="0" dirty="0">
                <a:solidFill>
                  <a:schemeClr val="tx1"/>
                </a:solidFill>
                <a:effectLst/>
                <a:latin typeface="Söhne"/>
              </a:rPr>
              <a:t>Evaluation of challenges and limitations</a:t>
            </a:r>
          </a:p>
          <a:p>
            <a:endParaRPr lang="en-US" dirty="0"/>
          </a:p>
        </p:txBody>
      </p:sp>
      <p:pic>
        <p:nvPicPr>
          <p:cNvPr id="4" name="Content Placeholder 3" descr="A diagram of records&#10;&#10;Description automatically generated with low confidence">
            <a:extLst>
              <a:ext uri="{FF2B5EF4-FFF2-40B4-BE49-F238E27FC236}">
                <a16:creationId xmlns:a16="http://schemas.microsoft.com/office/drawing/2014/main" id="{BFFAE0FE-71B2-6FF1-A7FE-A562A9D77E51}"/>
              </a:ext>
            </a:extLst>
          </p:cNvPr>
          <p:cNvPicPr>
            <a:picLocks noGrp="1"/>
          </p:cNvPicPr>
          <p:nvPr>
            <p:ph sz="half" idx="2"/>
          </p:nvPr>
        </p:nvPicPr>
        <p:blipFill>
          <a:blip r:embed="rId2"/>
          <a:stretch>
            <a:fillRect/>
          </a:stretch>
        </p:blipFill>
        <p:spPr>
          <a:xfrm>
            <a:off x="6569765" y="1928191"/>
            <a:ext cx="3727174" cy="4482548"/>
          </a:xfrm>
          <a:prstGeom prst="rect">
            <a:avLst/>
          </a:prstGeom>
          <a:noFill/>
        </p:spPr>
      </p:pic>
    </p:spTree>
    <p:extLst>
      <p:ext uri="{BB962C8B-B14F-4D97-AF65-F5344CB8AC3E}">
        <p14:creationId xmlns:p14="http://schemas.microsoft.com/office/powerpoint/2010/main" val="360424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4E5C-EE3F-7A23-A092-31CD69A08D11}"/>
              </a:ext>
            </a:extLst>
          </p:cNvPr>
          <p:cNvSpPr>
            <a:spLocks noGrp="1"/>
          </p:cNvSpPr>
          <p:nvPr>
            <p:ph type="title"/>
          </p:nvPr>
        </p:nvSpPr>
        <p:spPr>
          <a:xfrm>
            <a:off x="581193" y="729658"/>
            <a:ext cx="11029616" cy="860603"/>
          </a:xfrm>
        </p:spPr>
        <p:txBody>
          <a:bodyPr anchor="b">
            <a:normAutofit/>
          </a:bodyPr>
          <a:lstStyle/>
          <a:p>
            <a:r>
              <a:rPr lang="en-US" dirty="0">
                <a:solidFill>
                  <a:schemeClr val="accent3">
                    <a:lumMod val="40000"/>
                    <a:lumOff val="60000"/>
                  </a:schemeClr>
                </a:solidFill>
              </a:rPr>
              <a:t>Results</a:t>
            </a:r>
          </a:p>
        </p:txBody>
      </p:sp>
      <p:sp>
        <p:nvSpPr>
          <p:cNvPr id="5" name="Content Placeholder 4">
            <a:extLst>
              <a:ext uri="{FF2B5EF4-FFF2-40B4-BE49-F238E27FC236}">
                <a16:creationId xmlns:a16="http://schemas.microsoft.com/office/drawing/2014/main" id="{2AFD8B1E-8C61-9379-6853-38886CD034F8}"/>
              </a:ext>
            </a:extLst>
          </p:cNvPr>
          <p:cNvSpPr>
            <a:spLocks noGrp="1"/>
          </p:cNvSpPr>
          <p:nvPr>
            <p:ph sz="half" idx="1"/>
          </p:nvPr>
        </p:nvSpPr>
        <p:spPr>
          <a:xfrm>
            <a:off x="581193" y="2146852"/>
            <a:ext cx="5422390" cy="4403035"/>
          </a:xfrm>
        </p:spPr>
        <p:txBody>
          <a:bodyPr>
            <a:normAutofit fontScale="92500" lnSpcReduction="20000"/>
          </a:bodyPr>
          <a:lstStyle/>
          <a:p>
            <a:pPr algn="l">
              <a:buFont typeface="Wingdings" pitchFamily="2" charset="2"/>
              <a:buChar char="Ø"/>
            </a:pPr>
            <a:r>
              <a:rPr lang="en-US" b="0" i="0" dirty="0" err="1">
                <a:solidFill>
                  <a:schemeClr val="tx1"/>
                </a:solidFill>
                <a:effectLst/>
                <a:latin typeface="Söhne"/>
              </a:rPr>
              <a:t>XGBoost</a:t>
            </a:r>
            <a:r>
              <a:rPr lang="en-US" b="0" i="0" dirty="0">
                <a:solidFill>
                  <a:schemeClr val="tx1"/>
                </a:solidFill>
                <a:effectLst/>
                <a:latin typeface="Söhne"/>
              </a:rPr>
              <a:t>, LSTM, Random Forest, SVM, CNN, and </a:t>
            </a:r>
            <a:r>
              <a:rPr lang="en-US" b="0" i="0" dirty="0" err="1">
                <a:solidFill>
                  <a:schemeClr val="tx1"/>
                </a:solidFill>
                <a:effectLst/>
                <a:latin typeface="Söhne"/>
              </a:rPr>
              <a:t>AutoML</a:t>
            </a:r>
            <a:r>
              <a:rPr lang="en-US" b="0" i="0" dirty="0">
                <a:solidFill>
                  <a:schemeClr val="tx1"/>
                </a:solidFill>
                <a:effectLst/>
                <a:latin typeface="Söhne"/>
              </a:rPr>
              <a:t> as effective models</a:t>
            </a:r>
          </a:p>
          <a:p>
            <a:pPr algn="l">
              <a:buFont typeface="Wingdings" pitchFamily="2" charset="2"/>
              <a:buChar char="Ø"/>
            </a:pPr>
            <a:r>
              <a:rPr lang="en-US" b="0" i="0" dirty="0" err="1">
                <a:solidFill>
                  <a:schemeClr val="tx1"/>
                </a:solidFill>
                <a:effectLst/>
                <a:latin typeface="Söhne"/>
              </a:rPr>
              <a:t>XGBoost</a:t>
            </a:r>
            <a:r>
              <a:rPr lang="en-US" b="0" i="0" dirty="0">
                <a:solidFill>
                  <a:schemeClr val="tx1"/>
                </a:solidFill>
                <a:effectLst/>
                <a:latin typeface="Söhne"/>
              </a:rPr>
              <a:t> Performance:</a:t>
            </a:r>
          </a:p>
          <a:p>
            <a:pPr marL="742950" lvl="1" indent="-285750" algn="l">
              <a:buFont typeface="Wingdings" pitchFamily="2" charset="2"/>
              <a:buChar char="Ø"/>
            </a:pPr>
            <a:r>
              <a:rPr lang="en-US" b="0" i="0" dirty="0">
                <a:solidFill>
                  <a:schemeClr val="tx1"/>
                </a:solidFill>
                <a:effectLst/>
                <a:latin typeface="Söhne"/>
              </a:rPr>
              <a:t>Effective in predicting COVID-19 existence. Highest accuracy of 99.3% in one study</a:t>
            </a:r>
          </a:p>
          <a:p>
            <a:pPr algn="l">
              <a:buFont typeface="Wingdings" pitchFamily="2" charset="2"/>
              <a:buChar char="Ø"/>
            </a:pPr>
            <a:r>
              <a:rPr lang="en-US" b="0" i="0" dirty="0">
                <a:solidFill>
                  <a:schemeClr val="tx1"/>
                </a:solidFill>
                <a:effectLst/>
                <a:latin typeface="Söhne"/>
              </a:rPr>
              <a:t>LSTM Models:</a:t>
            </a:r>
          </a:p>
          <a:p>
            <a:pPr marL="742950" lvl="1" indent="-285750" algn="l">
              <a:buFont typeface="Wingdings" pitchFamily="2" charset="2"/>
              <a:buChar char="Ø"/>
            </a:pPr>
            <a:r>
              <a:rPr lang="en-US" b="0" i="0" dirty="0">
                <a:solidFill>
                  <a:schemeClr val="tx1"/>
                </a:solidFill>
                <a:effectLst/>
                <a:latin typeface="Söhne"/>
              </a:rPr>
              <a:t>Excellent performance in forecasting cases and detecting infections. Autoencoder and LSTM combination achieved 97.45% accuracy in detecting COVID-19 infection</a:t>
            </a:r>
          </a:p>
          <a:p>
            <a:pPr algn="l">
              <a:buFont typeface="Wingdings" pitchFamily="2" charset="2"/>
              <a:buChar char="Ø"/>
            </a:pPr>
            <a:r>
              <a:rPr lang="en-US" b="0" i="0" dirty="0">
                <a:solidFill>
                  <a:schemeClr val="tx1"/>
                </a:solidFill>
                <a:effectLst/>
                <a:latin typeface="Söhne"/>
              </a:rPr>
              <a:t>Random Forest Models:</a:t>
            </a:r>
          </a:p>
          <a:p>
            <a:pPr marL="742950" lvl="1" indent="-285750" algn="l">
              <a:buFont typeface="Wingdings" pitchFamily="2" charset="2"/>
              <a:buChar char="Ø"/>
            </a:pPr>
            <a:r>
              <a:rPr lang="en-US" b="0" i="0" dirty="0">
                <a:solidFill>
                  <a:schemeClr val="tx1"/>
                </a:solidFill>
                <a:effectLst/>
                <a:latin typeface="Söhne"/>
              </a:rPr>
              <a:t>Successful in various COVID-19 applications like predicting the outcome. Best performance in some studies with accuracies ranging from 93.07% to 98.15%</a:t>
            </a:r>
          </a:p>
          <a:p>
            <a:pPr algn="l">
              <a:buFont typeface="Wingdings" pitchFamily="2" charset="2"/>
              <a:buChar char="Ø"/>
            </a:pPr>
            <a:r>
              <a:rPr lang="en-US" b="0" i="0" dirty="0">
                <a:solidFill>
                  <a:schemeClr val="tx1"/>
                </a:solidFill>
                <a:effectLst/>
                <a:latin typeface="Söhne"/>
              </a:rPr>
              <a:t>Support Vector Machine (SVM) Models:</a:t>
            </a:r>
          </a:p>
          <a:p>
            <a:pPr marL="742950" lvl="1" indent="-285750" algn="l">
              <a:buFont typeface="Wingdings" pitchFamily="2" charset="2"/>
              <a:buChar char="Ø"/>
            </a:pPr>
            <a:r>
              <a:rPr lang="en-US" b="0" i="0" dirty="0">
                <a:solidFill>
                  <a:schemeClr val="tx1"/>
                </a:solidFill>
                <a:effectLst/>
                <a:latin typeface="Söhne"/>
              </a:rPr>
              <a:t>High accuracy in predicting and detecting COVID-19. SVM achieved the highest accuracy of 92.54% in one study</a:t>
            </a:r>
            <a:endParaRPr lang="en-US" dirty="0">
              <a:solidFill>
                <a:schemeClr val="tx1"/>
              </a:solidFill>
              <a:latin typeface="Times New Roman" panose="02020603050405020304" pitchFamily="18" charset="0"/>
            </a:endParaRPr>
          </a:p>
          <a:p>
            <a:endParaRPr lang="en-US" dirty="0"/>
          </a:p>
        </p:txBody>
      </p:sp>
      <p:graphicFrame>
        <p:nvGraphicFramePr>
          <p:cNvPr id="10" name="Content Placeholder 9">
            <a:extLst>
              <a:ext uri="{FF2B5EF4-FFF2-40B4-BE49-F238E27FC236}">
                <a16:creationId xmlns:a16="http://schemas.microsoft.com/office/drawing/2014/main" id="{FC0D1FDD-8295-2272-1134-206D753C920F}"/>
              </a:ext>
            </a:extLst>
          </p:cNvPr>
          <p:cNvGraphicFramePr>
            <a:graphicFrameLocks noGrp="1"/>
          </p:cNvGraphicFramePr>
          <p:nvPr>
            <p:ph sz="half" idx="2"/>
            <p:extLst>
              <p:ext uri="{D42A27DB-BD31-4B8C-83A1-F6EECF244321}">
                <p14:modId xmlns:p14="http://schemas.microsoft.com/office/powerpoint/2010/main" val="1957203359"/>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47945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477</TotalTime>
  <Words>851</Words>
  <Application>Microsoft Office PowerPoint</Application>
  <PresentationFormat>Widescreen</PresentationFormat>
  <Paragraphs>118</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Calibri</vt:lpstr>
      <vt:lpstr>Gill Sans MT</vt:lpstr>
      <vt:lpstr>Söhne</vt:lpstr>
      <vt:lpstr>Times New Roman</vt:lpstr>
      <vt:lpstr>Wingdings</vt:lpstr>
      <vt:lpstr>Wingdings 2</vt:lpstr>
      <vt:lpstr>Dividend</vt:lpstr>
      <vt:lpstr> A Literature Survey on Machine Learning Models for COVID-19 Prediction and Detection  </vt:lpstr>
      <vt:lpstr>Group Member Information</vt:lpstr>
      <vt:lpstr>Role/Responsibilities and Contribution in project</vt:lpstr>
      <vt:lpstr> Motivation</vt:lpstr>
      <vt:lpstr>OBJECTIVES</vt:lpstr>
      <vt:lpstr>RELATED WORK</vt:lpstr>
      <vt:lpstr>PROBLEM STATEMENT</vt:lpstr>
      <vt:lpstr>PROPOSED SOLUTION</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EVALUATION OF MACHINE LEARNING TECHNIQUES FOR LAPTOP RECOMMENDATION BASED ON USER REQUIREMENTS</dc:title>
  <dc:creator>Sireesha Poloju</dc:creator>
  <cp:lastModifiedBy>Sireesha Poloju</cp:lastModifiedBy>
  <cp:revision>16</cp:revision>
  <dcterms:created xsi:type="dcterms:W3CDTF">2023-02-25T18:22:52Z</dcterms:created>
  <dcterms:modified xsi:type="dcterms:W3CDTF">2023-04-28T23:44:10Z</dcterms:modified>
</cp:coreProperties>
</file>