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8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8288000" cy="10287000"/>
  <p:notesSz cx="6858000" cy="9144000"/>
  <p:embeddedFontLst>
    <p:embeddedFont>
      <p:font typeface="DM Sans" panose="020B0604020202020204" charset="0"/>
      <p:regular r:id="rId27"/>
    </p:embeddedFont>
    <p:embeddedFont>
      <p:font typeface="Canva Sans" panose="020B0604020202020204" charset="0"/>
      <p:regular r:id="rId28"/>
    </p:embeddedFont>
    <p:embeddedFont>
      <p:font typeface="DM Sans Bold" panose="020B0604020202020204" charset="0"/>
      <p:regular r:id="rId29"/>
    </p:embeddedFont>
    <p:embeddedFont>
      <p:font typeface="Canva Sans Bold" panose="020B0604020202020204" charset="0"/>
      <p:regular r:id="rId30"/>
    </p:embeddedFont>
    <p:embeddedFont>
      <p:font typeface="Calibri" panose="020F050202020403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AutoShape 2"/>
          <p:cNvSpPr/>
          <p:nvPr/>
        </p:nvSpPr>
        <p:spPr>
          <a:xfrm>
            <a:off x="891721" y="6549067"/>
            <a:ext cx="16230600" cy="4762"/>
          </a:xfrm>
          <a:prstGeom prst="line">
            <a:avLst/>
          </a:prstGeom>
          <a:ln w="9525" cap="flat">
            <a:solidFill>
              <a:srgbClr val="000000"/>
            </a:solidFill>
            <a:prstDash val="solid"/>
            <a:headEnd type="none" w="sm" len="sm"/>
            <a:tailEnd type="none" w="sm" len="sm"/>
          </a:ln>
        </p:spPr>
      </p:sp>
      <p:sp>
        <p:nvSpPr>
          <p:cNvPr id="3" name="Freeform 3"/>
          <p:cNvSpPr/>
          <p:nvPr/>
        </p:nvSpPr>
        <p:spPr>
          <a:xfrm>
            <a:off x="891719" y="770874"/>
            <a:ext cx="906775" cy="906775"/>
          </a:xfrm>
          <a:custGeom>
            <a:avLst/>
            <a:gdLst/>
            <a:ahLst/>
            <a:cxnLst/>
            <a:rect l="l" t="t" r="r" b="b"/>
            <a:pathLst>
              <a:path w="906775" h="906775">
                <a:moveTo>
                  <a:pt x="0" y="0"/>
                </a:moveTo>
                <a:lnTo>
                  <a:pt x="906775" y="0"/>
                </a:lnTo>
                <a:lnTo>
                  <a:pt x="906775" y="906774"/>
                </a:lnTo>
                <a:lnTo>
                  <a:pt x="0" y="906774"/>
                </a:lnTo>
                <a:lnTo>
                  <a:pt x="0" y="0"/>
                </a:lnTo>
                <a:close/>
              </a:path>
            </a:pathLst>
          </a:custGeom>
          <a:blipFill>
            <a:blip r:embed="rId2"/>
            <a:stretch>
              <a:fillRect/>
            </a:stretch>
          </a:blipFill>
        </p:spPr>
      </p:sp>
      <p:sp>
        <p:nvSpPr>
          <p:cNvPr id="4" name="Freeform 4"/>
          <p:cNvSpPr/>
          <p:nvPr/>
        </p:nvSpPr>
        <p:spPr>
          <a:xfrm>
            <a:off x="11682873" y="770874"/>
            <a:ext cx="926857" cy="906775"/>
          </a:xfrm>
          <a:custGeom>
            <a:avLst/>
            <a:gdLst/>
            <a:ahLst/>
            <a:cxnLst/>
            <a:rect l="l" t="t" r="r" b="b"/>
            <a:pathLst>
              <a:path w="926857" h="906775">
                <a:moveTo>
                  <a:pt x="0" y="0"/>
                </a:moveTo>
                <a:lnTo>
                  <a:pt x="926857" y="0"/>
                </a:lnTo>
                <a:lnTo>
                  <a:pt x="926857" y="906774"/>
                </a:lnTo>
                <a:lnTo>
                  <a:pt x="0" y="906774"/>
                </a:lnTo>
                <a:lnTo>
                  <a:pt x="0" y="0"/>
                </a:lnTo>
                <a:close/>
              </a:path>
            </a:pathLst>
          </a:custGeom>
          <a:blipFill>
            <a:blip r:embed="rId3"/>
            <a:stretch>
              <a:fillRect/>
            </a:stretch>
          </a:blipFill>
        </p:spPr>
      </p:sp>
      <p:sp>
        <p:nvSpPr>
          <p:cNvPr id="5" name="TextBox 5"/>
          <p:cNvSpPr txBox="1"/>
          <p:nvPr/>
        </p:nvSpPr>
        <p:spPr>
          <a:xfrm>
            <a:off x="1798494" y="877949"/>
            <a:ext cx="4066807" cy="701675"/>
          </a:xfrm>
          <a:prstGeom prst="rect">
            <a:avLst/>
          </a:prstGeom>
        </p:spPr>
        <p:txBody>
          <a:bodyPr lIns="0" tIns="0" rIns="0" bIns="0" rtlCol="0" anchor="t">
            <a:spAutoFit/>
          </a:bodyPr>
          <a:lstStyle/>
          <a:p>
            <a:pPr algn="just">
              <a:lnSpc>
                <a:spcPts val="2800"/>
              </a:lnSpc>
            </a:pPr>
            <a:r>
              <a:rPr lang="en-US" sz="2000" spc="40">
                <a:solidFill>
                  <a:srgbClr val="000000"/>
                </a:solidFill>
                <a:latin typeface="DM Sans Bold"/>
              </a:rPr>
              <a:t>SAGI RAMA KRISHNAM RAJU ENGINEERING COLLEGE</a:t>
            </a:r>
          </a:p>
        </p:txBody>
      </p:sp>
      <p:grpSp>
        <p:nvGrpSpPr>
          <p:cNvPr id="6" name="Group 6"/>
          <p:cNvGrpSpPr/>
          <p:nvPr/>
        </p:nvGrpSpPr>
        <p:grpSpPr>
          <a:xfrm>
            <a:off x="1345107" y="3258185"/>
            <a:ext cx="14540532" cy="2447919"/>
            <a:chOff x="0" y="0"/>
            <a:chExt cx="19387375" cy="3263892"/>
          </a:xfrm>
        </p:grpSpPr>
        <p:sp>
          <p:nvSpPr>
            <p:cNvPr id="7" name="TextBox 7"/>
            <p:cNvSpPr txBox="1"/>
            <p:nvPr/>
          </p:nvSpPr>
          <p:spPr>
            <a:xfrm>
              <a:off x="0" y="-9525"/>
              <a:ext cx="19387375" cy="2041525"/>
            </a:xfrm>
            <a:prstGeom prst="rect">
              <a:avLst/>
            </a:prstGeom>
          </p:spPr>
          <p:txBody>
            <a:bodyPr lIns="0" tIns="0" rIns="0" bIns="0" rtlCol="0" anchor="t">
              <a:spAutoFit/>
            </a:bodyPr>
            <a:lstStyle/>
            <a:p>
              <a:pPr algn="just">
                <a:lnSpc>
                  <a:spcPts val="6000"/>
                </a:lnSpc>
              </a:pPr>
              <a:r>
                <a:rPr lang="en-US" sz="5000">
                  <a:solidFill>
                    <a:srgbClr val="000000"/>
                  </a:solidFill>
                  <a:latin typeface="DM Sans Bold"/>
                </a:rPr>
                <a:t>Enhanced Identification of missing persons using Machine Learning Techniques</a:t>
              </a:r>
            </a:p>
          </p:txBody>
        </p:sp>
        <p:sp>
          <p:nvSpPr>
            <p:cNvPr id="8" name="TextBox 8"/>
            <p:cNvSpPr txBox="1"/>
            <p:nvPr/>
          </p:nvSpPr>
          <p:spPr>
            <a:xfrm>
              <a:off x="0" y="2587617"/>
              <a:ext cx="19387375" cy="676275"/>
            </a:xfrm>
            <a:prstGeom prst="rect">
              <a:avLst/>
            </a:prstGeom>
          </p:spPr>
          <p:txBody>
            <a:bodyPr lIns="0" tIns="0" rIns="0" bIns="0" rtlCol="0" anchor="t">
              <a:spAutoFit/>
            </a:bodyPr>
            <a:lstStyle/>
            <a:p>
              <a:pPr>
                <a:lnSpc>
                  <a:spcPts val="4200"/>
                </a:lnSpc>
              </a:pPr>
              <a:endParaRPr/>
            </a:p>
          </p:txBody>
        </p:sp>
      </p:grpSp>
      <p:sp>
        <p:nvSpPr>
          <p:cNvPr id="9" name="TextBox 9"/>
          <p:cNvSpPr txBox="1"/>
          <p:nvPr/>
        </p:nvSpPr>
        <p:spPr>
          <a:xfrm>
            <a:off x="1354632" y="6950322"/>
            <a:ext cx="6345050" cy="2657475"/>
          </a:xfrm>
          <a:prstGeom prst="rect">
            <a:avLst/>
          </a:prstGeom>
        </p:spPr>
        <p:txBody>
          <a:bodyPr lIns="0" tIns="0" rIns="0" bIns="0" rtlCol="0" anchor="t">
            <a:spAutoFit/>
          </a:bodyPr>
          <a:lstStyle/>
          <a:p>
            <a:pPr>
              <a:lnSpc>
                <a:spcPts val="4200"/>
              </a:lnSpc>
            </a:pPr>
            <a:r>
              <a:rPr lang="en-US" sz="3000">
                <a:solidFill>
                  <a:srgbClr val="000000"/>
                </a:solidFill>
                <a:latin typeface="DM Sans Bold"/>
              </a:rPr>
              <a:t>Presented By, Batch 12 - ECE B</a:t>
            </a:r>
          </a:p>
          <a:p>
            <a:pPr>
              <a:lnSpc>
                <a:spcPts val="4200"/>
              </a:lnSpc>
            </a:pPr>
            <a:r>
              <a:rPr lang="en-US" sz="3000">
                <a:solidFill>
                  <a:srgbClr val="000000"/>
                </a:solidFill>
                <a:latin typeface="DM Sans"/>
              </a:rPr>
              <a:t>G. Siri Chandana (20B91A0488)</a:t>
            </a:r>
          </a:p>
          <a:p>
            <a:pPr>
              <a:lnSpc>
                <a:spcPts val="4200"/>
              </a:lnSpc>
            </a:pPr>
            <a:r>
              <a:rPr lang="en-US" sz="3000">
                <a:solidFill>
                  <a:srgbClr val="000000"/>
                </a:solidFill>
                <a:latin typeface="DM Sans"/>
              </a:rPr>
              <a:t>G. L. Narsimham (20B91A0486)</a:t>
            </a:r>
          </a:p>
          <a:p>
            <a:pPr>
              <a:lnSpc>
                <a:spcPts val="4200"/>
              </a:lnSpc>
            </a:pPr>
            <a:r>
              <a:rPr lang="en-US" sz="3000">
                <a:solidFill>
                  <a:srgbClr val="000000"/>
                </a:solidFill>
                <a:latin typeface="DM Sans"/>
              </a:rPr>
              <a:t>M. Nameela (20B91A04E1)</a:t>
            </a:r>
          </a:p>
          <a:p>
            <a:pPr>
              <a:lnSpc>
                <a:spcPts val="4200"/>
              </a:lnSpc>
            </a:pPr>
            <a:r>
              <a:rPr lang="en-US" sz="3000">
                <a:solidFill>
                  <a:srgbClr val="000000"/>
                </a:solidFill>
                <a:latin typeface="DM Sans"/>
              </a:rPr>
              <a:t>G. Sasi Tharun (20B91A0489)</a:t>
            </a:r>
          </a:p>
        </p:txBody>
      </p:sp>
      <p:sp>
        <p:nvSpPr>
          <p:cNvPr id="10" name="TextBox 10"/>
          <p:cNvSpPr txBox="1"/>
          <p:nvPr/>
        </p:nvSpPr>
        <p:spPr>
          <a:xfrm>
            <a:off x="9869974" y="7701592"/>
            <a:ext cx="7252347" cy="1538883"/>
          </a:xfrm>
          <a:prstGeom prst="rect">
            <a:avLst/>
          </a:prstGeom>
        </p:spPr>
        <p:txBody>
          <a:bodyPr lIns="0" tIns="0" rIns="0" bIns="0" rtlCol="0" anchor="t">
            <a:spAutoFit/>
          </a:bodyPr>
          <a:lstStyle/>
          <a:p>
            <a:pPr algn="just">
              <a:lnSpc>
                <a:spcPts val="3962"/>
              </a:lnSpc>
            </a:pPr>
            <a:r>
              <a:rPr lang="en-US" sz="2830" dirty="0">
                <a:solidFill>
                  <a:srgbClr val="000000"/>
                </a:solidFill>
                <a:latin typeface="DM Sans Bold"/>
              </a:rPr>
              <a:t>Under the guidance of </a:t>
            </a:r>
          </a:p>
          <a:p>
            <a:pPr algn="just">
              <a:lnSpc>
                <a:spcPts val="3962"/>
              </a:lnSpc>
            </a:pPr>
            <a:r>
              <a:rPr lang="en-US" sz="2830" dirty="0">
                <a:solidFill>
                  <a:srgbClr val="000000"/>
                </a:solidFill>
                <a:latin typeface="DM Sans Bold"/>
              </a:rPr>
              <a:t>Mrs. </a:t>
            </a:r>
            <a:r>
              <a:rPr lang="en-US" sz="2830" dirty="0" err="1">
                <a:solidFill>
                  <a:srgbClr val="000000"/>
                </a:solidFill>
                <a:latin typeface="DM Sans Bold"/>
              </a:rPr>
              <a:t>D.V.N.Bharathi</a:t>
            </a:r>
            <a:r>
              <a:rPr lang="en-US" sz="2830" dirty="0">
                <a:solidFill>
                  <a:srgbClr val="000000"/>
                </a:solidFill>
                <a:latin typeface="DM Sans Bold"/>
              </a:rPr>
              <a:t>, </a:t>
            </a:r>
            <a:r>
              <a:rPr lang="en-US" sz="2830" dirty="0" err="1" smtClean="0">
                <a:solidFill>
                  <a:srgbClr val="000000"/>
                </a:solidFill>
                <a:latin typeface="DM Sans Bold"/>
              </a:rPr>
              <a:t>Mtech</a:t>
            </a:r>
            <a:endParaRPr lang="en-US" sz="2830" dirty="0">
              <a:solidFill>
                <a:srgbClr val="000000"/>
              </a:solidFill>
              <a:latin typeface="DM Sans Bold"/>
            </a:endParaRPr>
          </a:p>
          <a:p>
            <a:pPr algn="just">
              <a:lnSpc>
                <a:spcPts val="3962"/>
              </a:lnSpc>
            </a:pPr>
            <a:r>
              <a:rPr lang="en-US" sz="2830" dirty="0" smtClean="0">
                <a:solidFill>
                  <a:srgbClr val="000000"/>
                </a:solidFill>
                <a:latin typeface="DM Sans Bold"/>
              </a:rPr>
              <a:t>Assistant Prof</a:t>
            </a:r>
            <a:r>
              <a:rPr lang="en-US" sz="2830" dirty="0" smtClean="0">
                <a:solidFill>
                  <a:srgbClr val="000000"/>
                </a:solidFill>
                <a:latin typeface="DM Sans Bold"/>
              </a:rPr>
              <a:t>essor </a:t>
            </a:r>
            <a:r>
              <a:rPr lang="en-US" sz="2830" dirty="0" smtClean="0">
                <a:solidFill>
                  <a:srgbClr val="000000"/>
                </a:solidFill>
                <a:latin typeface="DM Sans Bold"/>
              </a:rPr>
              <a:t>ECE Department</a:t>
            </a:r>
            <a:endParaRPr lang="en-US" sz="2830" dirty="0">
              <a:solidFill>
                <a:srgbClr val="000000"/>
              </a:solidFill>
              <a:latin typeface="DM Sans Bold"/>
            </a:endParaRPr>
          </a:p>
        </p:txBody>
      </p:sp>
      <p:sp>
        <p:nvSpPr>
          <p:cNvPr id="11" name="TextBox 11"/>
          <p:cNvSpPr txBox="1"/>
          <p:nvPr/>
        </p:nvSpPr>
        <p:spPr>
          <a:xfrm>
            <a:off x="12787093" y="849611"/>
            <a:ext cx="4472207" cy="701675"/>
          </a:xfrm>
          <a:prstGeom prst="rect">
            <a:avLst/>
          </a:prstGeom>
        </p:spPr>
        <p:txBody>
          <a:bodyPr lIns="0" tIns="0" rIns="0" bIns="0" rtlCol="0" anchor="t">
            <a:spAutoFit/>
          </a:bodyPr>
          <a:lstStyle/>
          <a:p>
            <a:pPr algn="just">
              <a:lnSpc>
                <a:spcPts val="2800"/>
              </a:lnSpc>
            </a:pPr>
            <a:r>
              <a:rPr lang="en-US" sz="2000" spc="40">
                <a:solidFill>
                  <a:srgbClr val="000000"/>
                </a:solidFill>
                <a:latin typeface="DM Sans Bold"/>
              </a:rPr>
              <a:t>ELECTRONICS &amp; COMMUNICATION ENGINEERING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14080913" y="1028700"/>
            <a:ext cx="2310168" cy="1926102"/>
          </a:xfrm>
          <a:custGeom>
            <a:avLst/>
            <a:gdLst/>
            <a:ahLst/>
            <a:cxnLst/>
            <a:rect l="l" t="t" r="r" b="b"/>
            <a:pathLst>
              <a:path w="2310168" h="1926102">
                <a:moveTo>
                  <a:pt x="0" y="0"/>
                </a:moveTo>
                <a:lnTo>
                  <a:pt x="2310168" y="0"/>
                </a:lnTo>
                <a:lnTo>
                  <a:pt x="2310168" y="1926102"/>
                </a:lnTo>
                <a:lnTo>
                  <a:pt x="0" y="192610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028700" y="1581150"/>
            <a:ext cx="11641333" cy="1104900"/>
          </a:xfrm>
          <a:prstGeom prst="rect">
            <a:avLst/>
          </a:prstGeom>
        </p:spPr>
        <p:txBody>
          <a:bodyPr lIns="0" tIns="0" rIns="0" bIns="0" rtlCol="0" anchor="t">
            <a:spAutoFit/>
          </a:bodyPr>
          <a:lstStyle/>
          <a:p>
            <a:pPr>
              <a:lnSpc>
                <a:spcPts val="8759"/>
              </a:lnSpc>
              <a:spcBef>
                <a:spcPct val="0"/>
              </a:spcBef>
            </a:pPr>
            <a:r>
              <a:rPr lang="en-US" sz="7299">
                <a:solidFill>
                  <a:srgbClr val="000000"/>
                </a:solidFill>
                <a:latin typeface="DM Sans Bold"/>
              </a:rPr>
              <a:t>Project management plan</a:t>
            </a:r>
          </a:p>
        </p:txBody>
      </p:sp>
      <p:sp>
        <p:nvSpPr>
          <p:cNvPr id="4" name="Freeform 4"/>
          <p:cNvSpPr/>
          <p:nvPr/>
        </p:nvSpPr>
        <p:spPr>
          <a:xfrm>
            <a:off x="16391081" y="5675121"/>
            <a:ext cx="943750" cy="638211"/>
          </a:xfrm>
          <a:custGeom>
            <a:avLst/>
            <a:gdLst/>
            <a:ahLst/>
            <a:cxnLst/>
            <a:rect l="l" t="t" r="r" b="b"/>
            <a:pathLst>
              <a:path w="943750" h="638211">
                <a:moveTo>
                  <a:pt x="0" y="0"/>
                </a:moveTo>
                <a:lnTo>
                  <a:pt x="943750" y="0"/>
                </a:lnTo>
                <a:lnTo>
                  <a:pt x="943750" y="638210"/>
                </a:lnTo>
                <a:lnTo>
                  <a:pt x="0" y="63821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953169" y="4449299"/>
            <a:ext cx="16381662" cy="3914867"/>
          </a:xfrm>
          <a:prstGeom prst="rect">
            <a:avLst/>
          </a:prstGeom>
        </p:spPr>
        <p:txBody>
          <a:bodyPr lIns="0" tIns="0" rIns="0" bIns="0" rtlCol="0" anchor="t">
            <a:spAutoFit/>
          </a:bodyPr>
          <a:lstStyle/>
          <a:p>
            <a:pPr>
              <a:lnSpc>
                <a:spcPts val="5244"/>
              </a:lnSpc>
              <a:spcBef>
                <a:spcPct val="0"/>
              </a:spcBef>
            </a:pPr>
            <a:r>
              <a:rPr lang="en-US" sz="3746">
                <a:solidFill>
                  <a:srgbClr val="000000"/>
                </a:solidFill>
                <a:latin typeface="DM Sans"/>
              </a:rPr>
              <a:t>Dec – Literature survey and Data acquisition</a:t>
            </a:r>
          </a:p>
          <a:p>
            <a:pPr>
              <a:lnSpc>
                <a:spcPts val="5244"/>
              </a:lnSpc>
              <a:spcBef>
                <a:spcPct val="0"/>
              </a:spcBef>
            </a:pPr>
            <a:r>
              <a:rPr lang="en-US" sz="3746">
                <a:solidFill>
                  <a:srgbClr val="000000"/>
                </a:solidFill>
                <a:latin typeface="DM Sans"/>
              </a:rPr>
              <a:t>Jan – Project ideation and Unit testing                      </a:t>
            </a:r>
          </a:p>
          <a:p>
            <a:pPr>
              <a:lnSpc>
                <a:spcPts val="5244"/>
              </a:lnSpc>
              <a:spcBef>
                <a:spcPct val="0"/>
              </a:spcBef>
            </a:pPr>
            <a:r>
              <a:rPr lang="en-US" sz="3746">
                <a:solidFill>
                  <a:srgbClr val="000000"/>
                </a:solidFill>
                <a:latin typeface="DM Sans"/>
              </a:rPr>
              <a:t>Feb – Creation of web interface and Testing Fusion with Email Alerting</a:t>
            </a:r>
          </a:p>
          <a:p>
            <a:pPr>
              <a:lnSpc>
                <a:spcPts val="5244"/>
              </a:lnSpc>
              <a:spcBef>
                <a:spcPct val="0"/>
              </a:spcBef>
            </a:pPr>
            <a:r>
              <a:rPr lang="en-US" sz="3746">
                <a:solidFill>
                  <a:srgbClr val="000000"/>
                </a:solidFill>
                <a:latin typeface="DM Sans"/>
              </a:rPr>
              <a:t>Mar – Batch testing and Integration testing</a:t>
            </a:r>
          </a:p>
          <a:p>
            <a:pPr>
              <a:lnSpc>
                <a:spcPts val="5244"/>
              </a:lnSpc>
              <a:spcBef>
                <a:spcPct val="0"/>
              </a:spcBef>
            </a:pPr>
            <a:r>
              <a:rPr lang="en-US" sz="3746">
                <a:solidFill>
                  <a:srgbClr val="000000"/>
                </a:solidFill>
                <a:latin typeface="DM Sans"/>
              </a:rPr>
              <a:t>Apr - Deploying project</a:t>
            </a:r>
          </a:p>
          <a:p>
            <a:pPr>
              <a:lnSpc>
                <a:spcPts val="5244"/>
              </a:lnSpc>
              <a:spcBef>
                <a:spcPct val="0"/>
              </a:spcBef>
            </a:pPr>
            <a:r>
              <a:rPr lang="en-US" sz="3746">
                <a:solidFill>
                  <a:srgbClr val="000000"/>
                </a:solidFill>
                <a:latin typeface="DM Sans"/>
              </a:rPr>
              <a:t>           </a:t>
            </a:r>
          </a:p>
        </p:txBody>
      </p:sp>
      <p:sp>
        <p:nvSpPr>
          <p:cNvPr id="6" name="Freeform 6"/>
          <p:cNvSpPr/>
          <p:nvPr/>
        </p:nvSpPr>
        <p:spPr>
          <a:xfrm>
            <a:off x="10996086" y="4324247"/>
            <a:ext cx="943750" cy="638211"/>
          </a:xfrm>
          <a:custGeom>
            <a:avLst/>
            <a:gdLst/>
            <a:ahLst/>
            <a:cxnLst/>
            <a:rect l="l" t="t" r="r" b="b"/>
            <a:pathLst>
              <a:path w="943750" h="638211">
                <a:moveTo>
                  <a:pt x="0" y="0"/>
                </a:moveTo>
                <a:lnTo>
                  <a:pt x="943750" y="0"/>
                </a:lnTo>
                <a:lnTo>
                  <a:pt x="943750" y="638211"/>
                </a:lnTo>
                <a:lnTo>
                  <a:pt x="0" y="63821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9600545" y="5036910"/>
            <a:ext cx="943750" cy="638211"/>
          </a:xfrm>
          <a:custGeom>
            <a:avLst/>
            <a:gdLst/>
            <a:ahLst/>
            <a:cxnLst/>
            <a:rect l="l" t="t" r="r" b="b"/>
            <a:pathLst>
              <a:path w="943750" h="638211">
                <a:moveTo>
                  <a:pt x="0" y="0"/>
                </a:moveTo>
                <a:lnTo>
                  <a:pt x="943750" y="0"/>
                </a:lnTo>
                <a:lnTo>
                  <a:pt x="943750" y="638211"/>
                </a:lnTo>
                <a:lnTo>
                  <a:pt x="0" y="63821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10544295" y="6440070"/>
            <a:ext cx="943750" cy="638211"/>
          </a:xfrm>
          <a:custGeom>
            <a:avLst/>
            <a:gdLst/>
            <a:ahLst/>
            <a:cxnLst/>
            <a:rect l="l" t="t" r="r" b="b"/>
            <a:pathLst>
              <a:path w="943750" h="638211">
                <a:moveTo>
                  <a:pt x="0" y="0"/>
                </a:moveTo>
                <a:lnTo>
                  <a:pt x="943750" y="0"/>
                </a:lnTo>
                <a:lnTo>
                  <a:pt x="943750" y="638211"/>
                </a:lnTo>
                <a:lnTo>
                  <a:pt x="0" y="63821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6377492" y="7078281"/>
            <a:ext cx="943750" cy="638211"/>
          </a:xfrm>
          <a:custGeom>
            <a:avLst/>
            <a:gdLst/>
            <a:ahLst/>
            <a:cxnLst/>
            <a:rect l="l" t="t" r="r" b="b"/>
            <a:pathLst>
              <a:path w="943750" h="638211">
                <a:moveTo>
                  <a:pt x="0" y="0"/>
                </a:moveTo>
                <a:lnTo>
                  <a:pt x="943750" y="0"/>
                </a:lnTo>
                <a:lnTo>
                  <a:pt x="943750" y="638211"/>
                </a:lnTo>
                <a:lnTo>
                  <a:pt x="0" y="63821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5644009" y="1028700"/>
            <a:ext cx="7157436" cy="864008"/>
          </a:xfrm>
          <a:prstGeom prst="rect">
            <a:avLst/>
          </a:prstGeom>
        </p:spPr>
        <p:txBody>
          <a:bodyPr lIns="0" tIns="0" rIns="0" bIns="0" rtlCol="0" anchor="t">
            <a:spAutoFit/>
          </a:bodyPr>
          <a:lstStyle/>
          <a:p>
            <a:pPr>
              <a:lnSpc>
                <a:spcPts val="6803"/>
              </a:lnSpc>
              <a:spcBef>
                <a:spcPct val="0"/>
              </a:spcBef>
            </a:pPr>
            <a:r>
              <a:rPr lang="en-US" sz="5669">
                <a:solidFill>
                  <a:srgbClr val="000000"/>
                </a:solidFill>
                <a:latin typeface="DM Sans Bold"/>
              </a:rPr>
              <a:t>Progress Descrption</a:t>
            </a:r>
          </a:p>
        </p:txBody>
      </p:sp>
      <p:sp>
        <p:nvSpPr>
          <p:cNvPr id="3" name="TextBox 3"/>
          <p:cNvSpPr txBox="1"/>
          <p:nvPr/>
        </p:nvSpPr>
        <p:spPr>
          <a:xfrm>
            <a:off x="1028700" y="2839083"/>
            <a:ext cx="16073146" cy="6600825"/>
          </a:xfrm>
          <a:prstGeom prst="rect">
            <a:avLst/>
          </a:prstGeom>
        </p:spPr>
        <p:txBody>
          <a:bodyPr lIns="0" tIns="0" rIns="0" bIns="0" rtlCol="0" anchor="t">
            <a:spAutoFit/>
          </a:bodyPr>
          <a:lstStyle/>
          <a:p>
            <a:pPr marL="863599" lvl="1" indent="-431800" algn="just">
              <a:lnSpc>
                <a:spcPts val="4799"/>
              </a:lnSpc>
              <a:buFont typeface="Arial"/>
              <a:buChar char="•"/>
            </a:pPr>
            <a:r>
              <a:rPr lang="en-US" sz="3999">
                <a:solidFill>
                  <a:srgbClr val="000000"/>
                </a:solidFill>
                <a:latin typeface="DM Sans"/>
              </a:rPr>
              <a:t>Conducted thorough literature survey for project ideation.</a:t>
            </a:r>
          </a:p>
          <a:p>
            <a:pPr marL="863599" lvl="1" indent="-431800" algn="just">
              <a:lnSpc>
                <a:spcPts val="4799"/>
              </a:lnSpc>
              <a:buFont typeface="Arial"/>
              <a:buChar char="•"/>
            </a:pPr>
            <a:r>
              <a:rPr lang="en-US" sz="3999">
                <a:solidFill>
                  <a:srgbClr val="000000"/>
                </a:solidFill>
                <a:latin typeface="DM Sans"/>
              </a:rPr>
              <a:t>Initiated project development phase by identifying project requirements.</a:t>
            </a:r>
          </a:p>
          <a:p>
            <a:pPr marL="863599" lvl="1" indent="-431800" algn="just">
              <a:lnSpc>
                <a:spcPts val="4799"/>
              </a:lnSpc>
              <a:buFont typeface="Arial"/>
              <a:buChar char="•"/>
            </a:pPr>
            <a:r>
              <a:rPr lang="en-US" sz="3999">
                <a:solidFill>
                  <a:srgbClr val="000000"/>
                </a:solidFill>
                <a:latin typeface="DM Sans"/>
              </a:rPr>
              <a:t>Central to the project is the face_recognition module, serving as the foundation for person identification.</a:t>
            </a:r>
          </a:p>
          <a:p>
            <a:pPr marL="863599" lvl="1" indent="-431800" algn="just">
              <a:lnSpc>
                <a:spcPts val="4799"/>
              </a:lnSpc>
              <a:buFont typeface="Arial"/>
              <a:buChar char="•"/>
            </a:pPr>
            <a:r>
              <a:rPr lang="en-US" sz="3999">
                <a:solidFill>
                  <a:srgbClr val="000000"/>
                </a:solidFill>
                <a:latin typeface="DM Sans"/>
              </a:rPr>
              <a:t>Progressed from static image processing to dynamic video analysis for enhanced functionality.</a:t>
            </a:r>
          </a:p>
          <a:p>
            <a:pPr marL="863599" lvl="1" indent="-431800" algn="just">
              <a:lnSpc>
                <a:spcPts val="4799"/>
              </a:lnSpc>
              <a:buFont typeface="Arial"/>
              <a:buChar char="•"/>
            </a:pPr>
            <a:r>
              <a:rPr lang="en-US" sz="3999">
                <a:solidFill>
                  <a:srgbClr val="000000"/>
                </a:solidFill>
                <a:latin typeface="DM Sans"/>
              </a:rPr>
              <a:t>Developed web interfaces using dynamic HTML and CSS, followed by hosting through Flask in Python.</a:t>
            </a:r>
          </a:p>
          <a:p>
            <a:pPr algn="just">
              <a:lnSpc>
                <a:spcPts val="4799"/>
              </a:lnSpc>
            </a:pPr>
            <a:endParaRPr lang="en-US" sz="3999">
              <a:solidFill>
                <a:srgbClr val="000000"/>
              </a:solidFill>
              <a:latin typeface="DM Sans"/>
            </a:endParaRPr>
          </a:p>
          <a:p>
            <a:pPr marL="0" lvl="0" indent="0" algn="just">
              <a:lnSpc>
                <a:spcPts val="4799"/>
              </a:lnSpc>
              <a:spcBef>
                <a:spcPct val="0"/>
              </a:spcBef>
            </a:pPr>
            <a:endParaRPr lang="en-US" sz="3999">
              <a:solidFill>
                <a:srgbClr val="000000"/>
              </a:solidFill>
              <a:latin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028700" y="2443162"/>
            <a:ext cx="16073146" cy="5400675"/>
          </a:xfrm>
          <a:prstGeom prst="rect">
            <a:avLst/>
          </a:prstGeom>
        </p:spPr>
        <p:txBody>
          <a:bodyPr lIns="0" tIns="0" rIns="0" bIns="0" rtlCol="0" anchor="t">
            <a:spAutoFit/>
          </a:bodyPr>
          <a:lstStyle/>
          <a:p>
            <a:pPr marL="863599" lvl="1" indent="-431800" algn="just">
              <a:lnSpc>
                <a:spcPts val="4799"/>
              </a:lnSpc>
              <a:buFont typeface="Arial"/>
              <a:buChar char="•"/>
            </a:pPr>
            <a:r>
              <a:rPr lang="en-US" sz="3999">
                <a:solidFill>
                  <a:srgbClr val="000000"/>
                </a:solidFill>
                <a:latin typeface="DM Sans"/>
              </a:rPr>
              <a:t>Advanced project integration by incorporating an email alerting module.</a:t>
            </a:r>
          </a:p>
          <a:p>
            <a:pPr marL="863599" lvl="1" indent="-431800" algn="just">
              <a:lnSpc>
                <a:spcPts val="4799"/>
              </a:lnSpc>
              <a:buFont typeface="Arial"/>
              <a:buChar char="•"/>
            </a:pPr>
            <a:r>
              <a:rPr lang="en-US" sz="3999">
                <a:solidFill>
                  <a:srgbClr val="000000"/>
                </a:solidFill>
                <a:latin typeface="DM Sans"/>
              </a:rPr>
              <a:t>Utilized Google App Passwords for enhanced security and functionality.</a:t>
            </a:r>
          </a:p>
          <a:p>
            <a:pPr marL="863599" lvl="1" indent="-431800" algn="just">
              <a:lnSpc>
                <a:spcPts val="4799"/>
              </a:lnSpc>
              <a:buFont typeface="Arial"/>
              <a:buChar char="•"/>
            </a:pPr>
            <a:r>
              <a:rPr lang="en-US" sz="3999">
                <a:solidFill>
                  <a:srgbClr val="000000"/>
                </a:solidFill>
                <a:latin typeface="DM Sans"/>
              </a:rPr>
              <a:t>Conducted comprehensive batch testing to ensure project robustness and reliability.</a:t>
            </a:r>
          </a:p>
          <a:p>
            <a:pPr marL="863599" lvl="1" indent="-431800" algn="just">
              <a:lnSpc>
                <a:spcPts val="4799"/>
              </a:lnSpc>
              <a:buFont typeface="Arial"/>
              <a:buChar char="•"/>
            </a:pPr>
            <a:r>
              <a:rPr lang="en-US" sz="3999">
                <a:solidFill>
                  <a:srgbClr val="000000"/>
                </a:solidFill>
                <a:latin typeface="DM Sans"/>
              </a:rPr>
              <a:t>Finally deployed the project for global usage with secure authentication</a:t>
            </a:r>
          </a:p>
          <a:p>
            <a:pPr marL="0" lvl="0" indent="0" algn="just">
              <a:lnSpc>
                <a:spcPts val="4799"/>
              </a:lnSpc>
              <a:spcBef>
                <a:spcPct val="0"/>
              </a:spcBef>
            </a:pPr>
            <a:endParaRPr lang="en-US" sz="3999">
              <a:solidFill>
                <a:srgbClr val="000000"/>
              </a:solidFill>
              <a:latin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1940845" y="2028134"/>
            <a:ext cx="14406309" cy="7230166"/>
          </a:xfrm>
          <a:custGeom>
            <a:avLst/>
            <a:gdLst/>
            <a:ahLst/>
            <a:cxnLst/>
            <a:rect l="l" t="t" r="r" b="b"/>
            <a:pathLst>
              <a:path w="14406309" h="7230166">
                <a:moveTo>
                  <a:pt x="0" y="0"/>
                </a:moveTo>
                <a:lnTo>
                  <a:pt x="14406310" y="0"/>
                </a:lnTo>
                <a:lnTo>
                  <a:pt x="14406310" y="7230166"/>
                </a:lnTo>
                <a:lnTo>
                  <a:pt x="0" y="7230166"/>
                </a:lnTo>
                <a:lnTo>
                  <a:pt x="0" y="0"/>
                </a:lnTo>
                <a:close/>
              </a:path>
            </a:pathLst>
          </a:custGeom>
          <a:blipFill>
            <a:blip r:embed="rId2"/>
            <a:stretch>
              <a:fillRect/>
            </a:stretch>
          </a:blipFill>
        </p:spPr>
      </p:sp>
      <p:sp>
        <p:nvSpPr>
          <p:cNvPr id="3" name="TextBox 3"/>
          <p:cNvSpPr txBox="1"/>
          <p:nvPr/>
        </p:nvSpPr>
        <p:spPr>
          <a:xfrm>
            <a:off x="6633494" y="990600"/>
            <a:ext cx="5021013" cy="370475"/>
          </a:xfrm>
          <a:prstGeom prst="rect">
            <a:avLst/>
          </a:prstGeom>
        </p:spPr>
        <p:txBody>
          <a:bodyPr lIns="0" tIns="0" rIns="0" bIns="0" rtlCol="0" anchor="t">
            <a:spAutoFit/>
          </a:bodyPr>
          <a:lstStyle/>
          <a:p>
            <a:pPr algn="ctr">
              <a:lnSpc>
                <a:spcPts val="3055"/>
              </a:lnSpc>
            </a:pPr>
            <a:r>
              <a:rPr lang="en-US" sz="2182">
                <a:solidFill>
                  <a:srgbClr val="000000"/>
                </a:solidFill>
                <a:latin typeface="Canva Sans Bold"/>
              </a:rPr>
              <a:t>Login page for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1919097" y="1961148"/>
            <a:ext cx="14449806" cy="7297152"/>
          </a:xfrm>
          <a:custGeom>
            <a:avLst/>
            <a:gdLst/>
            <a:ahLst/>
            <a:cxnLst/>
            <a:rect l="l" t="t" r="r" b="b"/>
            <a:pathLst>
              <a:path w="14449806" h="7297152">
                <a:moveTo>
                  <a:pt x="0" y="0"/>
                </a:moveTo>
                <a:lnTo>
                  <a:pt x="14449806" y="0"/>
                </a:lnTo>
                <a:lnTo>
                  <a:pt x="14449806" y="7297152"/>
                </a:lnTo>
                <a:lnTo>
                  <a:pt x="0" y="7297152"/>
                </a:lnTo>
                <a:lnTo>
                  <a:pt x="0" y="0"/>
                </a:lnTo>
                <a:close/>
              </a:path>
            </a:pathLst>
          </a:custGeom>
          <a:blipFill>
            <a:blip r:embed="rId2"/>
            <a:stretch>
              <a:fillRect/>
            </a:stretch>
          </a:blipFill>
        </p:spPr>
      </p:sp>
      <p:sp>
        <p:nvSpPr>
          <p:cNvPr id="3" name="TextBox 3"/>
          <p:cNvSpPr txBox="1"/>
          <p:nvPr/>
        </p:nvSpPr>
        <p:spPr>
          <a:xfrm>
            <a:off x="6643019" y="990600"/>
            <a:ext cx="5021013" cy="370475"/>
          </a:xfrm>
          <a:prstGeom prst="rect">
            <a:avLst/>
          </a:prstGeom>
        </p:spPr>
        <p:txBody>
          <a:bodyPr lIns="0" tIns="0" rIns="0" bIns="0" rtlCol="0" anchor="t">
            <a:spAutoFit/>
          </a:bodyPr>
          <a:lstStyle/>
          <a:p>
            <a:pPr algn="ctr">
              <a:lnSpc>
                <a:spcPts val="3055"/>
              </a:lnSpc>
            </a:pPr>
            <a:r>
              <a:rPr lang="en-US" sz="2182">
                <a:solidFill>
                  <a:srgbClr val="000000"/>
                </a:solidFill>
                <a:latin typeface="Canva Sans Bold"/>
              </a:rPr>
              <a:t>Dashboard for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1996241" y="2092672"/>
            <a:ext cx="14295518" cy="7165628"/>
          </a:xfrm>
          <a:custGeom>
            <a:avLst/>
            <a:gdLst/>
            <a:ahLst/>
            <a:cxnLst/>
            <a:rect l="l" t="t" r="r" b="b"/>
            <a:pathLst>
              <a:path w="14295518" h="7165628">
                <a:moveTo>
                  <a:pt x="0" y="0"/>
                </a:moveTo>
                <a:lnTo>
                  <a:pt x="14295518" y="0"/>
                </a:lnTo>
                <a:lnTo>
                  <a:pt x="14295518" y="7165628"/>
                </a:lnTo>
                <a:lnTo>
                  <a:pt x="0" y="7165628"/>
                </a:lnTo>
                <a:lnTo>
                  <a:pt x="0" y="0"/>
                </a:lnTo>
                <a:close/>
              </a:path>
            </a:pathLst>
          </a:custGeom>
          <a:blipFill>
            <a:blip r:embed="rId2"/>
            <a:stretch>
              <a:fillRect/>
            </a:stretch>
          </a:blipFill>
        </p:spPr>
      </p:sp>
      <p:sp>
        <p:nvSpPr>
          <p:cNvPr id="3" name="TextBox 3"/>
          <p:cNvSpPr txBox="1"/>
          <p:nvPr/>
        </p:nvSpPr>
        <p:spPr>
          <a:xfrm>
            <a:off x="6633494" y="990600"/>
            <a:ext cx="5021013" cy="370475"/>
          </a:xfrm>
          <a:prstGeom prst="rect">
            <a:avLst/>
          </a:prstGeom>
        </p:spPr>
        <p:txBody>
          <a:bodyPr lIns="0" tIns="0" rIns="0" bIns="0" rtlCol="0" anchor="t">
            <a:spAutoFit/>
          </a:bodyPr>
          <a:lstStyle/>
          <a:p>
            <a:pPr algn="ctr">
              <a:lnSpc>
                <a:spcPts val="3055"/>
              </a:lnSpc>
            </a:pPr>
            <a:r>
              <a:rPr lang="en-US" sz="2182">
                <a:solidFill>
                  <a:srgbClr val="000000"/>
                </a:solidFill>
                <a:latin typeface="Canva Sans Bold"/>
              </a:rPr>
              <a:t>Dashboard for admin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2055688" y="2152267"/>
            <a:ext cx="14176625" cy="7106033"/>
          </a:xfrm>
          <a:custGeom>
            <a:avLst/>
            <a:gdLst/>
            <a:ahLst/>
            <a:cxnLst/>
            <a:rect l="l" t="t" r="r" b="b"/>
            <a:pathLst>
              <a:path w="14176625" h="7106033">
                <a:moveTo>
                  <a:pt x="0" y="0"/>
                </a:moveTo>
                <a:lnTo>
                  <a:pt x="14176624" y="0"/>
                </a:lnTo>
                <a:lnTo>
                  <a:pt x="14176624" y="7106033"/>
                </a:lnTo>
                <a:lnTo>
                  <a:pt x="0" y="7106033"/>
                </a:lnTo>
                <a:lnTo>
                  <a:pt x="0" y="0"/>
                </a:lnTo>
                <a:close/>
              </a:path>
            </a:pathLst>
          </a:custGeom>
          <a:blipFill>
            <a:blip r:embed="rId2"/>
            <a:stretch>
              <a:fillRect/>
            </a:stretch>
          </a:blipFill>
        </p:spPr>
      </p:sp>
      <p:sp>
        <p:nvSpPr>
          <p:cNvPr id="3" name="TextBox 3"/>
          <p:cNvSpPr txBox="1"/>
          <p:nvPr/>
        </p:nvSpPr>
        <p:spPr>
          <a:xfrm>
            <a:off x="6633494" y="990600"/>
            <a:ext cx="5021013" cy="370475"/>
          </a:xfrm>
          <a:prstGeom prst="rect">
            <a:avLst/>
          </a:prstGeom>
        </p:spPr>
        <p:txBody>
          <a:bodyPr lIns="0" tIns="0" rIns="0" bIns="0" rtlCol="0" anchor="t">
            <a:spAutoFit/>
          </a:bodyPr>
          <a:lstStyle/>
          <a:p>
            <a:pPr algn="ctr">
              <a:lnSpc>
                <a:spcPts val="3055"/>
              </a:lnSpc>
            </a:pPr>
            <a:r>
              <a:rPr lang="en-US" sz="2182">
                <a:solidFill>
                  <a:srgbClr val="000000"/>
                </a:solidFill>
                <a:latin typeface="Canva Sans Bold"/>
              </a:rPr>
              <a:t>Live detection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1742696" y="2486107"/>
            <a:ext cx="14802608" cy="6772193"/>
          </a:xfrm>
          <a:custGeom>
            <a:avLst/>
            <a:gdLst/>
            <a:ahLst/>
            <a:cxnLst/>
            <a:rect l="l" t="t" r="r" b="b"/>
            <a:pathLst>
              <a:path w="14802608" h="6772193">
                <a:moveTo>
                  <a:pt x="0" y="0"/>
                </a:moveTo>
                <a:lnTo>
                  <a:pt x="14802608" y="0"/>
                </a:lnTo>
                <a:lnTo>
                  <a:pt x="14802608" y="6772193"/>
                </a:lnTo>
                <a:lnTo>
                  <a:pt x="0" y="6772193"/>
                </a:lnTo>
                <a:lnTo>
                  <a:pt x="0" y="0"/>
                </a:lnTo>
                <a:close/>
              </a:path>
            </a:pathLst>
          </a:custGeom>
          <a:blipFill>
            <a:blip r:embed="rId2"/>
            <a:stretch>
              <a:fillRect/>
            </a:stretch>
          </a:blipFill>
        </p:spPr>
      </p:sp>
      <p:sp>
        <p:nvSpPr>
          <p:cNvPr id="3" name="TextBox 3"/>
          <p:cNvSpPr txBox="1"/>
          <p:nvPr/>
        </p:nvSpPr>
        <p:spPr>
          <a:xfrm>
            <a:off x="6094432" y="990600"/>
            <a:ext cx="6099137" cy="370475"/>
          </a:xfrm>
          <a:prstGeom prst="rect">
            <a:avLst/>
          </a:prstGeom>
        </p:spPr>
        <p:txBody>
          <a:bodyPr lIns="0" tIns="0" rIns="0" bIns="0" rtlCol="0" anchor="t">
            <a:spAutoFit/>
          </a:bodyPr>
          <a:lstStyle/>
          <a:p>
            <a:pPr algn="ctr">
              <a:lnSpc>
                <a:spcPts val="3055"/>
              </a:lnSpc>
            </a:pPr>
            <a:r>
              <a:rPr lang="en-US" sz="2182">
                <a:solidFill>
                  <a:srgbClr val="000000"/>
                </a:solidFill>
                <a:latin typeface="Canva Sans Bold"/>
              </a:rPr>
              <a:t>Automated Email Alert with location details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508854" y="1019175"/>
            <a:ext cx="15427747" cy="923925"/>
          </a:xfrm>
          <a:prstGeom prst="rect">
            <a:avLst/>
          </a:prstGeom>
        </p:spPr>
        <p:txBody>
          <a:bodyPr lIns="0" tIns="0" rIns="0" bIns="0" rtlCol="0" anchor="t">
            <a:spAutoFit/>
          </a:bodyPr>
          <a:lstStyle/>
          <a:p>
            <a:pPr>
              <a:lnSpc>
                <a:spcPts val="7200"/>
              </a:lnSpc>
              <a:spcBef>
                <a:spcPct val="0"/>
              </a:spcBef>
            </a:pPr>
            <a:r>
              <a:rPr lang="en-US" sz="6000">
                <a:solidFill>
                  <a:srgbClr val="000000"/>
                </a:solidFill>
                <a:latin typeface="DM Sans Bold"/>
              </a:rPr>
              <a:t>Future Enchancements that can be done</a:t>
            </a:r>
          </a:p>
        </p:txBody>
      </p:sp>
      <p:sp>
        <p:nvSpPr>
          <p:cNvPr id="3" name="TextBox 3"/>
          <p:cNvSpPr txBox="1"/>
          <p:nvPr/>
        </p:nvSpPr>
        <p:spPr>
          <a:xfrm>
            <a:off x="1028700" y="2650472"/>
            <a:ext cx="16073146" cy="7067550"/>
          </a:xfrm>
          <a:prstGeom prst="rect">
            <a:avLst/>
          </a:prstGeom>
        </p:spPr>
        <p:txBody>
          <a:bodyPr lIns="0" tIns="0" rIns="0" bIns="0" rtlCol="0" anchor="t">
            <a:spAutoFit/>
          </a:bodyPr>
          <a:lstStyle/>
          <a:p>
            <a:pPr marL="721112" lvl="1" indent="-360556" algn="just">
              <a:lnSpc>
                <a:spcPts val="4008"/>
              </a:lnSpc>
              <a:buFont typeface="Arial"/>
              <a:buChar char="•"/>
            </a:pPr>
            <a:r>
              <a:rPr lang="en-US" sz="3340">
                <a:solidFill>
                  <a:srgbClr val="000000"/>
                </a:solidFill>
                <a:latin typeface="DM Sans Bold"/>
              </a:rPr>
              <a:t>Smarter Matching:</a:t>
            </a:r>
            <a:r>
              <a:rPr lang="en-US" sz="3340">
                <a:solidFill>
                  <a:srgbClr val="000000"/>
                </a:solidFill>
                <a:latin typeface="DM Sans"/>
              </a:rPr>
              <a:t> Deep learning algorithms can enhance the accuracy of facial recognition, even when appearances have changed due to time or circumstance.</a:t>
            </a:r>
          </a:p>
          <a:p>
            <a:pPr marL="721112" lvl="1" indent="-360556" algn="just">
              <a:lnSpc>
                <a:spcPts val="4008"/>
              </a:lnSpc>
              <a:buFont typeface="Arial"/>
              <a:buChar char="•"/>
            </a:pPr>
            <a:r>
              <a:rPr lang="en-US" sz="3340">
                <a:solidFill>
                  <a:srgbClr val="000000"/>
                </a:solidFill>
                <a:latin typeface="DM Sans Bold"/>
              </a:rPr>
              <a:t>Social Media Sleuthing: </a:t>
            </a:r>
            <a:r>
              <a:rPr lang="en-US" sz="3340">
                <a:solidFill>
                  <a:srgbClr val="000000"/>
                </a:solidFill>
                <a:latin typeface="DM Sans"/>
              </a:rPr>
              <a:t>Integration with social media platforms can unlock valuable information and leads for missing persons cases.</a:t>
            </a:r>
          </a:p>
          <a:p>
            <a:pPr marL="721112" lvl="1" indent="-360556" algn="just">
              <a:lnSpc>
                <a:spcPts val="4008"/>
              </a:lnSpc>
              <a:buFont typeface="Arial"/>
              <a:buChar char="•"/>
            </a:pPr>
            <a:r>
              <a:rPr lang="en-US" sz="3340">
                <a:solidFill>
                  <a:srgbClr val="000000"/>
                </a:solidFill>
                <a:latin typeface="DM Sans Bold"/>
              </a:rPr>
              <a:t>Wider Netcasting:</a:t>
            </a:r>
            <a:r>
              <a:rPr lang="en-US" sz="3340">
                <a:solidFill>
                  <a:srgbClr val="000000"/>
                </a:solidFill>
                <a:latin typeface="DM Sans"/>
              </a:rPr>
              <a:t> Expanding email alerts to wider audiences, including law enforcement, NGOs, and the public, can accelerate response and broaden search efforts.</a:t>
            </a:r>
          </a:p>
          <a:p>
            <a:pPr marL="721112" lvl="1" indent="-360556" algn="just">
              <a:lnSpc>
                <a:spcPts val="4008"/>
              </a:lnSpc>
              <a:buFont typeface="Arial"/>
              <a:buChar char="•"/>
            </a:pPr>
            <a:r>
              <a:rPr lang="en-US" sz="3340">
                <a:solidFill>
                  <a:srgbClr val="000000"/>
                </a:solidFill>
                <a:latin typeface="DM Sans Bold"/>
              </a:rPr>
              <a:t>Deeper Data:</a:t>
            </a:r>
            <a:r>
              <a:rPr lang="en-US" sz="3340">
                <a:solidFill>
                  <a:srgbClr val="000000"/>
                </a:solidFill>
                <a:latin typeface="DM Sans"/>
              </a:rPr>
              <a:t> Adding data points like medical conditions, preferences, and associates to the SQL database can refine searches and expedite reunions.</a:t>
            </a:r>
          </a:p>
          <a:p>
            <a:pPr marL="721112" lvl="1" indent="-360556" algn="just">
              <a:lnSpc>
                <a:spcPts val="4008"/>
              </a:lnSpc>
              <a:buFont typeface="Arial"/>
              <a:buChar char="•"/>
            </a:pPr>
            <a:r>
              <a:rPr lang="en-US" sz="3340">
                <a:solidFill>
                  <a:srgbClr val="000000"/>
                </a:solidFill>
                <a:latin typeface="DM Sans Bold"/>
              </a:rPr>
              <a:t>Constant Evolution:</a:t>
            </a:r>
            <a:r>
              <a:rPr lang="en-US" sz="3340">
                <a:solidFill>
                  <a:srgbClr val="000000"/>
                </a:solidFill>
                <a:latin typeface="DM Sans"/>
              </a:rPr>
              <a:t> Continuous improvement through advanced facial recognition, social media integration, and data expansion can keep the system at the forefront of missing person identification.</a:t>
            </a:r>
          </a:p>
          <a:p>
            <a:pPr marL="0" lvl="0" indent="0" algn="just">
              <a:lnSpc>
                <a:spcPts val="4008"/>
              </a:lnSpc>
              <a:spcBef>
                <a:spcPct val="0"/>
              </a:spcBef>
            </a:pPr>
            <a:endParaRPr lang="en-US" sz="3340">
              <a:solidFill>
                <a:srgbClr val="000000"/>
              </a:solidFill>
              <a:latin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186154" y="1650389"/>
            <a:ext cx="6648737" cy="1381125"/>
          </a:xfrm>
          <a:prstGeom prst="rect">
            <a:avLst/>
          </a:prstGeom>
        </p:spPr>
        <p:txBody>
          <a:bodyPr lIns="0" tIns="0" rIns="0" bIns="0" rtlCol="0" anchor="t">
            <a:spAutoFit/>
          </a:bodyPr>
          <a:lstStyle/>
          <a:p>
            <a:pPr algn="ctr">
              <a:lnSpc>
                <a:spcPts val="10800"/>
              </a:lnSpc>
              <a:spcBef>
                <a:spcPct val="0"/>
              </a:spcBef>
            </a:pPr>
            <a:r>
              <a:rPr lang="en-US" sz="9000">
                <a:solidFill>
                  <a:srgbClr val="000000"/>
                </a:solidFill>
                <a:latin typeface="DM Sans Bold"/>
              </a:rPr>
              <a:t>Conclusion</a:t>
            </a:r>
          </a:p>
        </p:txBody>
      </p:sp>
      <p:sp>
        <p:nvSpPr>
          <p:cNvPr id="3" name="TextBox 3"/>
          <p:cNvSpPr txBox="1"/>
          <p:nvPr/>
        </p:nvSpPr>
        <p:spPr>
          <a:xfrm>
            <a:off x="1315493" y="4051528"/>
            <a:ext cx="15657014" cy="3276600"/>
          </a:xfrm>
          <a:prstGeom prst="rect">
            <a:avLst/>
          </a:prstGeom>
        </p:spPr>
        <p:txBody>
          <a:bodyPr lIns="0" tIns="0" rIns="0" bIns="0" rtlCol="0" anchor="t">
            <a:spAutoFit/>
          </a:bodyPr>
          <a:lstStyle/>
          <a:p>
            <a:pPr algn="just">
              <a:lnSpc>
                <a:spcPts val="3719"/>
              </a:lnSpc>
              <a:spcBef>
                <a:spcPct val="0"/>
              </a:spcBef>
            </a:pPr>
            <a:r>
              <a:rPr lang="en-US" sz="3099">
                <a:solidFill>
                  <a:srgbClr val="000000"/>
                </a:solidFill>
                <a:latin typeface="DM Sans"/>
              </a:rPr>
              <a:t>In conclusion, the system designed for Missing Persons Identification leverages latest technologies offering a comprehensive solution for locating missing individuals. It ensures organized and precise storage of critical information related to missing persons, while the email alert system promptly notifies relevant parties upon potential matches, thus increasing the likelihood of successful identification. The incorporation of facial matching techniques adds an extra layer of accuracy by comparing facial features for potential matches.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grpSp>
        <p:nvGrpSpPr>
          <p:cNvPr id="2" name="Group 2"/>
          <p:cNvGrpSpPr/>
          <p:nvPr/>
        </p:nvGrpSpPr>
        <p:grpSpPr>
          <a:xfrm>
            <a:off x="7959453" y="1043995"/>
            <a:ext cx="9290322" cy="7414205"/>
            <a:chOff x="0" y="0"/>
            <a:chExt cx="12387096" cy="9885607"/>
          </a:xfrm>
        </p:grpSpPr>
        <p:sp>
          <p:nvSpPr>
            <p:cNvPr id="3" name="TextBox 3"/>
            <p:cNvSpPr txBox="1"/>
            <p:nvPr/>
          </p:nvSpPr>
          <p:spPr>
            <a:xfrm>
              <a:off x="0" y="2158329"/>
              <a:ext cx="12387096" cy="352107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0000"/>
                  </a:solidFill>
                  <a:latin typeface="DM Sans"/>
                </a:rPr>
                <a:t>The issue of missing persons is a significant concern globally, with thousands of individuals disappearing every year, leaving their families and communities in a state of anguish and uncertainty. </a:t>
              </a:r>
            </a:p>
          </p:txBody>
        </p:sp>
        <p:sp>
          <p:nvSpPr>
            <p:cNvPr id="4" name="TextBox 4"/>
            <p:cNvSpPr txBox="1"/>
            <p:nvPr/>
          </p:nvSpPr>
          <p:spPr>
            <a:xfrm>
              <a:off x="0" y="6364532"/>
              <a:ext cx="12387096" cy="352107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0000"/>
                  </a:solidFill>
                  <a:latin typeface="DM Sans"/>
                </a:rPr>
                <a:t>To address this pressing challenge, this project introduces an innovative approach for Missing Persons Identification by storing personal details, physical characteristics, last seen locations and etc for quick identification </a:t>
              </a:r>
            </a:p>
          </p:txBody>
        </p:sp>
        <p:sp>
          <p:nvSpPr>
            <p:cNvPr id="5" name="TextBox 5"/>
            <p:cNvSpPr txBox="1"/>
            <p:nvPr/>
          </p:nvSpPr>
          <p:spPr>
            <a:xfrm>
              <a:off x="0" y="0"/>
              <a:ext cx="12387096" cy="1473200"/>
            </a:xfrm>
            <a:prstGeom prst="rect">
              <a:avLst/>
            </a:prstGeom>
          </p:spPr>
          <p:txBody>
            <a:bodyPr lIns="0" tIns="0" rIns="0" bIns="0" rtlCol="0" anchor="t">
              <a:spAutoFit/>
            </a:bodyPr>
            <a:lstStyle/>
            <a:p>
              <a:pPr marL="0" lvl="0" indent="0" algn="l">
                <a:lnSpc>
                  <a:spcPts val="8759"/>
                </a:lnSpc>
                <a:spcBef>
                  <a:spcPct val="0"/>
                </a:spcBef>
              </a:pPr>
              <a:r>
                <a:rPr lang="en-US" sz="7299" dirty="0">
                  <a:solidFill>
                    <a:srgbClr val="000000"/>
                  </a:solidFill>
                  <a:latin typeface="DM Sans Bold"/>
                </a:rPr>
                <a:t>  Abstract</a:t>
              </a:r>
            </a:p>
          </p:txBody>
        </p:sp>
      </p:grpSp>
      <p:sp>
        <p:nvSpPr>
          <p:cNvPr id="6" name="Freeform 6"/>
          <p:cNvSpPr/>
          <p:nvPr/>
        </p:nvSpPr>
        <p:spPr>
          <a:xfrm>
            <a:off x="4153184" y="3699159"/>
            <a:ext cx="3106389" cy="5559141"/>
          </a:xfrm>
          <a:custGeom>
            <a:avLst/>
            <a:gdLst/>
            <a:ahLst/>
            <a:cxnLst/>
            <a:rect l="l" t="t" r="r" b="b"/>
            <a:pathLst>
              <a:path w="3106389" h="5559141">
                <a:moveTo>
                  <a:pt x="0" y="0"/>
                </a:moveTo>
                <a:lnTo>
                  <a:pt x="3106389" y="0"/>
                </a:lnTo>
                <a:lnTo>
                  <a:pt x="3106389" y="5559141"/>
                </a:lnTo>
                <a:lnTo>
                  <a:pt x="0" y="5559141"/>
                </a:lnTo>
                <a:lnTo>
                  <a:pt x="0" y="0"/>
                </a:lnTo>
                <a:close/>
              </a:path>
            </a:pathLst>
          </a:custGeom>
          <a:blipFill>
            <a:blip r:embed="rId2"/>
            <a:stretch>
              <a:fillRect/>
            </a:stretch>
          </a:blipFill>
        </p:spPr>
      </p:sp>
      <p:sp>
        <p:nvSpPr>
          <p:cNvPr id="7" name="Freeform 7"/>
          <p:cNvSpPr/>
          <p:nvPr/>
        </p:nvSpPr>
        <p:spPr>
          <a:xfrm>
            <a:off x="1620511" y="1127529"/>
            <a:ext cx="2930792" cy="5714062"/>
          </a:xfrm>
          <a:custGeom>
            <a:avLst/>
            <a:gdLst/>
            <a:ahLst/>
            <a:cxnLst/>
            <a:rect l="l" t="t" r="r" b="b"/>
            <a:pathLst>
              <a:path w="2930792" h="5714062">
                <a:moveTo>
                  <a:pt x="0" y="0"/>
                </a:moveTo>
                <a:lnTo>
                  <a:pt x="2930792" y="0"/>
                </a:lnTo>
                <a:lnTo>
                  <a:pt x="2930792" y="5714062"/>
                </a:lnTo>
                <a:lnTo>
                  <a:pt x="0" y="5714062"/>
                </a:lnTo>
                <a:lnTo>
                  <a:pt x="0" y="0"/>
                </a:lnTo>
                <a:close/>
              </a:path>
            </a:pathLst>
          </a:custGeom>
          <a:blipFill>
            <a:blip r:embed="rId3"/>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AutoShape 2"/>
          <p:cNvSpPr/>
          <p:nvPr/>
        </p:nvSpPr>
        <p:spPr>
          <a:xfrm flipV="1">
            <a:off x="6863448" y="1190663"/>
            <a:ext cx="0" cy="7590766"/>
          </a:xfrm>
          <a:prstGeom prst="line">
            <a:avLst/>
          </a:prstGeom>
          <a:ln w="9525" cap="flat">
            <a:solidFill>
              <a:srgbClr val="000000"/>
            </a:solidFill>
            <a:prstDash val="solid"/>
            <a:headEnd type="none" w="sm" len="sm"/>
            <a:tailEnd type="none" w="sm" len="sm"/>
          </a:ln>
        </p:spPr>
      </p:sp>
      <p:sp>
        <p:nvSpPr>
          <p:cNvPr id="3" name="TextBox 3"/>
          <p:cNvSpPr txBox="1"/>
          <p:nvPr/>
        </p:nvSpPr>
        <p:spPr>
          <a:xfrm>
            <a:off x="1028700" y="3921381"/>
            <a:ext cx="5464639" cy="2752725"/>
          </a:xfrm>
          <a:prstGeom prst="rect">
            <a:avLst/>
          </a:prstGeom>
        </p:spPr>
        <p:txBody>
          <a:bodyPr lIns="0" tIns="0" rIns="0" bIns="0" rtlCol="0" anchor="t">
            <a:spAutoFit/>
          </a:bodyPr>
          <a:lstStyle/>
          <a:p>
            <a:pPr>
              <a:lnSpc>
                <a:spcPts val="7200"/>
              </a:lnSpc>
              <a:spcBef>
                <a:spcPct val="0"/>
              </a:spcBef>
            </a:pPr>
            <a:r>
              <a:rPr lang="en-US" sz="6000">
                <a:solidFill>
                  <a:srgbClr val="000000"/>
                </a:solidFill>
                <a:latin typeface="DM Sans Bold"/>
              </a:rPr>
              <a:t>Inferences from literature survey</a:t>
            </a:r>
          </a:p>
        </p:txBody>
      </p:sp>
      <p:sp>
        <p:nvSpPr>
          <p:cNvPr id="4" name="TextBox 4"/>
          <p:cNvSpPr txBox="1"/>
          <p:nvPr/>
        </p:nvSpPr>
        <p:spPr>
          <a:xfrm>
            <a:off x="7166424" y="2321181"/>
            <a:ext cx="10092876" cy="5953125"/>
          </a:xfrm>
          <a:prstGeom prst="rect">
            <a:avLst/>
          </a:prstGeom>
        </p:spPr>
        <p:txBody>
          <a:bodyPr lIns="0" tIns="0" rIns="0" bIns="0" rtlCol="0" anchor="t">
            <a:spAutoFit/>
          </a:bodyPr>
          <a:lstStyle/>
          <a:p>
            <a:pPr algn="just">
              <a:lnSpc>
                <a:spcPts val="3600"/>
              </a:lnSpc>
            </a:pPr>
            <a:r>
              <a:rPr lang="en-US" sz="3000">
                <a:solidFill>
                  <a:srgbClr val="000000"/>
                </a:solidFill>
                <a:latin typeface="DM Sans"/>
              </a:rPr>
              <a:t>These studies explored the potential of using SQL databases to store and retrieve information about missing persons. By creating a centralized database, it becomes easier to cross-reference and search for relevant details such as physical descriptions or last known locations</a:t>
            </a:r>
          </a:p>
          <a:p>
            <a:pPr algn="just">
              <a:lnSpc>
                <a:spcPts val="3600"/>
              </a:lnSpc>
            </a:pPr>
            <a:endParaRPr lang="en-US" sz="3000">
              <a:solidFill>
                <a:srgbClr val="000000"/>
              </a:solidFill>
              <a:latin typeface="DM Sans"/>
            </a:endParaRPr>
          </a:p>
          <a:p>
            <a:pPr marL="0" lvl="0" indent="0" algn="just">
              <a:lnSpc>
                <a:spcPts val="3600"/>
              </a:lnSpc>
              <a:spcBef>
                <a:spcPct val="0"/>
              </a:spcBef>
            </a:pPr>
            <a:r>
              <a:rPr lang="en-US" sz="3000">
                <a:solidFill>
                  <a:srgbClr val="000000"/>
                </a:solidFill>
                <a:latin typeface="DM Sans"/>
              </a:rPr>
              <a:t>A review of the literature revealed that the combination of SQL databases, email alert systems, and facial matching techniques has proven to be a promising approach. Researchers have developed various prototypes and systems that showcase the potential benefits of such an integrated solution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028700" y="2524125"/>
            <a:ext cx="16230600" cy="5238750"/>
          </a:xfrm>
          <a:prstGeom prst="rect">
            <a:avLst/>
          </a:prstGeom>
        </p:spPr>
        <p:txBody>
          <a:bodyPr lIns="0" tIns="0" rIns="0" bIns="0" rtlCol="0" anchor="t">
            <a:spAutoFit/>
          </a:bodyPr>
          <a:lstStyle/>
          <a:p>
            <a:pPr algn="just">
              <a:lnSpc>
                <a:spcPts val="3772"/>
              </a:lnSpc>
            </a:pPr>
            <a:r>
              <a:rPr lang="en-US" sz="3143">
                <a:solidFill>
                  <a:srgbClr val="000000"/>
                </a:solidFill>
                <a:latin typeface="DM Sans"/>
              </a:rPr>
              <a:t>One study noted the importance of data quality in the success of the identification process. It emphasized the need for accurate and up-to-date information in the SQL database to ensure reliable search results</a:t>
            </a:r>
          </a:p>
          <a:p>
            <a:pPr algn="just">
              <a:lnSpc>
                <a:spcPts val="3772"/>
              </a:lnSpc>
            </a:pPr>
            <a:endParaRPr lang="en-US" sz="3143">
              <a:solidFill>
                <a:srgbClr val="000000"/>
              </a:solidFill>
              <a:latin typeface="DM Sans"/>
            </a:endParaRPr>
          </a:p>
          <a:p>
            <a:pPr algn="just">
              <a:lnSpc>
                <a:spcPts val="3772"/>
              </a:lnSpc>
            </a:pPr>
            <a:r>
              <a:rPr lang="en-US" sz="3143">
                <a:solidFill>
                  <a:srgbClr val="000000"/>
                </a:solidFill>
                <a:latin typeface="DM Sans"/>
              </a:rPr>
              <a:t>Several studies also touched upon the challenges associated with integrating multiple systems, such as SQL databases and email alert systems. </a:t>
            </a:r>
          </a:p>
          <a:p>
            <a:pPr algn="just">
              <a:lnSpc>
                <a:spcPts val="3772"/>
              </a:lnSpc>
            </a:pPr>
            <a:endParaRPr lang="en-US" sz="3143">
              <a:solidFill>
                <a:srgbClr val="000000"/>
              </a:solidFill>
              <a:latin typeface="DM Sans"/>
            </a:endParaRPr>
          </a:p>
          <a:p>
            <a:pPr algn="just">
              <a:lnSpc>
                <a:spcPts val="3772"/>
              </a:lnSpc>
            </a:pPr>
            <a:r>
              <a:rPr lang="en-US" sz="3143">
                <a:solidFill>
                  <a:srgbClr val="000000"/>
                </a:solidFill>
                <a:latin typeface="DM Sans"/>
              </a:rPr>
              <a:t>These challenges include data synchronization, system compatibility, and scalability.</a:t>
            </a:r>
          </a:p>
          <a:p>
            <a:pPr algn="just">
              <a:lnSpc>
                <a:spcPts val="3772"/>
              </a:lnSpc>
            </a:pPr>
            <a:r>
              <a:rPr lang="en-US" sz="3143">
                <a:solidFill>
                  <a:srgbClr val="000000"/>
                </a:solidFill>
                <a:latin typeface="DM Sans"/>
              </a:rPr>
              <a:t> </a:t>
            </a:r>
          </a:p>
          <a:p>
            <a:pPr algn="just">
              <a:lnSpc>
                <a:spcPts val="3772"/>
              </a:lnSpc>
            </a:pPr>
            <a:r>
              <a:rPr lang="en-US" sz="3143">
                <a:solidFill>
                  <a:srgbClr val="000000"/>
                </a:solidFill>
                <a:latin typeface="DM Sans"/>
              </a:rPr>
              <a:t>Which we aim to eradicate in the proposed system.</a:t>
            </a:r>
          </a:p>
          <a:p>
            <a:pPr marL="0" lvl="0" indent="0" algn="just">
              <a:lnSpc>
                <a:spcPts val="3772"/>
              </a:lnSpc>
              <a:spcBef>
                <a:spcPct val="0"/>
              </a:spcBef>
            </a:pPr>
            <a:endParaRPr lang="en-US" sz="3143">
              <a:solidFill>
                <a:srgbClr val="000000"/>
              </a:solidFill>
              <a:latin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150945" y="2728214"/>
            <a:ext cx="15986110" cy="7109908"/>
          </a:xfrm>
          <a:prstGeom prst="rect">
            <a:avLst/>
          </a:prstGeom>
        </p:spPr>
        <p:txBody>
          <a:bodyPr lIns="0" tIns="0" rIns="0" bIns="0" rtlCol="0" anchor="t">
            <a:spAutoFit/>
          </a:bodyPr>
          <a:lstStyle/>
          <a:p>
            <a:pPr marL="518029" lvl="1" indent="-259014" algn="just">
              <a:lnSpc>
                <a:spcPts val="3359"/>
              </a:lnSpc>
              <a:buFont typeface="Arial"/>
              <a:buChar char="•"/>
            </a:pPr>
            <a:r>
              <a:rPr lang="en-US" sz="2399">
                <a:solidFill>
                  <a:srgbClr val="000000"/>
                </a:solidFill>
                <a:latin typeface="DM Sans"/>
              </a:rPr>
              <a:t>A. Ponmalar, B. Sandhiya, M. Bhuvaneswari, M. Gayathri, G. Bhavana and S. Aarthi, "Finding Missing Person Using Artificial Intelligence," 2022 International Conference on Computer, Power and Communications (ICCPC), Chennai, India, 2022, pp. 562-565, doi: 10.1109/ICCPC55978.2022.10072122.</a:t>
            </a:r>
          </a:p>
          <a:p>
            <a:pPr marL="518029" lvl="1" indent="-259014" algn="just">
              <a:lnSpc>
                <a:spcPts val="3359"/>
              </a:lnSpc>
              <a:buFont typeface="Arial"/>
              <a:buChar char="•"/>
            </a:pPr>
            <a:r>
              <a:rPr lang="en-US" sz="2399">
                <a:solidFill>
                  <a:srgbClr val="000000"/>
                </a:solidFill>
                <a:latin typeface="DM Sans"/>
              </a:rPr>
              <a:t>Mrs. Vishakha Shelke, Mr. Gunjan Mehta, Ms. Prajakta Gomase, Ms. Trisha Bangera, “Searchious: Locating missing people using an optimised face recognition algorithm”, Fifth International conference on computing,2021 ; doi:https://doi.org/10.22214/ijraset.2022.47747</a:t>
            </a:r>
          </a:p>
          <a:p>
            <a:pPr marL="518029" lvl="1" indent="-259014" algn="just">
              <a:lnSpc>
                <a:spcPts val="3359"/>
              </a:lnSpc>
              <a:buFont typeface="Arial"/>
              <a:buChar char="•"/>
            </a:pPr>
            <a:r>
              <a:rPr lang="en-US" sz="2399">
                <a:solidFill>
                  <a:srgbClr val="000000"/>
                </a:solidFill>
                <a:latin typeface="DM Sans"/>
              </a:rPr>
              <a:t>B. Sridhar, P. S. Rao, M. R. Naik, S. Sharma, S. Prasad and V. Vishwanath, "Missing Children Identification using Face Recognition," 2022 International Conference on Advancements in Smart, Secure and Intelligent Computing (ASSIC), Bhubaneswar, India, 2022, pp. 1-5, doi: 10.1109/ASSIC55218.2022.10088405.</a:t>
            </a:r>
          </a:p>
          <a:p>
            <a:pPr marL="518029" lvl="1" indent="-259014" algn="just">
              <a:lnSpc>
                <a:spcPts val="3359"/>
              </a:lnSpc>
              <a:buFont typeface="Arial"/>
              <a:buChar char="•"/>
            </a:pPr>
            <a:r>
              <a:rPr lang="en-US" sz="2399">
                <a:solidFill>
                  <a:srgbClr val="000000"/>
                </a:solidFill>
                <a:latin typeface="DM Sans"/>
              </a:rPr>
              <a:t>Chaukade, Abhinay. (2022). Finding And Matching the Lost Victim Using AI and ML. International Journal for Research in Applied Science and Engineering Technology. 10. 4468-4476. 10.22214/ijraset.2022.45652.</a:t>
            </a:r>
          </a:p>
          <a:p>
            <a:pPr marL="518029" lvl="1" indent="-259014" algn="just">
              <a:lnSpc>
                <a:spcPts val="3359"/>
              </a:lnSpc>
              <a:buFont typeface="Arial"/>
              <a:buChar char="•"/>
            </a:pPr>
            <a:r>
              <a:rPr lang="en-US" sz="2399">
                <a:solidFill>
                  <a:srgbClr val="000000"/>
                </a:solidFill>
                <a:latin typeface="DM Sans"/>
              </a:rPr>
              <a:t>R. Annamalai, S. S and K. G. Sindhu, "Facial Matching and Reconstruction Techniques in Identification of Missing Person Using Deep Learning," 2023 IEEE 4th Annual Flagship India Council International Subsections Conference (INDISCON), Mysore, India, 2023, pp. 1-7, doi: 10.1109/INDISCON58499.2023.10270804.</a:t>
            </a:r>
          </a:p>
          <a:p>
            <a:pPr marL="518029" lvl="1" indent="-259014" algn="just">
              <a:lnSpc>
                <a:spcPts val="3359"/>
              </a:lnSpc>
              <a:buFont typeface="Arial"/>
              <a:buChar char="•"/>
            </a:pPr>
            <a:r>
              <a:rPr lang="en-US" sz="2399">
                <a:solidFill>
                  <a:srgbClr val="000000"/>
                </a:solidFill>
                <a:latin typeface="DM Sans"/>
              </a:rPr>
              <a:t>Misquitta, J., &amp; Asha, S. (2023, January). SQL Injection Detection using Machine Learning and Convolutional Neural Networks. In 2023 5th International Conference on Smart Systems and Inventive Technology (ICSSIT) (pp. 1262-1266). IEEE</a:t>
            </a:r>
          </a:p>
        </p:txBody>
      </p:sp>
      <p:sp>
        <p:nvSpPr>
          <p:cNvPr id="3" name="TextBox 3"/>
          <p:cNvSpPr txBox="1"/>
          <p:nvPr/>
        </p:nvSpPr>
        <p:spPr>
          <a:xfrm>
            <a:off x="1276580" y="1129102"/>
            <a:ext cx="7976732" cy="1381125"/>
          </a:xfrm>
          <a:prstGeom prst="rect">
            <a:avLst/>
          </a:prstGeom>
        </p:spPr>
        <p:txBody>
          <a:bodyPr lIns="0" tIns="0" rIns="0" bIns="0" rtlCol="0" anchor="t">
            <a:spAutoFit/>
          </a:bodyPr>
          <a:lstStyle/>
          <a:p>
            <a:pPr>
              <a:lnSpc>
                <a:spcPts val="10800"/>
              </a:lnSpc>
              <a:spcBef>
                <a:spcPct val="0"/>
              </a:spcBef>
            </a:pPr>
            <a:r>
              <a:rPr lang="en-US" sz="9000">
                <a:solidFill>
                  <a:srgbClr val="000000"/>
                </a:solidFill>
                <a:latin typeface="DM Sans Bold"/>
              </a:rPr>
              <a:t>References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028700" y="516255"/>
            <a:ext cx="16230600" cy="9206865"/>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000000"/>
                </a:solidFill>
                <a:latin typeface="DM Sans"/>
              </a:rPr>
              <a:t>B. Vinavatani, M. R. Panna, P. H. Singha and G. J. W. Kathrine, "AI for Detection of Missing Person," 2022 International Conference on Applied Artificial Intelligence and Computing (ICAAIC), Salem, India, 2022, pp. 66-73, doi: 10.1109/ICAAIC53929.2022.9792672.</a:t>
            </a:r>
          </a:p>
          <a:p>
            <a:pPr marL="518160" lvl="1" indent="-259080" algn="just">
              <a:lnSpc>
                <a:spcPts val="3359"/>
              </a:lnSpc>
              <a:buFont typeface="Arial"/>
              <a:buChar char="•"/>
            </a:pPr>
            <a:r>
              <a:rPr lang="en-US" sz="2400">
                <a:solidFill>
                  <a:srgbClr val="000000"/>
                </a:solidFill>
                <a:latin typeface="DM Sans"/>
              </a:rPr>
              <a:t>S. Alagarsamy, K. V. Sudheer Kumar, P. Vamsi, D. Bhargava and B. D. Hemanth, "Identifying the Missing People using Deep Learning Method," 2022 7th International Conference on Communication and Electronics Systems (ICCES), Coimbatore, India, 2022, pp. 1104-1109, doi: 10.1109/ICCES54183.2022.9835836.</a:t>
            </a:r>
          </a:p>
          <a:p>
            <a:pPr marL="518160" lvl="1" indent="-259080" algn="just">
              <a:lnSpc>
                <a:spcPts val="3359"/>
              </a:lnSpc>
              <a:buFont typeface="Arial"/>
              <a:buChar char="•"/>
            </a:pPr>
            <a:r>
              <a:rPr lang="en-US" sz="2400">
                <a:solidFill>
                  <a:srgbClr val="000000"/>
                </a:solidFill>
                <a:latin typeface="DM Sans"/>
              </a:rPr>
              <a:t>V. Shelke, G. Mehta, P. Gomase and T. Bangera, "Searchious: Locating missing people using an optimised face recognition algorithm," 2021 5th International Conference on Computing Methodologies and Communication (ICCMC), Erode, India, 2021, pp. 1550-1555, doi: 10.1109/ICCMC51019.2021.9418450.</a:t>
            </a:r>
          </a:p>
          <a:p>
            <a:pPr marL="518160" lvl="1" indent="-259080" algn="just">
              <a:lnSpc>
                <a:spcPts val="3359"/>
              </a:lnSpc>
              <a:buFont typeface="Arial"/>
              <a:buChar char="•"/>
            </a:pPr>
            <a:r>
              <a:rPr lang="en-US" sz="2400">
                <a:solidFill>
                  <a:srgbClr val="000000"/>
                </a:solidFill>
                <a:latin typeface="DM Sans"/>
              </a:rPr>
              <a:t>Madhumita R. Baviskar, “Face Tracking and Recognition in Videos: HMM Vs KNN”, International Journal of Advance Research in Computer Science and Management Studies (IJARCSMS), 2013. </a:t>
            </a:r>
          </a:p>
          <a:p>
            <a:pPr marL="518160" lvl="1" indent="-259080" algn="just">
              <a:lnSpc>
                <a:spcPts val="3359"/>
              </a:lnSpc>
              <a:buFont typeface="Arial"/>
              <a:buChar char="•"/>
            </a:pPr>
            <a:r>
              <a:rPr lang="en-US" sz="2400">
                <a:solidFill>
                  <a:srgbClr val="000000"/>
                </a:solidFill>
                <a:latin typeface="DM Sans"/>
              </a:rPr>
              <a:t>Bharath Darshan Bala, D S Kavya, Chandana M, Anush E, Vishwanath R Hulipalled, “Efficient Face Recognition System for Identifying Lost People”, International Journal of Engineering and Advanced Technology (IJEAT), 2019. </a:t>
            </a:r>
          </a:p>
          <a:p>
            <a:pPr marL="518160" lvl="1" indent="-259080" algn="just">
              <a:lnSpc>
                <a:spcPts val="3359"/>
              </a:lnSpc>
              <a:buFont typeface="Arial"/>
              <a:buChar char="•"/>
            </a:pPr>
            <a:r>
              <a:rPr lang="en-US" sz="2400">
                <a:solidFill>
                  <a:srgbClr val="000000"/>
                </a:solidFill>
                <a:latin typeface="DM Sans"/>
              </a:rPr>
              <a:t>Huang, Gary B. And Erik G. Learned-Miller. “Labeled Faces in the Wild: Updates and New Reporting Procedures”, Department of Computer Science, University of Massachusetts Amherst, Amherst, MA, USA, Tech Report, 2014, pp 14–003 </a:t>
            </a:r>
          </a:p>
          <a:p>
            <a:pPr marL="518160" lvl="1" indent="-259080" algn="just">
              <a:lnSpc>
                <a:spcPts val="3359"/>
              </a:lnSpc>
              <a:buFont typeface="Arial"/>
              <a:buChar char="•"/>
            </a:pPr>
            <a:r>
              <a:rPr lang="en-US" sz="2400">
                <a:solidFill>
                  <a:srgbClr val="000000"/>
                </a:solidFill>
                <a:latin typeface="DM Sans"/>
              </a:rPr>
              <a:t>S. Chandran, Pournami &amp; Balakrishnan, Byju &amp; Rajasekharan, Deepak &amp; N Nishakumari, K &amp; Devanand, P &amp; M Sasi, P. (2018). “Missing Child Identification System Using Deep Learning and Multiclass SVM”. 113-116. 10.1109/RAICS.2018.8635054</a:t>
            </a:r>
          </a:p>
          <a:p>
            <a:pPr marL="518160" lvl="1" indent="-259080" algn="just">
              <a:lnSpc>
                <a:spcPts val="3359"/>
              </a:lnSpc>
              <a:buFont typeface="Arial"/>
              <a:buChar char="•"/>
            </a:pPr>
            <a:r>
              <a:rPr lang="en-US" sz="2400">
                <a:solidFill>
                  <a:srgbClr val="000000"/>
                </a:solidFill>
                <a:latin typeface="DM Sans"/>
              </a:rPr>
              <a:t>Thomas M. Omweri, “Using a Mobile Based Web Service to Search for Missing People – A Case Study of Kenya”, in International Journal of Computer Applications Technology and Research, Vol. 4, Issue 7, 507 - 511, 2015.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028700" y="516255"/>
            <a:ext cx="16230600" cy="7111365"/>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000000"/>
                </a:solidFill>
                <a:latin typeface="DM Sans"/>
              </a:rPr>
              <a:t>Sumeet Pate, “Robust Face Recognition System for E-Crime Alert”, in International Journal for Research in Engineering Application and Management, Issue 1, MAR, 2O16</a:t>
            </a:r>
          </a:p>
          <a:p>
            <a:pPr marL="518160" lvl="1" indent="-259080" algn="just">
              <a:lnSpc>
                <a:spcPts val="3359"/>
              </a:lnSpc>
              <a:buFont typeface="Arial"/>
              <a:buChar char="•"/>
            </a:pPr>
            <a:r>
              <a:rPr lang="en-US" sz="2400">
                <a:solidFill>
                  <a:srgbClr val="000000"/>
                </a:solidFill>
                <a:latin typeface="DM Sans"/>
              </a:rPr>
              <a:t>Peace Muyambo, 2018, An Investigation on the Use of LBPH Algorithm for Face Recognition to Find Missing People in Zimbabwe, INTERNATIONAL JOURNAL OF ENGINEERING RESEARCH &amp; TECHNOLOGY (IJERT) Volume 07, Issue 07 (July 2018)</a:t>
            </a:r>
          </a:p>
          <a:p>
            <a:pPr marL="518160" lvl="1" indent="-259080" algn="just">
              <a:lnSpc>
                <a:spcPts val="3359"/>
              </a:lnSpc>
              <a:buFont typeface="Arial"/>
              <a:buChar char="•"/>
            </a:pPr>
            <a:r>
              <a:rPr lang="en-US" sz="2400">
                <a:solidFill>
                  <a:srgbClr val="000000"/>
                </a:solidFill>
                <a:latin typeface="DM Sans"/>
              </a:rPr>
              <a:t>S. Ayyappan and S. Matilda, “Criminals and missing children identification using face recognition and web scrapping” IEEE ICSCAN 2020.</a:t>
            </a:r>
          </a:p>
          <a:p>
            <a:pPr marL="518160" lvl="1" indent="-259080" algn="just">
              <a:lnSpc>
                <a:spcPts val="3359"/>
              </a:lnSpc>
              <a:buFont typeface="Arial"/>
              <a:buChar char="•"/>
            </a:pPr>
            <a:r>
              <a:rPr lang="en-US" sz="2400">
                <a:solidFill>
                  <a:srgbClr val="000000"/>
                </a:solidFill>
                <a:latin typeface="DM Sans"/>
              </a:rPr>
              <a:t>Sarthak Babbar, Navroz Dewan, Kartik Shangle, Sudhanshu Kulshreshtra, Sanjeev Patel, “Cross Age Face recognition using Deep Residual Networks”.IEEE 2019 Fifth International Conference on Image Information Processing (ICIIP).</a:t>
            </a:r>
          </a:p>
          <a:p>
            <a:pPr marL="518160" lvl="1" indent="-259080" algn="just">
              <a:lnSpc>
                <a:spcPts val="3359"/>
              </a:lnSpc>
              <a:buFont typeface="Arial"/>
              <a:buChar char="•"/>
            </a:pPr>
            <a:r>
              <a:rPr lang="en-US" sz="2400">
                <a:solidFill>
                  <a:srgbClr val="000000"/>
                </a:solidFill>
                <a:latin typeface="DM Sans"/>
              </a:rPr>
              <a:t>Florian Schrof, Dmitry Kalenichenko and James Philbin “FaceNet: A Unified Embedding for Face Recognition and Clustering” arXiv: 1503.03832V3 [cs.CV], 17 June 2015</a:t>
            </a:r>
          </a:p>
          <a:p>
            <a:pPr marL="518160" lvl="1" indent="-259080" algn="just">
              <a:lnSpc>
                <a:spcPts val="3359"/>
              </a:lnSpc>
              <a:buFont typeface="Arial"/>
              <a:buChar char="•"/>
            </a:pPr>
            <a:r>
              <a:rPr lang="en-US" sz="2400">
                <a:solidFill>
                  <a:srgbClr val="000000"/>
                </a:solidFill>
                <a:latin typeface="DM Sans"/>
              </a:rPr>
              <a:t>Sayan Deb Sarkar and Ajitha Shenoy, “Face Recognition using Artificial Neural Network and Feature Extraction”, IEEE 2020 IEEE 7th International Conference on Signal Processing and Integrated Networks.</a:t>
            </a:r>
          </a:p>
          <a:p>
            <a:pPr marL="518160" lvl="1" indent="-259080" algn="just">
              <a:lnSpc>
                <a:spcPts val="3359"/>
              </a:lnSpc>
              <a:buFont typeface="Arial"/>
              <a:buChar char="•"/>
            </a:pPr>
            <a:r>
              <a:rPr lang="en-US" sz="2400">
                <a:solidFill>
                  <a:srgbClr val="000000"/>
                </a:solidFill>
                <a:latin typeface="DM Sans"/>
              </a:rPr>
              <a:t>Ranjan, R., Sankaranarayanan, S., Bansal, A., Bodla, N., Chen, J. C., Patel, V. M., ... &amp; Chellappa, R. (2018). Deep learning for understanding faces: Machines may be just as good, or better, than humans. IEEE Signal Processing Magazine, 35(1), 66-83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5544039" y="2425530"/>
            <a:ext cx="7199922" cy="5435941"/>
          </a:xfrm>
          <a:custGeom>
            <a:avLst/>
            <a:gdLst/>
            <a:ahLst/>
            <a:cxnLst/>
            <a:rect l="l" t="t" r="r" b="b"/>
            <a:pathLst>
              <a:path w="7199922" h="5435941">
                <a:moveTo>
                  <a:pt x="0" y="0"/>
                </a:moveTo>
                <a:lnTo>
                  <a:pt x="7199922" y="0"/>
                </a:lnTo>
                <a:lnTo>
                  <a:pt x="7199922" y="5435940"/>
                </a:lnTo>
                <a:lnTo>
                  <a:pt x="0" y="54359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6318749" y="1028700"/>
            <a:ext cx="5650503" cy="1104900"/>
          </a:xfrm>
          <a:prstGeom prst="rect">
            <a:avLst/>
          </a:prstGeom>
        </p:spPr>
        <p:txBody>
          <a:bodyPr lIns="0" tIns="0" rIns="0" bIns="0" rtlCol="0" anchor="t">
            <a:spAutoFit/>
          </a:bodyPr>
          <a:lstStyle/>
          <a:p>
            <a:pPr>
              <a:lnSpc>
                <a:spcPts val="8759"/>
              </a:lnSpc>
              <a:spcBef>
                <a:spcPct val="0"/>
              </a:spcBef>
            </a:pPr>
            <a:r>
              <a:rPr lang="en-US" sz="7299">
                <a:solidFill>
                  <a:srgbClr val="000000"/>
                </a:solidFill>
                <a:latin typeface="DM Sans Bold"/>
              </a:rPr>
              <a:t>Introduction</a:t>
            </a:r>
          </a:p>
        </p:txBody>
      </p:sp>
      <p:sp>
        <p:nvSpPr>
          <p:cNvPr id="3" name="TextBox 3"/>
          <p:cNvSpPr txBox="1"/>
          <p:nvPr/>
        </p:nvSpPr>
        <p:spPr>
          <a:xfrm>
            <a:off x="1028700" y="2645571"/>
            <a:ext cx="16548405" cy="5972175"/>
          </a:xfrm>
          <a:prstGeom prst="rect">
            <a:avLst/>
          </a:prstGeom>
        </p:spPr>
        <p:txBody>
          <a:bodyPr lIns="0" tIns="0" rIns="0" bIns="0" rtlCol="0" anchor="t">
            <a:spAutoFit/>
          </a:bodyPr>
          <a:lstStyle/>
          <a:p>
            <a:pPr algn="just">
              <a:lnSpc>
                <a:spcPts val="4319"/>
              </a:lnSpc>
            </a:pPr>
            <a:r>
              <a:rPr lang="en-US" sz="3599">
                <a:solidFill>
                  <a:srgbClr val="000000"/>
                </a:solidFill>
                <a:latin typeface="DM Sans"/>
              </a:rPr>
              <a:t>The structured database ensures efficient data organization, allowing quick access and retrieval of information, thereby expediting the identification process. </a:t>
            </a:r>
          </a:p>
          <a:p>
            <a:pPr algn="just">
              <a:lnSpc>
                <a:spcPts val="4319"/>
              </a:lnSpc>
            </a:pPr>
            <a:endParaRPr lang="en-US" sz="3599">
              <a:solidFill>
                <a:srgbClr val="000000"/>
              </a:solidFill>
              <a:latin typeface="DM Sans"/>
            </a:endParaRPr>
          </a:p>
          <a:p>
            <a:pPr algn="just">
              <a:lnSpc>
                <a:spcPts val="4319"/>
              </a:lnSpc>
            </a:pPr>
            <a:r>
              <a:rPr lang="en-US" sz="3599">
                <a:solidFill>
                  <a:srgbClr val="000000"/>
                </a:solidFill>
                <a:latin typeface="DM Sans"/>
              </a:rPr>
              <a:t>To enhance the effectiveness of the system, an Email Alert System is incorporated, which automates the dissemination of missing person alerts to a wide network of stakeholders. </a:t>
            </a:r>
          </a:p>
          <a:p>
            <a:pPr algn="just">
              <a:lnSpc>
                <a:spcPts val="4319"/>
              </a:lnSpc>
            </a:pPr>
            <a:endParaRPr lang="en-US" sz="3599">
              <a:solidFill>
                <a:srgbClr val="000000"/>
              </a:solidFill>
              <a:latin typeface="DM Sans"/>
            </a:endParaRPr>
          </a:p>
          <a:p>
            <a:pPr marL="0" lvl="0" indent="0" algn="just">
              <a:lnSpc>
                <a:spcPts val="4319"/>
              </a:lnSpc>
              <a:spcBef>
                <a:spcPct val="0"/>
              </a:spcBef>
            </a:pPr>
            <a:r>
              <a:rPr lang="en-US" sz="3599">
                <a:solidFill>
                  <a:srgbClr val="000000"/>
                </a:solidFill>
                <a:latin typeface="DM Sans"/>
              </a:rPr>
              <a:t>When a new missing person report is added to the database, the system generates and sends email alerts to law enforcement agencies, non-profit organizations, shelters, and other relevant entities.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4" name="AutoShape 3"/>
          <p:cNvSpPr/>
          <p:nvPr/>
        </p:nvSpPr>
        <p:spPr>
          <a:xfrm rot="-5400000">
            <a:off x="6873687" y="5138738"/>
            <a:ext cx="7340687" cy="0"/>
          </a:xfrm>
          <a:prstGeom prst="line">
            <a:avLst/>
          </a:prstGeom>
          <a:ln w="9525" cap="flat">
            <a:solidFill>
              <a:srgbClr val="000000"/>
            </a:solidFill>
            <a:prstDash val="solid"/>
            <a:headEnd type="none" w="sm" len="sm"/>
            <a:tailEnd type="none" w="sm" len="sm"/>
          </a:ln>
        </p:spPr>
      </p:sp>
      <p:sp>
        <p:nvSpPr>
          <p:cNvPr id="5" name="TextBox 4"/>
          <p:cNvSpPr txBox="1"/>
          <p:nvPr/>
        </p:nvSpPr>
        <p:spPr>
          <a:xfrm>
            <a:off x="1051630" y="3663906"/>
            <a:ext cx="8092370" cy="2752725"/>
          </a:xfrm>
          <a:prstGeom prst="rect">
            <a:avLst/>
          </a:prstGeom>
        </p:spPr>
        <p:txBody>
          <a:bodyPr lIns="0" tIns="0" rIns="0" bIns="0" rtlCol="0" anchor="t">
            <a:spAutoFit/>
          </a:bodyPr>
          <a:lstStyle/>
          <a:p>
            <a:pPr>
              <a:lnSpc>
                <a:spcPts val="10800"/>
              </a:lnSpc>
              <a:spcBef>
                <a:spcPct val="0"/>
              </a:spcBef>
            </a:pPr>
            <a:r>
              <a:rPr lang="en-US" sz="9000">
                <a:solidFill>
                  <a:srgbClr val="000000"/>
                </a:solidFill>
                <a:latin typeface="DM Sans Bold"/>
              </a:rPr>
              <a:t>Technologies to be involved</a:t>
            </a:r>
          </a:p>
        </p:txBody>
      </p:sp>
      <p:sp>
        <p:nvSpPr>
          <p:cNvPr id="6" name="TextBox 5"/>
          <p:cNvSpPr txBox="1"/>
          <p:nvPr/>
        </p:nvSpPr>
        <p:spPr>
          <a:xfrm>
            <a:off x="11939443" y="2088975"/>
            <a:ext cx="4591617" cy="542925"/>
          </a:xfrm>
          <a:prstGeom prst="rect">
            <a:avLst/>
          </a:prstGeom>
        </p:spPr>
        <p:txBody>
          <a:bodyPr lIns="0" tIns="0" rIns="0" bIns="0" rtlCol="0" anchor="t">
            <a:spAutoFit/>
          </a:bodyPr>
          <a:lstStyle/>
          <a:p>
            <a:pPr marL="0" lvl="0" indent="0" algn="l">
              <a:lnSpc>
                <a:spcPts val="4200"/>
              </a:lnSpc>
              <a:spcBef>
                <a:spcPct val="0"/>
              </a:spcBef>
            </a:pPr>
            <a:endParaRPr/>
          </a:p>
        </p:txBody>
      </p:sp>
      <p:sp>
        <p:nvSpPr>
          <p:cNvPr id="7" name="TextBox 6"/>
          <p:cNvSpPr txBox="1"/>
          <p:nvPr/>
        </p:nvSpPr>
        <p:spPr>
          <a:xfrm>
            <a:off x="11225214" y="3688584"/>
            <a:ext cx="6034086" cy="2949525"/>
          </a:xfrm>
          <a:prstGeom prst="rect">
            <a:avLst/>
          </a:prstGeom>
        </p:spPr>
        <p:txBody>
          <a:bodyPr lIns="0" tIns="0" rIns="0" bIns="0" rtlCol="0" anchor="t">
            <a:spAutoFit/>
          </a:bodyPr>
          <a:lstStyle/>
          <a:p>
            <a:pPr marL="709313" lvl="1" indent="-354657">
              <a:lnSpc>
                <a:spcPts val="4599"/>
              </a:lnSpc>
              <a:buFont typeface="Arial"/>
              <a:buChar char="•"/>
            </a:pPr>
            <a:r>
              <a:rPr lang="en-US" sz="3285" dirty="0" smtClean="0">
                <a:solidFill>
                  <a:srgbClr val="000000"/>
                </a:solidFill>
                <a:latin typeface="DM Sans"/>
              </a:rPr>
              <a:t>Machine learning</a:t>
            </a:r>
          </a:p>
          <a:p>
            <a:pPr marL="709313" lvl="1" indent="-354657">
              <a:lnSpc>
                <a:spcPts val="4599"/>
              </a:lnSpc>
              <a:buFont typeface="Arial"/>
              <a:buChar char="•"/>
            </a:pPr>
            <a:r>
              <a:rPr lang="en-US" sz="3285" dirty="0">
                <a:solidFill>
                  <a:srgbClr val="000000"/>
                </a:solidFill>
                <a:latin typeface="DM Sans"/>
              </a:rPr>
              <a:t>o</a:t>
            </a:r>
            <a:r>
              <a:rPr lang="en-US" sz="3285" dirty="0" smtClean="0">
                <a:solidFill>
                  <a:srgbClr val="000000"/>
                </a:solidFill>
                <a:latin typeface="DM Sans"/>
              </a:rPr>
              <a:t>pen cv</a:t>
            </a:r>
            <a:endParaRPr lang="en-US" sz="3285" dirty="0">
              <a:solidFill>
                <a:srgbClr val="000000"/>
              </a:solidFill>
              <a:latin typeface="DM Sans"/>
            </a:endParaRPr>
          </a:p>
          <a:p>
            <a:pPr marL="709313" lvl="1" indent="-354657">
              <a:lnSpc>
                <a:spcPts val="4599"/>
              </a:lnSpc>
              <a:buFont typeface="Arial"/>
              <a:buChar char="•"/>
            </a:pPr>
            <a:r>
              <a:rPr lang="en-US" sz="3285" dirty="0">
                <a:solidFill>
                  <a:srgbClr val="000000"/>
                </a:solidFill>
                <a:latin typeface="DM Sans"/>
              </a:rPr>
              <a:t>Facial Recognition Modules</a:t>
            </a:r>
          </a:p>
          <a:p>
            <a:pPr marL="709313" lvl="1" indent="-354657">
              <a:lnSpc>
                <a:spcPts val="4599"/>
              </a:lnSpc>
              <a:buFont typeface="Arial"/>
              <a:buChar char="•"/>
            </a:pPr>
            <a:r>
              <a:rPr lang="en-US" sz="3285" dirty="0">
                <a:solidFill>
                  <a:srgbClr val="000000"/>
                </a:solidFill>
                <a:latin typeface="DM Sans"/>
              </a:rPr>
              <a:t>Python</a:t>
            </a:r>
          </a:p>
          <a:p>
            <a:pPr marL="709313" lvl="1" indent="-354657" algn="l">
              <a:lnSpc>
                <a:spcPts val="4599"/>
              </a:lnSpc>
              <a:buFont typeface="Arial"/>
              <a:buChar char="•"/>
            </a:pPr>
            <a:r>
              <a:rPr lang="en-US" sz="3285" dirty="0">
                <a:solidFill>
                  <a:srgbClr val="000000"/>
                </a:solidFill>
                <a:latin typeface="DM Sans"/>
              </a:rPr>
              <a:t>E-Mail alerting system </a:t>
            </a:r>
          </a:p>
        </p:txBody>
      </p:sp>
    </p:spTree>
    <p:extLst>
      <p:ext uri="{BB962C8B-B14F-4D97-AF65-F5344CB8AC3E}">
        <p14:creationId xmlns:p14="http://schemas.microsoft.com/office/powerpoint/2010/main" val="290650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939057" y="4608592"/>
          <a:ext cx="16230600" cy="3771900"/>
        </p:xfrm>
        <a:graphic>
          <a:graphicData uri="http://schemas.openxmlformats.org/drawingml/2006/table">
            <a:tbl>
              <a:tblPr/>
              <a:tblGrid>
                <a:gridCol w="16230600">
                  <a:extLst>
                    <a:ext uri="{9D8B030D-6E8A-4147-A177-3AD203B41FA5}">
                      <a16:colId xmlns:a16="http://schemas.microsoft.com/office/drawing/2014/main" val="20000"/>
                    </a:ext>
                  </a:extLst>
                </a:gridCol>
              </a:tblGrid>
              <a:tr h="942975">
                <a:tc>
                  <a:txBody>
                    <a:bodyPr/>
                    <a:lstStyle/>
                    <a:p>
                      <a:pPr marL="474979" lvl="1" indent="-237490" algn="l">
                        <a:lnSpc>
                          <a:spcPts val="3079"/>
                        </a:lnSpc>
                        <a:buFont typeface="Arial"/>
                        <a:buChar char="•"/>
                        <a:defRPr/>
                      </a:pPr>
                      <a:r>
                        <a:rPr lang="en-US" sz="2199">
                          <a:solidFill>
                            <a:srgbClr val="000000"/>
                          </a:solidFill>
                          <a:latin typeface="DM Sans"/>
                        </a:rPr>
                        <a:t>Limited information share</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DECED"/>
                    </a:solidFill>
                  </a:tcPr>
                </a:tc>
                <a:extLst>
                  <a:ext uri="{0D108BD9-81ED-4DB2-BD59-A6C34878D82A}">
                    <a16:rowId xmlns:a16="http://schemas.microsoft.com/office/drawing/2014/main" val="10000"/>
                  </a:ext>
                </a:extLst>
              </a:tr>
              <a:tr h="942975">
                <a:tc>
                  <a:txBody>
                    <a:bodyPr/>
                    <a:lstStyle/>
                    <a:p>
                      <a:pPr marL="474979" lvl="1" indent="-237490" algn="l">
                        <a:lnSpc>
                          <a:spcPts val="3079"/>
                        </a:lnSpc>
                        <a:buFont typeface="Arial"/>
                        <a:buChar char="•"/>
                        <a:defRPr/>
                      </a:pPr>
                      <a:r>
                        <a:rPr lang="en-US" sz="2199">
                          <a:solidFill>
                            <a:srgbClr val="000000"/>
                          </a:solidFill>
                          <a:latin typeface="DM Sans"/>
                        </a:rPr>
                        <a:t>Manual alerts</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DECED"/>
                    </a:solidFill>
                  </a:tcPr>
                </a:tc>
                <a:extLst>
                  <a:ext uri="{0D108BD9-81ED-4DB2-BD59-A6C34878D82A}">
                    <a16:rowId xmlns:a16="http://schemas.microsoft.com/office/drawing/2014/main" val="10001"/>
                  </a:ext>
                </a:extLst>
              </a:tr>
              <a:tr h="942975">
                <a:tc>
                  <a:txBody>
                    <a:bodyPr/>
                    <a:lstStyle/>
                    <a:p>
                      <a:pPr marL="474979" lvl="1" indent="-237490" algn="l">
                        <a:lnSpc>
                          <a:spcPts val="3079"/>
                        </a:lnSpc>
                        <a:buFont typeface="Arial"/>
                        <a:buChar char="•"/>
                        <a:defRPr/>
                      </a:pPr>
                      <a:r>
                        <a:rPr lang="en-US" sz="2199">
                          <a:solidFill>
                            <a:srgbClr val="000000"/>
                          </a:solidFill>
                          <a:latin typeface="DM Sans"/>
                        </a:rPr>
                        <a:t>Inefficiency and delay</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DECED"/>
                    </a:solidFill>
                  </a:tcPr>
                </a:tc>
                <a:extLst>
                  <a:ext uri="{0D108BD9-81ED-4DB2-BD59-A6C34878D82A}">
                    <a16:rowId xmlns:a16="http://schemas.microsoft.com/office/drawing/2014/main" val="10002"/>
                  </a:ext>
                </a:extLst>
              </a:tr>
              <a:tr h="942975">
                <a:tc>
                  <a:txBody>
                    <a:bodyPr/>
                    <a:lstStyle/>
                    <a:p>
                      <a:pPr marL="474979" lvl="1" indent="-237490" algn="l">
                        <a:lnSpc>
                          <a:spcPts val="3079"/>
                        </a:lnSpc>
                        <a:buFont typeface="Arial"/>
                        <a:buChar char="•"/>
                        <a:defRPr/>
                      </a:pPr>
                      <a:r>
                        <a:rPr lang="en-US" sz="2199">
                          <a:solidFill>
                            <a:srgbClr val="000000"/>
                          </a:solidFill>
                          <a:latin typeface="DM Sans"/>
                        </a:rPr>
                        <a:t>Lack of technology integration</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DECED"/>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1028700" y="1028700"/>
            <a:ext cx="16051315" cy="2209800"/>
          </a:xfrm>
          <a:prstGeom prst="rect">
            <a:avLst/>
          </a:prstGeom>
        </p:spPr>
        <p:txBody>
          <a:bodyPr lIns="0" tIns="0" rIns="0" bIns="0" rtlCol="0" anchor="t">
            <a:spAutoFit/>
          </a:bodyPr>
          <a:lstStyle/>
          <a:p>
            <a:pPr>
              <a:lnSpc>
                <a:spcPts val="8760"/>
              </a:lnSpc>
              <a:spcBef>
                <a:spcPct val="0"/>
              </a:spcBef>
            </a:pPr>
            <a:r>
              <a:rPr lang="en-US" sz="7300">
                <a:solidFill>
                  <a:srgbClr val="000000"/>
                </a:solidFill>
                <a:latin typeface="DM Sans Bold"/>
              </a:rPr>
              <a:t>Existing systems in real life and challenges</a:t>
            </a:r>
          </a:p>
        </p:txBody>
      </p:sp>
      <p:sp>
        <p:nvSpPr>
          <p:cNvPr id="4" name="TextBox 4"/>
          <p:cNvSpPr txBox="1"/>
          <p:nvPr/>
        </p:nvSpPr>
        <p:spPr>
          <a:xfrm>
            <a:off x="1028700" y="3591759"/>
            <a:ext cx="8120777" cy="596900"/>
          </a:xfrm>
          <a:prstGeom prst="rect">
            <a:avLst/>
          </a:prstGeom>
        </p:spPr>
        <p:txBody>
          <a:bodyPr lIns="0" tIns="0" rIns="0" bIns="0" rtlCol="0" anchor="t">
            <a:spAutoFit/>
          </a:bodyPr>
          <a:lstStyle/>
          <a:p>
            <a:pPr algn="ctr">
              <a:lnSpc>
                <a:spcPts val="4900"/>
              </a:lnSpc>
            </a:pPr>
            <a:r>
              <a:rPr lang="en-US" sz="3500">
                <a:solidFill>
                  <a:srgbClr val="000000"/>
                </a:solidFill>
                <a:latin typeface="Canva Sans"/>
              </a:rPr>
              <a:t>Paper based records and social media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4735348" y="763337"/>
            <a:ext cx="8817304" cy="1104900"/>
          </a:xfrm>
          <a:prstGeom prst="rect">
            <a:avLst/>
          </a:prstGeom>
        </p:spPr>
        <p:txBody>
          <a:bodyPr lIns="0" tIns="0" rIns="0" bIns="0" rtlCol="0" anchor="t">
            <a:spAutoFit/>
          </a:bodyPr>
          <a:lstStyle/>
          <a:p>
            <a:pPr>
              <a:lnSpc>
                <a:spcPts val="8759"/>
              </a:lnSpc>
              <a:spcBef>
                <a:spcPct val="0"/>
              </a:spcBef>
            </a:pPr>
            <a:r>
              <a:rPr lang="en-US" sz="7299">
                <a:solidFill>
                  <a:srgbClr val="000000"/>
                </a:solidFill>
                <a:latin typeface="DM Sans Bold"/>
              </a:rPr>
              <a:t>Problem Statement</a:t>
            </a:r>
          </a:p>
        </p:txBody>
      </p:sp>
      <p:sp>
        <p:nvSpPr>
          <p:cNvPr id="3" name="TextBox 3"/>
          <p:cNvSpPr txBox="1"/>
          <p:nvPr/>
        </p:nvSpPr>
        <p:spPr>
          <a:xfrm>
            <a:off x="1028700" y="2180387"/>
            <a:ext cx="16548405" cy="7515225"/>
          </a:xfrm>
          <a:prstGeom prst="rect">
            <a:avLst/>
          </a:prstGeom>
        </p:spPr>
        <p:txBody>
          <a:bodyPr lIns="0" tIns="0" rIns="0" bIns="0" rtlCol="0" anchor="t">
            <a:spAutoFit/>
          </a:bodyPr>
          <a:lstStyle/>
          <a:p>
            <a:pPr algn="just">
              <a:lnSpc>
                <a:spcPts val="4200"/>
              </a:lnSpc>
            </a:pPr>
            <a:r>
              <a:rPr lang="en-US" sz="3500" u="sng">
                <a:solidFill>
                  <a:srgbClr val="000000"/>
                </a:solidFill>
                <a:latin typeface="DM Sans Bold"/>
              </a:rPr>
              <a:t>The Challenge:</a:t>
            </a:r>
          </a:p>
          <a:p>
            <a:pPr algn="just">
              <a:lnSpc>
                <a:spcPts val="3711"/>
              </a:lnSpc>
            </a:pPr>
            <a:endParaRPr lang="en-US" sz="3500" u="sng">
              <a:solidFill>
                <a:srgbClr val="000000"/>
              </a:solidFill>
              <a:latin typeface="DM Sans Bold"/>
            </a:endParaRPr>
          </a:p>
          <a:p>
            <a:pPr marL="647700" lvl="1" indent="-323850" algn="just">
              <a:lnSpc>
                <a:spcPts val="3600"/>
              </a:lnSpc>
              <a:buAutoNum type="arabicPeriod"/>
            </a:pPr>
            <a:r>
              <a:rPr lang="en-US" sz="3000">
                <a:solidFill>
                  <a:srgbClr val="000000"/>
                </a:solidFill>
                <a:latin typeface="DM Sans Bold"/>
              </a:rPr>
              <a:t>Inefficient Methods: </a:t>
            </a:r>
            <a:r>
              <a:rPr lang="en-US" sz="3000">
                <a:solidFill>
                  <a:srgbClr val="000000"/>
                </a:solidFill>
                <a:latin typeface="DM Sans"/>
              </a:rPr>
              <a:t>Current missing person searches rely heavily on manual efforts and outdated technologies, leading to delays and missed opportunities.</a:t>
            </a:r>
          </a:p>
          <a:p>
            <a:pPr marL="647700" lvl="1" indent="-323850" algn="just">
              <a:lnSpc>
                <a:spcPts val="3600"/>
              </a:lnSpc>
              <a:buAutoNum type="arabicPeriod"/>
            </a:pPr>
            <a:r>
              <a:rPr lang="en-US" sz="3000">
                <a:solidFill>
                  <a:srgbClr val="000000"/>
                </a:solidFill>
                <a:latin typeface="DM Sans Bold"/>
              </a:rPr>
              <a:t>Information Gaps:</a:t>
            </a:r>
            <a:r>
              <a:rPr lang="en-US" sz="3000">
                <a:solidFill>
                  <a:srgbClr val="000000"/>
                </a:solidFill>
                <a:latin typeface="DM Sans"/>
              </a:rPr>
              <a:t> Disparate databases and siloed information hinder swift, coordinated searches.</a:t>
            </a:r>
          </a:p>
          <a:p>
            <a:pPr algn="just">
              <a:lnSpc>
                <a:spcPts val="3711"/>
              </a:lnSpc>
            </a:pPr>
            <a:endParaRPr lang="en-US" sz="3000">
              <a:solidFill>
                <a:srgbClr val="000000"/>
              </a:solidFill>
              <a:latin typeface="DM Sans"/>
            </a:endParaRPr>
          </a:p>
          <a:p>
            <a:pPr algn="just">
              <a:lnSpc>
                <a:spcPts val="4200"/>
              </a:lnSpc>
            </a:pPr>
            <a:r>
              <a:rPr lang="en-US" sz="3500" u="sng">
                <a:solidFill>
                  <a:srgbClr val="000000"/>
                </a:solidFill>
                <a:latin typeface="DM Sans Bold"/>
              </a:rPr>
              <a:t>The Solution:</a:t>
            </a:r>
          </a:p>
          <a:p>
            <a:pPr algn="just">
              <a:lnSpc>
                <a:spcPts val="3711"/>
              </a:lnSpc>
            </a:pPr>
            <a:endParaRPr lang="en-US" sz="3500" u="sng">
              <a:solidFill>
                <a:srgbClr val="000000"/>
              </a:solidFill>
              <a:latin typeface="DM Sans Bold"/>
            </a:endParaRPr>
          </a:p>
          <a:p>
            <a:pPr marL="647700" lvl="1" indent="-323850" algn="just">
              <a:lnSpc>
                <a:spcPts val="3600"/>
              </a:lnSpc>
              <a:buAutoNum type="arabicPeriod"/>
            </a:pPr>
            <a:r>
              <a:rPr lang="en-US" sz="3000">
                <a:solidFill>
                  <a:srgbClr val="000000"/>
                </a:solidFill>
                <a:latin typeface="DM Sans Bold"/>
              </a:rPr>
              <a:t>Centralized Database:</a:t>
            </a:r>
            <a:r>
              <a:rPr lang="en-US" sz="3000">
                <a:solidFill>
                  <a:srgbClr val="000000"/>
                </a:solidFill>
                <a:latin typeface="DM Sans"/>
              </a:rPr>
              <a:t> An SQL database consolidates and organizes missing person information, enabling efficient searching and analysis.</a:t>
            </a:r>
          </a:p>
          <a:p>
            <a:pPr marL="647700" lvl="1" indent="-323850" algn="just">
              <a:lnSpc>
                <a:spcPts val="3600"/>
              </a:lnSpc>
              <a:buAutoNum type="arabicPeriod"/>
            </a:pPr>
            <a:r>
              <a:rPr lang="en-US" sz="3000">
                <a:solidFill>
                  <a:srgbClr val="000000"/>
                </a:solidFill>
                <a:latin typeface="DM Sans Bold"/>
              </a:rPr>
              <a:t>AI-powered Matching:</a:t>
            </a:r>
            <a:r>
              <a:rPr lang="en-US" sz="3000">
                <a:solidFill>
                  <a:srgbClr val="000000"/>
                </a:solidFill>
                <a:latin typeface="DM Sans"/>
              </a:rPr>
              <a:t> Facial recognition algorithms accurately match reported sightings with missing person records, reducing human error and increasing speed.</a:t>
            </a:r>
          </a:p>
          <a:p>
            <a:pPr marL="647700" lvl="1" indent="-323850" algn="just">
              <a:lnSpc>
                <a:spcPts val="3600"/>
              </a:lnSpc>
              <a:buAutoNum type="arabicPeriod"/>
            </a:pPr>
            <a:r>
              <a:rPr lang="en-US" sz="3000">
                <a:solidFill>
                  <a:srgbClr val="000000"/>
                </a:solidFill>
                <a:latin typeface="DM Sans Bold"/>
              </a:rPr>
              <a:t>Real-time Alerts:</a:t>
            </a:r>
            <a:r>
              <a:rPr lang="en-US" sz="3000">
                <a:solidFill>
                  <a:srgbClr val="000000"/>
                </a:solidFill>
                <a:latin typeface="DM Sans"/>
              </a:rPr>
              <a:t> An automated email system immediately notifies relevant parties (law enforcement, support groups) of potential matches, facilitating rapid response.</a:t>
            </a:r>
          </a:p>
          <a:p>
            <a:pPr marL="0" lvl="0" indent="0" algn="just">
              <a:lnSpc>
                <a:spcPts val="3711"/>
              </a:lnSpc>
              <a:spcBef>
                <a:spcPct val="0"/>
              </a:spcBef>
            </a:pPr>
            <a:endParaRPr lang="en-US" sz="3000">
              <a:solidFill>
                <a:srgbClr val="000000"/>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AutoShape 2"/>
          <p:cNvSpPr/>
          <p:nvPr/>
        </p:nvSpPr>
        <p:spPr>
          <a:xfrm rot="1008">
            <a:off x="1028698" y="3639800"/>
            <a:ext cx="16230601" cy="0"/>
          </a:xfrm>
          <a:prstGeom prst="line">
            <a:avLst/>
          </a:prstGeom>
          <a:ln w="9525" cap="flat">
            <a:solidFill>
              <a:srgbClr val="000000"/>
            </a:solidFill>
            <a:prstDash val="solid"/>
            <a:headEnd type="none" w="sm" len="sm"/>
            <a:tailEnd type="none" w="sm" len="sm"/>
          </a:ln>
        </p:spPr>
      </p:sp>
      <p:sp>
        <p:nvSpPr>
          <p:cNvPr id="3" name="TextBox 3"/>
          <p:cNvSpPr txBox="1"/>
          <p:nvPr/>
        </p:nvSpPr>
        <p:spPr>
          <a:xfrm>
            <a:off x="13358833" y="6214889"/>
            <a:ext cx="3786004" cy="428625"/>
          </a:xfrm>
          <a:prstGeom prst="rect">
            <a:avLst/>
          </a:prstGeom>
        </p:spPr>
        <p:txBody>
          <a:bodyPr lIns="0" tIns="0" rIns="0" bIns="0" rtlCol="0" anchor="t">
            <a:spAutoFit/>
          </a:bodyPr>
          <a:lstStyle/>
          <a:p>
            <a:pPr marL="0" lvl="0" indent="0" algn="l">
              <a:lnSpc>
                <a:spcPts val="3444"/>
              </a:lnSpc>
              <a:spcBef>
                <a:spcPct val="0"/>
              </a:spcBef>
            </a:pPr>
            <a:r>
              <a:rPr lang="en-US" sz="2870">
                <a:solidFill>
                  <a:srgbClr val="000000"/>
                </a:solidFill>
                <a:latin typeface="DM Sans Bold"/>
              </a:rPr>
              <a:t>Secure</a:t>
            </a:r>
          </a:p>
        </p:txBody>
      </p:sp>
      <p:sp>
        <p:nvSpPr>
          <p:cNvPr id="4" name="TextBox 4"/>
          <p:cNvSpPr txBox="1"/>
          <p:nvPr/>
        </p:nvSpPr>
        <p:spPr>
          <a:xfrm>
            <a:off x="13244369" y="6776864"/>
            <a:ext cx="4014932" cy="2213102"/>
          </a:xfrm>
          <a:prstGeom prst="rect">
            <a:avLst/>
          </a:prstGeom>
        </p:spPr>
        <p:txBody>
          <a:bodyPr lIns="0" tIns="0" rIns="0" bIns="0" rtlCol="0" anchor="t">
            <a:spAutoFit/>
          </a:bodyPr>
          <a:lstStyle/>
          <a:p>
            <a:pPr algn="just">
              <a:lnSpc>
                <a:spcPts val="2968"/>
              </a:lnSpc>
            </a:pPr>
            <a:r>
              <a:rPr lang="en-US" sz="2120">
                <a:solidFill>
                  <a:srgbClr val="000000"/>
                </a:solidFill>
                <a:latin typeface="DM Sans"/>
              </a:rPr>
              <a:t>Access to the SQL database is carefully controlled, and user authentication is required for any data entry or retrieval actions.</a:t>
            </a:r>
          </a:p>
          <a:p>
            <a:pPr algn="just">
              <a:lnSpc>
                <a:spcPts val="2968"/>
              </a:lnSpc>
            </a:pPr>
            <a:endParaRPr lang="en-US" sz="2120">
              <a:solidFill>
                <a:srgbClr val="000000"/>
              </a:solidFill>
              <a:latin typeface="DM Sans"/>
            </a:endParaRPr>
          </a:p>
        </p:txBody>
      </p:sp>
      <p:sp>
        <p:nvSpPr>
          <p:cNvPr id="5" name="Freeform 5"/>
          <p:cNvSpPr/>
          <p:nvPr/>
        </p:nvSpPr>
        <p:spPr>
          <a:xfrm>
            <a:off x="1028700" y="4836671"/>
            <a:ext cx="1893001" cy="887344"/>
          </a:xfrm>
          <a:custGeom>
            <a:avLst/>
            <a:gdLst/>
            <a:ahLst/>
            <a:cxnLst/>
            <a:rect l="l" t="t" r="r" b="b"/>
            <a:pathLst>
              <a:path w="1893001" h="887344">
                <a:moveTo>
                  <a:pt x="0" y="0"/>
                </a:moveTo>
                <a:lnTo>
                  <a:pt x="1893001" y="0"/>
                </a:lnTo>
                <a:lnTo>
                  <a:pt x="1893001" y="887344"/>
                </a:lnTo>
                <a:lnTo>
                  <a:pt x="0" y="88734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7117054" y="4836671"/>
            <a:ext cx="4927165" cy="4272948"/>
            <a:chOff x="0" y="0"/>
            <a:chExt cx="6569554" cy="5697263"/>
          </a:xfrm>
        </p:grpSpPr>
        <p:sp>
          <p:nvSpPr>
            <p:cNvPr id="7" name="Freeform 7"/>
            <p:cNvSpPr/>
            <p:nvPr/>
          </p:nvSpPr>
          <p:spPr>
            <a:xfrm>
              <a:off x="0" y="0"/>
              <a:ext cx="1331540" cy="1331540"/>
            </a:xfrm>
            <a:custGeom>
              <a:avLst/>
              <a:gdLst/>
              <a:ahLst/>
              <a:cxnLst/>
              <a:rect l="l" t="t" r="r" b="b"/>
              <a:pathLst>
                <a:path w="1331540" h="1331540">
                  <a:moveTo>
                    <a:pt x="0" y="0"/>
                  </a:moveTo>
                  <a:lnTo>
                    <a:pt x="1331540" y="0"/>
                  </a:lnTo>
                  <a:lnTo>
                    <a:pt x="1331540" y="1331540"/>
                  </a:lnTo>
                  <a:lnTo>
                    <a:pt x="0" y="133154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0" y="1845771"/>
              <a:ext cx="3802786" cy="574033"/>
            </a:xfrm>
            <a:prstGeom prst="rect">
              <a:avLst/>
            </a:prstGeom>
          </p:spPr>
          <p:txBody>
            <a:bodyPr lIns="0" tIns="0" rIns="0" bIns="0" rtlCol="0" anchor="t">
              <a:spAutoFit/>
            </a:bodyPr>
            <a:lstStyle/>
            <a:p>
              <a:pPr marL="0" lvl="0" indent="0" algn="l">
                <a:lnSpc>
                  <a:spcPts val="3459"/>
                </a:lnSpc>
                <a:spcBef>
                  <a:spcPct val="0"/>
                </a:spcBef>
              </a:pPr>
              <a:r>
                <a:rPr lang="en-US" sz="2882">
                  <a:solidFill>
                    <a:srgbClr val="000000"/>
                  </a:solidFill>
                  <a:latin typeface="DM Sans Bold"/>
                </a:rPr>
                <a:t>Image sharing</a:t>
              </a:r>
            </a:p>
          </p:txBody>
        </p:sp>
        <p:sp>
          <p:nvSpPr>
            <p:cNvPr id="9" name="TextBox 9"/>
            <p:cNvSpPr txBox="1"/>
            <p:nvPr/>
          </p:nvSpPr>
          <p:spPr>
            <a:xfrm>
              <a:off x="0" y="2746305"/>
              <a:ext cx="6569554" cy="2950959"/>
            </a:xfrm>
            <a:prstGeom prst="rect">
              <a:avLst/>
            </a:prstGeom>
          </p:spPr>
          <p:txBody>
            <a:bodyPr lIns="0" tIns="0" rIns="0" bIns="0" rtlCol="0" anchor="t">
              <a:spAutoFit/>
            </a:bodyPr>
            <a:lstStyle/>
            <a:p>
              <a:pPr algn="just">
                <a:lnSpc>
                  <a:spcPts val="2981"/>
                </a:lnSpc>
              </a:pPr>
              <a:r>
                <a:rPr lang="en-US" sz="2129">
                  <a:solidFill>
                    <a:srgbClr val="000000"/>
                  </a:solidFill>
                  <a:latin typeface="DM Sans"/>
                </a:rPr>
                <a:t>These images may include photographs of found individuals, unidentified individuals in morgues or shelters, or even publicly available images..</a:t>
              </a:r>
            </a:p>
            <a:p>
              <a:pPr algn="just">
                <a:lnSpc>
                  <a:spcPts val="2981"/>
                </a:lnSpc>
              </a:pPr>
              <a:endParaRPr lang="en-US" sz="2129">
                <a:solidFill>
                  <a:srgbClr val="000000"/>
                </a:solidFill>
                <a:latin typeface="DM Sans"/>
              </a:endParaRPr>
            </a:p>
          </p:txBody>
        </p:sp>
      </p:grpSp>
      <p:sp>
        <p:nvSpPr>
          <p:cNvPr id="10" name="Freeform 10"/>
          <p:cNvSpPr/>
          <p:nvPr/>
        </p:nvSpPr>
        <p:spPr>
          <a:xfrm>
            <a:off x="13473297" y="4836671"/>
            <a:ext cx="789736" cy="887344"/>
          </a:xfrm>
          <a:custGeom>
            <a:avLst/>
            <a:gdLst/>
            <a:ahLst/>
            <a:cxnLst/>
            <a:rect l="l" t="t" r="r" b="b"/>
            <a:pathLst>
              <a:path w="789736" h="887344">
                <a:moveTo>
                  <a:pt x="0" y="0"/>
                </a:moveTo>
                <a:lnTo>
                  <a:pt x="789737" y="0"/>
                </a:lnTo>
                <a:lnTo>
                  <a:pt x="789737" y="887344"/>
                </a:lnTo>
                <a:lnTo>
                  <a:pt x="0" y="88734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1" name="Group 11"/>
          <p:cNvGrpSpPr/>
          <p:nvPr/>
        </p:nvGrpSpPr>
        <p:grpSpPr>
          <a:xfrm>
            <a:off x="1028700" y="6214889"/>
            <a:ext cx="4883722" cy="2894729"/>
            <a:chOff x="0" y="0"/>
            <a:chExt cx="6511629" cy="3859639"/>
          </a:xfrm>
        </p:grpSpPr>
        <p:sp>
          <p:nvSpPr>
            <p:cNvPr id="12" name="TextBox 12"/>
            <p:cNvSpPr txBox="1"/>
            <p:nvPr/>
          </p:nvSpPr>
          <p:spPr>
            <a:xfrm>
              <a:off x="0" y="0"/>
              <a:ext cx="6511629" cy="582411"/>
            </a:xfrm>
            <a:prstGeom prst="rect">
              <a:avLst/>
            </a:prstGeom>
          </p:spPr>
          <p:txBody>
            <a:bodyPr lIns="0" tIns="0" rIns="0" bIns="0" rtlCol="0" anchor="t">
              <a:spAutoFit/>
            </a:bodyPr>
            <a:lstStyle/>
            <a:p>
              <a:pPr marL="0" lvl="0" indent="0" algn="l">
                <a:lnSpc>
                  <a:spcPts val="3439"/>
                </a:lnSpc>
                <a:spcBef>
                  <a:spcPct val="0"/>
                </a:spcBef>
              </a:pPr>
              <a:r>
                <a:rPr lang="en-US" sz="2866">
                  <a:solidFill>
                    <a:srgbClr val="000000"/>
                  </a:solidFill>
                  <a:latin typeface="DM Sans Bold"/>
                </a:rPr>
                <a:t>Facial Matching</a:t>
              </a:r>
            </a:p>
          </p:txBody>
        </p:sp>
        <p:sp>
          <p:nvSpPr>
            <p:cNvPr id="13" name="TextBox 13"/>
            <p:cNvSpPr txBox="1"/>
            <p:nvPr/>
          </p:nvSpPr>
          <p:spPr>
            <a:xfrm>
              <a:off x="0" y="995273"/>
              <a:ext cx="6511629" cy="2864365"/>
            </a:xfrm>
            <a:prstGeom prst="rect">
              <a:avLst/>
            </a:prstGeom>
          </p:spPr>
          <p:txBody>
            <a:bodyPr lIns="0" tIns="0" rIns="0" bIns="0" rtlCol="0" anchor="t">
              <a:spAutoFit/>
            </a:bodyPr>
            <a:lstStyle/>
            <a:p>
              <a:pPr algn="just">
                <a:lnSpc>
                  <a:spcPts val="2866"/>
                </a:lnSpc>
              </a:pPr>
              <a:r>
                <a:rPr lang="en-US" sz="2047">
                  <a:solidFill>
                    <a:srgbClr val="000000"/>
                  </a:solidFill>
                  <a:latin typeface="DM Sans"/>
                </a:rPr>
                <a:t>When a missing person is reported, their photograph is uploaded to the system, and facial recognition algorithms are employed to compare it with images stored in the database.</a:t>
              </a:r>
            </a:p>
            <a:p>
              <a:pPr algn="just">
                <a:lnSpc>
                  <a:spcPts val="2866"/>
                </a:lnSpc>
              </a:pPr>
              <a:endParaRPr lang="en-US" sz="2047">
                <a:solidFill>
                  <a:srgbClr val="000000"/>
                </a:solidFill>
                <a:latin typeface="DM Sans"/>
              </a:endParaRPr>
            </a:p>
          </p:txBody>
        </p:sp>
      </p:grpSp>
      <p:sp>
        <p:nvSpPr>
          <p:cNvPr id="14" name="TextBox 14"/>
          <p:cNvSpPr txBox="1"/>
          <p:nvPr/>
        </p:nvSpPr>
        <p:spPr>
          <a:xfrm>
            <a:off x="1028699" y="894218"/>
            <a:ext cx="16230600" cy="2247900"/>
          </a:xfrm>
          <a:prstGeom prst="rect">
            <a:avLst/>
          </a:prstGeom>
        </p:spPr>
        <p:txBody>
          <a:bodyPr lIns="0" tIns="0" rIns="0" bIns="0" rtlCol="0" anchor="t">
            <a:spAutoFit/>
          </a:bodyPr>
          <a:lstStyle/>
          <a:p>
            <a:pPr>
              <a:lnSpc>
                <a:spcPts val="8880"/>
              </a:lnSpc>
              <a:spcBef>
                <a:spcPct val="0"/>
              </a:spcBef>
            </a:pPr>
            <a:r>
              <a:rPr lang="en-US" sz="7400">
                <a:solidFill>
                  <a:srgbClr val="000000"/>
                </a:solidFill>
                <a:latin typeface="DM Sans Bold"/>
              </a:rPr>
              <a:t>Uniqueness of the proposed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Freeform 2"/>
          <p:cNvSpPr/>
          <p:nvPr/>
        </p:nvSpPr>
        <p:spPr>
          <a:xfrm>
            <a:off x="4468990" y="2400470"/>
            <a:ext cx="9350020" cy="7010230"/>
          </a:xfrm>
          <a:custGeom>
            <a:avLst/>
            <a:gdLst/>
            <a:ahLst/>
            <a:cxnLst/>
            <a:rect l="l" t="t" r="r" b="b"/>
            <a:pathLst>
              <a:path w="9350020" h="7010230">
                <a:moveTo>
                  <a:pt x="0" y="0"/>
                </a:moveTo>
                <a:lnTo>
                  <a:pt x="9350020" y="0"/>
                </a:lnTo>
                <a:lnTo>
                  <a:pt x="9350020" y="7010230"/>
                </a:lnTo>
                <a:lnTo>
                  <a:pt x="0" y="7010230"/>
                </a:lnTo>
                <a:lnTo>
                  <a:pt x="0" y="0"/>
                </a:lnTo>
                <a:close/>
              </a:path>
            </a:pathLst>
          </a:custGeom>
          <a:blipFill>
            <a:blip r:embed="rId2"/>
            <a:stretch>
              <a:fillRect/>
            </a:stretch>
          </a:blipFill>
        </p:spPr>
      </p:sp>
      <p:sp>
        <p:nvSpPr>
          <p:cNvPr id="3" name="TextBox 3"/>
          <p:cNvSpPr txBox="1"/>
          <p:nvPr/>
        </p:nvSpPr>
        <p:spPr>
          <a:xfrm>
            <a:off x="1653013" y="1028700"/>
            <a:ext cx="15191989" cy="1104900"/>
          </a:xfrm>
          <a:prstGeom prst="rect">
            <a:avLst/>
          </a:prstGeom>
        </p:spPr>
        <p:txBody>
          <a:bodyPr lIns="0" tIns="0" rIns="0" bIns="0" rtlCol="0" anchor="t">
            <a:spAutoFit/>
          </a:bodyPr>
          <a:lstStyle/>
          <a:p>
            <a:pPr>
              <a:lnSpc>
                <a:spcPts val="8759"/>
              </a:lnSpc>
              <a:spcBef>
                <a:spcPct val="0"/>
              </a:spcBef>
            </a:pPr>
            <a:r>
              <a:rPr lang="en-US" sz="7299">
                <a:solidFill>
                  <a:srgbClr val="000000"/>
                </a:solidFill>
                <a:latin typeface="DM Sans Bold"/>
              </a:rPr>
              <a:t>Architecture of proposed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104900"/>
          </a:xfrm>
          <a:prstGeom prst="rect">
            <a:avLst/>
          </a:prstGeom>
        </p:spPr>
        <p:txBody>
          <a:bodyPr lIns="0" tIns="0" rIns="0" bIns="0" rtlCol="0" anchor="t">
            <a:spAutoFit/>
          </a:bodyPr>
          <a:lstStyle/>
          <a:p>
            <a:pPr>
              <a:lnSpc>
                <a:spcPts val="8759"/>
              </a:lnSpc>
              <a:spcBef>
                <a:spcPct val="0"/>
              </a:spcBef>
            </a:pPr>
            <a:r>
              <a:rPr lang="en-US" sz="7299">
                <a:solidFill>
                  <a:srgbClr val="000000"/>
                </a:solidFill>
                <a:latin typeface="DM Sans Bold"/>
              </a:rPr>
              <a:t>Requirements for project</a:t>
            </a:r>
          </a:p>
        </p:txBody>
      </p:sp>
      <p:sp>
        <p:nvSpPr>
          <p:cNvPr id="3" name="TextBox 3"/>
          <p:cNvSpPr txBox="1"/>
          <p:nvPr/>
        </p:nvSpPr>
        <p:spPr>
          <a:xfrm>
            <a:off x="1028700" y="3055968"/>
            <a:ext cx="16230600" cy="5267325"/>
          </a:xfrm>
          <a:prstGeom prst="rect">
            <a:avLst/>
          </a:prstGeom>
        </p:spPr>
        <p:txBody>
          <a:bodyPr lIns="0" tIns="0" rIns="0" bIns="0" rtlCol="0" anchor="t">
            <a:spAutoFit/>
          </a:bodyPr>
          <a:lstStyle/>
          <a:p>
            <a:pPr algn="just">
              <a:lnSpc>
                <a:spcPts val="4200"/>
              </a:lnSpc>
            </a:pPr>
            <a:r>
              <a:rPr lang="en-US" sz="3500">
                <a:solidFill>
                  <a:srgbClr val="000000"/>
                </a:solidFill>
                <a:latin typeface="DM Sans"/>
              </a:rPr>
              <a:t>Hardware specifications:</a:t>
            </a:r>
          </a:p>
          <a:p>
            <a:pPr marL="755651" lvl="1" indent="-377825" algn="just">
              <a:lnSpc>
                <a:spcPts val="4200"/>
              </a:lnSpc>
              <a:buFont typeface="Arial"/>
              <a:buChar char="•"/>
            </a:pPr>
            <a:r>
              <a:rPr lang="en-US" sz="3500">
                <a:solidFill>
                  <a:srgbClr val="000000"/>
                </a:solidFill>
                <a:latin typeface="DM Sans"/>
              </a:rPr>
              <a:t>Microsoft Server enabled computers, preferably workstations</a:t>
            </a:r>
          </a:p>
          <a:p>
            <a:pPr marL="755651" lvl="1" indent="-377825">
              <a:lnSpc>
                <a:spcPts val="4200"/>
              </a:lnSpc>
              <a:buFont typeface="Arial"/>
              <a:buChar char="•"/>
            </a:pPr>
            <a:r>
              <a:rPr lang="en-US" sz="3500">
                <a:solidFill>
                  <a:srgbClr val="000000"/>
                </a:solidFill>
                <a:latin typeface="DM Sans"/>
              </a:rPr>
              <a:t>Higher RAM, of about 4GB or above</a:t>
            </a:r>
          </a:p>
          <a:p>
            <a:pPr marL="755651" lvl="1" indent="-377825" algn="l">
              <a:lnSpc>
                <a:spcPts val="4200"/>
              </a:lnSpc>
              <a:buFont typeface="Arial"/>
              <a:buChar char="•"/>
            </a:pPr>
            <a:r>
              <a:rPr lang="en-US" sz="3500">
                <a:solidFill>
                  <a:srgbClr val="000000"/>
                </a:solidFill>
                <a:latin typeface="DM Sans"/>
              </a:rPr>
              <a:t> Processor of frequency 1.5GHz or above</a:t>
            </a:r>
          </a:p>
          <a:p>
            <a:pPr algn="just">
              <a:lnSpc>
                <a:spcPts val="4200"/>
              </a:lnSpc>
            </a:pPr>
            <a:endParaRPr lang="en-US" sz="3500">
              <a:solidFill>
                <a:srgbClr val="000000"/>
              </a:solidFill>
              <a:latin typeface="DM Sans"/>
            </a:endParaRPr>
          </a:p>
          <a:p>
            <a:pPr algn="just">
              <a:lnSpc>
                <a:spcPts val="4200"/>
              </a:lnSpc>
            </a:pPr>
            <a:r>
              <a:rPr lang="en-US" sz="3500">
                <a:solidFill>
                  <a:srgbClr val="000000"/>
                </a:solidFill>
                <a:latin typeface="DM Sans"/>
              </a:rPr>
              <a:t>Software specifications:</a:t>
            </a:r>
          </a:p>
          <a:p>
            <a:pPr marL="755651" lvl="1" indent="-377825" algn="just">
              <a:lnSpc>
                <a:spcPts val="4200"/>
              </a:lnSpc>
              <a:buFont typeface="Arial"/>
              <a:buChar char="•"/>
            </a:pPr>
            <a:r>
              <a:rPr lang="en-US" sz="3500">
                <a:solidFill>
                  <a:srgbClr val="000000"/>
                </a:solidFill>
                <a:latin typeface="DM Sans"/>
              </a:rPr>
              <a:t>Python 3.10.10</a:t>
            </a:r>
          </a:p>
          <a:p>
            <a:pPr marL="755651" lvl="1" indent="-377825" algn="just">
              <a:lnSpc>
                <a:spcPts val="4200"/>
              </a:lnSpc>
              <a:buFont typeface="Arial"/>
              <a:buChar char="•"/>
            </a:pPr>
            <a:r>
              <a:rPr lang="en-US" sz="3500">
                <a:solidFill>
                  <a:srgbClr val="000000"/>
                </a:solidFill>
                <a:latin typeface="DM Sans"/>
              </a:rPr>
              <a:t>VS Code</a:t>
            </a:r>
          </a:p>
          <a:p>
            <a:pPr marL="755651" lvl="1" indent="-377825" algn="just">
              <a:lnSpc>
                <a:spcPts val="4200"/>
              </a:lnSpc>
              <a:buFont typeface="Arial"/>
              <a:buChar char="•"/>
            </a:pPr>
            <a:r>
              <a:rPr lang="en-US" sz="3500">
                <a:solidFill>
                  <a:srgbClr val="000000"/>
                </a:solidFill>
                <a:latin typeface="DM Sans"/>
              </a:rPr>
              <a:t>Various python libraries</a:t>
            </a:r>
          </a:p>
          <a:p>
            <a:pPr marL="0" lvl="0" indent="0" algn="just">
              <a:lnSpc>
                <a:spcPts val="3648"/>
              </a:lnSpc>
              <a:spcBef>
                <a:spcPct val="0"/>
              </a:spcBef>
            </a:pPr>
            <a:endParaRPr lang="en-US" sz="3500">
              <a:solidFill>
                <a:srgbClr val="00000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1995</Words>
  <Application>Microsoft Office PowerPoint</Application>
  <PresentationFormat>Custom</PresentationFormat>
  <Paragraphs>124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DM Sans</vt:lpstr>
      <vt:lpstr>Canva Sans</vt:lpstr>
      <vt:lpstr>DM Sans Bold</vt:lpstr>
      <vt:lpstr>Arial</vt:lpstr>
      <vt:lpstr>Canva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review PPT</dc:title>
  <cp:lastModifiedBy>Siri Chandana</cp:lastModifiedBy>
  <cp:revision>5</cp:revision>
  <dcterms:created xsi:type="dcterms:W3CDTF">2006-08-16T00:00:00Z</dcterms:created>
  <dcterms:modified xsi:type="dcterms:W3CDTF">2024-04-19T07:09:22Z</dcterms:modified>
  <dc:identifier>DAF-_vOtiLM</dc:identifier>
</cp:coreProperties>
</file>