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31C0C-B0BE-4CA3-96CD-29755BCA5BF7}" type="datetimeFigureOut">
              <a:rPr lang="en-IN" smtClean="0"/>
              <a:t>17-06-2020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1D4A8-8E87-46FE-BA66-AE9EDE54C6B6}" type="slidenum">
              <a:rPr lang="en-IN" smtClean="0"/>
              <a:t>‹#›</a:t>
            </a:fld>
            <a:endParaRPr lang="en-IN"/>
          </a:p>
        </p:txBody>
      </p:sp>
    </p:spTree>
    <p:extLst>
      <p:ext uri="{BB962C8B-B14F-4D97-AF65-F5344CB8AC3E}">
        <p14:creationId xmlns:p14="http://schemas.microsoft.com/office/powerpoint/2010/main" val="396170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D1D4A8-8E87-46FE-BA66-AE9EDE54C6B6}" type="slidenum">
              <a:rPr lang="en-IN" smtClean="0"/>
              <a:t>15</a:t>
            </a:fld>
            <a:endParaRPr lang="en-IN"/>
          </a:p>
        </p:txBody>
      </p:sp>
    </p:spTree>
    <p:extLst>
      <p:ext uri="{BB962C8B-B14F-4D97-AF65-F5344CB8AC3E}">
        <p14:creationId xmlns:p14="http://schemas.microsoft.com/office/powerpoint/2010/main" val="271367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1FB686C-9400-483C-96C7-62F14EBFDA14}" type="datetimeFigureOut">
              <a:rPr lang="en-IN" smtClean="0"/>
              <a:t>16-06-2020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1839249-DCD2-4738-8E75-D92921F727A6}" type="slidenum">
              <a:rPr lang="en-IN" smtClean="0"/>
              <a:t>‹#›</a:t>
            </a:fld>
            <a:endParaRPr lang="en-IN"/>
          </a:p>
        </p:txBody>
      </p:sp>
    </p:spTree>
    <p:extLst>
      <p:ext uri="{BB962C8B-B14F-4D97-AF65-F5344CB8AC3E}">
        <p14:creationId xmlns:p14="http://schemas.microsoft.com/office/powerpoint/2010/main" val="316266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B686C-9400-483C-96C7-62F14EBFDA1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39249-DCD2-4738-8E75-D92921F727A6}" type="slidenum">
              <a:rPr lang="en-IN" smtClean="0"/>
              <a:t>‹#›</a:t>
            </a:fld>
            <a:endParaRPr lang="en-IN"/>
          </a:p>
        </p:txBody>
      </p:sp>
    </p:spTree>
    <p:extLst>
      <p:ext uri="{BB962C8B-B14F-4D97-AF65-F5344CB8AC3E}">
        <p14:creationId xmlns:p14="http://schemas.microsoft.com/office/powerpoint/2010/main" val="358327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1FB686C-9400-483C-96C7-62F14EBFDA14}" type="datetimeFigureOut">
              <a:rPr lang="en-IN" smtClean="0"/>
              <a:t>16-06-2020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1839249-DCD2-4738-8E75-D92921F727A6}" type="slidenum">
              <a:rPr lang="en-IN" smtClean="0"/>
              <a:t>‹#›</a:t>
            </a:fld>
            <a:endParaRPr lang="en-IN"/>
          </a:p>
        </p:txBody>
      </p:sp>
    </p:spTree>
    <p:extLst>
      <p:ext uri="{BB962C8B-B14F-4D97-AF65-F5344CB8AC3E}">
        <p14:creationId xmlns:p14="http://schemas.microsoft.com/office/powerpoint/2010/main" val="314674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B686C-9400-483C-96C7-62F14EBFDA1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1839249-DCD2-4738-8E75-D92921F727A6}" type="slidenum">
              <a:rPr lang="en-IN" smtClean="0"/>
              <a:t>‹#›</a:t>
            </a:fld>
            <a:endParaRPr lang="en-IN"/>
          </a:p>
        </p:txBody>
      </p:sp>
    </p:spTree>
    <p:extLst>
      <p:ext uri="{BB962C8B-B14F-4D97-AF65-F5344CB8AC3E}">
        <p14:creationId xmlns:p14="http://schemas.microsoft.com/office/powerpoint/2010/main" val="358792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1FB686C-9400-483C-96C7-62F14EBFDA14}" type="datetimeFigureOut">
              <a:rPr lang="en-IN" smtClean="0"/>
              <a:t>16-06-2020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1839249-DCD2-4738-8E75-D92921F727A6}" type="slidenum">
              <a:rPr lang="en-IN" smtClean="0"/>
              <a:t>‹#›</a:t>
            </a:fld>
            <a:endParaRPr lang="en-IN"/>
          </a:p>
        </p:txBody>
      </p:sp>
    </p:spTree>
    <p:extLst>
      <p:ext uri="{BB962C8B-B14F-4D97-AF65-F5344CB8AC3E}">
        <p14:creationId xmlns:p14="http://schemas.microsoft.com/office/powerpoint/2010/main" val="106795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B686C-9400-483C-96C7-62F14EBFDA14}"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39249-DCD2-4738-8E75-D92921F727A6}" type="slidenum">
              <a:rPr lang="en-IN" smtClean="0"/>
              <a:t>‹#›</a:t>
            </a:fld>
            <a:endParaRPr lang="en-IN"/>
          </a:p>
        </p:txBody>
      </p:sp>
    </p:spTree>
    <p:extLst>
      <p:ext uri="{BB962C8B-B14F-4D97-AF65-F5344CB8AC3E}">
        <p14:creationId xmlns:p14="http://schemas.microsoft.com/office/powerpoint/2010/main" val="395210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B686C-9400-483C-96C7-62F14EBFDA14}" type="datetimeFigureOut">
              <a:rPr lang="en-IN" smtClean="0"/>
              <a:t>16-06-2020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39249-DCD2-4738-8E75-D92921F727A6}" type="slidenum">
              <a:rPr lang="en-IN" smtClean="0"/>
              <a:t>‹#›</a:t>
            </a:fld>
            <a:endParaRPr lang="en-IN"/>
          </a:p>
        </p:txBody>
      </p:sp>
    </p:spTree>
    <p:extLst>
      <p:ext uri="{BB962C8B-B14F-4D97-AF65-F5344CB8AC3E}">
        <p14:creationId xmlns:p14="http://schemas.microsoft.com/office/powerpoint/2010/main" val="22694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FB686C-9400-483C-96C7-62F14EBFDA14}" type="datetimeFigureOut">
              <a:rPr lang="en-IN" smtClean="0"/>
              <a:t>16-06-2020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39249-DCD2-4738-8E75-D92921F727A6}"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17126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B686C-9400-483C-96C7-62F14EBFDA14}" type="datetimeFigureOut">
              <a:rPr lang="en-IN" smtClean="0"/>
              <a:t>16-06-2020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39249-DCD2-4738-8E75-D92921F727A6}" type="slidenum">
              <a:rPr lang="en-IN" smtClean="0"/>
              <a:t>‹#›</a:t>
            </a:fld>
            <a:endParaRPr lang="en-IN"/>
          </a:p>
        </p:txBody>
      </p:sp>
    </p:spTree>
    <p:extLst>
      <p:ext uri="{BB962C8B-B14F-4D97-AF65-F5344CB8AC3E}">
        <p14:creationId xmlns:p14="http://schemas.microsoft.com/office/powerpoint/2010/main" val="65300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1FB686C-9400-483C-96C7-62F14EBFDA14}" type="datetimeFigureOut">
              <a:rPr lang="en-IN" smtClean="0"/>
              <a:t>16-06-2020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1839249-DCD2-4738-8E75-D92921F727A6}" type="slidenum">
              <a:rPr lang="en-IN" smtClean="0"/>
              <a:t>‹#›</a:t>
            </a:fld>
            <a:endParaRPr lang="en-IN"/>
          </a:p>
        </p:txBody>
      </p:sp>
    </p:spTree>
    <p:extLst>
      <p:ext uri="{BB962C8B-B14F-4D97-AF65-F5344CB8AC3E}">
        <p14:creationId xmlns:p14="http://schemas.microsoft.com/office/powerpoint/2010/main" val="157448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B686C-9400-483C-96C7-62F14EBFDA14}"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39249-DCD2-4738-8E75-D92921F727A6}" type="slidenum">
              <a:rPr lang="en-IN" smtClean="0"/>
              <a:t>‹#›</a:t>
            </a:fld>
            <a:endParaRPr lang="en-IN"/>
          </a:p>
        </p:txBody>
      </p:sp>
    </p:spTree>
    <p:extLst>
      <p:ext uri="{BB962C8B-B14F-4D97-AF65-F5344CB8AC3E}">
        <p14:creationId xmlns:p14="http://schemas.microsoft.com/office/powerpoint/2010/main" val="204769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1FB686C-9400-483C-96C7-62F14EBFDA14}" type="datetimeFigureOut">
              <a:rPr lang="en-IN" smtClean="0"/>
              <a:t>16-06-2020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1839249-DCD2-4738-8E75-D92921F727A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25617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2A22-9B15-4389-91F7-6F8044ADC857}"/>
              </a:ext>
            </a:extLst>
          </p:cNvPr>
          <p:cNvSpPr>
            <a:spLocks noGrp="1"/>
          </p:cNvSpPr>
          <p:nvPr>
            <p:ph type="ctrTitle"/>
          </p:nvPr>
        </p:nvSpPr>
        <p:spPr/>
        <p:txBody>
          <a:bodyPr>
            <a:normAutofit/>
          </a:bodyPr>
          <a:lstStyle/>
          <a:p>
            <a:pPr algn="ctr"/>
            <a:r>
              <a:rPr lang="en-IN" dirty="0"/>
              <a:t>Capstone project- The battle of neighbourhoods- presentation</a:t>
            </a:r>
          </a:p>
        </p:txBody>
      </p:sp>
      <p:sp>
        <p:nvSpPr>
          <p:cNvPr id="3" name="Subtitle 2">
            <a:extLst>
              <a:ext uri="{FF2B5EF4-FFF2-40B4-BE49-F238E27FC236}">
                <a16:creationId xmlns:a16="http://schemas.microsoft.com/office/drawing/2014/main" id="{8D8CCB44-9D2D-4B78-BF05-5E3FD19145B3}"/>
              </a:ext>
            </a:extLst>
          </p:cNvPr>
          <p:cNvSpPr>
            <a:spLocks noGrp="1"/>
          </p:cNvSpPr>
          <p:nvPr>
            <p:ph type="subTitle" idx="1"/>
          </p:nvPr>
        </p:nvSpPr>
        <p:spPr/>
        <p:txBody>
          <a:bodyPr/>
          <a:lstStyle/>
          <a:p>
            <a:r>
              <a:rPr lang="en-IN" dirty="0"/>
              <a:t>Siri </a:t>
            </a:r>
            <a:r>
              <a:rPr lang="en-IN" dirty="0" err="1"/>
              <a:t>devarapalli</a:t>
            </a:r>
            <a:endParaRPr lang="en-IN" dirty="0"/>
          </a:p>
        </p:txBody>
      </p:sp>
    </p:spTree>
    <p:extLst>
      <p:ext uri="{BB962C8B-B14F-4D97-AF65-F5344CB8AC3E}">
        <p14:creationId xmlns:p14="http://schemas.microsoft.com/office/powerpoint/2010/main" val="428334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1380-53B4-4EB0-84B0-E8B5524491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5B5D2C-766E-4918-A802-6FFEB6A5DF4E}"/>
              </a:ext>
            </a:extLst>
          </p:cNvPr>
          <p:cNvSpPr>
            <a:spLocks noGrp="1"/>
          </p:cNvSpPr>
          <p:nvPr>
            <p:ph idx="1"/>
          </p:nvPr>
        </p:nvSpPr>
        <p:spPr>
          <a:xfrm>
            <a:off x="581192" y="2180496"/>
            <a:ext cx="11029615" cy="4135463"/>
          </a:xfrm>
        </p:spPr>
        <p:txBody>
          <a:bodyPr/>
          <a:lstStyle/>
          <a:p>
            <a:r>
              <a:rPr lang="en-IN" sz="2000" dirty="0"/>
              <a:t>One hot encoding is done on the venues(One hot encoding is a process by which categorical variables are converted into a form that can be provided to ML algorithms to do a better job in prediction). The venues data is then grouped by the neighbourhood and mean of the venues are calculated, finally the top ten venues are selected.</a:t>
            </a:r>
          </a:p>
          <a:p>
            <a:r>
              <a:rPr lang="en-IN" sz="2000" dirty="0"/>
              <a:t>To help people find similar neighbourhoods we use k mean clustering (a form of unsupervised machine learning that clusters data based on predefined cluster size). We will use a cluster size of 3 which will divide 8 neighbourhood into 3 clusters. The reason to cluster the neighbourhoods is to make it easier for people to eliminate irrelevant neighbourhoods based on amenities and venues in each neighbourhood.</a:t>
            </a:r>
          </a:p>
          <a:p>
            <a:endParaRPr lang="en-IN" dirty="0"/>
          </a:p>
        </p:txBody>
      </p:sp>
    </p:spTree>
    <p:extLst>
      <p:ext uri="{BB962C8B-B14F-4D97-AF65-F5344CB8AC3E}">
        <p14:creationId xmlns:p14="http://schemas.microsoft.com/office/powerpoint/2010/main" val="25691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39E962-09AF-4465-A1AE-AF309B94F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515" y="1669705"/>
            <a:ext cx="3839852" cy="5188295"/>
          </a:xfrm>
          <a:prstGeom prst="rect">
            <a:avLst/>
          </a:prstGeom>
        </p:spPr>
      </p:pic>
      <p:sp>
        <p:nvSpPr>
          <p:cNvPr id="3" name="Content Placeholder 2">
            <a:extLst>
              <a:ext uri="{FF2B5EF4-FFF2-40B4-BE49-F238E27FC236}">
                <a16:creationId xmlns:a16="http://schemas.microsoft.com/office/drawing/2014/main" id="{EB207DD7-6763-405B-8AEB-2C72E0B73A0A}"/>
              </a:ext>
            </a:extLst>
          </p:cNvPr>
          <p:cNvSpPr>
            <a:spLocks noGrp="1"/>
          </p:cNvSpPr>
          <p:nvPr>
            <p:ph idx="1"/>
          </p:nvPr>
        </p:nvSpPr>
        <p:spPr>
          <a:xfrm>
            <a:off x="581192" y="2180496"/>
            <a:ext cx="6997959" cy="3975348"/>
          </a:xfrm>
        </p:spPr>
        <p:txBody>
          <a:bodyPr/>
          <a:lstStyle/>
          <a:p>
            <a:r>
              <a:rPr lang="en-IN" sz="2000" dirty="0"/>
              <a:t>After running the k means clustering algorithm we can access each cluster to see which neighbourhoods were assigned to each of the three clusters. Visualizing the clusters by using a map from folium library.</a:t>
            </a:r>
          </a:p>
          <a:p>
            <a:r>
              <a:rPr lang="en-IN" sz="2000" dirty="0"/>
              <a:t> Each cluster is colour coded for readability. Red represents the first cluster. Blue represents the second cluster. Green represents the third cluster.</a:t>
            </a:r>
          </a:p>
          <a:p>
            <a:endParaRPr lang="en-IN" dirty="0"/>
          </a:p>
        </p:txBody>
      </p:sp>
      <p:sp>
        <p:nvSpPr>
          <p:cNvPr id="2" name="Title 1">
            <a:extLst>
              <a:ext uri="{FF2B5EF4-FFF2-40B4-BE49-F238E27FC236}">
                <a16:creationId xmlns:a16="http://schemas.microsoft.com/office/drawing/2014/main" id="{3948313A-D12E-438E-ADD9-37BBDB37A3D3}"/>
              </a:ext>
            </a:extLst>
          </p:cNvPr>
          <p:cNvSpPr>
            <a:spLocks noGrp="1"/>
          </p:cNvSpPr>
          <p:nvPr>
            <p:ph type="title"/>
          </p:nvPr>
        </p:nvSpPr>
        <p:spPr/>
        <p:txBody>
          <a:bodyPr/>
          <a:lstStyle/>
          <a:p>
            <a:r>
              <a:rPr lang="en-IN" dirty="0"/>
              <a:t>results</a:t>
            </a:r>
          </a:p>
        </p:txBody>
      </p:sp>
    </p:spTree>
    <p:extLst>
      <p:ext uri="{BB962C8B-B14F-4D97-AF65-F5344CB8AC3E}">
        <p14:creationId xmlns:p14="http://schemas.microsoft.com/office/powerpoint/2010/main" val="133861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866412-0C95-4E48-8432-74E551EEF447}"/>
              </a:ext>
            </a:extLst>
          </p:cNvPr>
          <p:cNvSpPr>
            <a:spLocks noGrp="1"/>
          </p:cNvSpPr>
          <p:nvPr>
            <p:ph type="title"/>
          </p:nvPr>
        </p:nvSpPr>
        <p:spPr>
          <a:xfrm>
            <a:off x="581193" y="609069"/>
            <a:ext cx="11029616" cy="566738"/>
          </a:xfrm>
        </p:spPr>
        <p:txBody>
          <a:bodyPr/>
          <a:lstStyle/>
          <a:p>
            <a:r>
              <a:rPr lang="en-IN" dirty="0"/>
              <a:t>Cluster 1</a:t>
            </a:r>
          </a:p>
        </p:txBody>
      </p:sp>
      <p:sp>
        <p:nvSpPr>
          <p:cNvPr id="6" name="Text Placeholder 5">
            <a:extLst>
              <a:ext uri="{FF2B5EF4-FFF2-40B4-BE49-F238E27FC236}">
                <a16:creationId xmlns:a16="http://schemas.microsoft.com/office/drawing/2014/main" id="{5EE6AE1B-69EC-45B1-B293-06AEC9AA2156}"/>
              </a:ext>
            </a:extLst>
          </p:cNvPr>
          <p:cNvSpPr>
            <a:spLocks noGrp="1"/>
          </p:cNvSpPr>
          <p:nvPr>
            <p:ph type="body" sz="half" idx="2"/>
          </p:nvPr>
        </p:nvSpPr>
        <p:spPr>
          <a:xfrm>
            <a:off x="581192" y="5260127"/>
            <a:ext cx="11029617" cy="1597873"/>
          </a:xfrm>
        </p:spPr>
        <p:txBody>
          <a:bodyPr>
            <a:normAutofit/>
          </a:bodyPr>
          <a:lstStyle/>
          <a:p>
            <a:r>
              <a:rPr lang="en-IN" sz="2000" dirty="0"/>
              <a:t>Cluster one is the biggest cluster. It has 6 neighbourhoods. Upon observation we can find out that it’s most common venues are restaurants, parks, shops and fitness studios.</a:t>
            </a:r>
          </a:p>
          <a:p>
            <a:endParaRPr lang="en-IN" sz="1400" dirty="0"/>
          </a:p>
        </p:txBody>
      </p:sp>
      <p:pic>
        <p:nvPicPr>
          <p:cNvPr id="16" name="Picture 15">
            <a:extLst>
              <a:ext uri="{FF2B5EF4-FFF2-40B4-BE49-F238E27FC236}">
                <a16:creationId xmlns:a16="http://schemas.microsoft.com/office/drawing/2014/main" id="{ED11DBA4-E9BC-4531-89DA-B1B693FBF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877" y="1175807"/>
            <a:ext cx="8077200" cy="4084320"/>
          </a:xfrm>
          <a:prstGeom prst="rect">
            <a:avLst/>
          </a:prstGeom>
        </p:spPr>
      </p:pic>
    </p:spTree>
    <p:extLst>
      <p:ext uri="{BB962C8B-B14F-4D97-AF65-F5344CB8AC3E}">
        <p14:creationId xmlns:p14="http://schemas.microsoft.com/office/powerpoint/2010/main" val="425588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47FB3-32DD-4F45-A619-018632F1B29D}"/>
              </a:ext>
            </a:extLst>
          </p:cNvPr>
          <p:cNvSpPr>
            <a:spLocks noGrp="1"/>
          </p:cNvSpPr>
          <p:nvPr>
            <p:ph type="title"/>
          </p:nvPr>
        </p:nvSpPr>
        <p:spPr>
          <a:xfrm>
            <a:off x="447817" y="526741"/>
            <a:ext cx="11029616" cy="566738"/>
          </a:xfrm>
        </p:spPr>
        <p:txBody>
          <a:bodyPr/>
          <a:lstStyle/>
          <a:p>
            <a:r>
              <a:rPr lang="en-IN" dirty="0"/>
              <a:t>Cluster 2</a:t>
            </a:r>
          </a:p>
        </p:txBody>
      </p:sp>
      <p:sp>
        <p:nvSpPr>
          <p:cNvPr id="6" name="Text Placeholder 5">
            <a:extLst>
              <a:ext uri="{FF2B5EF4-FFF2-40B4-BE49-F238E27FC236}">
                <a16:creationId xmlns:a16="http://schemas.microsoft.com/office/drawing/2014/main" id="{A7B0A644-3E0F-4A7C-B836-C9050721F402}"/>
              </a:ext>
            </a:extLst>
          </p:cNvPr>
          <p:cNvSpPr>
            <a:spLocks noGrp="1"/>
          </p:cNvSpPr>
          <p:nvPr>
            <p:ph type="body" sz="half" idx="2"/>
          </p:nvPr>
        </p:nvSpPr>
        <p:spPr>
          <a:xfrm>
            <a:off x="447816" y="2661789"/>
            <a:ext cx="11029617" cy="1211384"/>
          </a:xfrm>
        </p:spPr>
        <p:txBody>
          <a:bodyPr>
            <a:normAutofit/>
          </a:bodyPr>
          <a:lstStyle/>
          <a:p>
            <a:r>
              <a:rPr lang="en-IN" sz="2000" dirty="0"/>
              <a:t>The second cluster consists of one neighbourhood. The venues are a target store, the great outdoors, a gold course, gas station and a home service.</a:t>
            </a:r>
          </a:p>
          <a:p>
            <a:endParaRPr lang="en-IN" sz="1400" dirty="0"/>
          </a:p>
        </p:txBody>
      </p:sp>
      <p:pic>
        <p:nvPicPr>
          <p:cNvPr id="8" name="Picture 7">
            <a:extLst>
              <a:ext uri="{FF2B5EF4-FFF2-40B4-BE49-F238E27FC236}">
                <a16:creationId xmlns:a16="http://schemas.microsoft.com/office/drawing/2014/main" id="{FB18C900-49DD-4E1A-AA32-44994349C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718" y="1031038"/>
            <a:ext cx="8023860" cy="1752600"/>
          </a:xfrm>
          <a:prstGeom prst="rect">
            <a:avLst/>
          </a:prstGeom>
        </p:spPr>
      </p:pic>
      <p:sp>
        <p:nvSpPr>
          <p:cNvPr id="9" name="Title 3">
            <a:extLst>
              <a:ext uri="{FF2B5EF4-FFF2-40B4-BE49-F238E27FC236}">
                <a16:creationId xmlns:a16="http://schemas.microsoft.com/office/drawing/2014/main" id="{B1179D79-BC67-4B3D-90D7-1F2E942D8E33}"/>
              </a:ext>
            </a:extLst>
          </p:cNvPr>
          <p:cNvSpPr txBox="1">
            <a:spLocks/>
          </p:cNvSpPr>
          <p:nvPr/>
        </p:nvSpPr>
        <p:spPr>
          <a:xfrm>
            <a:off x="447816" y="3429000"/>
            <a:ext cx="11029616"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Cluster 3</a:t>
            </a:r>
          </a:p>
        </p:txBody>
      </p:sp>
      <p:pic>
        <p:nvPicPr>
          <p:cNvPr id="11" name="Picture 10">
            <a:extLst>
              <a:ext uri="{FF2B5EF4-FFF2-40B4-BE49-F238E27FC236}">
                <a16:creationId xmlns:a16="http://schemas.microsoft.com/office/drawing/2014/main" id="{148C8BAD-7C80-47F2-A999-1B951B03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718" y="3995738"/>
            <a:ext cx="8023860" cy="1792271"/>
          </a:xfrm>
          <a:prstGeom prst="rect">
            <a:avLst/>
          </a:prstGeom>
        </p:spPr>
      </p:pic>
      <p:sp>
        <p:nvSpPr>
          <p:cNvPr id="12" name="Text Placeholder 5">
            <a:extLst>
              <a:ext uri="{FF2B5EF4-FFF2-40B4-BE49-F238E27FC236}">
                <a16:creationId xmlns:a16="http://schemas.microsoft.com/office/drawing/2014/main" id="{BF2FEC04-70EA-44B0-B614-B7DEB56FD1C6}"/>
              </a:ext>
            </a:extLst>
          </p:cNvPr>
          <p:cNvSpPr txBox="1">
            <a:spLocks/>
          </p:cNvSpPr>
          <p:nvPr/>
        </p:nvSpPr>
        <p:spPr>
          <a:xfrm>
            <a:off x="447816" y="5635962"/>
            <a:ext cx="11029617" cy="1211384"/>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IN" sz="2000" dirty="0"/>
              <a:t>The third cluster has one neighbourhood. The venues are a train station, home service, bus station, Intersection, fitness centre and a gas station.</a:t>
            </a:r>
          </a:p>
          <a:p>
            <a:endParaRPr lang="en-IN" sz="1400" dirty="0"/>
          </a:p>
        </p:txBody>
      </p:sp>
    </p:spTree>
    <p:extLst>
      <p:ext uri="{BB962C8B-B14F-4D97-AF65-F5344CB8AC3E}">
        <p14:creationId xmlns:p14="http://schemas.microsoft.com/office/powerpoint/2010/main" val="36352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C60C44-C5EC-4BA6-8AB8-DDFE3D5594E4}"/>
              </a:ext>
            </a:extLst>
          </p:cNvPr>
          <p:cNvSpPr>
            <a:spLocks noGrp="1"/>
          </p:cNvSpPr>
          <p:nvPr>
            <p:ph type="title"/>
          </p:nvPr>
        </p:nvSpPr>
        <p:spPr/>
        <p:txBody>
          <a:bodyPr/>
          <a:lstStyle/>
          <a:p>
            <a:r>
              <a:rPr lang="en-IN" dirty="0"/>
              <a:t>discussion</a:t>
            </a:r>
          </a:p>
        </p:txBody>
      </p:sp>
      <p:sp>
        <p:nvSpPr>
          <p:cNvPr id="6" name="Content Placeholder 5">
            <a:extLst>
              <a:ext uri="{FF2B5EF4-FFF2-40B4-BE49-F238E27FC236}">
                <a16:creationId xmlns:a16="http://schemas.microsoft.com/office/drawing/2014/main" id="{D04CA27A-9211-4923-B5F2-A6CE3C4F01C4}"/>
              </a:ext>
            </a:extLst>
          </p:cNvPr>
          <p:cNvSpPr>
            <a:spLocks noGrp="1"/>
          </p:cNvSpPr>
          <p:nvPr>
            <p:ph idx="1"/>
          </p:nvPr>
        </p:nvSpPr>
        <p:spPr>
          <a:xfrm>
            <a:off x="581192" y="2045616"/>
            <a:ext cx="11029615" cy="4553147"/>
          </a:xfrm>
        </p:spPr>
        <p:txBody>
          <a:bodyPr/>
          <a:lstStyle/>
          <a:p>
            <a:r>
              <a:rPr lang="en-IN" sz="2000" dirty="0"/>
              <a:t>The aim of this project is to help people who want to relocate to the safest community in London, expats can chose the neighbourhoods to which they want to relocate based on the most common venues in it. </a:t>
            </a:r>
          </a:p>
          <a:p>
            <a:r>
              <a:rPr lang="en-IN" sz="2000" dirty="0"/>
              <a:t>If a person is looking for a neighbourhood with good connectivity and public transportation we can see that Clusters 3 has Train stations and Bus stops as the most common venues. </a:t>
            </a:r>
          </a:p>
          <a:p>
            <a:r>
              <a:rPr lang="en-IN" sz="2000" dirty="0"/>
              <a:t>If a person is looking for a neighbourhood with stores and restaurants in a close proximity then the neighbourhoods in the first cluster is suitable. </a:t>
            </a:r>
          </a:p>
          <a:p>
            <a:r>
              <a:rPr lang="en-IN" sz="2000" dirty="0"/>
              <a:t>For a family I feel that the neighbourhoods in Cluster 2 is more suitable dues to the common venues in that cluster, these neighbourhoods have common venues such as golf course, Gym/Fitness centre, Restaurants, Home service and great outdoors which is ideal for a family.</a:t>
            </a:r>
          </a:p>
          <a:p>
            <a:r>
              <a:rPr lang="en-IN" sz="2000" dirty="0"/>
              <a:t>The preference of venues in their neighbourhood may vary from person to person, in this way they can select a neighbourhood according to their preference.</a:t>
            </a:r>
          </a:p>
          <a:p>
            <a:endParaRPr lang="en-IN" dirty="0"/>
          </a:p>
        </p:txBody>
      </p:sp>
    </p:spTree>
    <p:extLst>
      <p:ext uri="{BB962C8B-B14F-4D97-AF65-F5344CB8AC3E}">
        <p14:creationId xmlns:p14="http://schemas.microsoft.com/office/powerpoint/2010/main" val="135074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80AB-9D14-4971-BF75-C70FA7E3A54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128E558-52AA-4E3E-9D87-8199A0F2D853}"/>
              </a:ext>
            </a:extLst>
          </p:cNvPr>
          <p:cNvSpPr>
            <a:spLocks noGrp="1"/>
          </p:cNvSpPr>
          <p:nvPr>
            <p:ph idx="1"/>
          </p:nvPr>
        </p:nvSpPr>
        <p:spPr/>
        <p:txBody>
          <a:bodyPr/>
          <a:lstStyle/>
          <a:p>
            <a:r>
              <a:rPr lang="en-IN" sz="2000" dirty="0"/>
              <a:t>This project helps a person get a better understanding of the neighbourhoods with respect to the most common venues in that neighbourhood. It is always helpful to make use of technology to stay one step ahead i.e. finding out more about places before moving into a neighbourhood. </a:t>
            </a:r>
          </a:p>
          <a:p>
            <a:r>
              <a:rPr lang="en-IN" sz="2000" dirty="0"/>
              <a:t>We have just taken safety as a primary concern to shortlist the community area in Chicago. The future of this project includes taking other factors such as cost of living in the areas into consideration to shortlist the borough based on safety and a predefined budget.</a:t>
            </a:r>
          </a:p>
          <a:p>
            <a:endParaRPr lang="en-IN" dirty="0"/>
          </a:p>
        </p:txBody>
      </p:sp>
    </p:spTree>
    <p:extLst>
      <p:ext uri="{BB962C8B-B14F-4D97-AF65-F5344CB8AC3E}">
        <p14:creationId xmlns:p14="http://schemas.microsoft.com/office/powerpoint/2010/main" val="250643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07A9-3064-44AF-A840-3A3252470D4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1E0A1A5-4128-446F-B991-B7196044BBB5}"/>
              </a:ext>
            </a:extLst>
          </p:cNvPr>
          <p:cNvSpPr>
            <a:spLocks noGrp="1"/>
          </p:cNvSpPr>
          <p:nvPr>
            <p:ph idx="1"/>
          </p:nvPr>
        </p:nvSpPr>
        <p:spPr>
          <a:xfrm>
            <a:off x="581192" y="2180496"/>
            <a:ext cx="11029615" cy="4540815"/>
          </a:xfrm>
        </p:spPr>
        <p:txBody>
          <a:bodyPr/>
          <a:lstStyle/>
          <a:p>
            <a:pPr marL="0" indent="0">
              <a:buNone/>
            </a:pPr>
            <a:endParaRPr lang="en-IN" dirty="0"/>
          </a:p>
          <a:p>
            <a:r>
              <a:rPr lang="en-IN" sz="2000" dirty="0"/>
              <a:t>Background: To minimize the chance of feeling any discomfort after shifting we should research the neighbourhood thoroughly. We should consider our priorities and make an informed choice so that we don’t regret it after getting there. One common concern is safety.</a:t>
            </a:r>
          </a:p>
          <a:p>
            <a:r>
              <a:rPr lang="en-IN" sz="2000" dirty="0"/>
              <a:t>Problem: This project aims to select the safest community in Chicago based on total crimes, explore the community to find the ten most common venues in each neighbourhood and finally cluster the neighbourhoods using k-means clustering.</a:t>
            </a:r>
          </a:p>
          <a:p>
            <a:r>
              <a:rPr lang="en-IN" sz="2000" dirty="0"/>
              <a:t>Interest: People who are considering to relocate to Chicago will find it easy to identify the safest community in Chicago and common venues in each neighbourhood.</a:t>
            </a:r>
          </a:p>
          <a:p>
            <a:endParaRPr lang="en-IN" dirty="0"/>
          </a:p>
          <a:p>
            <a:pPr marL="0" indent="0">
              <a:buNone/>
            </a:pPr>
            <a:endParaRPr lang="en-IN" dirty="0"/>
          </a:p>
        </p:txBody>
      </p:sp>
    </p:spTree>
    <p:extLst>
      <p:ext uri="{BB962C8B-B14F-4D97-AF65-F5344CB8AC3E}">
        <p14:creationId xmlns:p14="http://schemas.microsoft.com/office/powerpoint/2010/main" val="225333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8BB5-4734-414A-B74F-A48450121A5C}"/>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378F4197-3E28-49F9-882F-BDFD5224F245}"/>
              </a:ext>
            </a:extLst>
          </p:cNvPr>
          <p:cNvSpPr>
            <a:spLocks noGrp="1"/>
          </p:cNvSpPr>
          <p:nvPr>
            <p:ph idx="1"/>
          </p:nvPr>
        </p:nvSpPr>
        <p:spPr/>
        <p:txBody>
          <a:bodyPr>
            <a:normAutofit/>
          </a:bodyPr>
          <a:lstStyle/>
          <a:p>
            <a:r>
              <a:rPr lang="en-IN" sz="2000" dirty="0"/>
              <a:t>The data acquired for this project is from three sources. </a:t>
            </a:r>
          </a:p>
          <a:p>
            <a:r>
              <a:rPr lang="en-IN" sz="2000" dirty="0"/>
              <a:t>The first data source uses a Chicago crime that shows all the crimes from 2001 till 2020 in Chicago. </a:t>
            </a:r>
          </a:p>
          <a:p>
            <a:r>
              <a:rPr lang="en-IN" sz="2000" dirty="0"/>
              <a:t>The second source is scraped from a Wikipedia page that contains the list of community areas. </a:t>
            </a:r>
          </a:p>
          <a:p>
            <a:r>
              <a:rPr lang="en-IN" sz="2000" dirty="0"/>
              <a:t>The third data source is a list of all the neighbourhoods in each community area as found on a Wikipedia page. </a:t>
            </a:r>
          </a:p>
        </p:txBody>
      </p:sp>
    </p:spTree>
    <p:extLst>
      <p:ext uri="{BB962C8B-B14F-4D97-AF65-F5344CB8AC3E}">
        <p14:creationId xmlns:p14="http://schemas.microsoft.com/office/powerpoint/2010/main" val="202427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A6B9-D187-486A-9AF9-2FA347FE4045}"/>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495B71CF-9317-40B7-B037-92AEBAED2784}"/>
              </a:ext>
            </a:extLst>
          </p:cNvPr>
          <p:cNvSpPr>
            <a:spLocks noGrp="1"/>
          </p:cNvSpPr>
          <p:nvPr>
            <p:ph idx="1"/>
          </p:nvPr>
        </p:nvSpPr>
        <p:spPr>
          <a:xfrm>
            <a:off x="581192" y="2180496"/>
            <a:ext cx="11029615" cy="4965022"/>
          </a:xfrm>
        </p:spPr>
        <p:txBody>
          <a:bodyPr>
            <a:normAutofit/>
          </a:bodyPr>
          <a:lstStyle/>
          <a:p>
            <a:r>
              <a:rPr lang="en-IN" sz="2000" dirty="0"/>
              <a:t>The data preparation for each of the three sources was done separately. </a:t>
            </a:r>
          </a:p>
          <a:p>
            <a:r>
              <a:rPr lang="en-IN" dirty="0"/>
              <a:t>From the crime in Chicago dataset the crimes of year 2017 are only selected. </a:t>
            </a:r>
          </a:p>
          <a:p>
            <a:r>
              <a:rPr lang="en-IN" dirty="0"/>
              <a:t>We make sure that the community area numbers are same so that we can merge the data frames using these numbers(1-77). To identify the community area with the least crimes in the year 2017.</a:t>
            </a:r>
          </a:p>
          <a:p>
            <a:r>
              <a:rPr lang="en-IN" dirty="0"/>
              <a:t>After visualising the crime in each community area we can find the community with the least crime rate and hence tag the safest community area. </a:t>
            </a:r>
          </a:p>
          <a:p>
            <a:r>
              <a:rPr lang="en-IN" dirty="0"/>
              <a:t>The third source of data is created from the list of neighbourhoods from scratch using the list available on Wikipedia. </a:t>
            </a:r>
          </a:p>
          <a:p>
            <a:r>
              <a:rPr lang="en-IN" dirty="0"/>
              <a:t>This data contains all the neighbourhoods in the safest community areas. </a:t>
            </a:r>
          </a:p>
          <a:p>
            <a:r>
              <a:rPr lang="en-IN" dirty="0"/>
              <a:t>The coordinates are generated using Google maps API geo-encoding . </a:t>
            </a:r>
          </a:p>
          <a:p>
            <a:r>
              <a:rPr lang="en-IN" dirty="0"/>
              <a:t>The new dataset is used to generate the venues for each neighbourhood using the Foursquare API. These neighbourhoods are grouped using K means clustering.</a:t>
            </a:r>
          </a:p>
          <a:p>
            <a:endParaRPr lang="en-IN" dirty="0"/>
          </a:p>
          <a:p>
            <a:endParaRPr lang="en-IN" sz="2400" dirty="0"/>
          </a:p>
        </p:txBody>
      </p:sp>
    </p:spTree>
    <p:extLst>
      <p:ext uri="{BB962C8B-B14F-4D97-AF65-F5344CB8AC3E}">
        <p14:creationId xmlns:p14="http://schemas.microsoft.com/office/powerpoint/2010/main" val="16160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2E59-27B6-4245-9F50-FB22663DCE09}"/>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DAF931F3-E157-4726-9FE8-AA1002262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534" y="2686089"/>
            <a:ext cx="8115300" cy="2979420"/>
          </a:xfrm>
        </p:spPr>
      </p:pic>
      <p:sp>
        <p:nvSpPr>
          <p:cNvPr id="6" name="TextBox 5">
            <a:extLst>
              <a:ext uri="{FF2B5EF4-FFF2-40B4-BE49-F238E27FC236}">
                <a16:creationId xmlns:a16="http://schemas.microsoft.com/office/drawing/2014/main" id="{6B0E76B8-44DF-4C3F-ABF8-23B2F4FCFBDD}"/>
              </a:ext>
            </a:extLst>
          </p:cNvPr>
          <p:cNvSpPr txBox="1"/>
          <p:nvPr/>
        </p:nvSpPr>
        <p:spPr>
          <a:xfrm>
            <a:off x="942681" y="5749522"/>
            <a:ext cx="10096107" cy="646331"/>
          </a:xfrm>
          <a:prstGeom prst="rect">
            <a:avLst/>
          </a:prstGeom>
          <a:noFill/>
        </p:spPr>
        <p:txBody>
          <a:bodyPr wrap="square" rtlCol="0">
            <a:spAutoFit/>
          </a:bodyPr>
          <a:lstStyle/>
          <a:p>
            <a:r>
              <a:rPr lang="en-IN" dirty="0"/>
              <a:t>There are a total of 137 crimes of which we will select the major crimes. Theft is the most common crime recorded in 2017. theft is followed by other offense, weapons violation, stalking and sex offense. </a:t>
            </a:r>
          </a:p>
        </p:txBody>
      </p:sp>
      <p:sp>
        <p:nvSpPr>
          <p:cNvPr id="7" name="TextBox 6">
            <a:extLst>
              <a:ext uri="{FF2B5EF4-FFF2-40B4-BE49-F238E27FC236}">
                <a16:creationId xmlns:a16="http://schemas.microsoft.com/office/drawing/2014/main" id="{C11E69E6-6269-4CA7-81D4-A6794683BDBE}"/>
              </a:ext>
            </a:extLst>
          </p:cNvPr>
          <p:cNvSpPr txBox="1"/>
          <p:nvPr/>
        </p:nvSpPr>
        <p:spPr>
          <a:xfrm>
            <a:off x="490194" y="1866507"/>
            <a:ext cx="7371761" cy="369332"/>
          </a:xfrm>
          <a:prstGeom prst="rect">
            <a:avLst/>
          </a:prstGeom>
          <a:noFill/>
        </p:spPr>
        <p:txBody>
          <a:bodyPr wrap="square" rtlCol="0">
            <a:spAutoFit/>
          </a:bodyPr>
          <a:lstStyle/>
          <a:p>
            <a:r>
              <a:rPr lang="en-IN" dirty="0"/>
              <a:t>Exploratory data analysis</a:t>
            </a:r>
          </a:p>
        </p:txBody>
      </p:sp>
      <p:sp>
        <p:nvSpPr>
          <p:cNvPr id="8" name="TextBox 7">
            <a:extLst>
              <a:ext uri="{FF2B5EF4-FFF2-40B4-BE49-F238E27FC236}">
                <a16:creationId xmlns:a16="http://schemas.microsoft.com/office/drawing/2014/main" id="{489FB0F7-87D1-40F4-898E-047AB5845CAD}"/>
              </a:ext>
            </a:extLst>
          </p:cNvPr>
          <p:cNvSpPr txBox="1"/>
          <p:nvPr/>
        </p:nvSpPr>
        <p:spPr>
          <a:xfrm>
            <a:off x="4176073" y="2241482"/>
            <a:ext cx="3007151" cy="369332"/>
          </a:xfrm>
          <a:prstGeom prst="rect">
            <a:avLst/>
          </a:prstGeom>
          <a:noFill/>
        </p:spPr>
        <p:txBody>
          <a:bodyPr wrap="square" rtlCol="0">
            <a:spAutoFit/>
          </a:bodyPr>
          <a:lstStyle/>
          <a:p>
            <a:r>
              <a:rPr lang="en-IN" dirty="0"/>
              <a:t>Statistical summary of crimes</a:t>
            </a:r>
          </a:p>
        </p:txBody>
      </p:sp>
    </p:spTree>
    <p:extLst>
      <p:ext uri="{BB962C8B-B14F-4D97-AF65-F5344CB8AC3E}">
        <p14:creationId xmlns:p14="http://schemas.microsoft.com/office/powerpoint/2010/main" val="92078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8F22-1671-4BFA-8016-3FB55DF882ED}"/>
              </a:ext>
            </a:extLst>
          </p:cNvPr>
          <p:cNvSpPr>
            <a:spLocks noGrp="1"/>
          </p:cNvSpPr>
          <p:nvPr>
            <p:ph type="title"/>
          </p:nvPr>
        </p:nvSpPr>
        <p:spPr>
          <a:xfrm>
            <a:off x="804165" y="545655"/>
            <a:ext cx="11029616" cy="566738"/>
          </a:xfrm>
        </p:spPr>
        <p:txBody>
          <a:bodyPr/>
          <a:lstStyle/>
          <a:p>
            <a:r>
              <a:rPr lang="en-IN" dirty="0"/>
              <a:t>Community areas with the highest crime rate</a:t>
            </a:r>
          </a:p>
        </p:txBody>
      </p:sp>
      <p:sp>
        <p:nvSpPr>
          <p:cNvPr id="6" name="Text Placeholder 5">
            <a:extLst>
              <a:ext uri="{FF2B5EF4-FFF2-40B4-BE49-F238E27FC236}">
                <a16:creationId xmlns:a16="http://schemas.microsoft.com/office/drawing/2014/main" id="{18EC8231-1B9B-4D8F-894E-CFA8FA48FC62}"/>
              </a:ext>
            </a:extLst>
          </p:cNvPr>
          <p:cNvSpPr>
            <a:spLocks noGrp="1"/>
          </p:cNvSpPr>
          <p:nvPr>
            <p:ph type="body" sz="half" idx="2"/>
          </p:nvPr>
        </p:nvSpPr>
        <p:spPr>
          <a:xfrm>
            <a:off x="1607078" y="5199952"/>
            <a:ext cx="9423789" cy="1112393"/>
          </a:xfrm>
        </p:spPr>
        <p:txBody>
          <a:bodyPr/>
          <a:lstStyle/>
          <a:p>
            <a:r>
              <a:rPr lang="en-IN" sz="2000" dirty="0"/>
              <a:t>Comparing 5 communities with the highest crime rate it is evident that the community areas 25, 8, 32, 29 and 28 have the highest crime rate compared to other communities.</a:t>
            </a:r>
          </a:p>
          <a:p>
            <a:endParaRPr lang="en-IN" dirty="0"/>
          </a:p>
        </p:txBody>
      </p:sp>
      <p:pic>
        <p:nvPicPr>
          <p:cNvPr id="20" name="Picture 19">
            <a:extLst>
              <a:ext uri="{FF2B5EF4-FFF2-40B4-BE49-F238E27FC236}">
                <a16:creationId xmlns:a16="http://schemas.microsoft.com/office/drawing/2014/main" id="{7C3F8159-304F-46A2-B95A-25748886C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759" y="1292140"/>
            <a:ext cx="6126480" cy="3802380"/>
          </a:xfrm>
          <a:prstGeom prst="rect">
            <a:avLst/>
          </a:prstGeom>
        </p:spPr>
      </p:pic>
    </p:spTree>
    <p:extLst>
      <p:ext uri="{BB962C8B-B14F-4D97-AF65-F5344CB8AC3E}">
        <p14:creationId xmlns:p14="http://schemas.microsoft.com/office/powerpoint/2010/main" val="409082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34F5C3-42C7-4C5F-9F6C-1823B8E7A327}"/>
              </a:ext>
            </a:extLst>
          </p:cNvPr>
          <p:cNvSpPr>
            <a:spLocks noGrp="1"/>
          </p:cNvSpPr>
          <p:nvPr>
            <p:ph type="title"/>
          </p:nvPr>
        </p:nvSpPr>
        <p:spPr>
          <a:xfrm>
            <a:off x="270109" y="599725"/>
            <a:ext cx="11029616" cy="566738"/>
          </a:xfrm>
        </p:spPr>
        <p:txBody>
          <a:bodyPr/>
          <a:lstStyle/>
          <a:p>
            <a:r>
              <a:rPr lang="en-IN" dirty="0"/>
              <a:t>Community areas with the lowest crime rate</a:t>
            </a:r>
          </a:p>
        </p:txBody>
      </p:sp>
      <p:sp>
        <p:nvSpPr>
          <p:cNvPr id="6" name="Text Placeholder 5">
            <a:extLst>
              <a:ext uri="{FF2B5EF4-FFF2-40B4-BE49-F238E27FC236}">
                <a16:creationId xmlns:a16="http://schemas.microsoft.com/office/drawing/2014/main" id="{67DA17D6-5DF5-453E-BA02-23BEC3289FEB}"/>
              </a:ext>
            </a:extLst>
          </p:cNvPr>
          <p:cNvSpPr>
            <a:spLocks noGrp="1"/>
          </p:cNvSpPr>
          <p:nvPr>
            <p:ph type="body" sz="half" idx="2"/>
          </p:nvPr>
        </p:nvSpPr>
        <p:spPr>
          <a:xfrm>
            <a:off x="581193" y="5459338"/>
            <a:ext cx="11029617" cy="1597873"/>
          </a:xfrm>
        </p:spPr>
        <p:txBody>
          <a:bodyPr/>
          <a:lstStyle/>
          <a:p>
            <a:r>
              <a:rPr lang="en-IN" sz="2000" dirty="0"/>
              <a:t>Comparing the communities with the lowest crime rate in 2017 we find that the community areas 9, 47, 12, 74 and 18 have the lowest crime rates. Community 9 is Edison park. It has the lowest crime rate but it is very small and is on the outskirts of Chicago. It’s population is also very low. So, we will not consider this community area. We will consider the next community areas which are 47 and 12.</a:t>
            </a:r>
          </a:p>
          <a:p>
            <a:endParaRPr lang="en-IN" dirty="0"/>
          </a:p>
          <a:p>
            <a:endParaRPr lang="en-IN" dirty="0"/>
          </a:p>
          <a:p>
            <a:endParaRPr lang="en-IN" dirty="0"/>
          </a:p>
        </p:txBody>
      </p:sp>
      <p:pic>
        <p:nvPicPr>
          <p:cNvPr id="8" name="Picture 7">
            <a:extLst>
              <a:ext uri="{FF2B5EF4-FFF2-40B4-BE49-F238E27FC236}">
                <a16:creationId xmlns:a16="http://schemas.microsoft.com/office/drawing/2014/main" id="{313A6EE3-D039-4D22-9B97-02A8CF42F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680" y="1361635"/>
            <a:ext cx="5882640" cy="3703320"/>
          </a:xfrm>
          <a:prstGeom prst="rect">
            <a:avLst/>
          </a:prstGeom>
        </p:spPr>
      </p:pic>
    </p:spTree>
    <p:extLst>
      <p:ext uri="{BB962C8B-B14F-4D97-AF65-F5344CB8AC3E}">
        <p14:creationId xmlns:p14="http://schemas.microsoft.com/office/powerpoint/2010/main" val="20183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AC7D6-7FEB-48D8-9FC0-AF1FC2181929}"/>
              </a:ext>
            </a:extLst>
          </p:cNvPr>
          <p:cNvSpPr>
            <a:spLocks noGrp="1"/>
          </p:cNvSpPr>
          <p:nvPr>
            <p:ph type="title"/>
          </p:nvPr>
        </p:nvSpPr>
        <p:spPr>
          <a:xfrm>
            <a:off x="447817" y="599725"/>
            <a:ext cx="11029616" cy="566738"/>
          </a:xfrm>
        </p:spPr>
        <p:txBody>
          <a:bodyPr/>
          <a:lstStyle/>
          <a:p>
            <a:r>
              <a:rPr lang="en-IN" dirty="0"/>
              <a:t>Neighbourhoods in community areas Burnside and Forest Glen</a:t>
            </a:r>
          </a:p>
        </p:txBody>
      </p:sp>
      <p:sp>
        <p:nvSpPr>
          <p:cNvPr id="6" name="Text Placeholder 5">
            <a:extLst>
              <a:ext uri="{FF2B5EF4-FFF2-40B4-BE49-F238E27FC236}">
                <a16:creationId xmlns:a16="http://schemas.microsoft.com/office/drawing/2014/main" id="{A7C7917B-F697-465A-ACF9-86B6EBDD890D}"/>
              </a:ext>
            </a:extLst>
          </p:cNvPr>
          <p:cNvSpPr>
            <a:spLocks noGrp="1"/>
          </p:cNvSpPr>
          <p:nvPr>
            <p:ph type="body" sz="half" idx="2"/>
          </p:nvPr>
        </p:nvSpPr>
        <p:spPr>
          <a:xfrm>
            <a:off x="581191" y="5717327"/>
            <a:ext cx="11029617" cy="1140673"/>
          </a:xfrm>
        </p:spPr>
        <p:txBody>
          <a:bodyPr>
            <a:normAutofit/>
          </a:bodyPr>
          <a:lstStyle/>
          <a:p>
            <a:r>
              <a:rPr lang="en-IN" sz="2000" dirty="0"/>
              <a:t>There are 8 neighbourhoods in the community areas of Burnside and Forest Glen. They are visualized on a map using folium on python.</a:t>
            </a:r>
          </a:p>
          <a:p>
            <a:endParaRPr lang="en-IN" dirty="0"/>
          </a:p>
        </p:txBody>
      </p:sp>
      <p:pic>
        <p:nvPicPr>
          <p:cNvPr id="8" name="Picture 7">
            <a:extLst>
              <a:ext uri="{FF2B5EF4-FFF2-40B4-BE49-F238E27FC236}">
                <a16:creationId xmlns:a16="http://schemas.microsoft.com/office/drawing/2014/main" id="{30453936-BB77-4FF3-A64C-EC4F22AD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69" y="1289540"/>
            <a:ext cx="7159711" cy="4278919"/>
          </a:xfrm>
          <a:prstGeom prst="rect">
            <a:avLst/>
          </a:prstGeom>
        </p:spPr>
      </p:pic>
    </p:spTree>
    <p:extLst>
      <p:ext uri="{BB962C8B-B14F-4D97-AF65-F5344CB8AC3E}">
        <p14:creationId xmlns:p14="http://schemas.microsoft.com/office/powerpoint/2010/main" val="143299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4D24-89CE-4554-B761-C8C3B3EDBE74}"/>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142ED85C-19AF-4CEA-A4C7-50FB2A68E10E}"/>
              </a:ext>
            </a:extLst>
          </p:cNvPr>
          <p:cNvSpPr>
            <a:spLocks noGrp="1"/>
          </p:cNvSpPr>
          <p:nvPr>
            <p:ph idx="1"/>
          </p:nvPr>
        </p:nvSpPr>
        <p:spPr>
          <a:xfrm>
            <a:off x="581191" y="1959066"/>
            <a:ext cx="11029615" cy="5026196"/>
          </a:xfrm>
        </p:spPr>
        <p:txBody>
          <a:bodyPr>
            <a:normAutofit/>
          </a:bodyPr>
          <a:lstStyle/>
          <a:p>
            <a:r>
              <a:rPr lang="en-IN" sz="2000" dirty="0"/>
              <a:t>Using the final dataset we find venues near each neighbourhood in Forest Glen and Burnside in a radius of 500 meters by connecting to the Foursquare API. </a:t>
            </a:r>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4E6558A6-5E7B-4577-8A8A-F8671D326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109" y="3325305"/>
            <a:ext cx="9105778" cy="3084922"/>
          </a:xfrm>
          <a:prstGeom prst="rect">
            <a:avLst/>
          </a:prstGeom>
        </p:spPr>
      </p:pic>
    </p:spTree>
    <p:extLst>
      <p:ext uri="{BB962C8B-B14F-4D97-AF65-F5344CB8AC3E}">
        <p14:creationId xmlns:p14="http://schemas.microsoft.com/office/powerpoint/2010/main" val="11389684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1180</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Gill Sans MT</vt:lpstr>
      <vt:lpstr>Wingdings 2</vt:lpstr>
      <vt:lpstr>Dividend</vt:lpstr>
      <vt:lpstr>Capstone project- The battle of neighbourhoods- presentation</vt:lpstr>
      <vt:lpstr>Introduction</vt:lpstr>
      <vt:lpstr>Data acquisition and cleaning</vt:lpstr>
      <vt:lpstr>Data cleaning</vt:lpstr>
      <vt:lpstr>methodology</vt:lpstr>
      <vt:lpstr>Community areas with the highest crime rate</vt:lpstr>
      <vt:lpstr>Community areas with the lowest crime rate</vt:lpstr>
      <vt:lpstr>Neighbourhoods in community areas Burnside and Forest Glen</vt:lpstr>
      <vt:lpstr>modelling</vt:lpstr>
      <vt:lpstr>PowerPoint Presentation</vt:lpstr>
      <vt:lpstr>results</vt:lpstr>
      <vt:lpstr>Cluster 1</vt:lpstr>
      <vt:lpstr>Cluster 2</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 Devarapalli</dc:creator>
  <cp:lastModifiedBy>Siri Devarapalli</cp:lastModifiedBy>
  <cp:revision>9</cp:revision>
  <dcterms:created xsi:type="dcterms:W3CDTF">2020-06-16T15:21:59Z</dcterms:created>
  <dcterms:modified xsi:type="dcterms:W3CDTF">2020-06-17T07:02:18Z</dcterms:modified>
</cp:coreProperties>
</file>