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  <p:sldMasterId id="2147483732" r:id="rId2"/>
  </p:sldMasterIdLst>
  <p:notesMasterIdLst>
    <p:notesMasterId r:id="rId19"/>
  </p:notesMasterIdLst>
  <p:sldIdLst>
    <p:sldId id="269" r:id="rId3"/>
    <p:sldId id="257" r:id="rId4"/>
    <p:sldId id="258" r:id="rId5"/>
    <p:sldId id="259" r:id="rId6"/>
    <p:sldId id="260" r:id="rId7"/>
    <p:sldId id="273" r:id="rId8"/>
    <p:sldId id="272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50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673" autoAdjust="0"/>
  </p:normalViewPr>
  <p:slideViewPr>
    <p:cSldViewPr>
      <p:cViewPr varScale="1">
        <p:scale>
          <a:sx n="64" d="100"/>
          <a:sy n="64" d="100"/>
        </p:scale>
        <p:origin x="-155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54044-611E-4DD6-8BE1-0181129B7591}" type="datetimeFigureOut">
              <a:rPr lang="en-IN" smtClean="0"/>
              <a:pPr/>
              <a:t>08-11-2015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5948C-8B68-4695-A775-5D3B34DEA8F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5948C-8B68-4695-A775-5D3B34DEA8F8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B5948C-8B68-4695-A775-5D3B34DEA8F8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349-84C6-4F23-B0F3-426E21CCE8C3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18EC-FCAB-409B-89BD-6046D1936B07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3ADF-2197-4503-8C72-1D5ACD87D4B8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7C349-84C6-4F23-B0F3-426E21CCE8C3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0B70-E56D-4810-B9B7-A623C6A586A0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D8F9-5132-41E5-A543-CA9432442FEC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E322-0F4D-47F7-B381-4FA634650D6B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E9D1-8F18-4893-8253-0DEFE57F9F13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ECFF-8359-4D20-89C9-5CBC4EABD7C8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6206-4944-49BF-8228-A1EF535EA8EE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CECB-4F48-4451-B302-7A7EA4437BD9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B0B70-E56D-4810-B9B7-A623C6A586A0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6C9A-0600-472F-AD97-F0D1F9B10B22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C18EC-FCAB-409B-89BD-6046D1936B07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83ADF-2197-4503-8C72-1D5ACD87D4B8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8D8F9-5132-41E5-A543-CA9432442FEC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3E322-0F4D-47F7-B381-4FA634650D6B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AE9D1-8F18-4893-8253-0DEFE57F9F13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ECFF-8359-4D20-89C9-5CBC4EABD7C8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6206-4944-49BF-8228-A1EF535EA8EE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3CECB-4F48-4451-B302-7A7EA4437BD9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6C9A-0600-472F-AD97-F0D1F9B10B22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7260AD2-73C5-459F-976D-8D2E0EA964AF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60AD2-73C5-459F-976D-8D2E0EA964AF}" type="datetime1">
              <a:rPr lang="en-IN" smtClean="0"/>
              <a:pPr/>
              <a:t>08-11-2015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Management and Entrepreneurship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7175B-5E51-4948-8FCA-0BF79E3C69C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764704"/>
            <a:ext cx="8568952" cy="1143000"/>
          </a:xfrm>
        </p:spPr>
        <p:txBody>
          <a:bodyPr>
            <a:noAutofit/>
          </a:bodyPr>
          <a:lstStyle/>
          <a:p>
            <a:pPr algn="ctr"/>
            <a:r>
              <a:rPr lang="en-IN" sz="4400" u="sng" dirty="0" smtClean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Management &amp; Entrepreneurship</a:t>
            </a:r>
            <a:endParaRPr lang="en-IN" sz="44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3131840" y="2276872"/>
            <a:ext cx="489654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/>
              <a:t>Interview of an Entrepreneur </a:t>
            </a:r>
            <a:r>
              <a:rPr lang="en-IN" dirty="0" smtClean="0"/>
              <a:t>: </a:t>
            </a:r>
            <a:r>
              <a:rPr lang="en-IN" sz="3200" dirty="0" smtClean="0"/>
              <a:t>Mr. </a:t>
            </a:r>
            <a:r>
              <a:rPr lang="en-IN" sz="3200" dirty="0" err="1" smtClean="0"/>
              <a:t>Somshekar</a:t>
            </a:r>
            <a:endParaRPr lang="en-IN" sz="3200" dirty="0" smtClean="0"/>
          </a:p>
          <a:p>
            <a:r>
              <a:rPr lang="en-IN" dirty="0" smtClean="0"/>
              <a:t>Founder &amp; CEO</a:t>
            </a:r>
          </a:p>
          <a:p>
            <a:r>
              <a:rPr lang="en-IN" dirty="0" smtClean="0"/>
              <a:t>Industrial Automation</a:t>
            </a:r>
          </a:p>
          <a:p>
            <a:r>
              <a:rPr lang="en-IN" dirty="0" err="1" smtClean="0"/>
              <a:t>Peenya,Bangalore</a:t>
            </a:r>
            <a:endParaRPr lang="en-IN" dirty="0" smtClean="0"/>
          </a:p>
          <a:p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4581128"/>
            <a:ext cx="41764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  By,</a:t>
            </a:r>
          </a:p>
          <a:p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sz="2800" dirty="0" err="1" smtClean="0">
                <a:solidFill>
                  <a:schemeClr val="accent2">
                    <a:lumMod val="75000"/>
                  </a:schemeClr>
                </a:solidFill>
              </a:rPr>
              <a:t>Aishwarya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R</a:t>
            </a:r>
          </a:p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sz="2800" dirty="0" err="1" smtClean="0">
                <a:solidFill>
                  <a:schemeClr val="accent2">
                    <a:lumMod val="75000"/>
                  </a:schemeClr>
                </a:solidFill>
              </a:rPr>
              <a:t>Sindhura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800" dirty="0" err="1" smtClean="0">
                <a:solidFill>
                  <a:schemeClr val="accent2">
                    <a:lumMod val="75000"/>
                  </a:schemeClr>
                </a:solidFill>
              </a:rPr>
              <a:t>Gowri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G S</a:t>
            </a:r>
          </a:p>
          <a:p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	</a:t>
            </a:r>
            <a:r>
              <a:rPr lang="en-IN" sz="2800" dirty="0" err="1" smtClean="0">
                <a:solidFill>
                  <a:schemeClr val="accent2">
                    <a:lumMod val="75000"/>
                  </a:schemeClr>
                </a:solidFill>
              </a:rPr>
              <a:t>Supraja</a:t>
            </a:r>
            <a:r>
              <a:rPr lang="en-IN" sz="2800" dirty="0" smtClean="0">
                <a:solidFill>
                  <a:schemeClr val="accent2">
                    <a:lumMod val="75000"/>
                  </a:schemeClr>
                </a:solidFill>
              </a:rPr>
              <a:t> K V</a:t>
            </a:r>
            <a:endParaRPr lang="en-IN" sz="2800" dirty="0" smtClean="0"/>
          </a:p>
          <a:p>
            <a:endParaRPr lang="en-IN" dirty="0"/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64582" y="4797152"/>
            <a:ext cx="4299906" cy="1504967"/>
          </a:xfrm>
          <a:prstGeom prst="rect">
            <a:avLst/>
          </a:prstGeom>
        </p:spPr>
      </p:pic>
      <p:pic>
        <p:nvPicPr>
          <p:cNvPr id="8" name="Picture 7" descr="Screenshot_2015-11-07-18-45-21-79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0" y="2708920"/>
            <a:ext cx="1296144" cy="1036847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8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3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9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836712"/>
            <a:ext cx="79208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2.Registration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dirty="0" smtClean="0"/>
              <a:t>Entrepreneurs  desiring to a small scale industry have to initially  obtain a provisional registration certificate (PRC)</a:t>
            </a:r>
          </a:p>
          <a:p>
            <a:r>
              <a:rPr lang="en-IN" dirty="0" smtClean="0"/>
              <a:t>An SSI unit can get a Permanent Registration certificate when it goes into commercial production.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PMT unit will help the SSI unit in several ways such as--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 smtClean="0"/>
              <a:t>To get working capital  from banks.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 smtClean="0"/>
              <a:t>To apply incentives including sales tax exemption.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 smtClean="0"/>
              <a:t>Price and purchase preference for goods produced.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 smtClean="0"/>
              <a:t>Availability  of raw materials depending on existing policies</a:t>
            </a:r>
          </a:p>
          <a:p>
            <a:pPr marL="342900" indent="-342900"/>
            <a:r>
              <a:rPr lang="en-IN" dirty="0" smtClean="0"/>
              <a:t>	</a:t>
            </a:r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260649"/>
            <a:ext cx="828092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3.Project report preparation</a:t>
            </a:r>
          </a:p>
          <a:p>
            <a:r>
              <a:rPr lang="en-IN" dirty="0" smtClean="0"/>
              <a:t>A detailed project  report helps in planning and implementing the project . </a:t>
            </a:r>
          </a:p>
          <a:p>
            <a:r>
              <a:rPr lang="en-IN" dirty="0" smtClean="0"/>
              <a:t>The project report must imbibe  following contents—</a:t>
            </a:r>
          </a:p>
          <a:p>
            <a:endParaRPr lang="en-IN" dirty="0" smtClean="0"/>
          </a:p>
          <a:p>
            <a:pPr marL="342900" indent="-342900"/>
            <a:r>
              <a:rPr lang="en-IN" b="1" dirty="0" smtClean="0"/>
              <a:t>1.Executive summary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Introduction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Financial performance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SWOT analysis</a:t>
            </a:r>
          </a:p>
          <a:p>
            <a:pPr marL="342900" indent="-342900"/>
            <a:endParaRPr lang="en-IN" b="1" dirty="0" smtClean="0"/>
          </a:p>
          <a:p>
            <a:pPr marL="342900" indent="-342900"/>
            <a:r>
              <a:rPr lang="en-IN" b="1" dirty="0" smtClean="0"/>
              <a:t>2.Company details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History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Manufacturing facilities.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Major products and customers</a:t>
            </a:r>
          </a:p>
          <a:p>
            <a:pPr marL="342900" indent="-342900"/>
            <a:endParaRPr lang="en-IN" b="1" dirty="0" smtClean="0"/>
          </a:p>
          <a:p>
            <a:pPr marL="342900" indent="-342900"/>
            <a:r>
              <a:rPr lang="en-IN" b="1" dirty="0" smtClean="0"/>
              <a:t>3.Operational details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Capacity and utilisation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Profit and loss account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Balance sheet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Marketing strategy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Export  sales</a:t>
            </a:r>
          </a:p>
          <a:p>
            <a:pPr marL="342900" indent="-342900"/>
            <a:endParaRPr lang="en-IN" dirty="0" smtClean="0"/>
          </a:p>
          <a:p>
            <a:pPr marL="342900" indent="-342900">
              <a:buFont typeface="Wingdings" pitchFamily="2" charset="2"/>
              <a:buChar char="§"/>
            </a:pPr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>
              <a:buFont typeface="Wingdings" pitchFamily="2" charset="2"/>
              <a:buChar char="§"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5" name="Picture 4" descr="im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2204864"/>
            <a:ext cx="2480097" cy="2652127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0"/>
            <a:ext cx="7956376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/>
              <a:t>4.Project details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      Orders and enquirie</a:t>
            </a:r>
            <a:r>
              <a:rPr lang="en-IN" dirty="0"/>
              <a:t>s</a:t>
            </a:r>
            <a:r>
              <a:rPr lang="en-IN" dirty="0" smtClean="0"/>
              <a:t> 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       Location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       Manufacturing process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       Marketing</a:t>
            </a:r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r>
              <a:rPr lang="en-IN" sz="2000" dirty="0" smtClean="0"/>
              <a:t>5.Project cost</a:t>
            </a:r>
          </a:p>
          <a:p>
            <a:endParaRPr lang="en-IN" dirty="0" smtClean="0"/>
          </a:p>
          <a:p>
            <a:r>
              <a:rPr lang="en-IN" sz="2000" dirty="0" smtClean="0"/>
              <a:t>6.Means of finance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Deposits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/>
              <a:t>equity</a:t>
            </a:r>
            <a:r>
              <a:rPr lang="en-IN" dirty="0" smtClean="0"/>
              <a:t>  share capital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Debt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Other sources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IN" dirty="0" smtClean="0"/>
          </a:p>
          <a:p>
            <a:pPr marL="342900" indent="-342900"/>
            <a:r>
              <a:rPr lang="en-IN" sz="2000" dirty="0" smtClean="0"/>
              <a:t>7.Project status</a:t>
            </a:r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sz="2000" dirty="0" smtClean="0"/>
              <a:t>8.Profitability and risk analysis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Financials of the project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Financial of the company</a:t>
            </a:r>
          </a:p>
          <a:p>
            <a:pPr marL="342900" indent="-342900"/>
            <a:endParaRPr lang="en-IN" dirty="0" smtClean="0"/>
          </a:p>
          <a:p>
            <a:pPr marL="342900" indent="-342900">
              <a:buFont typeface="Wingdings" pitchFamily="2" charset="2"/>
              <a:buChar char="§"/>
            </a:pPr>
            <a:endParaRPr lang="en-IN" dirty="0" smtClean="0"/>
          </a:p>
          <a:p>
            <a:pPr marL="342900" indent="-342900"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pPr>
              <a:buFont typeface="Wingdings" pitchFamily="2" charset="2"/>
              <a:buChar char="§"/>
            </a:pPr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pPr lvl="4">
              <a:buFont typeface="Wingdings" pitchFamily="2" charset="2"/>
              <a:buChar char="§"/>
            </a:pP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74846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sz="2000" dirty="0" smtClean="0"/>
              <a:t>10.Employment generation-direct or indirect</a:t>
            </a:r>
          </a:p>
          <a:p>
            <a:endParaRPr lang="en-IN" dirty="0" smtClean="0"/>
          </a:p>
          <a:p>
            <a:r>
              <a:rPr lang="en-IN" sz="2000" dirty="0" smtClean="0"/>
              <a:t>11.Conclusion</a:t>
            </a:r>
          </a:p>
          <a:p>
            <a:endParaRPr lang="en-IN" dirty="0" smtClean="0"/>
          </a:p>
          <a:p>
            <a:r>
              <a:rPr lang="en-IN" sz="2000" dirty="0" smtClean="0"/>
              <a:t>12.Annexure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Promoters bio data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Organisation 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Chart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Arrangement for land and  building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Process chart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Any other details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96752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b="1" dirty="0" smtClean="0">
                <a:solidFill>
                  <a:srgbClr val="FF0000"/>
                </a:solidFill>
              </a:rPr>
              <a:t>4.Implementation of project and obtain final clearances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r>
              <a:rPr lang="en-IN" dirty="0" smtClean="0"/>
              <a:t>The following are the major activities that the Entrepreneurs have to undertake for implementing project– </a:t>
            </a:r>
          </a:p>
          <a:p>
            <a:endParaRPr lang="en-IN" dirty="0" smtClean="0"/>
          </a:p>
          <a:p>
            <a:pPr marL="342900" indent="-342900">
              <a:buFont typeface="+mj-lt"/>
              <a:buAutoNum type="alphaLcParenR"/>
            </a:pPr>
            <a:r>
              <a:rPr lang="en-IN" dirty="0" smtClean="0"/>
              <a:t>Constructs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 smtClean="0"/>
              <a:t>Order for Arrange for raw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 smtClean="0"/>
              <a:t>Marketing</a:t>
            </a:r>
          </a:p>
          <a:p>
            <a:pPr marL="342900" indent="-342900">
              <a:buFont typeface="+mj-lt"/>
              <a:buAutoNum type="alphaLcParenR"/>
            </a:pPr>
            <a:r>
              <a:rPr lang="en-IN" dirty="0" smtClean="0"/>
              <a:t>Erection and commissioning</a:t>
            </a:r>
          </a:p>
          <a:p>
            <a:pPr marL="342900" indent="-342900">
              <a:buFont typeface="+mj-lt"/>
              <a:buAutoNum type="alphaLcParenR"/>
            </a:pPr>
            <a:endParaRPr lang="en-IN" dirty="0" smtClean="0"/>
          </a:p>
          <a:p>
            <a:pPr marL="342900" indent="-342900">
              <a:buFont typeface="+mj-lt"/>
              <a:buAutoNum type="alphaLcParenR"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85689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sz="2000" b="1" dirty="0" smtClean="0">
                <a:solidFill>
                  <a:srgbClr val="FF0000"/>
                </a:solidFill>
              </a:rPr>
              <a:t>Obtaining final clearances</a:t>
            </a:r>
            <a:r>
              <a:rPr lang="en-IN" sz="2000" dirty="0" smtClean="0"/>
              <a:t>-</a:t>
            </a:r>
            <a:r>
              <a:rPr lang="en-IN" dirty="0" smtClean="0"/>
              <a:t>-Entrepreneurs are required to take several final clearances</a:t>
            </a:r>
          </a:p>
          <a:p>
            <a:endParaRPr lang="en-IN" dirty="0" smtClean="0"/>
          </a:p>
          <a:p>
            <a:r>
              <a:rPr lang="en-IN" dirty="0" smtClean="0"/>
              <a:t>When unit goes into production. Some of the clearances that are required are—</a:t>
            </a:r>
          </a:p>
          <a:p>
            <a:endParaRPr lang="en-IN" dirty="0" smtClean="0"/>
          </a:p>
          <a:p>
            <a:r>
              <a:rPr lang="en-IN" dirty="0" smtClean="0"/>
              <a:t>1.Regulatory  or taxation clearances: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Registration under sales tax act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Registration under central excise act</a:t>
            </a:r>
          </a:p>
          <a:p>
            <a:pPr marL="800100" lvl="1" indent="-342900">
              <a:buFont typeface="+mj-lt"/>
              <a:buAutoNum type="alphaLcPeriod"/>
            </a:pPr>
            <a:endParaRPr lang="en-IN" dirty="0" smtClean="0"/>
          </a:p>
          <a:p>
            <a:pPr marL="342900" indent="-342900"/>
            <a:r>
              <a:rPr lang="en-IN" dirty="0" smtClean="0"/>
              <a:t>2.Product specific clearances: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Licence for cold storage construction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Licence under explosive act for safety fireworks</a:t>
            </a:r>
          </a:p>
          <a:p>
            <a:pPr marL="800100" lvl="1" indent="-342900">
              <a:buFont typeface="+mj-lt"/>
              <a:buAutoNum type="alphaLcPeriod"/>
            </a:pPr>
            <a:endParaRPr lang="en-IN" dirty="0" smtClean="0"/>
          </a:p>
          <a:p>
            <a:pPr marL="342900" indent="-342900"/>
            <a:r>
              <a:rPr lang="en-IN" dirty="0" smtClean="0"/>
              <a:t>3.Environmental related clearances: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Obtaining NOC(no objection certificate)</a:t>
            </a:r>
            <a:r>
              <a:rPr lang="en-IN" dirty="0"/>
              <a:t> </a:t>
            </a:r>
            <a:r>
              <a:rPr lang="en-IN" dirty="0" smtClean="0"/>
              <a:t>from state pollution control board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IN" dirty="0" smtClean="0"/>
              <a:t>Clearances of chief electrical inspector of boilers for operations with electrical and pressure vessels</a:t>
            </a:r>
          </a:p>
          <a:p>
            <a:pPr marL="342900" indent="-342900"/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2411760" y="2708920"/>
            <a:ext cx="4248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rgbClr val="002060"/>
                </a:solidFill>
                <a:latin typeface="Castellar" pitchFamily="18" charset="0"/>
              </a:rPr>
              <a:t>THANK  YOU</a:t>
            </a:r>
            <a:endParaRPr lang="en-IN" sz="3600" b="1" dirty="0">
              <a:solidFill>
                <a:srgbClr val="002060"/>
              </a:solidFill>
              <a:latin typeface="Castellar" pitchFamily="18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7584" y="0"/>
            <a:ext cx="705678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 smtClean="0">
                <a:solidFill>
                  <a:srgbClr val="FF0000"/>
                </a:solidFill>
              </a:rPr>
              <a:t>FORMALITIES  FOR  SETTING UP OF A SMALL BUSINESS ENTERPRISE 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7744" y="548680"/>
            <a:ext cx="3888432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1.Selection of a project</a:t>
            </a:r>
          </a:p>
          <a:p>
            <a:r>
              <a:rPr lang="en-IN" dirty="0" smtClean="0"/>
              <a:t>	a. product |service selection</a:t>
            </a:r>
          </a:p>
          <a:p>
            <a:r>
              <a:rPr lang="en-IN" dirty="0" smtClean="0"/>
              <a:t>	b. Location selection </a:t>
            </a:r>
          </a:p>
          <a:p>
            <a:r>
              <a:rPr lang="en-IN" dirty="0" smtClean="0"/>
              <a:t>	c. project feasibility study</a:t>
            </a:r>
          </a:p>
          <a:p>
            <a:r>
              <a:rPr lang="en-IN" dirty="0" smtClean="0"/>
              <a:t>	d. business plan preparation</a:t>
            </a:r>
          </a:p>
          <a:p>
            <a:r>
              <a:rPr lang="en-IN" dirty="0" smtClean="0"/>
              <a:t>	e. prepare project profile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2267744" y="2492896"/>
            <a:ext cx="3744416" cy="216024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2.Decide on the constitution</a:t>
            </a:r>
            <a:endParaRPr lang="en-IN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995936" y="2276872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95936" y="2708920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1979712" y="2924944"/>
            <a:ext cx="496855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1979712" y="2924944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6948264" y="2924944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67544" y="3140968"/>
            <a:ext cx="302433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3.Obtain SSI registration</a:t>
            </a:r>
            <a:endParaRPr lang="en-IN" dirty="0"/>
          </a:p>
        </p:txBody>
      </p:sp>
      <p:sp>
        <p:nvSpPr>
          <p:cNvPr id="58" name="Rectangle 57"/>
          <p:cNvSpPr/>
          <p:nvPr/>
        </p:nvSpPr>
        <p:spPr>
          <a:xfrm>
            <a:off x="5796136" y="3140968"/>
            <a:ext cx="2808312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4.Obtain clearances from department as applicable</a:t>
            </a:r>
            <a:endParaRPr lang="en-IN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907704" y="3861048"/>
            <a:ext cx="496855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1907704" y="3861048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876256" y="3861048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979712" y="4725144"/>
            <a:ext cx="496855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979712" y="4509120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4355976" y="5445224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355976" y="4725144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876256" y="3645024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1907704" y="3645024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4355976" y="4509120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355976" y="3861048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3203848" y="4077072"/>
            <a:ext cx="2232248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6. Arrange for plant and machinery</a:t>
            </a:r>
            <a:endParaRPr lang="en-IN" dirty="0"/>
          </a:p>
        </p:txBody>
      </p:sp>
      <p:sp>
        <p:nvSpPr>
          <p:cNvPr id="73" name="Rectangle 72"/>
          <p:cNvSpPr/>
          <p:nvPr/>
        </p:nvSpPr>
        <p:spPr>
          <a:xfrm>
            <a:off x="539552" y="4077072"/>
            <a:ext cx="2556792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5.Arrange for land| shed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5724128" y="4077072"/>
            <a:ext cx="2880320" cy="4320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7.Arrange for infrastructure</a:t>
            </a:r>
            <a:endParaRPr lang="en-IN" dirty="0"/>
          </a:p>
        </p:txBody>
      </p:sp>
      <p:sp>
        <p:nvSpPr>
          <p:cNvPr id="78" name="Rectangle 77"/>
          <p:cNvSpPr/>
          <p:nvPr/>
        </p:nvSpPr>
        <p:spPr>
          <a:xfrm>
            <a:off x="2915816" y="6353944"/>
            <a:ext cx="273630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10.Implement and obtain final clearances.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2987824" y="5661248"/>
            <a:ext cx="2664296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9.Apply and obtain finance</a:t>
            </a:r>
            <a:endParaRPr lang="en-IN" dirty="0"/>
          </a:p>
        </p:txBody>
      </p:sp>
      <p:sp>
        <p:nvSpPr>
          <p:cNvPr id="80" name="Rectangle 79"/>
          <p:cNvSpPr/>
          <p:nvPr/>
        </p:nvSpPr>
        <p:spPr>
          <a:xfrm>
            <a:off x="2915816" y="4941168"/>
            <a:ext cx="2736304" cy="5040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8.Prepare project report</a:t>
            </a:r>
            <a:endParaRPr lang="en-IN" dirty="0"/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6948264" y="4509120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355976" y="6165304"/>
            <a:ext cx="0" cy="216024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Slide Number Placeholder 8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900" decel="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900" decel="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900" decel="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900" decel="100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900" decel="100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900" decel="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900" decel="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900" decel="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900" decel="100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90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900" decel="100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6" grpId="0" animBg="1"/>
      <p:bldP spid="29" grpId="0" animBg="1"/>
      <p:bldP spid="57" grpId="0" animBg="1"/>
      <p:bldP spid="58" grpId="0" animBg="1"/>
      <p:bldP spid="72" grpId="0" animBg="1"/>
      <p:bldP spid="73" grpId="0" animBg="1"/>
      <p:bldP spid="74" grpId="0" animBg="1"/>
      <p:bldP spid="78" grpId="0" animBg="1"/>
      <p:bldP spid="79" grpId="0" animBg="1"/>
      <p:bldP spid="80" grpId="0" animBg="1"/>
      <p:bldP spid="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88640"/>
            <a:ext cx="7992888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 smtClean="0">
              <a:solidFill>
                <a:srgbClr val="FF000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  <a:p>
            <a:r>
              <a:rPr lang="en-IN" sz="2400" b="1" dirty="0" smtClean="0">
                <a:solidFill>
                  <a:srgbClr val="FF0000"/>
                </a:solidFill>
              </a:rPr>
              <a:t>1.Selection of a project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	 project selection is the initial decision which an entrepreneur has to make. Project selection and preliminary activities involve the following –</a:t>
            </a:r>
          </a:p>
          <a:p>
            <a:endParaRPr lang="en-I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FF0000"/>
                </a:solidFill>
              </a:rPr>
              <a:t>Product or </a:t>
            </a:r>
            <a:r>
              <a:rPr lang="en-IN" sz="2000" dirty="0">
                <a:solidFill>
                  <a:srgbClr val="FF0000"/>
                </a:solidFill>
              </a:rPr>
              <a:t>S</a:t>
            </a:r>
            <a:r>
              <a:rPr lang="en-IN" sz="2000" dirty="0" smtClean="0">
                <a:solidFill>
                  <a:srgbClr val="FF0000"/>
                </a:solidFill>
              </a:rPr>
              <a:t>ervice Selection</a:t>
            </a:r>
          </a:p>
          <a:p>
            <a:pPr marL="342900" indent="-342900"/>
            <a:r>
              <a:rPr lang="en-IN" dirty="0" smtClean="0"/>
              <a:t>	The entrepreneur has to decide on a suitable product or a service based  on which a project can be started. He as to consider various factors before deciding on a suitable project. </a:t>
            </a:r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	The main factors are as follows--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/>
              <a:t>Background and experience of the entrepreneur.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/>
              <a:t>Availability of plant, machinery  raw  materials.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dirty="0" smtClean="0"/>
              <a:t>Availability of proper infrastructure facilities.</a:t>
            </a:r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 There are many organisations which are in possession of information on</a:t>
            </a:r>
          </a:p>
          <a:p>
            <a:pPr marL="342900" indent="-342900"/>
            <a:r>
              <a:rPr lang="en-IN" dirty="0" smtClean="0"/>
              <a:t> business opportunities. They are--</a:t>
            </a:r>
          </a:p>
          <a:p>
            <a:pPr marL="342900" indent="-342900">
              <a:buAutoNum type="arabicPeriod"/>
            </a:pPr>
            <a:r>
              <a:rPr lang="en-IN" dirty="0" smtClean="0"/>
              <a:t>Centres for entrepreneurship development. </a:t>
            </a:r>
          </a:p>
          <a:p>
            <a:pPr marL="342900" indent="-342900">
              <a:buAutoNum type="arabicPeriod"/>
            </a:pPr>
            <a:r>
              <a:rPr lang="en-IN" dirty="0" smtClean="0"/>
              <a:t>Small industry service institutes.</a:t>
            </a:r>
          </a:p>
          <a:p>
            <a:pPr marL="342900" indent="-342900">
              <a:buAutoNum type="arabicPeriod"/>
            </a:pPr>
            <a:r>
              <a:rPr lang="en-IN" dirty="0" smtClean="0"/>
              <a:t>Industrial extensions bureaus.</a:t>
            </a:r>
          </a:p>
          <a:p>
            <a:pPr marL="342900" indent="-342900"/>
            <a:r>
              <a:rPr lang="en-IN" dirty="0" smtClean="0"/>
              <a:t/>
            </a:r>
            <a:br>
              <a:rPr lang="en-IN" dirty="0" smtClean="0"/>
            </a:b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94693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/>
          </a:p>
          <a:p>
            <a:pPr marL="342900" indent="-342900"/>
            <a:r>
              <a:rPr lang="en-IN" dirty="0" smtClean="0"/>
              <a:t>While making a product choice, the following factors related to the product need</a:t>
            </a:r>
          </a:p>
          <a:p>
            <a:pPr marL="342900" indent="-342900"/>
            <a:r>
              <a:rPr lang="en-IN" dirty="0" smtClean="0"/>
              <a:t> to be considered</a:t>
            </a:r>
          </a:p>
          <a:p>
            <a:pPr marL="342900" indent="-342900"/>
            <a:r>
              <a:rPr lang="en-IN" dirty="0" smtClean="0"/>
              <a:t>1. Easy availability of raw materials .</a:t>
            </a:r>
          </a:p>
          <a:p>
            <a:r>
              <a:rPr lang="en-IN" dirty="0" smtClean="0"/>
              <a:t>2. Process technology .</a:t>
            </a:r>
          </a:p>
          <a:p>
            <a:r>
              <a:rPr lang="en-IN" dirty="0" smtClean="0"/>
              <a:t>3. Incentive and support from Government.</a:t>
            </a:r>
          </a:p>
          <a:p>
            <a:r>
              <a:rPr lang="en-IN" dirty="0" smtClean="0"/>
              <a:t>4. Packaging.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pPr marL="342900" indent="-342900"/>
            <a:endParaRPr lang="en-IN" dirty="0" smtClean="0"/>
          </a:p>
          <a:p>
            <a:pPr marL="342900" indent="-342900"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 marL="342900" indent="-342900"/>
            <a:endParaRPr lang="en-IN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 marL="342900" indent="-342900"/>
            <a:endParaRPr lang="en-IN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4" name="Picture 3" descr="index 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3789040"/>
            <a:ext cx="2307225" cy="17281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3645024"/>
            <a:ext cx="547260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solidFill>
                  <a:srgbClr val="FF0000"/>
                </a:solidFill>
              </a:rPr>
              <a:t>Location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sz="2000" dirty="0" smtClean="0">
                <a:solidFill>
                  <a:srgbClr val="FF0000"/>
                </a:solidFill>
              </a:rPr>
              <a:t>selection </a:t>
            </a:r>
          </a:p>
          <a:p>
            <a:r>
              <a:rPr lang="en-IN" dirty="0" smtClean="0"/>
              <a:t>Major aspects to be considered before deciding on the location of the project are </a:t>
            </a:r>
          </a:p>
          <a:p>
            <a:pPr marL="342900" indent="-342900">
              <a:buAutoNum type="arabicPeriod"/>
            </a:pPr>
            <a:r>
              <a:rPr lang="en-IN" dirty="0" smtClean="0"/>
              <a:t>Availability  of raw materials .</a:t>
            </a:r>
          </a:p>
          <a:p>
            <a:pPr marL="342900" indent="-342900">
              <a:buAutoNum type="arabicPeriod"/>
            </a:pPr>
            <a:r>
              <a:rPr lang="en-IN" dirty="0" smtClean="0"/>
              <a:t>Availability  of transportation, communication  and infrastructural facilities.</a:t>
            </a:r>
          </a:p>
          <a:p>
            <a:pPr marL="342900" indent="-342900">
              <a:buAutoNum type="arabicPeriod"/>
            </a:pPr>
            <a:r>
              <a:rPr lang="en-IN" dirty="0" smtClean="0"/>
              <a:t>Nearer to city.</a:t>
            </a:r>
          </a:p>
          <a:p>
            <a:endParaRPr lang="en-IN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692696"/>
            <a:ext cx="46805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IN" dirty="0" smtClean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FF0000"/>
                </a:solidFill>
              </a:rPr>
              <a:t>Project  feasibility  study</a:t>
            </a:r>
          </a:p>
          <a:p>
            <a:pPr marL="342900" indent="-342900"/>
            <a:r>
              <a:rPr lang="en-IN" sz="2000" dirty="0" smtClean="0">
                <a:solidFill>
                  <a:srgbClr val="0070C0"/>
                </a:solidFill>
              </a:rPr>
              <a:t> 1. Market analysis</a:t>
            </a:r>
          </a:p>
          <a:p>
            <a:pPr marL="342900" indent="-342900"/>
            <a:r>
              <a:rPr lang="en-IN" dirty="0" smtClean="0"/>
              <a:t>      A market analyst requires information and appropriate forecasting methods. The kinds of information required are given--</a:t>
            </a:r>
          </a:p>
          <a:p>
            <a:pPr marL="342900" indent="-342900" algn="just">
              <a:buAutoNum type="alphaLcPeriod"/>
            </a:pPr>
            <a:endParaRPr lang="en-IN" dirty="0" smtClean="0"/>
          </a:p>
          <a:p>
            <a:pPr marL="342900" indent="-342900" algn="just">
              <a:buAutoNum type="alphaLcPeriod"/>
            </a:pPr>
            <a:r>
              <a:rPr lang="en-IN" dirty="0" smtClean="0"/>
              <a:t>Consumption trends in  the past and present consumption level .</a:t>
            </a:r>
          </a:p>
          <a:p>
            <a:pPr marL="342900" indent="-342900" algn="just">
              <a:buAutoNum type="alphaLcPeriod"/>
            </a:pPr>
            <a:r>
              <a:rPr lang="en-IN" dirty="0" smtClean="0"/>
              <a:t>Production possibilities and constraints .</a:t>
            </a:r>
          </a:p>
          <a:p>
            <a:pPr marL="342900" indent="-342900" algn="just">
              <a:buAutoNum type="alphaLcPeriod"/>
            </a:pPr>
            <a:r>
              <a:rPr lang="en-IN" dirty="0" smtClean="0"/>
              <a:t>Imports and exports.</a:t>
            </a:r>
          </a:p>
          <a:p>
            <a:pPr marL="342900" indent="-342900" algn="just">
              <a:buAutoNum type="alphaLcPeriod"/>
            </a:pPr>
            <a:r>
              <a:rPr lang="en-IN" dirty="0" smtClean="0"/>
              <a:t>Cost structure.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 smtClean="0"/>
              <a:t>5</a:t>
            </a:r>
            <a:endParaRPr lang="en-IN" dirty="0"/>
          </a:p>
        </p:txBody>
      </p:sp>
      <p:pic>
        <p:nvPicPr>
          <p:cNvPr id="4" name="Picture 3" descr="im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1196752"/>
            <a:ext cx="3544809" cy="26112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4653136"/>
            <a:ext cx="51480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000" dirty="0" smtClean="0">
                <a:solidFill>
                  <a:srgbClr val="0070C0"/>
                </a:solidFill>
              </a:rPr>
              <a:t>    2. Technical analysis</a:t>
            </a:r>
          </a:p>
          <a:p>
            <a:pPr marL="342900" indent="-342900"/>
            <a:r>
              <a:rPr lang="en-IN" dirty="0" smtClean="0"/>
              <a:t>      Technical Analysis seeks to determine      whether the prerequisites </a:t>
            </a:r>
            <a:r>
              <a:rPr lang="en-IN" smtClean="0"/>
              <a:t>for  </a:t>
            </a:r>
            <a:r>
              <a:rPr lang="en-IN" dirty="0" smtClean="0"/>
              <a:t>the successful </a:t>
            </a:r>
          </a:p>
          <a:p>
            <a:pPr marL="342900" indent="-342900"/>
            <a:r>
              <a:rPr lang="en-IN" dirty="0" smtClean="0"/>
              <a:t>      commissioning of the project have been </a:t>
            </a:r>
          </a:p>
          <a:p>
            <a:pPr marL="342900" indent="-342900"/>
            <a:r>
              <a:rPr lang="en-IN" dirty="0" smtClean="0"/>
              <a:t>      considered.</a:t>
            </a:r>
          </a:p>
          <a:p>
            <a:pPr marL="342900" indent="-342900"/>
            <a:endParaRPr lang="en-IN" dirty="0" smtClean="0"/>
          </a:p>
        </p:txBody>
      </p:sp>
      <p:pic>
        <p:nvPicPr>
          <p:cNvPr id="7" name="Picture 6" descr="im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96136" y="4049688"/>
            <a:ext cx="2808312" cy="280831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27584" y="1700808"/>
            <a:ext cx="4032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000" dirty="0" smtClean="0">
                <a:solidFill>
                  <a:srgbClr val="0070C0"/>
                </a:solidFill>
              </a:rPr>
              <a:t>3. Financial analysis</a:t>
            </a:r>
          </a:p>
          <a:p>
            <a:pPr marL="342900" indent="-342900"/>
            <a:endParaRPr lang="en-IN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IN" dirty="0" smtClean="0"/>
              <a:t>Financial   analysis seeks to </a:t>
            </a:r>
          </a:p>
          <a:p>
            <a:pPr marL="342900" indent="-342900"/>
            <a:r>
              <a:rPr lang="en-IN" dirty="0" smtClean="0"/>
              <a:t>ascertain whether the proposed </a:t>
            </a:r>
          </a:p>
          <a:p>
            <a:pPr marL="342900" indent="-342900"/>
            <a:r>
              <a:rPr lang="en-IN" dirty="0" smtClean="0"/>
              <a:t>project will  be financially</a:t>
            </a:r>
          </a:p>
          <a:p>
            <a:pPr marL="342900" indent="-342900"/>
            <a:r>
              <a:rPr lang="en-IN" dirty="0" smtClean="0"/>
              <a:t> viable in the sense of being  able </a:t>
            </a:r>
          </a:p>
          <a:p>
            <a:pPr marL="342900" indent="-342900"/>
            <a:r>
              <a:rPr lang="en-IN" dirty="0" smtClean="0"/>
              <a:t>to meet the burden of servicing </a:t>
            </a:r>
          </a:p>
          <a:p>
            <a:pPr marL="342900" indent="-342900"/>
            <a:r>
              <a:rPr lang="en-IN" dirty="0" smtClean="0"/>
              <a:t>debt.</a:t>
            </a:r>
          </a:p>
          <a:p>
            <a:pPr marL="342900" indent="-342900">
              <a:buAutoNum type="alphaLcPeriod"/>
            </a:pPr>
            <a:r>
              <a:rPr lang="en-IN" dirty="0" smtClean="0"/>
              <a:t>Investment outlay and cost of project.</a:t>
            </a:r>
          </a:p>
          <a:p>
            <a:pPr marL="342900" indent="-342900">
              <a:buAutoNum type="alphaLcPeriod"/>
            </a:pPr>
            <a:r>
              <a:rPr lang="en-IN" dirty="0" smtClean="0"/>
              <a:t>Projected profitability.</a:t>
            </a:r>
          </a:p>
          <a:p>
            <a:pPr marL="342900" indent="-342900">
              <a:buAutoNum type="alphaLcPeriod"/>
            </a:pPr>
            <a:r>
              <a:rPr lang="en-IN" dirty="0" smtClean="0"/>
              <a:t>Projected financial position.</a:t>
            </a:r>
          </a:p>
        </p:txBody>
      </p:sp>
      <p:pic>
        <p:nvPicPr>
          <p:cNvPr id="4" name="Picture 3" descr="im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52120" y="2348880"/>
            <a:ext cx="2376264" cy="2304256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683568" y="1268760"/>
            <a:ext cx="40324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dirty="0" smtClean="0"/>
              <a:t> </a:t>
            </a:r>
            <a:r>
              <a:rPr lang="en-IN" sz="2000" dirty="0" smtClean="0">
                <a:solidFill>
                  <a:srgbClr val="0070C0"/>
                </a:solidFill>
              </a:rPr>
              <a:t>4.Economic analysis</a:t>
            </a:r>
          </a:p>
          <a:p>
            <a:pPr marL="342900" indent="-342900"/>
            <a:endParaRPr lang="en-IN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IN" dirty="0" smtClean="0"/>
              <a:t>Economic analysis, also referred   to as</a:t>
            </a:r>
          </a:p>
          <a:p>
            <a:pPr marL="342900" indent="-342900"/>
            <a:r>
              <a:rPr lang="en-IN" dirty="0" smtClean="0"/>
              <a:t> social  cost benefit analysis, is </a:t>
            </a:r>
          </a:p>
          <a:p>
            <a:pPr marL="342900" indent="-342900"/>
            <a:r>
              <a:rPr lang="en-IN" dirty="0" smtClean="0"/>
              <a:t>concerned with </a:t>
            </a:r>
          </a:p>
          <a:p>
            <a:pPr marL="342900" indent="-342900"/>
            <a:r>
              <a:rPr lang="en-IN" dirty="0" smtClean="0"/>
              <a:t>Judging a project from the larger, social</a:t>
            </a:r>
          </a:p>
          <a:p>
            <a:pPr marL="342900" indent="-342900"/>
            <a:r>
              <a:rPr lang="en-IN" dirty="0" smtClean="0"/>
              <a:t> point of view.</a:t>
            </a:r>
          </a:p>
          <a:p>
            <a:pPr marL="342900" indent="-342900"/>
            <a:endParaRPr lang="en-IN" dirty="0" smtClean="0"/>
          </a:p>
          <a:p>
            <a:pPr marL="342900" indent="-342900"/>
            <a:endParaRPr lang="en-IN" dirty="0" smtClean="0">
              <a:solidFill>
                <a:srgbClr val="0070C0"/>
              </a:solidFill>
            </a:endParaRPr>
          </a:p>
          <a:p>
            <a:pPr marL="342900" indent="-342900"/>
            <a:endParaRPr lang="en-IN" dirty="0" smtClean="0">
              <a:solidFill>
                <a:srgbClr val="0070C0"/>
              </a:solidFill>
            </a:endParaRPr>
          </a:p>
          <a:p>
            <a:pPr marL="342900" indent="-342900"/>
            <a:endParaRPr lang="en-IN" dirty="0" smtClean="0">
              <a:solidFill>
                <a:srgbClr val="0070C0"/>
              </a:solidFill>
            </a:endParaRPr>
          </a:p>
          <a:p>
            <a:pPr marL="342900" indent="-342900"/>
            <a:endParaRPr lang="en-IN" dirty="0" smtClean="0">
              <a:solidFill>
                <a:srgbClr val="0070C0"/>
              </a:solidFill>
            </a:endParaRPr>
          </a:p>
          <a:p>
            <a:pPr marL="342900" indent="-342900"/>
            <a:endParaRPr lang="en-IN" dirty="0" smtClean="0">
              <a:solidFill>
                <a:srgbClr val="0070C0"/>
              </a:solidFill>
            </a:endParaRPr>
          </a:p>
          <a:p>
            <a:pPr marL="342900" indent="-342900"/>
            <a:endParaRPr lang="en-IN" dirty="0" smtClean="0">
              <a:solidFill>
                <a:srgbClr val="0070C0"/>
              </a:solidFill>
            </a:endParaRPr>
          </a:p>
          <a:p>
            <a:pPr marL="342900" indent="-342900"/>
            <a:endParaRPr lang="en-IN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 descr="im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80112" y="1484784"/>
            <a:ext cx="2409825" cy="1895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3789040"/>
            <a:ext cx="4464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en-IN" sz="2000" dirty="0" smtClean="0">
                <a:solidFill>
                  <a:srgbClr val="0070C0"/>
                </a:solidFill>
              </a:rPr>
              <a:t>5.Ecological analysis </a:t>
            </a:r>
          </a:p>
          <a:p>
            <a:pPr marL="342900" indent="-342900"/>
            <a:endParaRPr lang="en-IN" dirty="0" smtClean="0">
              <a:solidFill>
                <a:srgbClr val="0070C0"/>
              </a:solidFill>
            </a:endParaRPr>
          </a:p>
          <a:p>
            <a:pPr marL="342900" indent="-342900"/>
            <a:r>
              <a:rPr lang="en-IN" dirty="0" smtClean="0"/>
              <a:t> It should be done, particularly for major </a:t>
            </a:r>
          </a:p>
          <a:p>
            <a:pPr marL="342900" indent="-342900"/>
            <a:r>
              <a:rPr lang="en-IN" dirty="0" smtClean="0"/>
              <a:t>projects which have  significant ecological </a:t>
            </a:r>
          </a:p>
          <a:p>
            <a:pPr marL="342900" indent="-342900"/>
            <a:r>
              <a:rPr lang="en-IN" dirty="0" smtClean="0"/>
              <a:t>implications like power plants, irrigation </a:t>
            </a:r>
          </a:p>
          <a:p>
            <a:pPr marL="342900" indent="-342900"/>
            <a:r>
              <a:rPr lang="en-IN" dirty="0" smtClean="0"/>
              <a:t>schemes etc.</a:t>
            </a:r>
          </a:p>
          <a:p>
            <a:endParaRPr lang="en-IN" dirty="0"/>
          </a:p>
        </p:txBody>
      </p:sp>
      <p:pic>
        <p:nvPicPr>
          <p:cNvPr id="7" name="Picture 6" descr="im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08104" y="3789040"/>
            <a:ext cx="2638425" cy="173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FF0000"/>
                </a:solidFill>
              </a:rPr>
              <a:t>Business  plan preparation</a:t>
            </a:r>
          </a:p>
          <a:p>
            <a:r>
              <a:rPr lang="en-IN" dirty="0" smtClean="0"/>
              <a:t>It  is a document where you plan your business to have an organised and effective response to a situation which may arise in future. </a:t>
            </a:r>
          </a:p>
          <a:p>
            <a:endParaRPr lang="en-IN" dirty="0" smtClean="0"/>
          </a:p>
          <a:p>
            <a:r>
              <a:rPr lang="en-IN" dirty="0" smtClean="0"/>
              <a:t>A workable  business plan has the following features --</a:t>
            </a:r>
          </a:p>
          <a:p>
            <a:pPr marL="342900" indent="-342900">
              <a:buAutoNum type="arabicPeriod"/>
            </a:pPr>
            <a:r>
              <a:rPr lang="en-IN" dirty="0" smtClean="0"/>
              <a:t>Determines where the company needs to go</a:t>
            </a:r>
          </a:p>
          <a:p>
            <a:pPr marL="342900" indent="-342900">
              <a:buAutoNum type="arabicPeriod"/>
            </a:pPr>
            <a:r>
              <a:rPr lang="en-IN" dirty="0" smtClean="0"/>
              <a:t>Formulates responses to contingencies</a:t>
            </a:r>
          </a:p>
          <a:p>
            <a:pPr marL="342900" indent="-342900">
              <a:buAutoNum type="arabicPeriod"/>
            </a:pPr>
            <a:r>
              <a:rPr lang="en-IN" dirty="0" smtClean="0"/>
              <a:t>Keep the business on track to reach its planned goals</a:t>
            </a:r>
          </a:p>
          <a:p>
            <a:pPr marL="342900" indent="-342900"/>
            <a:endParaRPr lang="en-IN" dirty="0"/>
          </a:p>
          <a:p>
            <a:pPr marL="342900" indent="-342900"/>
            <a:r>
              <a:rPr lang="en-IN" sz="2000" b="1" dirty="0" smtClean="0">
                <a:solidFill>
                  <a:srgbClr val="00B0F0"/>
                </a:solidFill>
              </a:rPr>
              <a:t>Table  of contents of a business plan</a:t>
            </a:r>
          </a:p>
          <a:p>
            <a:pPr marL="342900" indent="-342900"/>
            <a:endParaRPr lang="en-IN" b="1" dirty="0" smtClean="0">
              <a:solidFill>
                <a:srgbClr val="00B0F0"/>
              </a:solidFill>
            </a:endParaRPr>
          </a:p>
          <a:p>
            <a:pPr marL="342900" indent="-342900">
              <a:buAutoNum type="arabicPeriod"/>
            </a:pPr>
            <a:r>
              <a:rPr lang="en-IN" dirty="0" smtClean="0"/>
              <a:t>Title page </a:t>
            </a:r>
          </a:p>
          <a:p>
            <a:pPr marL="342900" indent="-342900">
              <a:buAutoNum type="arabicPeriod"/>
            </a:pPr>
            <a:r>
              <a:rPr lang="en-IN" dirty="0" smtClean="0"/>
              <a:t>Executive summary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Vision and mission statements</a:t>
            </a:r>
          </a:p>
          <a:p>
            <a:pPr marL="342900" indent="-342900"/>
            <a:r>
              <a:rPr lang="en-IN" dirty="0" smtClean="0"/>
              <a:t>3. Company plan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Company description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Organisational plan</a:t>
            </a:r>
          </a:p>
          <a:p>
            <a:pPr marL="342900" indent="-342900"/>
            <a:r>
              <a:rPr lang="en-IN" dirty="0" smtClean="0"/>
              <a:t>4. Marketing plan  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Competition  analysis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IN" dirty="0" smtClean="0"/>
              <a:t>Methods of distribution</a:t>
            </a:r>
          </a:p>
          <a:p>
            <a:pPr marL="800100" lvl="1" indent="-342900"/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4" name="Picture 3" descr="im1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48064" y="3212976"/>
            <a:ext cx="3626657" cy="2808312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88640"/>
            <a:ext cx="889248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5.Financial  plan 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Summary of financial needs 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Sources and uses of funds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Three year income  projection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Balance sheet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Business financial  history</a:t>
            </a:r>
          </a:p>
          <a:p>
            <a:endParaRPr lang="en-IN" dirty="0" smtClean="0"/>
          </a:p>
          <a:p>
            <a:r>
              <a:rPr lang="en-IN" dirty="0" smtClean="0"/>
              <a:t>6. Supporting documents 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Personal resumes 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 Personal financial statement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Credit reports</a:t>
            </a:r>
          </a:p>
          <a:p>
            <a:pPr lvl="1">
              <a:buFont typeface="Arial" pitchFamily="34" charset="0"/>
              <a:buChar char="•"/>
            </a:pPr>
            <a:r>
              <a:rPr lang="en-IN" dirty="0" smtClean="0"/>
              <a:t>Copies of leases </a:t>
            </a:r>
          </a:p>
          <a:p>
            <a:pPr lvl="1">
              <a:buFont typeface="Arial" pitchFamily="34" charset="0"/>
              <a:buChar char="•"/>
            </a:pPr>
            <a:r>
              <a:rPr lang="en-IN" dirty="0"/>
              <a:t> </a:t>
            </a:r>
            <a:r>
              <a:rPr lang="en-IN" dirty="0" smtClean="0"/>
              <a:t>Letters of reference</a:t>
            </a:r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Wingdings" pitchFamily="2" charset="2"/>
              <a:buChar char="Ø"/>
            </a:pPr>
            <a:r>
              <a:rPr lang="en-IN" sz="2000" dirty="0" smtClean="0">
                <a:solidFill>
                  <a:srgbClr val="FF0000"/>
                </a:solidFill>
              </a:rPr>
              <a:t>Project   profile</a:t>
            </a:r>
          </a:p>
          <a:p>
            <a:r>
              <a:rPr lang="en-IN" dirty="0" smtClean="0"/>
              <a:t>Project  profile gives a bird’s-eye view of the proposed project . This may be used for obtaining   the provisional registration certificate from the District industrial centre. </a:t>
            </a:r>
          </a:p>
          <a:p>
            <a:pPr lvl="1"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7175B-5E51-4948-8FCA-0BF79E3C69C4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741</TotalTime>
  <Words>801</Words>
  <Application>Microsoft Office PowerPoint</Application>
  <PresentationFormat>On-screen Show (4:3)</PresentationFormat>
  <Paragraphs>275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1_Flow</vt:lpstr>
      <vt:lpstr>Office Theme</vt:lpstr>
      <vt:lpstr>Management &amp; Entrepreneurship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GAUTHAM SIDDARTHA</dc:creator>
  <cp:lastModifiedBy>GAUTHAM SIDDARTHA</cp:lastModifiedBy>
  <cp:revision>101</cp:revision>
  <dcterms:created xsi:type="dcterms:W3CDTF">2015-11-05T09:21:34Z</dcterms:created>
  <dcterms:modified xsi:type="dcterms:W3CDTF">2015-11-08T16:35:43Z</dcterms:modified>
</cp:coreProperties>
</file>