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51"/>
  </p:notesMasterIdLst>
  <p:sldIdLst>
    <p:sldId id="256" r:id="rId3"/>
    <p:sldId id="299" r:id="rId4"/>
    <p:sldId id="261" r:id="rId5"/>
    <p:sldId id="330" r:id="rId6"/>
    <p:sldId id="300" r:id="rId7"/>
    <p:sldId id="302" r:id="rId8"/>
    <p:sldId id="303" r:id="rId9"/>
    <p:sldId id="312" r:id="rId10"/>
    <p:sldId id="313" r:id="rId11"/>
    <p:sldId id="331" r:id="rId12"/>
    <p:sldId id="332" r:id="rId13"/>
    <p:sldId id="315" r:id="rId14"/>
    <p:sldId id="317" r:id="rId15"/>
    <p:sldId id="341" r:id="rId16"/>
    <p:sldId id="350" r:id="rId17"/>
    <p:sldId id="352" r:id="rId18"/>
    <p:sldId id="351" r:id="rId19"/>
    <p:sldId id="314" r:id="rId20"/>
    <p:sldId id="333" r:id="rId21"/>
    <p:sldId id="343" r:id="rId22"/>
    <p:sldId id="320" r:id="rId23"/>
    <p:sldId id="304" r:id="rId24"/>
    <p:sldId id="328" r:id="rId25"/>
    <p:sldId id="354" r:id="rId26"/>
    <p:sldId id="344" r:id="rId27"/>
    <p:sldId id="339" r:id="rId28"/>
    <p:sldId id="322" r:id="rId29"/>
    <p:sldId id="336" r:id="rId30"/>
    <p:sldId id="334" r:id="rId31"/>
    <p:sldId id="335" r:id="rId32"/>
    <p:sldId id="337" r:id="rId33"/>
    <p:sldId id="338" r:id="rId34"/>
    <p:sldId id="345" r:id="rId35"/>
    <p:sldId id="346" r:id="rId36"/>
    <p:sldId id="342" r:id="rId37"/>
    <p:sldId id="308" r:id="rId38"/>
    <p:sldId id="349" r:id="rId39"/>
    <p:sldId id="348" r:id="rId40"/>
    <p:sldId id="327" r:id="rId41"/>
    <p:sldId id="347" r:id="rId42"/>
    <p:sldId id="353" r:id="rId43"/>
    <p:sldId id="362" r:id="rId44"/>
    <p:sldId id="361" r:id="rId45"/>
    <p:sldId id="359" r:id="rId46"/>
    <p:sldId id="363" r:id="rId47"/>
    <p:sldId id="323" r:id="rId48"/>
    <p:sldId id="358" r:id="rId49"/>
    <p:sldId id="326" r:id="rId5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98C747-B024-4D4B-837F-01DC4FED8712}">
          <p14:sldIdLst>
            <p14:sldId id="256"/>
            <p14:sldId id="299"/>
            <p14:sldId id="261"/>
            <p14:sldId id="330"/>
            <p14:sldId id="300"/>
            <p14:sldId id="302"/>
            <p14:sldId id="303"/>
            <p14:sldId id="312"/>
            <p14:sldId id="313"/>
            <p14:sldId id="331"/>
            <p14:sldId id="332"/>
            <p14:sldId id="315"/>
            <p14:sldId id="317"/>
            <p14:sldId id="341"/>
            <p14:sldId id="350"/>
            <p14:sldId id="352"/>
            <p14:sldId id="351"/>
            <p14:sldId id="314"/>
            <p14:sldId id="333"/>
            <p14:sldId id="343"/>
            <p14:sldId id="320"/>
            <p14:sldId id="304"/>
            <p14:sldId id="328"/>
            <p14:sldId id="354"/>
            <p14:sldId id="344"/>
            <p14:sldId id="339"/>
            <p14:sldId id="322"/>
            <p14:sldId id="336"/>
            <p14:sldId id="334"/>
            <p14:sldId id="335"/>
            <p14:sldId id="337"/>
            <p14:sldId id="338"/>
            <p14:sldId id="345"/>
            <p14:sldId id="346"/>
            <p14:sldId id="342"/>
            <p14:sldId id="308"/>
            <p14:sldId id="349"/>
            <p14:sldId id="348"/>
            <p14:sldId id="327"/>
            <p14:sldId id="347"/>
            <p14:sldId id="353"/>
            <p14:sldId id="362"/>
            <p14:sldId id="361"/>
            <p14:sldId id="359"/>
            <p14:sldId id="363"/>
            <p14:sldId id="323"/>
            <p14:sldId id="358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FFCF37"/>
    <a:srgbClr val="FFC000"/>
    <a:srgbClr val="E6E6E6"/>
    <a:srgbClr val="DDDDDD"/>
    <a:srgbClr val="E2E2E2"/>
    <a:srgbClr val="D9D9D9"/>
    <a:srgbClr val="DCDCDC"/>
    <a:srgbClr val="DBDBDB"/>
    <a:srgbClr val="FDF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4628" autoAdjust="0"/>
  </p:normalViewPr>
  <p:slideViewPr>
    <p:cSldViewPr>
      <p:cViewPr varScale="1">
        <p:scale>
          <a:sx n="102" d="100"/>
          <a:sy n="102" d="100"/>
        </p:scale>
        <p:origin x="1022" y="67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D38C5-0C1B-44C8-BD64-688A23D77F48}" type="datetimeFigureOut">
              <a:rPr lang="th-TH" smtClean="0"/>
              <a:t>08/08/65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8F7FC-BF82-4C1D-BE72-907E9170568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287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8F7FC-BF82-4C1D-BE72-907E91705680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6543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8F7FC-BF82-4C1D-BE72-907E91705680}" type="slidenum">
              <a:rPr lang="th-TH" smtClean="0"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9286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8F7FC-BF82-4C1D-BE72-907E91705680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567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8F7FC-BF82-4C1D-BE72-907E91705680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3695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8F7FC-BF82-4C1D-BE72-907E91705680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936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8F7FC-BF82-4C1D-BE72-907E91705680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9300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8F7FC-BF82-4C1D-BE72-907E91705680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1107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8F7FC-BF82-4C1D-BE72-907E91705680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0979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8F7FC-BF82-4C1D-BE72-907E91705680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4697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8F7FC-BF82-4C1D-BE72-907E91705680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560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7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357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420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750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3115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33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6784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4667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0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  <p:sldLayoutId id="2147483675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5bbfgPx9O7AY8OQ14LOyfN/AMPOS-new-feature?node-id=0%3A1" TargetMode="Externa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2community.com/author/eric-douglas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www.awards.com/sales-awards-idea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5bbfgPx9O7AY8OQ14LOyfN/AMPOS-new-feature?node-id=0%3A1" TargetMode="Externa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EDkolvPN43s?feature=oembed" TargetMode="Externa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1dLWpHycS7o?feature=oembed" TargetMode="Externa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flow.io/s/VRNLAJI8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51772" y="1779662"/>
            <a:ext cx="5292080" cy="108012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600" dirty="0">
                <a:ea typeface="맑은 고딕" pitchFamily="50" charset="-127"/>
              </a:rPr>
              <a:t>UX</a:t>
            </a:r>
          </a:p>
          <a:p>
            <a:r>
              <a:rPr lang="en-US" altLang="ko-KR" sz="3600" dirty="0">
                <a:ea typeface="맑은 고딕" pitchFamily="50" charset="-127"/>
              </a:rPr>
              <a:t>Internship 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Presented by Siri-</a:t>
            </a:r>
            <a:r>
              <a:rPr lang="en-US" altLang="ko-KR" b="1" dirty="0" err="1"/>
              <a:t>inthira</a:t>
            </a:r>
            <a:r>
              <a:rPr lang="en-US" altLang="ko-KR" b="1" dirty="0"/>
              <a:t> Kiengsiri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AMPOS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42ACB7-6379-4237-A922-E4BA5896087B}"/>
              </a:ext>
            </a:extLst>
          </p:cNvPr>
          <p:cNvSpPr txBox="1"/>
          <p:nvPr/>
        </p:nvSpPr>
        <p:spPr>
          <a:xfrm>
            <a:off x="755576" y="1622530"/>
            <a:ext cx="2232248" cy="217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Add relative detail</a:t>
            </a:r>
          </a:p>
          <a:p>
            <a:pPr>
              <a:lnSpc>
                <a:spcPct val="107000"/>
              </a:lnSpc>
            </a:pPr>
            <a:endParaRPr lang="en-US" sz="1800" dirty="0">
              <a:solidFill>
                <a:srgbClr val="000000"/>
              </a:solidFill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Profile: </a:t>
            </a:r>
            <a:endParaRPr lang="en-US" sz="1800" dirty="0">
              <a:solidFill>
                <a:srgbClr val="000000"/>
              </a:solidFill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Experience</a:t>
            </a:r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Education</a:t>
            </a: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Certifications</a:t>
            </a: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skills </a:t>
            </a:r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66B712-E933-4D20-8B66-334C89D55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0"/>
            <a:ext cx="1253209" cy="5143500"/>
          </a:xfrm>
          <a:prstGeom prst="rect">
            <a:avLst/>
          </a:prstGeom>
        </p:spPr>
      </p:pic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2919045C-EDD8-4B52-B2AC-C602F3E8209E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3456384" cy="5164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Feasible improvement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C90CF374-79AB-4E37-ABBB-E3063D75C8C3}"/>
              </a:ext>
            </a:extLst>
          </p:cNvPr>
          <p:cNvSpPr/>
          <p:nvPr/>
        </p:nvSpPr>
        <p:spPr>
          <a:xfrm>
            <a:off x="6761313" y="1971262"/>
            <a:ext cx="1411087" cy="367216"/>
          </a:xfrm>
          <a:prstGeom prst="wedgeRectCallout">
            <a:avLst>
              <a:gd name="adj1" fmla="val -55846"/>
              <a:gd name="adj2" fmla="val 9262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629152-5C50-46BD-A798-78E7AF068779}"/>
              </a:ext>
            </a:extLst>
          </p:cNvPr>
          <p:cNvCxnSpPr>
            <a:cxnSpLocks/>
          </p:cNvCxnSpPr>
          <p:nvPr/>
        </p:nvCxnSpPr>
        <p:spPr>
          <a:xfrm flipV="1">
            <a:off x="5796136" y="2338478"/>
            <a:ext cx="965177" cy="124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B2C86D-7539-4C5D-BC73-E170E839A296}"/>
              </a:ext>
            </a:extLst>
          </p:cNvPr>
          <p:cNvCxnSpPr>
            <a:cxnSpLocks/>
          </p:cNvCxnSpPr>
          <p:nvPr/>
        </p:nvCxnSpPr>
        <p:spPr>
          <a:xfrm flipV="1">
            <a:off x="5666657" y="4371950"/>
            <a:ext cx="136815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F1971076-61EE-42AC-AF7E-F6E46900ABD0}"/>
              </a:ext>
            </a:extLst>
          </p:cNvPr>
          <p:cNvSpPr/>
          <p:nvPr/>
        </p:nvSpPr>
        <p:spPr>
          <a:xfrm>
            <a:off x="7006410" y="3939902"/>
            <a:ext cx="1253209" cy="432048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964FD4-144A-4C82-B466-85A8C6BF4B9D}"/>
              </a:ext>
            </a:extLst>
          </p:cNvPr>
          <p:cNvSpPr txBox="1"/>
          <p:nvPr/>
        </p:nvSpPr>
        <p:spPr>
          <a:xfrm>
            <a:off x="6867369" y="1971262"/>
            <a:ext cx="1207112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Education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309AF8-D1E3-44FE-B499-4B0897217CFD}"/>
              </a:ext>
            </a:extLst>
          </p:cNvPr>
          <p:cNvSpPr txBox="1"/>
          <p:nvPr/>
        </p:nvSpPr>
        <p:spPr>
          <a:xfrm>
            <a:off x="7034809" y="3960440"/>
            <a:ext cx="1207112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Skills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402344-EE98-4973-AE5F-DA5A0092A163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5666657" y="2748025"/>
            <a:ext cx="1541241" cy="139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32AFF2ED-80A6-434A-8FF5-30690FD34A9C}"/>
              </a:ext>
            </a:extLst>
          </p:cNvPr>
          <p:cNvSpPr/>
          <p:nvPr/>
        </p:nvSpPr>
        <p:spPr>
          <a:xfrm>
            <a:off x="7213853" y="2542588"/>
            <a:ext cx="1318587" cy="432048"/>
          </a:xfrm>
          <a:prstGeom prst="wedgeRectCallout">
            <a:avLst>
              <a:gd name="adj1" fmla="val -69488"/>
              <a:gd name="adj2" fmla="val 86395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56909B-3312-451B-8520-91A053841629}"/>
              </a:ext>
            </a:extLst>
          </p:cNvPr>
          <p:cNvSpPr txBox="1"/>
          <p:nvPr/>
        </p:nvSpPr>
        <p:spPr>
          <a:xfrm>
            <a:off x="7207898" y="2564417"/>
            <a:ext cx="1411086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Experience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EFD50D-9E9F-4C8F-A9B2-9680DA847274}"/>
              </a:ext>
            </a:extLst>
          </p:cNvPr>
          <p:cNvCxnSpPr>
            <a:cxnSpLocks/>
          </p:cNvCxnSpPr>
          <p:nvPr/>
        </p:nvCxnSpPr>
        <p:spPr>
          <a:xfrm flipV="1">
            <a:off x="5796136" y="3579862"/>
            <a:ext cx="1411762" cy="74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5DAAF094-E507-47F4-9245-254882C7F767}"/>
              </a:ext>
            </a:extLst>
          </p:cNvPr>
          <p:cNvSpPr/>
          <p:nvPr/>
        </p:nvSpPr>
        <p:spPr>
          <a:xfrm>
            <a:off x="7220095" y="3147814"/>
            <a:ext cx="1384126" cy="382541"/>
          </a:xfrm>
          <a:prstGeom prst="wedgeRectCallout">
            <a:avLst>
              <a:gd name="adj1" fmla="val -46406"/>
              <a:gd name="adj2" fmla="val 91415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67EAC2-0F40-4BB3-8A9C-CCB7D0DCE252}"/>
              </a:ext>
            </a:extLst>
          </p:cNvPr>
          <p:cNvSpPr txBox="1"/>
          <p:nvPr/>
        </p:nvSpPr>
        <p:spPr>
          <a:xfrm>
            <a:off x="7234859" y="3163139"/>
            <a:ext cx="1384126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Certificates </a:t>
            </a:r>
          </a:p>
        </p:txBody>
      </p:sp>
    </p:spTree>
    <p:extLst>
      <p:ext uri="{BB962C8B-B14F-4D97-AF65-F5344CB8AC3E}">
        <p14:creationId xmlns:p14="http://schemas.microsoft.com/office/powerpoint/2010/main" val="336007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42ACB7-6379-4237-A922-E4BA5896087B}"/>
              </a:ext>
            </a:extLst>
          </p:cNvPr>
          <p:cNvSpPr txBox="1"/>
          <p:nvPr/>
        </p:nvSpPr>
        <p:spPr>
          <a:xfrm>
            <a:off x="819978" y="1618072"/>
            <a:ext cx="2232248" cy="1849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Clock Out</a:t>
            </a:r>
          </a:p>
          <a:p>
            <a:pPr>
              <a:lnSpc>
                <a:spcPct val="107000"/>
              </a:lnSpc>
            </a:pPr>
            <a:endParaRPr lang="en-US" sz="1800" dirty="0">
              <a:solidFill>
                <a:srgbClr val="000000"/>
              </a:solidFill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DayOne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: </a:t>
            </a:r>
            <a:endParaRPr lang="en-US" sz="1800" dirty="0">
              <a:solidFill>
                <a:srgbClr val="000000"/>
              </a:solidFill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lvl="0"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Record Work Time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 and duration during WFH </a:t>
            </a:r>
            <a:endParaRPr lang="en-US" sz="1800" dirty="0">
              <a:solidFill>
                <a:srgbClr val="000000"/>
              </a:solidFill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2919045C-EDD8-4B52-B2AC-C602F3E8209E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3456384" cy="5164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Feasible improvement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AA213B-1072-42F1-8D55-E8045D7FB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03" y="1003674"/>
            <a:ext cx="4222233" cy="3744751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F14E12-8F80-4EBE-9C16-42A8E34CC4F1}"/>
              </a:ext>
            </a:extLst>
          </p:cNvPr>
          <p:cNvCxnSpPr>
            <a:cxnSpLocks/>
          </p:cNvCxnSpPr>
          <p:nvPr/>
        </p:nvCxnSpPr>
        <p:spPr>
          <a:xfrm flipV="1">
            <a:off x="5000384" y="1003674"/>
            <a:ext cx="147680" cy="106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DBD168-42B4-4163-A595-A4593E8FDB81}"/>
              </a:ext>
            </a:extLst>
          </p:cNvPr>
          <p:cNvCxnSpPr>
            <a:cxnSpLocks/>
          </p:cNvCxnSpPr>
          <p:nvPr/>
        </p:nvCxnSpPr>
        <p:spPr>
          <a:xfrm flipV="1">
            <a:off x="6876256" y="1492211"/>
            <a:ext cx="702745" cy="86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6BE8E5B2-3B08-4090-A747-2A52DBEE6E49}"/>
              </a:ext>
            </a:extLst>
          </p:cNvPr>
          <p:cNvSpPr/>
          <p:nvPr/>
        </p:nvSpPr>
        <p:spPr>
          <a:xfrm>
            <a:off x="7574297" y="164769"/>
            <a:ext cx="1411087" cy="1296144"/>
          </a:xfrm>
          <a:prstGeom prst="wedgeRectCallout">
            <a:avLst>
              <a:gd name="adj1" fmla="val -39124"/>
              <a:gd name="adj2" fmla="val 6875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40C9B8-B561-4B4A-8A5C-332609F268EF}"/>
              </a:ext>
            </a:extLst>
          </p:cNvPr>
          <p:cNvSpPr txBox="1"/>
          <p:nvPr/>
        </p:nvSpPr>
        <p:spPr>
          <a:xfrm>
            <a:off x="7669986" y="284315"/>
            <a:ext cx="1408648" cy="1062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Switch to 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Clock-out 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after we click 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Clock-in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C7D67049-A230-4552-A5F1-1A65ED1C91F4}"/>
              </a:ext>
            </a:extLst>
          </p:cNvPr>
          <p:cNvSpPr/>
          <p:nvPr/>
        </p:nvSpPr>
        <p:spPr>
          <a:xfrm>
            <a:off x="4941587" y="98637"/>
            <a:ext cx="1411087" cy="843356"/>
          </a:xfrm>
          <a:prstGeom prst="wedgeRectCallout">
            <a:avLst>
              <a:gd name="adj1" fmla="val -27104"/>
              <a:gd name="adj2" fmla="val 64249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D920EC-1922-472E-A06D-75DE60C01509}"/>
              </a:ext>
            </a:extLst>
          </p:cNvPr>
          <p:cNvSpPr txBox="1"/>
          <p:nvPr/>
        </p:nvSpPr>
        <p:spPr>
          <a:xfrm>
            <a:off x="4856861" y="136748"/>
            <a:ext cx="1580538" cy="767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400" dirty="0">
                <a:ea typeface="Calibri" panose="020F0502020204030204" pitchFamily="34" charset="0"/>
                <a:cs typeface="Cordia New" panose="020B0304020202020204" pitchFamily="34" charset="-34"/>
              </a:rPr>
              <a:t>Switch</a:t>
            </a:r>
            <a:r>
              <a:rPr lang="th-TH" sz="1400" dirty="0"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>
                <a:ea typeface="Calibri" panose="020F0502020204030204" pitchFamily="34" charset="0"/>
                <a:cs typeface="Cordia New" panose="020B0304020202020204" pitchFamily="34" charset="-34"/>
              </a:rPr>
              <a:t>Button</a:t>
            </a:r>
          </a:p>
          <a:p>
            <a:pPr algn="ctr">
              <a:lnSpc>
                <a:spcPct val="107000"/>
              </a:lnSpc>
            </a:pPr>
            <a:r>
              <a:rPr lang="en-US" sz="1400" dirty="0">
                <a:ea typeface="Calibri" panose="020F0502020204030204" pitchFamily="34" charset="0"/>
                <a:cs typeface="Cordia New" panose="020B0304020202020204" pitchFamily="34" charset="-34"/>
              </a:rPr>
              <a:t>Clock in</a:t>
            </a:r>
          </a:p>
          <a:p>
            <a:pPr algn="ctr">
              <a:lnSpc>
                <a:spcPct val="107000"/>
              </a:lnSpc>
            </a:pPr>
            <a:r>
              <a:rPr lang="en-US" sz="1400" dirty="0">
                <a:ea typeface="Calibri" panose="020F0502020204030204" pitchFamily="34" charset="0"/>
                <a:cs typeface="Cordia New" panose="020B0304020202020204" pitchFamily="34" charset="-34"/>
              </a:rPr>
              <a:t>Clock out</a:t>
            </a:r>
          </a:p>
        </p:txBody>
      </p:sp>
      <p:pic>
        <p:nvPicPr>
          <p:cNvPr id="49" name="Graphic 48" descr="Bar chart">
            <a:extLst>
              <a:ext uri="{FF2B5EF4-FFF2-40B4-BE49-F238E27FC236}">
                <a16:creationId xmlns:a16="http://schemas.microsoft.com/office/drawing/2014/main" id="{C7E5CE8D-1E3F-47DD-9454-2F3146819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6573" y="2739275"/>
            <a:ext cx="914400" cy="914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CE01093-FF3E-4112-A9C4-AD57AFF174B9}"/>
              </a:ext>
            </a:extLst>
          </p:cNvPr>
          <p:cNvSpPr txBox="1"/>
          <p:nvPr/>
        </p:nvSpPr>
        <p:spPr>
          <a:xfrm>
            <a:off x="4217201" y="2528694"/>
            <a:ext cx="1093143" cy="3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500" dirty="0">
                <a:solidFill>
                  <a:srgbClr val="FF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Bar Graph </a:t>
            </a:r>
          </a:p>
        </p:txBody>
      </p:sp>
    </p:spTree>
    <p:extLst>
      <p:ext uri="{BB962C8B-B14F-4D97-AF65-F5344CB8AC3E}">
        <p14:creationId xmlns:p14="http://schemas.microsoft.com/office/powerpoint/2010/main" val="353402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Feasible </a:t>
            </a:r>
          </a:p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Improvements</a:t>
            </a:r>
            <a:endParaRPr lang="ko-KR" altLang="en-US" sz="1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2475" y="356475"/>
            <a:ext cx="5779728" cy="1718235"/>
            <a:chOff x="3648974" y="851466"/>
            <a:chExt cx="2288562" cy="1718235"/>
          </a:xfrm>
        </p:grpSpPr>
        <p:sp>
          <p:nvSpPr>
            <p:cNvPr id="22" name="TextBox 21"/>
            <p:cNvSpPr txBox="1"/>
            <p:nvPr/>
          </p:nvSpPr>
          <p:spPr>
            <a:xfrm>
              <a:off x="3685045" y="1503575"/>
              <a:ext cx="2252491" cy="1066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200" b="1" dirty="0">
                  <a:solidFill>
                    <a:srgbClr val="000000"/>
                  </a:solidFill>
                  <a:effectLst/>
                  <a:highlight>
                    <a:srgbClr val="F7F7F7"/>
                  </a:highlight>
                  <a:ea typeface="Calibri" panose="020F0502020204030204" pitchFamily="34" charset="0"/>
                  <a:cs typeface="Cordia New" panose="020B0304020202020204" pitchFamily="34" charset="-34"/>
                </a:rPr>
                <a:t>Offer Quality </a:t>
              </a:r>
              <a:r>
                <a:rPr lang="en-US" sz="12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Surveys </a:t>
              </a:r>
              <a:r>
                <a:rPr lang="en-US" sz="1200" b="1" dirty="0">
                  <a:solidFill>
                    <a:srgbClr val="000000"/>
                  </a:solidFill>
                  <a:effectLst/>
                  <a:highlight>
                    <a:srgbClr val="F7F7F7"/>
                  </a:highlight>
                  <a:ea typeface="Calibri" panose="020F0502020204030204" pitchFamily="34" charset="0"/>
                  <a:cs typeface="Cordia New" panose="020B0304020202020204" pitchFamily="34" charset="-34"/>
                </a:rPr>
                <a:t>to customers </a:t>
              </a:r>
            </a:p>
            <a:p>
              <a:pPr lvl="0">
                <a:lnSpc>
                  <a:spcPct val="107000"/>
                </a:lnSpc>
              </a:pPr>
              <a:endParaRPr lang="en-US" sz="1200" b="1" dirty="0">
                <a:solidFill>
                  <a:srgbClr val="000000"/>
                </a:solidFill>
                <a:highlight>
                  <a:srgbClr val="F7F7F7"/>
                </a:highlight>
                <a:ea typeface="Calibri" panose="020F0502020204030204" pitchFamily="34" charset="0"/>
                <a:cs typeface="Cordia New" panose="020B0304020202020204" pitchFamily="34" charset="-34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200" dirty="0">
                  <a:solidFill>
                    <a:srgbClr val="000000"/>
                  </a:solidFill>
                  <a:effectLst/>
                  <a:highlight>
                    <a:srgbClr val="F7F7F7"/>
                  </a:highlight>
                  <a:ea typeface="Calibri" panose="020F0502020204030204" pitchFamily="34" charset="0"/>
                  <a:cs typeface="Cordia New" panose="020B0304020202020204" pitchFamily="34" charset="-34"/>
                </a:rPr>
                <a:t>For example,</a:t>
              </a:r>
            </a:p>
            <a:p>
              <a:pPr lvl="0">
                <a:lnSpc>
                  <a:spcPct val="107000"/>
                </a:lnSpc>
              </a:pPr>
              <a:r>
                <a:rPr lang="en-US" sz="1200" dirty="0">
                  <a:solidFill>
                    <a:srgbClr val="000000"/>
                  </a:solidFill>
                  <a:effectLst/>
                  <a:highlight>
                    <a:srgbClr val="F7F7F7"/>
                  </a:highlight>
                  <a:ea typeface="Calibri" panose="020F0502020204030204" pitchFamily="34" charset="0"/>
                  <a:cs typeface="Cordia New" panose="020B0304020202020204" pitchFamily="34" charset="-34"/>
                </a:rPr>
                <a:t>LIFE BALANCE - To prevent quality employees from leaving: pay attention to </a:t>
              </a:r>
            </a:p>
            <a:p>
              <a:pPr lvl="0">
                <a:lnSpc>
                  <a:spcPct val="107000"/>
                </a:lnSpc>
              </a:pPr>
              <a:r>
                <a:rPr lang="en-US" sz="1200" dirty="0">
                  <a:solidFill>
                    <a:srgbClr val="000000"/>
                  </a:solidFill>
                  <a:effectLst/>
                  <a:highlight>
                    <a:srgbClr val="F7F7F7"/>
                  </a:highlight>
                  <a:ea typeface="Calibri" panose="020F0502020204030204" pitchFamily="34" charset="0"/>
                  <a:cs typeface="Cordia New" panose="020B0304020202020204" pitchFamily="34" charset="-34"/>
                </a:rPr>
                <a:t>their life’s goals and stay aware of their personal issues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48974" y="851466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Survey Packages for sales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EA10A14-2028-40E3-A721-9ED7813AA657}"/>
              </a:ext>
            </a:extLst>
          </p:cNvPr>
          <p:cNvSpPr/>
          <p:nvPr/>
        </p:nvSpPr>
        <p:spPr>
          <a:xfrm>
            <a:off x="827584" y="2499742"/>
            <a:ext cx="1584176" cy="2088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F21B5A-76F2-4958-8641-80DDA30E8C87}"/>
              </a:ext>
            </a:extLst>
          </p:cNvPr>
          <p:cNvSpPr/>
          <p:nvPr/>
        </p:nvSpPr>
        <p:spPr>
          <a:xfrm>
            <a:off x="2655286" y="2493835"/>
            <a:ext cx="1584176" cy="20882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1EFAD-3B9E-44EE-8AF3-28C86A21D42B}"/>
              </a:ext>
            </a:extLst>
          </p:cNvPr>
          <p:cNvSpPr/>
          <p:nvPr/>
        </p:nvSpPr>
        <p:spPr>
          <a:xfrm>
            <a:off x="4553306" y="2493835"/>
            <a:ext cx="1584176" cy="2088232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AD2636FF-AA49-4B08-BDA3-63F6ED55ED6E}"/>
              </a:ext>
            </a:extLst>
          </p:cNvPr>
          <p:cNvSpPr txBox="1">
            <a:spLocks/>
          </p:cNvSpPr>
          <p:nvPr/>
        </p:nvSpPr>
        <p:spPr>
          <a:xfrm>
            <a:off x="2725604" y="2573825"/>
            <a:ext cx="1385507" cy="7660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Life Balance</a:t>
            </a:r>
            <a:endParaRPr lang="ko-KR" altLang="en-US" sz="1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DA05EBA7-3D08-49E5-A866-83E8037433B4}"/>
              </a:ext>
            </a:extLst>
          </p:cNvPr>
          <p:cNvSpPr txBox="1">
            <a:spLocks/>
          </p:cNvSpPr>
          <p:nvPr/>
        </p:nvSpPr>
        <p:spPr>
          <a:xfrm>
            <a:off x="4547278" y="2557769"/>
            <a:ext cx="1541792" cy="4821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Job Satisfaction</a:t>
            </a:r>
            <a:endParaRPr lang="ko-KR" altLang="en-US" sz="1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5B71D4BA-3097-46E7-BDE4-3C56B85F324C}"/>
              </a:ext>
            </a:extLst>
          </p:cNvPr>
          <p:cNvSpPr txBox="1">
            <a:spLocks/>
          </p:cNvSpPr>
          <p:nvPr/>
        </p:nvSpPr>
        <p:spPr>
          <a:xfrm>
            <a:off x="682475" y="2557769"/>
            <a:ext cx="1729285" cy="4821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Personal Development</a:t>
            </a:r>
            <a:endParaRPr lang="ko-KR" altLang="en-US" sz="1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026" name="Picture 2" descr="The Brain and its Components | Focusky">
            <a:extLst>
              <a:ext uri="{FF2B5EF4-FFF2-40B4-BE49-F238E27FC236}">
                <a16:creationId xmlns:a16="http://schemas.microsoft.com/office/drawing/2014/main" id="{4F3446CC-EBDC-4A8C-A34E-832A86329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25" y="3309016"/>
            <a:ext cx="1135676" cy="11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Justice Icon of Glyph style - Available in SVG, PNG, EPS, AI &amp;amp; Icon  fonts">
            <a:extLst>
              <a:ext uri="{FF2B5EF4-FFF2-40B4-BE49-F238E27FC236}">
                <a16:creationId xmlns:a16="http://schemas.microsoft.com/office/drawing/2014/main" id="{3D2CB92E-B2A8-408E-A7A9-52257F63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717" y="3324203"/>
            <a:ext cx="1033313" cy="103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rmanent Job Icon – Free Download, PNG and Vector">
            <a:extLst>
              <a:ext uri="{FF2B5EF4-FFF2-40B4-BE49-F238E27FC236}">
                <a16:creationId xmlns:a16="http://schemas.microsoft.com/office/drawing/2014/main" id="{BC33E22D-4847-4E65-AA88-62D6098C3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404" y="3202719"/>
            <a:ext cx="1216546" cy="121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F47E74D3-EC95-4C2A-91E3-985E60CB91DC}"/>
              </a:ext>
            </a:extLst>
          </p:cNvPr>
          <p:cNvSpPr/>
          <p:nvPr/>
        </p:nvSpPr>
        <p:spPr>
          <a:xfrm>
            <a:off x="7047819" y="2640421"/>
            <a:ext cx="1224136" cy="792088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312A9-E977-455E-9718-E708C0153701}"/>
              </a:ext>
            </a:extLst>
          </p:cNvPr>
          <p:cNvSpPr txBox="1"/>
          <p:nvPr/>
        </p:nvSpPr>
        <p:spPr>
          <a:xfrm>
            <a:off x="7145585" y="2736415"/>
            <a:ext cx="1028604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15$ per 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139993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0081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latin typeface="+mj-lt"/>
                <a:cs typeface="Arial" pitchFamily="34" charset="0"/>
              </a:rPr>
              <a:t>Possible </a:t>
            </a:r>
          </a:p>
          <a:p>
            <a:pPr marL="0" indent="0">
              <a:buNone/>
            </a:pPr>
            <a:r>
              <a:rPr lang="en-US" altLang="ko-KR" sz="2000" b="1" dirty="0">
                <a:latin typeface="+mj-lt"/>
                <a:cs typeface="Arial" pitchFamily="34" charset="0"/>
              </a:rPr>
              <a:t>New Lessons</a:t>
            </a:r>
            <a:endParaRPr lang="ko-KR" alt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2114" y="1245842"/>
            <a:ext cx="2376264" cy="284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Top 10 tips for dealing with </a:t>
            </a:r>
          </a:p>
          <a:p>
            <a:pPr lvl="0">
              <a:lnSpc>
                <a:spcPct val="107000"/>
              </a:lnSpc>
            </a:pPr>
            <a:r>
              <a:rPr lang="en-US" sz="1200" dirty="0">
                <a:highlight>
                  <a:srgbClr val="FFFF00"/>
                </a:highlight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    customer</a:t>
            </a:r>
            <a:r>
              <a:rPr lang="en-US" sz="12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: </a:t>
            </a:r>
            <a:r>
              <a:rPr lang="en-US" sz="1200" dirty="0">
                <a:effectLst/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Why is it essential    to impress your customer with </a:t>
            </a:r>
          </a:p>
          <a:p>
            <a:pPr lvl="0">
              <a:lnSpc>
                <a:spcPct val="107000"/>
              </a:lnSpc>
            </a:pPr>
            <a:r>
              <a:rPr lang="en-US" sz="1200" dirty="0">
                <a:effectLst/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better services? What will be my</a:t>
            </a:r>
          </a:p>
          <a:p>
            <a:pPr lvl="0">
              <a:lnSpc>
                <a:spcPct val="107000"/>
              </a:lnSpc>
            </a:pPr>
            <a:r>
              <a:rPr lang="en-US" sz="12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  </a:t>
            </a:r>
            <a:r>
              <a:rPr lang="en-US" sz="1200" dirty="0">
                <a:effectLst/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new act?</a:t>
            </a:r>
            <a:endParaRPr lang="en-US" sz="1200" dirty="0">
              <a:latin typeface="Leelawadee" panose="020B0502040204020203" pitchFamily="34" charset="-34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Service mind 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highlight>
                  <a:srgbClr val="FFFF00"/>
                </a:highlight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Customer Satisfaction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How to maintain relationships between co-workers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highlight>
                  <a:srgbClr val="FFFF00"/>
                </a:highlight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Teamwork</a:t>
            </a:r>
            <a:endParaRPr lang="en-US" sz="12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Life Balance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Add </a:t>
            </a:r>
            <a:r>
              <a:rPr lang="en-US" sz="12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v</a:t>
            </a:r>
            <a:r>
              <a:rPr lang="en-US" sz="1200" dirty="0">
                <a:effectLst/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alue to your portfolios  and seek more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1034" name="Picture 10" descr="How to Develop Good Working Relationships with Colleagues - WiseStep">
            <a:extLst>
              <a:ext uri="{FF2B5EF4-FFF2-40B4-BE49-F238E27FC236}">
                <a16:creationId xmlns:a16="http://schemas.microsoft.com/office/drawing/2014/main" id="{5E5A1263-4CD2-4F3B-A483-A711975D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7" y="522470"/>
            <a:ext cx="5192173" cy="41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3296B94-AC3A-4441-8842-9C5D7EEAB6AD}"/>
              </a:ext>
            </a:extLst>
          </p:cNvPr>
          <p:cNvSpPr txBox="1">
            <a:spLocks/>
          </p:cNvSpPr>
          <p:nvPr/>
        </p:nvSpPr>
        <p:spPr>
          <a:xfrm>
            <a:off x="323528" y="16303"/>
            <a:ext cx="3456384" cy="5164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Feasible improvement</a:t>
            </a:r>
          </a:p>
        </p:txBody>
      </p:sp>
    </p:spTree>
    <p:extLst>
      <p:ext uri="{BB962C8B-B14F-4D97-AF65-F5344CB8AC3E}">
        <p14:creationId xmlns:p14="http://schemas.microsoft.com/office/powerpoint/2010/main" val="189049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600" dirty="0"/>
              <a:t>Journey Map &amp; Interview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Mentors: P Name &amp; P Beat</a:t>
            </a:r>
          </a:p>
        </p:txBody>
      </p:sp>
    </p:spTree>
    <p:extLst>
      <p:ext uri="{BB962C8B-B14F-4D97-AF65-F5344CB8AC3E}">
        <p14:creationId xmlns:p14="http://schemas.microsoft.com/office/powerpoint/2010/main" val="336522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E86CD-FAC9-4158-A364-9E61D86F30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dirty="0"/>
              <a:t>User Interview</a:t>
            </a:r>
            <a:endParaRPr lang="th-TH" dirty="0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435E7-8B1C-41FF-ABA0-40D0316ECD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9896" y="1252700"/>
            <a:ext cx="6444208" cy="3760674"/>
          </a:xfrm>
        </p:spPr>
        <p:txBody>
          <a:bodyPr/>
          <a:lstStyle/>
          <a:p>
            <a:r>
              <a:rPr lang="en-US" sz="1300" b="0" u="sng" dirty="0">
                <a:solidFill>
                  <a:srgbClr val="292929"/>
                </a:solidFill>
                <a:effectLst/>
                <a:latin typeface="charter"/>
              </a:rPr>
              <a:t>Conduct contextual inquiry</a:t>
            </a:r>
          </a:p>
          <a:p>
            <a:pPr marL="400050" indent="-400050">
              <a:buFont typeface="+mj-lt"/>
              <a:buAutoNum type="romanUcPeriod"/>
            </a:pPr>
            <a:endParaRPr lang="en-US" sz="1300" dirty="0"/>
          </a:p>
          <a:p>
            <a:pPr marL="400050" indent="-400050" algn="l">
              <a:buFont typeface="+mj-lt"/>
              <a:buAutoNum type="romanUcPeriod"/>
            </a:pPr>
            <a:r>
              <a:rPr lang="th-TH" sz="1300" dirty="0"/>
              <a:t>ถ้าได้เป็นพนักงานดีเด่นประจำปีจะรู้สึกอย่างไร</a:t>
            </a:r>
            <a:r>
              <a:rPr lang="en-US" sz="1300" dirty="0"/>
              <a:t>? </a:t>
            </a:r>
          </a:p>
          <a:p>
            <a:pPr algn="l"/>
            <a:r>
              <a:rPr lang="th-TH" sz="1300" u="sng" dirty="0"/>
              <a:t>ตอบ</a:t>
            </a:r>
            <a:r>
              <a:rPr lang="th-TH" sz="1300" dirty="0"/>
              <a:t> รู้สึกดีใจ </a:t>
            </a:r>
            <a:r>
              <a:rPr lang="en-US" sz="1300" dirty="0"/>
              <a:t>happy</a:t>
            </a:r>
            <a:endParaRPr lang="th-TH" sz="1300" u="sng" dirty="0"/>
          </a:p>
          <a:p>
            <a:pPr marL="400050" indent="-400050" algn="l">
              <a:buFont typeface="+mj-lt"/>
              <a:buAutoNum type="romanUcPeriod"/>
            </a:pPr>
            <a:r>
              <a:rPr lang="th-TH" sz="1300" dirty="0"/>
              <a:t>ถ้าเป็นไปได้อยากให้ที่ทำงานให้รางวัลโบนัสแบบไหน? </a:t>
            </a:r>
          </a:p>
          <a:p>
            <a:pPr algn="l"/>
            <a:r>
              <a:rPr lang="th-TH" sz="1300" u="sng" dirty="0"/>
              <a:t>ตอบ</a:t>
            </a:r>
            <a:r>
              <a:rPr lang="th-TH" sz="1300" dirty="0"/>
              <a:t> </a:t>
            </a:r>
            <a:r>
              <a:rPr lang="th-TH" sz="1300" dirty="0">
                <a:solidFill>
                  <a:schemeClr val="tx1"/>
                </a:solidFill>
              </a:rPr>
              <a:t>เงิน</a:t>
            </a:r>
            <a:r>
              <a:rPr lang="en-US" sz="1300" dirty="0">
                <a:solidFill>
                  <a:schemeClr val="tx1"/>
                </a:solidFill>
              </a:rPr>
              <a:t>/voucher </a:t>
            </a:r>
            <a:r>
              <a:rPr lang="th-TH" sz="1300" dirty="0">
                <a:solidFill>
                  <a:schemeClr val="tx1"/>
                </a:solidFill>
              </a:rPr>
              <a:t>เพราะเอาไปใช้ซื้อของที่เราต้องการได้</a:t>
            </a:r>
            <a:endParaRPr lang="en-US" sz="1300" dirty="0">
              <a:solidFill>
                <a:schemeClr val="tx1"/>
              </a:solidFill>
            </a:endParaRPr>
          </a:p>
          <a:p>
            <a:pPr algn="l"/>
            <a:r>
              <a:rPr lang="en-US" sz="1300" dirty="0">
                <a:solidFill>
                  <a:schemeClr val="tx1"/>
                </a:solidFill>
              </a:rPr>
              <a:t>III. </a:t>
            </a:r>
            <a:r>
              <a:rPr lang="th-TH" sz="1300" dirty="0">
                <a:solidFill>
                  <a:schemeClr val="tx1"/>
                </a:solidFill>
                <a:highlight>
                  <a:srgbClr val="FFFF00"/>
                </a:highlight>
              </a:rPr>
              <a:t>(ปรับ)</a:t>
            </a:r>
            <a:r>
              <a:rPr lang="th-TH" sz="1300" dirty="0">
                <a:solidFill>
                  <a:schemeClr val="tx1"/>
                </a:solidFill>
              </a:rPr>
              <a:t> คิดว่าจะใช้วิธีใดวัดผลงานว่าคู่ควรกับโบนัสหรือรางวัลคะ? </a:t>
            </a:r>
            <a:endParaRPr lang="en-US" sz="1300" dirty="0">
              <a:solidFill>
                <a:schemeClr val="tx1"/>
              </a:solidFill>
            </a:endParaRPr>
          </a:p>
          <a:p>
            <a:pPr algn="l"/>
            <a:r>
              <a:rPr lang="en-US" sz="1300" dirty="0"/>
              <a:t>III. </a:t>
            </a:r>
            <a:r>
              <a:rPr lang="th-TH" sz="1300" dirty="0">
                <a:highlight>
                  <a:srgbClr val="FFFF00"/>
                </a:highlight>
              </a:rPr>
              <a:t>(แก้แล้ว)</a:t>
            </a:r>
            <a:r>
              <a:rPr lang="th-TH" sz="1300" dirty="0"/>
              <a:t> ปกติในบริษัท วัดผลงานจากข้อมูลอะไรถึงได้รับรางวัลหรือโบนัสระดับ </a:t>
            </a:r>
            <a:r>
              <a:rPr lang="en-US" sz="1300" dirty="0"/>
              <a:t>A </a:t>
            </a:r>
            <a:r>
              <a:rPr lang="th-TH" sz="1300" dirty="0"/>
              <a:t>และปกติมีจุดไหน ที่ทำให้การวัดผลไม่ชัดเจนพอ ถ้าเพิ่มเติมให้การวัดผลงานได้ดียิ่งขึ้น อยากเพิ่มเติมขั้นตอนไหน และขั้นตอนไหนที่คิดว่าเป็นปัญหาทำให้ไม่ชัดเจนในการวัด </a:t>
            </a:r>
          </a:p>
          <a:p>
            <a:pPr algn="l"/>
            <a:r>
              <a:rPr lang="th-TH" sz="1300" u="sng" dirty="0">
                <a:solidFill>
                  <a:schemeClr val="tx1"/>
                </a:solidFill>
              </a:rPr>
              <a:t>ตอบ</a:t>
            </a:r>
          </a:p>
          <a:p>
            <a:pPr algn="l"/>
            <a:r>
              <a:rPr lang="th-TH" sz="1300" dirty="0">
                <a:solidFill>
                  <a:schemeClr val="tx1"/>
                </a:solidFill>
              </a:rPr>
              <a:t>คิดว่าปัญหาคือ</a:t>
            </a:r>
            <a:r>
              <a:rPr lang="en-US" sz="1300" dirty="0">
                <a:solidFill>
                  <a:schemeClr val="tx1"/>
                </a:solidFill>
              </a:rPr>
              <a:t>: </a:t>
            </a:r>
            <a:r>
              <a:rPr lang="th-TH" sz="1300" dirty="0">
                <a:solidFill>
                  <a:schemeClr val="tx1"/>
                </a:solidFill>
              </a:rPr>
              <a:t>การแบ่งพรรคพวก สนับสนุนคนของตัวเอง</a:t>
            </a:r>
          </a:p>
          <a:p>
            <a:pPr algn="l"/>
            <a:r>
              <a:rPr lang="th-TH" sz="1300" dirty="0">
                <a:solidFill>
                  <a:schemeClr val="tx1"/>
                </a:solidFill>
              </a:rPr>
              <a:t>คิดว่าควรวัดจาก</a:t>
            </a:r>
            <a:r>
              <a:rPr lang="en-US" sz="1300" dirty="0">
                <a:solidFill>
                  <a:schemeClr val="tx1"/>
                </a:solidFill>
              </a:rPr>
              <a:t>: </a:t>
            </a:r>
            <a:r>
              <a:rPr lang="th-TH" sz="1300" dirty="0">
                <a:solidFill>
                  <a:schemeClr val="tx1"/>
                </a:solidFill>
              </a:rPr>
              <a:t>เป้าหมายเชิงปริมาณอาจเป็นตัวเลข หรือ วัดผลเชิงคุณภาพของงาน </a:t>
            </a:r>
          </a:p>
          <a:p>
            <a:pPr algn="l"/>
            <a:r>
              <a:rPr lang="th-TH" sz="1300" dirty="0">
                <a:solidFill>
                  <a:schemeClr val="tx1"/>
                </a:solidFill>
              </a:rPr>
              <a:t>ไม่ใช่ความเห็นของหัวหน้าแผนกอย่างเดียว</a:t>
            </a:r>
          </a:p>
          <a:p>
            <a:endParaRPr lang="th-TH" dirty="0"/>
          </a:p>
          <a:p>
            <a:pPr marL="285750" indent="-285750">
              <a:buFontTx/>
              <a:buChar char="-"/>
            </a:pP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8DFDC0-2B9F-4368-8F20-C44DB962DD8E}"/>
              </a:ext>
            </a:extLst>
          </p:cNvPr>
          <p:cNvSpPr/>
          <p:nvPr/>
        </p:nvSpPr>
        <p:spPr>
          <a:xfrm>
            <a:off x="0" y="859816"/>
            <a:ext cx="91440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Mentor guide: P Beat, P </a:t>
            </a:r>
            <a:r>
              <a:rPr lang="en-US" sz="1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Nayme</a:t>
            </a:r>
            <a:endParaRPr lang="en-US" sz="1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690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E86CD-FAC9-4158-A364-9E61D86F30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dirty="0"/>
              <a:t>User Interview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435E7-8B1C-41FF-ABA0-40D0316ECD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9896" y="1255859"/>
            <a:ext cx="6444208" cy="1747939"/>
          </a:xfrm>
        </p:spPr>
        <p:txBody>
          <a:bodyPr/>
          <a:lstStyle/>
          <a:p>
            <a:r>
              <a:rPr lang="th-TH" u="sng" dirty="0"/>
              <a:t>สรุปสิ่งที่เรียนรู้จากการสัมภาษณ์พี่บีท</a:t>
            </a:r>
          </a:p>
          <a:p>
            <a:r>
              <a:rPr lang="th-TH" dirty="0"/>
              <a:t>พี่บีทคิดว่าถ้าในการทำงานแต่ละอันที่ได้รับมอบหมายสามารถนำผลงานไปประเมินผลงานเพื่อพิจารณาเข้ารับรางวัลจะรู้สึกดีมากเพราะว่างานที่ทำไปไม่สูญเปล่า ส่วนรางวัลที่อยากได้ จริงๆอะไรก็ได้ แต่ ถ้าได้รางวัลเป็นเงินจะรู้สึกดีใจที่สุด  </a:t>
            </a:r>
          </a:p>
          <a:p>
            <a:pPr marL="285750" indent="-285750">
              <a:buFontTx/>
              <a:buChar char="-"/>
            </a:pP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8DFDC0-2B9F-4368-8F20-C44DB962DD8E}"/>
              </a:ext>
            </a:extLst>
          </p:cNvPr>
          <p:cNvSpPr/>
          <p:nvPr/>
        </p:nvSpPr>
        <p:spPr>
          <a:xfrm>
            <a:off x="0" y="859816"/>
            <a:ext cx="91440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Learning from Mentors</a:t>
            </a:r>
            <a:endParaRPr lang="en-US" sz="1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43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E86CD-FAC9-4158-A364-9E61D86F30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dirty="0"/>
              <a:t>Journey Map </a:t>
            </a:r>
            <a:r>
              <a:rPr lang="en-US" dirty="0">
                <a:solidFill>
                  <a:srgbClr val="00B0F0"/>
                </a:solidFill>
              </a:rPr>
              <a:t>P </a:t>
            </a:r>
            <a:r>
              <a:rPr lang="en-US" dirty="0" err="1">
                <a:solidFill>
                  <a:srgbClr val="00B0F0"/>
                </a:solidFill>
              </a:rPr>
              <a:t>Nayme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th-TH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Miro</a:t>
            </a:r>
            <a:r>
              <a:rPr lang="th-TH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8DFDC0-2B9F-4368-8F20-C44DB962DD8E}"/>
              </a:ext>
            </a:extLst>
          </p:cNvPr>
          <p:cNvSpPr/>
          <p:nvPr/>
        </p:nvSpPr>
        <p:spPr>
          <a:xfrm>
            <a:off x="3580382" y="859816"/>
            <a:ext cx="198323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Learning from Mentors</a:t>
            </a:r>
            <a:endParaRPr lang="en-US" sz="1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98A136-6D76-416D-AE4B-9E7B94A55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56677"/>
            <a:ext cx="8548484" cy="384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70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60024" y="2413997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Ideal Employee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1936" y="3619678"/>
            <a:ext cx="152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 Service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5364088" y="725636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Possible New Feature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4088" y="192541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Icon  Presentation that is beautifully designed. You can simply impress your user and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a unique zing and appeal to your application. </a:t>
            </a:r>
          </a:p>
        </p:txBody>
      </p:sp>
      <p:sp>
        <p:nvSpPr>
          <p:cNvPr id="18" name="Round Same Side Corner Rectangle 8">
            <a:extLst>
              <a:ext uri="{FF2B5EF4-FFF2-40B4-BE49-F238E27FC236}">
                <a16:creationId xmlns:a16="http://schemas.microsoft.com/office/drawing/2014/main" id="{55E1DA65-5540-474D-B7DC-3A8444E70010}"/>
              </a:ext>
            </a:extLst>
          </p:cNvPr>
          <p:cNvSpPr/>
          <p:nvPr/>
        </p:nvSpPr>
        <p:spPr>
          <a:xfrm>
            <a:off x="3602823" y="1733706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 Same Side Corner Rectangle 20">
            <a:extLst>
              <a:ext uri="{FF2B5EF4-FFF2-40B4-BE49-F238E27FC236}">
                <a16:creationId xmlns:a16="http://schemas.microsoft.com/office/drawing/2014/main" id="{D6155BF3-C779-4596-9B80-B1E07A3164E5}"/>
              </a:ext>
            </a:extLst>
          </p:cNvPr>
          <p:cNvSpPr/>
          <p:nvPr/>
        </p:nvSpPr>
        <p:spPr>
          <a:xfrm rot="10800000">
            <a:off x="4030012" y="17294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Rounded Rectangle 51">
            <a:extLst>
              <a:ext uri="{FF2B5EF4-FFF2-40B4-BE49-F238E27FC236}">
                <a16:creationId xmlns:a16="http://schemas.microsoft.com/office/drawing/2014/main" id="{9FFA5ED9-CE80-40A4-98ED-F1ED3CF7DEBB}"/>
              </a:ext>
            </a:extLst>
          </p:cNvPr>
          <p:cNvSpPr/>
          <p:nvPr/>
        </p:nvSpPr>
        <p:spPr>
          <a:xfrm rot="16200000" flipH="1">
            <a:off x="3739935" y="1340596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Heart 38">
            <a:extLst>
              <a:ext uri="{FF2B5EF4-FFF2-40B4-BE49-F238E27FC236}">
                <a16:creationId xmlns:a16="http://schemas.microsoft.com/office/drawing/2014/main" id="{339F446A-4B16-4AA6-A099-4FB3117B888C}"/>
              </a:ext>
            </a:extLst>
          </p:cNvPr>
          <p:cNvSpPr/>
          <p:nvPr/>
        </p:nvSpPr>
        <p:spPr>
          <a:xfrm>
            <a:off x="3801158" y="3064496"/>
            <a:ext cx="382181" cy="382181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026" name="Picture 2" descr="5 Ways to Get More Downloads for Your App - Our Planetory">
            <a:extLst>
              <a:ext uri="{FF2B5EF4-FFF2-40B4-BE49-F238E27FC236}">
                <a16:creationId xmlns:a16="http://schemas.microsoft.com/office/drawing/2014/main" id="{C97F80FE-9E3B-4293-A172-F2F631D877F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2" r="2026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A173DC-344C-4603-BB73-47220BB305A3}"/>
              </a:ext>
            </a:extLst>
          </p:cNvPr>
          <p:cNvSpPr txBox="1"/>
          <p:nvPr/>
        </p:nvSpPr>
        <p:spPr>
          <a:xfrm>
            <a:off x="5364088" y="2927181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 suggested features: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More Interesting: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Ideal Employee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 Service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Less Interesting: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Calendar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Security Mode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Album</a:t>
            </a:r>
          </a:p>
        </p:txBody>
      </p:sp>
    </p:spTree>
    <p:extLst>
      <p:ext uri="{BB962C8B-B14F-4D97-AF65-F5344CB8AC3E}">
        <p14:creationId xmlns:p14="http://schemas.microsoft.com/office/powerpoint/2010/main" val="414430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9978A0-DF7F-44C2-9A8D-4EF3352E68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50" y="210489"/>
            <a:ext cx="9124050" cy="576064"/>
          </a:xfrm>
        </p:spPr>
        <p:txBody>
          <a:bodyPr/>
          <a:lstStyle/>
          <a:p>
            <a:r>
              <a:rPr lang="en-US" sz="2400" dirty="0"/>
              <a:t>Objective</a:t>
            </a:r>
            <a:endParaRPr lang="th-TH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339AB-5D1C-472B-81DB-CF7010DAEB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15586" y="2859782"/>
            <a:ext cx="6552728" cy="93610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br>
              <a:rPr lang="en-US" sz="7200" dirty="0"/>
            </a:br>
            <a:r>
              <a:rPr lang="th-TH" sz="7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ร่วมสร้างพนักงานที่มีคุณภาพ มีความสามารถและสนับสนุน สังคมแห่งการพัฒนาตนเอง เพราะความสำเร็จขององค์กรมิได้ขึ้นอยู่กับบุคคลใดบุคคลหนึ่ง ทุกคนล้วนมีส่วนในการสร้างและเป็นส่วนหนึ่งของความสำเร็จร่วมกัน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7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US" sz="72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th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945D94-14C0-4DA1-99D3-3EF868322DFA}"/>
              </a:ext>
            </a:extLst>
          </p:cNvPr>
          <p:cNvSpPr/>
          <p:nvPr/>
        </p:nvSpPr>
        <p:spPr>
          <a:xfrm>
            <a:off x="2418716" y="1142195"/>
            <a:ext cx="4306567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0CFF2D-9FC2-41F2-B9AB-14CCFF865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51" y="1177562"/>
            <a:ext cx="1289187" cy="1285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ACDC3B-B9FF-45B0-8BBD-33CFD5BF8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564" y="1177562"/>
            <a:ext cx="1302061" cy="12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1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550328E3-3CE0-49E8-AFE8-F7D3B402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263"/>
          </a:xfrm>
        </p:spPr>
        <p:txBody>
          <a:bodyPr/>
          <a:lstStyle/>
          <a:p>
            <a:r>
              <a:rPr lang="en-US" altLang="ko-KR" sz="2000" dirty="0"/>
              <a:t>AMPOS Services</a:t>
            </a:r>
            <a:endParaRPr lang="ko-KR" alt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55475-A037-4890-909A-26AA2877C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5" y="483518"/>
            <a:ext cx="7087010" cy="44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75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600" dirty="0"/>
              <a:t>Ideal Employee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sz="1200" dirty="0">
                <a:solidFill>
                  <a:srgbClr val="32AEB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https://www.figma.com/file/5bbfgPx9O7AY8OQ14LOyfN/AMPOS-new-feature?node-id=0%3A1</a:t>
            </a:r>
          </a:p>
        </p:txBody>
      </p:sp>
    </p:spTree>
    <p:extLst>
      <p:ext uri="{BB962C8B-B14F-4D97-AF65-F5344CB8AC3E}">
        <p14:creationId xmlns:p14="http://schemas.microsoft.com/office/powerpoint/2010/main" val="4146232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F92E0C4-184C-4E60-BD94-D672F3AB3860}"/>
              </a:ext>
            </a:extLst>
          </p:cNvPr>
          <p:cNvSpPr txBox="1">
            <a:spLocks/>
          </p:cNvSpPr>
          <p:nvPr/>
        </p:nvSpPr>
        <p:spPr>
          <a:xfrm>
            <a:off x="5292080" y="267494"/>
            <a:ext cx="4067944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ea typeface="Calibri" panose="020F0502020204030204" pitchFamily="34" charset="0"/>
                <a:cs typeface="Cordia New" panose="020B0304020202020204" pitchFamily="34" charset="-34"/>
              </a:rPr>
              <a:t>Possible New Features</a:t>
            </a:r>
            <a:endParaRPr lang="en-US" sz="2400" dirty="0"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27F182-5058-42C6-BA63-C8CC6F47AF03}"/>
              </a:ext>
            </a:extLst>
          </p:cNvPr>
          <p:cNvSpPr txBox="1">
            <a:spLocks/>
          </p:cNvSpPr>
          <p:nvPr/>
        </p:nvSpPr>
        <p:spPr>
          <a:xfrm>
            <a:off x="5185693" y="855626"/>
            <a:ext cx="3888432" cy="3600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dirty="0">
                <a:solidFill>
                  <a:srgbClr val="7030A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 Ideal Employee Development Cycle 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1200" dirty="0">
                <a:ea typeface="Calibri" panose="020F0502020204030204" pitchFamily="34" charset="0"/>
                <a:cs typeface="Cordia New" panose="020B0304020202020204" pitchFamily="34" charset="-34"/>
              </a:rPr>
              <a:t>Create good habits: work harder, continuously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a typeface="Calibri" panose="020F0502020204030204" pitchFamily="34" charset="0"/>
                <a:cs typeface="Cordia New" panose="020B0304020202020204" pitchFamily="34" charset="-34"/>
              </a:rPr>
              <a:t>learning, impress customers and the organization’s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a typeface="Calibri" panose="020F0502020204030204" pitchFamily="34" charset="0"/>
                <a:cs typeface="Cordia New" panose="020B0304020202020204" pitchFamily="34" charset="-34"/>
              </a:rPr>
              <a:t>benefits, behave properly to maintain the overall image of the    company and their product or service. In order to earn  tangible rewards and recognized from their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a typeface="Calibri" panose="020F0502020204030204" pitchFamily="34" charset="0"/>
                <a:cs typeface="Cordia New" panose="020B0304020202020204" pitchFamily="34" charset="-34"/>
              </a:rPr>
              <a:t>efforts.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1200" dirty="0">
                <a:ea typeface="Calibri" panose="020F0502020204030204" pitchFamily="34" charset="0"/>
              </a:rPr>
              <a:t>2. Measure success: </a:t>
            </a:r>
            <a:r>
              <a:rPr lang="th-TH" sz="1200" dirty="0">
                <a:ea typeface="Calibri" panose="020F0502020204030204" pitchFamily="34" charset="0"/>
              </a:rPr>
              <a:t>(</a:t>
            </a:r>
            <a:r>
              <a:rPr lang="en-US" sz="1200" dirty="0">
                <a:ea typeface="Calibri" panose="020F0502020204030204" pitchFamily="34" charset="0"/>
              </a:rPr>
              <a:t>business outcome</a:t>
            </a:r>
            <a:r>
              <a:rPr lang="th-TH" sz="1200" dirty="0">
                <a:ea typeface="Calibri" panose="020F0502020204030204" pitchFamily="34" charset="0"/>
              </a:rPr>
              <a:t>)</a:t>
            </a:r>
            <a:r>
              <a:rPr lang="en-US" sz="1200" dirty="0">
                <a:ea typeface="Calibri" panose="020F0502020204030204" pitchFamily="34" charset="0"/>
              </a:rPr>
              <a:t> profits from  sales, tips from guests, increased customers, quality of work, paying customer x dollar per year etc.</a:t>
            </a:r>
            <a:endParaRPr lang="en-US" sz="1200" dirty="0"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200" dirty="0">
                <a:ea typeface="Calibri" panose="020F0502020204030204" pitchFamily="34" charset="0"/>
                <a:cs typeface="Cordia New" panose="020B0304020202020204" pitchFamily="34" charset="-34"/>
              </a:rPr>
              <a:t>3. Become a nominator for an honor.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ea typeface="Calibri" panose="020F0502020204030204" pitchFamily="34" charset="0"/>
                <a:cs typeface="Cordia New" panose="020B0304020202020204" pitchFamily="34" charset="-34"/>
              </a:rPr>
              <a:t>4. Get Recognized from your hard work and earn          tangible rewards.</a:t>
            </a:r>
          </a:p>
          <a:p>
            <a:endParaRPr lang="th-TH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91AEA40-7B37-4A64-A282-0E624C0D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4860031" cy="5143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52C5EE9-8F78-4B41-B7E3-D691FFE41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555526"/>
            <a:ext cx="4788024" cy="359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01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9978A0-DF7F-44C2-9A8D-4EF3352E68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sz="2400" dirty="0"/>
              <a:t>WHY?</a:t>
            </a:r>
            <a:endParaRPr lang="th-TH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339AB-5D1C-472B-81DB-CF7010DAEB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712" y="1059582"/>
            <a:ext cx="7470576" cy="36004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Why it is good for your company or organization?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28600" algn="l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Performance and Reward Management: Performance management is an important </a:t>
            </a:r>
          </a:p>
          <a:p>
            <a:pPr marL="228600" algn="l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organizational aspect that is geared towards developing people with necessary </a:t>
            </a:r>
          </a:p>
          <a:p>
            <a:pPr marL="228600" algn="l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competencies and commitment for working towards the achievement of common </a:t>
            </a:r>
          </a:p>
          <a:p>
            <a:pPr marL="228600" algn="l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organizational goals. As a result, the frameworks of this component are developed in </a:t>
            </a:r>
          </a:p>
          <a:p>
            <a:pPr marL="228600" algn="l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order to enhance both individual and organizational performance. This is done </a:t>
            </a:r>
          </a:p>
          <a:p>
            <a:pPr marL="228600" algn="l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through identifying performance needs, providing regular feedback, and helping </a:t>
            </a:r>
          </a:p>
          <a:p>
            <a:pPr marL="228600" algn="l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individuals in their career development. In other words: reward systems, performance management, and business growth can be correlated.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28600" algn="l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US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73947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1FAA6-0228-4C44-9045-1A11C745540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9263" y="339725"/>
            <a:ext cx="3614737" cy="5762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Business Outcome</a:t>
            </a:r>
            <a:endParaRPr lang="th-T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B0BB4D-3F28-4A40-881D-E40FEC2C60B8}"/>
              </a:ext>
            </a:extLst>
          </p:cNvPr>
          <p:cNvSpPr txBox="1"/>
          <p:nvPr/>
        </p:nvSpPr>
        <p:spPr>
          <a:xfrm>
            <a:off x="5436096" y="1137187"/>
            <a:ext cx="3184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effectLst/>
              </a:rPr>
              <a:t>Revenue (Financial Growth)</a:t>
            </a:r>
          </a:p>
          <a:p>
            <a:r>
              <a:rPr lang="en-US" sz="1400" dirty="0"/>
              <a:t>       </a:t>
            </a:r>
            <a:r>
              <a:rPr lang="en-US" sz="1400" dirty="0">
                <a:effectLst/>
              </a:rPr>
              <a:t>Must have a paying customer </a:t>
            </a:r>
          </a:p>
          <a:p>
            <a:r>
              <a:rPr lang="en-US" sz="1400" dirty="0">
                <a:effectLst/>
              </a:rPr>
              <a:t>       ($30K USD/Year in Contracts) </a:t>
            </a:r>
          </a:p>
          <a:p>
            <a:r>
              <a:rPr lang="en-US" sz="1400" dirty="0">
                <a:effectLst/>
              </a:rPr>
              <a:t>       by the end of 2020 using </a:t>
            </a:r>
          </a:p>
          <a:p>
            <a:r>
              <a:rPr lang="en-US" sz="1400" dirty="0"/>
              <a:t>       </a:t>
            </a:r>
            <a:r>
              <a:rPr lang="en-US" sz="1400" dirty="0">
                <a:effectLst/>
              </a:rPr>
              <a:t>an MVP of the product</a:t>
            </a:r>
            <a:endParaRPr lang="th-TH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4FA32-D334-4C30-9A30-494C349B9707}"/>
              </a:ext>
            </a:extLst>
          </p:cNvPr>
          <p:cNvSpPr txBox="1"/>
          <p:nvPr/>
        </p:nvSpPr>
        <p:spPr>
          <a:xfrm>
            <a:off x="5436096" y="2382395"/>
            <a:ext cx="35378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/>
              </a:rPr>
              <a:t>2. Customer Retention</a:t>
            </a:r>
          </a:p>
          <a:p>
            <a:r>
              <a:rPr lang="en-US" sz="1400" dirty="0">
                <a:effectLst/>
              </a:rPr>
              <a:t>    Existing high-trust customer/partner</a:t>
            </a:r>
          </a:p>
          <a:p>
            <a:r>
              <a:rPr lang="en-US" sz="1400" dirty="0">
                <a:effectLst/>
              </a:rPr>
              <a:t>    interested in working together</a:t>
            </a: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    Very strong close connection is sponsor</a:t>
            </a: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    Committed paying customer/partner</a:t>
            </a:r>
            <a:endParaRPr lang="th-TH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F542C-37D4-47FC-91D5-B3F7766347FF}"/>
              </a:ext>
            </a:extLst>
          </p:cNvPr>
          <p:cNvSpPr txBox="1"/>
          <p:nvPr/>
        </p:nvSpPr>
        <p:spPr>
          <a:xfrm>
            <a:off x="5436096" y="3654861"/>
            <a:ext cx="36150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/>
              </a:rPr>
              <a:t>3. Product Reliability</a:t>
            </a:r>
          </a:p>
          <a:p>
            <a:r>
              <a:rPr lang="en-US" sz="1400" dirty="0">
                <a:effectLst/>
              </a:rPr>
              <a:t>    Customer to work closely with team </a:t>
            </a:r>
          </a:p>
          <a:p>
            <a:r>
              <a:rPr lang="en-US" sz="1400" dirty="0">
                <a:effectLst/>
              </a:rPr>
              <a:t>    to provide feedback regularly </a:t>
            </a: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    Customer to test/pilot work in progress</a:t>
            </a: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    Customer to sign contract at end of year </a:t>
            </a:r>
          </a:p>
          <a:p>
            <a:r>
              <a:rPr lang="en-US" sz="1400" dirty="0"/>
              <a:t>    </a:t>
            </a:r>
            <a:r>
              <a:rPr lang="en-US" sz="1400" dirty="0">
                <a:effectLst/>
              </a:rPr>
              <a:t>using MVP </a:t>
            </a:r>
            <a:endParaRPr lang="th-TH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5F1B82-DCCF-474F-9FEE-E939A4D34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7" y="982233"/>
            <a:ext cx="3789911" cy="2800323"/>
          </a:xfrm>
          <a:prstGeom prst="rect">
            <a:avLst/>
          </a:prstGeom>
          <a:ln w="889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3BD735-7700-4461-B5B2-D95A9D68F140}"/>
              </a:ext>
            </a:extLst>
          </p:cNvPr>
          <p:cNvSpPr txBox="1"/>
          <p:nvPr/>
        </p:nvSpPr>
        <p:spPr>
          <a:xfrm>
            <a:off x="1635393" y="4347358"/>
            <a:ext cx="156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strike="noStrike" dirty="0">
                <a:solidFill>
                  <a:srgbClr val="337AB7"/>
                </a:solidFill>
                <a:effectLst/>
                <a:latin typeface="Lato"/>
                <a:hlinkClick r:id="rId3"/>
              </a:rPr>
              <a:t>Eric Douglas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2897364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6C8F30-09D4-46B5-A6D5-1FB6B2840762}"/>
              </a:ext>
            </a:extLst>
          </p:cNvPr>
          <p:cNvSpPr/>
          <p:nvPr/>
        </p:nvSpPr>
        <p:spPr>
          <a:xfrm>
            <a:off x="3275856" y="213488"/>
            <a:ext cx="5544616" cy="4716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3217990-BDCB-4996-A8FA-9D3F5AA81A02}"/>
              </a:ext>
            </a:extLst>
          </p:cNvPr>
          <p:cNvSpPr txBox="1">
            <a:spLocks/>
          </p:cNvSpPr>
          <p:nvPr/>
        </p:nvSpPr>
        <p:spPr>
          <a:xfrm>
            <a:off x="3419872" y="419130"/>
            <a:ext cx="5328592" cy="44568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2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SCORE CARD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Balanced Scorecard </a:t>
            </a:r>
            <a:r>
              <a:rPr lang="th-TH" sz="1200" b="1" dirty="0">
                <a:solidFill>
                  <a:schemeClr val="tx1"/>
                </a:solidFill>
              </a:rPr>
              <a:t>คืออะไร </a:t>
            </a:r>
            <a:r>
              <a:rPr lang="en-US" sz="1200" b="1" dirty="0">
                <a:solidFill>
                  <a:schemeClr val="tx1"/>
                </a:solidFill>
              </a:rPr>
              <a:t>Balanced Scorecard (BSC) </a:t>
            </a:r>
            <a:r>
              <a:rPr lang="th-TH" sz="1200" b="1" dirty="0">
                <a:solidFill>
                  <a:schemeClr val="tx1"/>
                </a:solidFill>
              </a:rPr>
              <a:t>คือ ระบบหรือกระบวนในการบริหารงานชนิดหนึ่งที่ อาศัยการกำหนดตัวชี้วัด (</a:t>
            </a:r>
            <a:r>
              <a:rPr lang="en-US" sz="1200" b="1" dirty="0">
                <a:solidFill>
                  <a:schemeClr val="tx1"/>
                </a:solidFill>
              </a:rPr>
              <a:t>KPI) </a:t>
            </a:r>
            <a:r>
              <a:rPr lang="th-TH" sz="1200" b="1" dirty="0">
                <a:solidFill>
                  <a:schemeClr val="tx1"/>
                </a:solidFill>
              </a:rPr>
              <a:t>เป็นกลไกสำคัญ </a:t>
            </a:r>
            <a:r>
              <a:rPr lang="en-US" sz="1200" dirty="0">
                <a:solidFill>
                  <a:schemeClr val="tx1"/>
                </a:solidFill>
              </a:rPr>
              <a:t>Kaplan </a:t>
            </a:r>
            <a:r>
              <a:rPr lang="th-TH" sz="1200" dirty="0">
                <a:solidFill>
                  <a:schemeClr val="tx1"/>
                </a:solidFill>
              </a:rPr>
              <a:t>และ </a:t>
            </a:r>
            <a:r>
              <a:rPr lang="en-US" sz="1200" dirty="0">
                <a:solidFill>
                  <a:schemeClr val="tx1"/>
                </a:solidFill>
              </a:rPr>
              <a:t>Norton </a:t>
            </a:r>
            <a:r>
              <a:rPr lang="th-TH" sz="1200" dirty="0">
                <a:solidFill>
                  <a:schemeClr val="tx1"/>
                </a:solidFill>
              </a:rPr>
              <a:t>ได้ให้นิยามล่าสุดของ </a:t>
            </a:r>
            <a:r>
              <a:rPr lang="en-US" sz="1200" dirty="0">
                <a:solidFill>
                  <a:schemeClr val="tx1"/>
                </a:solidFill>
              </a:rPr>
              <a:t>Balanced </a:t>
            </a:r>
            <a:r>
              <a:rPr lang="en-US" sz="1200" dirty="0" err="1">
                <a:solidFill>
                  <a:schemeClr val="tx1"/>
                </a:solidFill>
              </a:rPr>
              <a:t>Scroecard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th-TH" sz="1200" dirty="0">
                <a:solidFill>
                  <a:schemeClr val="tx1"/>
                </a:solidFill>
              </a:rPr>
              <a:t>ไว้ว่า “เป็นเครื่องมือทางด้านการจัดการที่ช่วยในการนำกลยุทธ์ไปสู่การ ปฏิบัติ (</a:t>
            </a:r>
            <a:r>
              <a:rPr lang="en-US" sz="1200" dirty="0">
                <a:solidFill>
                  <a:schemeClr val="tx1"/>
                </a:solidFill>
              </a:rPr>
              <a:t>Strategic Implementation) </a:t>
            </a:r>
            <a:r>
              <a:rPr lang="th-TH" sz="1200" dirty="0">
                <a:solidFill>
                  <a:schemeClr val="tx1"/>
                </a:solidFill>
              </a:rPr>
              <a:t>โดยอาศัยการวัดหรือประเมิน (</a:t>
            </a:r>
            <a:r>
              <a:rPr lang="en-US" sz="1200" dirty="0">
                <a:solidFill>
                  <a:schemeClr val="tx1"/>
                </a:solidFill>
              </a:rPr>
              <a:t>Measurement) </a:t>
            </a:r>
            <a:r>
              <a:rPr lang="th-TH" sz="1200" dirty="0">
                <a:solidFill>
                  <a:schemeClr val="tx1"/>
                </a:solidFill>
              </a:rPr>
              <a:t>ที่จะช่วยทำให้องค์กรเกิดความสอดคล้องเป็นอันหนึ่งอันเดียวกัน และมุ่งเน้นในสิ่งที่มีความสำคัญต่อความสำเร็จ ขององค์กร (</a:t>
            </a:r>
            <a:r>
              <a:rPr lang="en-US" sz="1200" dirty="0">
                <a:solidFill>
                  <a:schemeClr val="tx1"/>
                </a:solidFill>
              </a:rPr>
              <a:t>Alignment and focused) ” </a:t>
            </a:r>
            <a:r>
              <a:rPr lang="th-TH" sz="1200" dirty="0">
                <a:solidFill>
                  <a:schemeClr val="tx1"/>
                </a:solidFill>
              </a:rPr>
              <a:t>แนวคิดเกิดจาก </a:t>
            </a:r>
            <a:r>
              <a:rPr lang="en-US" sz="1200" dirty="0">
                <a:solidFill>
                  <a:schemeClr val="tx1"/>
                </a:solidFill>
              </a:rPr>
              <a:t>Professor Robert Kaplan </a:t>
            </a:r>
            <a:r>
              <a:rPr lang="th-TH" sz="1200" dirty="0">
                <a:solidFill>
                  <a:schemeClr val="tx1"/>
                </a:solidFill>
              </a:rPr>
              <a:t>อาจารย์ ประจำมหาวิทยาลัย </a:t>
            </a:r>
            <a:r>
              <a:rPr lang="en-US" sz="1200" dirty="0">
                <a:solidFill>
                  <a:schemeClr val="tx1"/>
                </a:solidFill>
              </a:rPr>
              <a:t>Harvard </a:t>
            </a:r>
            <a:r>
              <a:rPr lang="th-TH" sz="1200" dirty="0">
                <a:solidFill>
                  <a:schemeClr val="tx1"/>
                </a:solidFill>
              </a:rPr>
              <a:t>และ </a:t>
            </a:r>
            <a:r>
              <a:rPr lang="en-US" sz="1200" dirty="0">
                <a:solidFill>
                  <a:schemeClr val="tx1"/>
                </a:solidFill>
              </a:rPr>
              <a:t>Dr. David Norton </a:t>
            </a:r>
            <a:r>
              <a:rPr lang="th-TH" sz="1200" dirty="0">
                <a:solidFill>
                  <a:schemeClr val="tx1"/>
                </a:solidFill>
              </a:rPr>
              <a:t>ที่ปรึกษาทางด้านการจัดการ โดยทั้งสอง 2 ได้ศึกษาและสำรวจถึงสาเหตุของการที่ตลาดหุ้นของอเมริกาประสบปัญหาในปี 1987 และพบว่า องค์กรส่วนใหญ่ในอเมริกานิยมใช้แต่ตัวชี้วัดด้านการเงินเป็นหลัก ทั้งสองจึงได้เสนอ</a:t>
            </a:r>
          </a:p>
          <a:p>
            <a:r>
              <a:rPr lang="th-TH" sz="1200" b="1" dirty="0">
                <a:solidFill>
                  <a:schemeClr val="tx1"/>
                </a:solidFill>
              </a:rPr>
              <a:t>แนวคิดในเรื่อง ของการประเมินผลองค์กร โดยพิจารณาตัวชี้วัดในสี่มุมมอง </a:t>
            </a:r>
          </a:p>
          <a:p>
            <a:r>
              <a:rPr lang="th-TH" sz="1200" dirty="0">
                <a:solidFill>
                  <a:schemeClr val="tx1"/>
                </a:solidFill>
              </a:rPr>
              <a:t>(</a:t>
            </a:r>
            <a:r>
              <a:rPr lang="en-US" sz="1200" dirty="0">
                <a:solidFill>
                  <a:schemeClr val="tx1"/>
                </a:solidFill>
              </a:rPr>
              <a:t>Perspectives) </a:t>
            </a:r>
            <a:r>
              <a:rPr lang="th-TH" sz="1200" dirty="0">
                <a:solidFill>
                  <a:schemeClr val="tx1"/>
                </a:solidFill>
              </a:rPr>
              <a:t>แทนการพิจารณา เฉพาะมุมมองด้านการเงินเพียงอย่างเดียว มุมมองทั้ง 4 ประกอบด้วย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200" b="1" dirty="0">
                <a:solidFill>
                  <a:schemeClr val="tx1"/>
                </a:solidFill>
              </a:rPr>
              <a:t>มุมมองด้านการเงิน (</a:t>
            </a:r>
            <a:r>
              <a:rPr lang="en-US" sz="1200" b="1" dirty="0">
                <a:solidFill>
                  <a:schemeClr val="tx1"/>
                </a:solidFill>
              </a:rPr>
              <a:t>Financial Perspective) </a:t>
            </a:r>
            <a:endParaRPr lang="th-TH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200" b="1" dirty="0">
                <a:solidFill>
                  <a:schemeClr val="tx1"/>
                </a:solidFill>
              </a:rPr>
              <a:t>มุมมองด้านลูกค้า (</a:t>
            </a:r>
            <a:r>
              <a:rPr lang="en-US" sz="1200" b="1" dirty="0">
                <a:solidFill>
                  <a:schemeClr val="tx1"/>
                </a:solidFill>
              </a:rPr>
              <a:t>Customer Perspective) </a:t>
            </a:r>
            <a:endParaRPr lang="th-TH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200" b="1" dirty="0">
                <a:solidFill>
                  <a:schemeClr val="tx1"/>
                </a:solidFill>
              </a:rPr>
              <a:t>มุมมองด้านกระบวนการภายใน (</a:t>
            </a:r>
            <a:r>
              <a:rPr lang="en-US" sz="1200" b="1" dirty="0">
                <a:solidFill>
                  <a:schemeClr val="tx1"/>
                </a:solidFill>
              </a:rPr>
              <a:t>Internal Process Perspective) </a:t>
            </a:r>
            <a:r>
              <a:rPr lang="th-TH" sz="1200" b="1" dirty="0">
                <a:solidFill>
                  <a:schemeClr val="tx1"/>
                </a:solidFill>
              </a:rPr>
              <a:t>และ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200" b="1" dirty="0">
                <a:solidFill>
                  <a:schemeClr val="tx1"/>
                </a:solidFill>
              </a:rPr>
              <a:t>มุมมองด้านการเรียนรู้และการพัฒนา (</a:t>
            </a:r>
            <a:r>
              <a:rPr lang="en-US" sz="1200" b="1" dirty="0">
                <a:solidFill>
                  <a:schemeClr val="tx1"/>
                </a:solidFill>
              </a:rPr>
              <a:t>Learning and Growth Perspective)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th-TH" sz="1200" b="1" dirty="0">
                <a:solidFill>
                  <a:schemeClr val="tx1"/>
                </a:solidFill>
              </a:rPr>
              <a:t>วัตถุประสงค์ (</a:t>
            </a:r>
            <a:r>
              <a:rPr lang="en-US" sz="1200" b="1" dirty="0">
                <a:solidFill>
                  <a:schemeClr val="tx1"/>
                </a:solidFill>
              </a:rPr>
              <a:t>Objective) </a:t>
            </a:r>
            <a:r>
              <a:rPr lang="th-TH" sz="1200" b="1" dirty="0">
                <a:solidFill>
                  <a:schemeClr val="tx1"/>
                </a:solidFill>
              </a:rPr>
              <a:t>คือสิ่งที่องค์กรมุ่งหวังหรือต้องการที่จะบรรลุในแต่ละด้าน </a:t>
            </a:r>
          </a:p>
        </p:txBody>
      </p:sp>
    </p:spTree>
    <p:extLst>
      <p:ext uri="{BB962C8B-B14F-4D97-AF65-F5344CB8AC3E}">
        <p14:creationId xmlns:p14="http://schemas.microsoft.com/office/powerpoint/2010/main" val="3815366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1FAA6-0228-4C44-9045-1A11C745540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435600" y="315913"/>
            <a:ext cx="3708400" cy="5762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Measure Outcome</a:t>
            </a:r>
            <a:endParaRPr lang="th-T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B0BB4D-3F28-4A40-881D-E40FEC2C60B8}"/>
              </a:ext>
            </a:extLst>
          </p:cNvPr>
          <p:cNvSpPr txBox="1"/>
          <p:nvPr/>
        </p:nvSpPr>
        <p:spPr>
          <a:xfrm>
            <a:off x="5436096" y="1137187"/>
            <a:ext cx="34563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effectLst/>
              </a:rPr>
              <a:t>Score Card</a:t>
            </a:r>
          </a:p>
          <a:p>
            <a:r>
              <a:rPr lang="en-US" sz="1400" dirty="0">
                <a:effectLst/>
              </a:rPr>
              <a:t>A scorecard needs to capture 3 different dimensions: </a:t>
            </a:r>
          </a:p>
          <a:p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- What will be measured (the metric) </a:t>
            </a: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- What you’ll aim for (the target) </a:t>
            </a: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- The current performance (the baseline)</a:t>
            </a:r>
            <a:endParaRPr lang="th-TH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98AF0-278D-4785-9AFD-3386BDDDA873}"/>
              </a:ext>
            </a:extLst>
          </p:cNvPr>
          <p:cNvSpPr txBox="1"/>
          <p:nvPr/>
        </p:nvSpPr>
        <p:spPr>
          <a:xfrm>
            <a:off x="5399683" y="2982337"/>
            <a:ext cx="345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effectLst/>
              </a:rPr>
              <a:t>Tracking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sz="1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u="sng" dirty="0">
                <a:effectLst/>
                <a:highlight>
                  <a:srgbClr val="FFFF00"/>
                </a:highlight>
              </a:rPr>
              <a:t>satisfied customers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u="sng" dirty="0">
                <a:effectLst/>
                <a:highlight>
                  <a:srgbClr val="FFFF00"/>
                </a:highlight>
              </a:rPr>
              <a:t>retention of key clients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u="sng" dirty="0">
                <a:effectLst/>
                <a:highlight>
                  <a:srgbClr val="FFFF00"/>
                </a:highlight>
              </a:rPr>
              <a:t>profitability</a:t>
            </a:r>
            <a:br>
              <a:rPr lang="en-US" sz="1400" dirty="0">
                <a:effectLst/>
                <a:highlight>
                  <a:srgbClr val="FFFF00"/>
                </a:highlight>
              </a:rPr>
            </a:br>
            <a:endParaRPr lang="en-US" sz="1400" dirty="0">
              <a:effectLst/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effectLst/>
              </a:rPr>
              <a:t>number of sales calls per salesperson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effectLst/>
              </a:rPr>
              <a:t>the quantity of units produced</a:t>
            </a:r>
            <a:br>
              <a:rPr lang="en-US" sz="1400" dirty="0">
                <a:effectLst/>
              </a:rPr>
            </a:br>
            <a:endParaRPr lang="th-TH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D0BE22-FE22-47B1-A0D5-527991568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96" y="185802"/>
            <a:ext cx="3404822" cy="2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photo: Increase Profit Means Upwards Raise And Revenue - Advance,  Lucrative, Upward - Free Download - Jooinn">
            <a:extLst>
              <a:ext uri="{FF2B5EF4-FFF2-40B4-BE49-F238E27FC236}">
                <a16:creationId xmlns:a16="http://schemas.microsoft.com/office/drawing/2014/main" id="{F387C828-5A6B-4C54-AE49-814C136C1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10468">
            <a:off x="1040545" y="2619633"/>
            <a:ext cx="2117086" cy="176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9D8CEA-B3C5-4B3B-A751-1FDA54D09DAE}"/>
              </a:ext>
            </a:extLst>
          </p:cNvPr>
          <p:cNvSpPr txBox="1"/>
          <p:nvPr/>
        </p:nvSpPr>
        <p:spPr>
          <a:xfrm>
            <a:off x="622924" y="4694527"/>
            <a:ext cx="2952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https://www.business2community.com/strategy/how-to-measure-performance-outcomes-vs-outputs-02182950</a:t>
            </a:r>
          </a:p>
        </p:txBody>
      </p:sp>
    </p:spTree>
    <p:extLst>
      <p:ext uri="{BB962C8B-B14F-4D97-AF65-F5344CB8AC3E}">
        <p14:creationId xmlns:p14="http://schemas.microsoft.com/office/powerpoint/2010/main" val="4001294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1FAA6-0228-4C44-9045-1A11C745540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39753" y="312738"/>
            <a:ext cx="6804248" cy="57626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Sample Questions - Profitability</a:t>
            </a:r>
            <a:endParaRPr lang="th-TH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2124741-1CAE-4F95-A65B-E385DCBAB3FE}"/>
              </a:ext>
            </a:extLst>
          </p:cNvPr>
          <p:cNvSpPr/>
          <p:nvPr/>
        </p:nvSpPr>
        <p:spPr>
          <a:xfrm>
            <a:off x="2987824" y="1203598"/>
            <a:ext cx="2088232" cy="576263"/>
          </a:xfrm>
          <a:prstGeom prst="wedgeRectCallou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Earn X baht/year?</a:t>
            </a:r>
            <a:endParaRPr lang="th-TH" sz="1600" dirty="0"/>
          </a:p>
          <a:p>
            <a:pPr algn="ctr"/>
            <a:endParaRPr lang="th-TH" sz="1500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48B1BC6-2D0C-4D8E-A684-955079961C5C}"/>
              </a:ext>
            </a:extLst>
          </p:cNvPr>
          <p:cNvSpPr/>
          <p:nvPr/>
        </p:nvSpPr>
        <p:spPr>
          <a:xfrm>
            <a:off x="2987824" y="1979314"/>
            <a:ext cx="2088232" cy="576263"/>
          </a:xfrm>
          <a:prstGeom prst="wedgeRect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Reach goal?</a:t>
            </a:r>
            <a:endParaRPr lang="th-TH" sz="1400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F77DA83-1523-438D-B881-D4F4BCFD117C}"/>
              </a:ext>
            </a:extLst>
          </p:cNvPr>
          <p:cNvSpPr/>
          <p:nvPr/>
        </p:nvSpPr>
        <p:spPr>
          <a:xfrm>
            <a:off x="2987824" y="2805693"/>
            <a:ext cx="2088232" cy="576263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Who’s the top client?</a:t>
            </a:r>
            <a:endParaRPr lang="th-TH" sz="14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563434A-D444-4003-AB92-4C69887BBB70}"/>
              </a:ext>
            </a:extLst>
          </p:cNvPr>
          <p:cNvSpPr/>
          <p:nvPr/>
        </p:nvSpPr>
        <p:spPr>
          <a:xfrm>
            <a:off x="2987824" y="3651770"/>
            <a:ext cx="2088232" cy="576263"/>
          </a:xfrm>
          <a:prstGeom prst="wedgeRectCallo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 sells our product </a:t>
            </a:r>
          </a:p>
          <a:p>
            <a:pPr algn="ctr"/>
            <a:r>
              <a:rPr lang="en-US" sz="1400" dirty="0"/>
              <a:t>to this client?</a:t>
            </a:r>
            <a:endParaRPr lang="th-TH" sz="1400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7DC2FA7-FF99-464A-94B3-AAC4DDD1F71F}"/>
              </a:ext>
            </a:extLst>
          </p:cNvPr>
          <p:cNvSpPr/>
          <p:nvPr/>
        </p:nvSpPr>
        <p:spPr>
          <a:xfrm>
            <a:off x="5940152" y="1191470"/>
            <a:ext cx="2664296" cy="588391"/>
          </a:xfrm>
          <a:prstGeom prst="wedgeRectCallo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How does she or he </a:t>
            </a:r>
          </a:p>
          <a:p>
            <a:pPr algn="ctr"/>
            <a:r>
              <a:rPr lang="en-US" sz="1400" dirty="0"/>
              <a:t> wins our customers?</a:t>
            </a:r>
            <a:endParaRPr lang="th-TH" sz="14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C65BDEF-4A7A-4B40-8B48-8BD988690226}"/>
              </a:ext>
            </a:extLst>
          </p:cNvPr>
          <p:cNvSpPr/>
          <p:nvPr/>
        </p:nvSpPr>
        <p:spPr>
          <a:xfrm>
            <a:off x="5940152" y="1979314"/>
            <a:ext cx="2664296" cy="576263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 impress our customers?</a:t>
            </a:r>
            <a:endParaRPr lang="th-TH" sz="14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0A97201-3CE7-4A3D-AD32-DD4BFAE4C6DA}"/>
              </a:ext>
            </a:extLst>
          </p:cNvPr>
          <p:cNvSpPr/>
          <p:nvPr/>
        </p:nvSpPr>
        <p:spPr>
          <a:xfrm>
            <a:off x="5948004" y="2807542"/>
            <a:ext cx="2664296" cy="627621"/>
          </a:xfrm>
          <a:prstGeom prst="wedgeRect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top reasons customers </a:t>
            </a:r>
          </a:p>
          <a:p>
            <a:pPr algn="ctr"/>
            <a:r>
              <a:rPr lang="en-US" sz="1400" dirty="0"/>
              <a:t>decide to continue using </a:t>
            </a:r>
          </a:p>
          <a:p>
            <a:pPr algn="ctr"/>
            <a:r>
              <a:rPr lang="en-US" sz="1400" dirty="0"/>
              <a:t>our products</a:t>
            </a:r>
            <a:endParaRPr lang="th-TH" sz="1400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40A1FB3-0EA9-4A51-AC9B-F0E769E8342B}"/>
              </a:ext>
            </a:extLst>
          </p:cNvPr>
          <p:cNvSpPr/>
          <p:nvPr/>
        </p:nvSpPr>
        <p:spPr>
          <a:xfrm>
            <a:off x="5948004" y="3646512"/>
            <a:ext cx="2664296" cy="576263"/>
          </a:xfrm>
          <a:prstGeom prst="wedgeRectCallou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 else should be </a:t>
            </a:r>
          </a:p>
          <a:p>
            <a:pPr algn="ctr"/>
            <a:r>
              <a:rPr lang="en-US" sz="1400" dirty="0"/>
              <a:t>rewards? </a:t>
            </a:r>
            <a:endParaRPr lang="th-TH" sz="140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B8F06BC-D328-46D6-A57B-6E68CCEADADD}"/>
              </a:ext>
            </a:extLst>
          </p:cNvPr>
          <p:cNvSpPr txBox="1">
            <a:spLocks/>
          </p:cNvSpPr>
          <p:nvPr/>
        </p:nvSpPr>
        <p:spPr>
          <a:xfrm>
            <a:off x="2339753" y="4716539"/>
            <a:ext cx="3539771" cy="22844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By Siri-</a:t>
            </a:r>
            <a:r>
              <a:rPr lang="en-US" sz="1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inthira</a:t>
            </a:r>
            <a:r>
              <a:rPr lang="en-US" sz="1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Kiengsiri        27 Jun 2021</a:t>
            </a:r>
            <a:endParaRPr lang="th-TH" sz="1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6909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7AD61B-8490-42BC-A5FF-7A5983A7917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80112" y="694313"/>
            <a:ext cx="2952750" cy="3470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Possible awards: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Certifications</a:t>
            </a:r>
          </a:p>
          <a:p>
            <a:r>
              <a:rPr lang="en-US" sz="1400" dirty="0"/>
              <a:t>Award plaque</a:t>
            </a:r>
          </a:p>
          <a:p>
            <a:r>
              <a:rPr lang="en-US" sz="1400" dirty="0"/>
              <a:t>Cash</a:t>
            </a:r>
          </a:p>
          <a:p>
            <a:r>
              <a:rPr lang="en-US" sz="1400" dirty="0"/>
              <a:t>Voucher</a:t>
            </a:r>
          </a:p>
          <a:p>
            <a:r>
              <a:rPr lang="en-US" sz="1400" dirty="0"/>
              <a:t>X% increase of yearly bonus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</a:t>
            </a:r>
          </a:p>
          <a:p>
            <a:pPr marL="0" indent="0">
              <a:buNone/>
            </a:pPr>
            <a:r>
              <a:rPr lang="en-US" sz="1400" dirty="0"/>
              <a:t>It is based on executives board </a:t>
            </a:r>
          </a:p>
          <a:p>
            <a:pPr marL="0" indent="0">
              <a:buNone/>
            </a:pPr>
            <a:r>
              <a:rPr lang="en-US" sz="1400" dirty="0"/>
              <a:t>decision and concerns. </a:t>
            </a:r>
          </a:p>
          <a:p>
            <a:pPr marL="0" indent="0">
              <a:buNone/>
            </a:pPr>
            <a:endParaRPr lang="th-TH" sz="1400" dirty="0">
              <a:solidFill>
                <a:srgbClr val="202124"/>
              </a:solidFill>
              <a:highlight>
                <a:srgbClr val="FFFF00"/>
              </a:highlight>
              <a:latin typeface="Roboto" panose="02000000000000000000" pitchFamily="2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A125E90-2122-47D8-9C69-1DAE5252A0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211710"/>
            <a:ext cx="1008112" cy="1946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9A461F-9C85-4442-BAAB-9AB124506605}"/>
              </a:ext>
            </a:extLst>
          </p:cNvPr>
          <p:cNvSpPr txBox="1"/>
          <p:nvPr/>
        </p:nvSpPr>
        <p:spPr>
          <a:xfrm>
            <a:off x="323528" y="694313"/>
            <a:ext cx="4572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cap="all" dirty="0">
                <a:solidFill>
                  <a:srgbClr val="041C3B"/>
                </a:solidFill>
                <a:effectLst/>
                <a:latin typeface="Lato"/>
              </a:rPr>
              <a:t>LIST OF 15 EMPLOYEE RECOGNITION AWARD IDEAS</a:t>
            </a:r>
          </a:p>
          <a:p>
            <a:pPr algn="l"/>
            <a:endParaRPr lang="en-US" sz="1400" b="0" i="0" cap="all" dirty="0">
              <a:solidFill>
                <a:srgbClr val="041C3B"/>
              </a:solidFill>
              <a:effectLst/>
              <a:latin typeface="Lato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555555"/>
                </a:solidFill>
                <a:effectLst/>
                <a:latin typeface="Lato"/>
              </a:rPr>
              <a:t> Employee of the Month Awards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555555"/>
                </a:solidFill>
                <a:effectLst/>
                <a:latin typeface="Lato"/>
              </a:rPr>
              <a:t> Work Anniversary Awards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555555"/>
                </a:solidFill>
                <a:effectLst/>
                <a:latin typeface="Lato"/>
              </a:rPr>
              <a:t> Department MVP Awards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555555"/>
                </a:solidFill>
                <a:effectLst/>
                <a:latin typeface="Lato"/>
              </a:rPr>
              <a:t> Teamwork Awards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Lato"/>
                <a:hlinkClick r:id="rId4"/>
              </a:rPr>
              <a:t> Sales Awards</a:t>
            </a:r>
            <a:endParaRPr lang="en-US" sz="1400" b="0" i="0" dirty="0">
              <a:solidFill>
                <a:srgbClr val="555555"/>
              </a:solidFill>
              <a:effectLst/>
              <a:latin typeface="Lato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555555"/>
                </a:solidFill>
                <a:effectLst/>
                <a:latin typeface="Lato"/>
              </a:rPr>
              <a:t> Employees' Choice Awards 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555555"/>
                </a:solidFill>
                <a:effectLst/>
                <a:latin typeface="Lato"/>
              </a:rPr>
              <a:t> Most Creative Awards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555555"/>
                </a:solidFill>
                <a:effectLst/>
                <a:latin typeface="Lato"/>
              </a:rPr>
              <a:t> Safety Awards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555555"/>
                </a:solidFill>
                <a:effectLst/>
                <a:latin typeface="Lato"/>
              </a:rPr>
              <a:t> Leadership Awards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555555"/>
                </a:solidFill>
                <a:effectLst/>
                <a:latin typeface="Lato"/>
              </a:rPr>
              <a:t> Character Awards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555555"/>
                </a:solidFill>
                <a:effectLst/>
                <a:latin typeface="Lato"/>
              </a:rPr>
              <a:t> Mentorship Award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555555"/>
                </a:solidFill>
                <a:effectLst/>
                <a:latin typeface="Lato"/>
              </a:rPr>
              <a:t> Innovation Award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555555"/>
                </a:solidFill>
                <a:effectLst/>
                <a:latin typeface="Lato"/>
              </a:rPr>
              <a:t> Diligence Award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555555"/>
                </a:solidFill>
                <a:effectLst/>
                <a:latin typeface="Lato"/>
              </a:rPr>
              <a:t> Customer Service Award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555555"/>
                </a:solidFill>
                <a:effectLst/>
                <a:latin typeface="Lato"/>
              </a:rPr>
              <a:t> Top Performer Awards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F9574-569B-4900-BAE2-B7632844BF47}"/>
              </a:ext>
            </a:extLst>
          </p:cNvPr>
          <p:cNvSpPr txBox="1"/>
          <p:nvPr/>
        </p:nvSpPr>
        <p:spPr>
          <a:xfrm>
            <a:off x="395536" y="4659982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800" dirty="0">
                <a:solidFill>
                  <a:srgbClr val="32AEB8"/>
                </a:solidFill>
              </a:rPr>
              <a:t>https://www.awards.com/employee-recognition-award-ideas</a:t>
            </a:r>
          </a:p>
        </p:txBody>
      </p:sp>
    </p:spTree>
    <p:extLst>
      <p:ext uri="{BB962C8B-B14F-4D97-AF65-F5344CB8AC3E}">
        <p14:creationId xmlns:p14="http://schemas.microsoft.com/office/powerpoint/2010/main" val="2921383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152B80-A8A0-4C58-8567-171EA0B0F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466468"/>
            <a:ext cx="1584176" cy="4652343"/>
          </a:xfrm>
          <a:prstGeom prst="rect">
            <a:avLst/>
          </a:prstGeom>
        </p:spPr>
      </p:pic>
      <p:pic>
        <p:nvPicPr>
          <p:cNvPr id="3074" name="Picture 2" descr="Premium Vector | Megaphone with important announcement. flat">
            <a:extLst>
              <a:ext uri="{FF2B5EF4-FFF2-40B4-BE49-F238E27FC236}">
                <a16:creationId xmlns:a16="http://schemas.microsoft.com/office/drawing/2014/main" id="{7BD3E84A-8290-40CB-AAD4-046CE0285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27871"/>
            <a:ext cx="3591903" cy="188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998B6-53AB-4AF7-89E7-782EE89C4B7F}"/>
              </a:ext>
            </a:extLst>
          </p:cNvPr>
          <p:cNvSpPr/>
          <p:nvPr/>
        </p:nvSpPr>
        <p:spPr>
          <a:xfrm>
            <a:off x="828762" y="49625"/>
            <a:ext cx="8643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Before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F3A83-82ED-4E02-88C8-74050BE494C4}"/>
              </a:ext>
            </a:extLst>
          </p:cNvPr>
          <p:cNvSpPr/>
          <p:nvPr/>
        </p:nvSpPr>
        <p:spPr>
          <a:xfrm>
            <a:off x="3142014" y="49625"/>
            <a:ext cx="6719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After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190E4-1402-4970-AA15-544B69761A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17" y="466468"/>
            <a:ext cx="1604676" cy="467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13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EF3DD0-261D-4616-90F3-1CC8DC7C5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06" y="51470"/>
            <a:ext cx="1740333" cy="4896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93078C-5B20-44B0-A2F2-97276826F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976" y="72009"/>
            <a:ext cx="1947778" cy="4896544"/>
          </a:xfrm>
          <a:prstGeom prst="rect">
            <a:avLst/>
          </a:prstGeom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B1AAA1F0-6CEE-48C5-B0A9-CDD4A4042F89}"/>
              </a:ext>
            </a:extLst>
          </p:cNvPr>
          <p:cNvSpPr/>
          <p:nvPr/>
        </p:nvSpPr>
        <p:spPr>
          <a:xfrm>
            <a:off x="107504" y="987574"/>
            <a:ext cx="2304256" cy="1440160"/>
          </a:xfrm>
          <a:prstGeom prst="wedgeRectCallout">
            <a:avLst>
              <a:gd name="adj1" fmla="val 39332"/>
              <a:gd name="adj2" fmla="val 742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E281AD8F-8D91-4886-8FEE-D2C716BAD2B0}"/>
              </a:ext>
            </a:extLst>
          </p:cNvPr>
          <p:cNvSpPr txBox="1">
            <a:spLocks/>
          </p:cNvSpPr>
          <p:nvPr/>
        </p:nvSpPr>
        <p:spPr>
          <a:xfrm>
            <a:off x="107504" y="1131591"/>
            <a:ext cx="2282194" cy="15121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“When you click on the feature,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this is the first page you will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see. It is a long page. So we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need to scroll down in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Prototype version.”</a:t>
            </a:r>
          </a:p>
          <a:p>
            <a:pPr marL="0" indent="0" algn="ctr">
              <a:buFont typeface="Arial" pitchFamily="34" charset="0"/>
              <a:buNone/>
            </a:pPr>
            <a:endParaRPr lang="th-TH" sz="1400" dirty="0">
              <a:solidFill>
                <a:schemeClr val="bg1"/>
              </a:solidFill>
              <a:highlight>
                <a:srgbClr val="FFFF00"/>
              </a:highlight>
              <a:latin typeface="Roboto" panose="02000000000000000000" pitchFamily="2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511C1-B053-4CBA-9997-9BC1E3A84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469" y="72008"/>
            <a:ext cx="2035009" cy="4896545"/>
          </a:xfrm>
          <a:prstGeom prst="rect">
            <a:avLst/>
          </a:prstGeom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D065076B-F2C7-463F-B236-28F0E52C01EB}"/>
              </a:ext>
            </a:extLst>
          </p:cNvPr>
          <p:cNvSpPr/>
          <p:nvPr/>
        </p:nvSpPr>
        <p:spPr>
          <a:xfrm>
            <a:off x="6431730" y="267494"/>
            <a:ext cx="864096" cy="360040"/>
          </a:xfrm>
          <a:prstGeom prst="wedgeEllipseCallout">
            <a:avLst>
              <a:gd name="adj1" fmla="val 16717"/>
              <a:gd name="adj2" fmla="val 993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5EF6E2-08E7-4204-A2C3-03F2D20B46AA}"/>
              </a:ext>
            </a:extLst>
          </p:cNvPr>
          <p:cNvSpPr/>
          <p:nvPr/>
        </p:nvSpPr>
        <p:spPr>
          <a:xfrm>
            <a:off x="6457135" y="282113"/>
            <a:ext cx="8386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buttons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2B6CF3-FCBC-4F5F-B866-CD7515C103AD}"/>
              </a:ext>
            </a:extLst>
          </p:cNvPr>
          <p:cNvCxnSpPr>
            <a:stCxn id="15" idx="4"/>
          </p:cNvCxnSpPr>
          <p:nvPr/>
        </p:nvCxnSpPr>
        <p:spPr>
          <a:xfrm>
            <a:off x="6863778" y="627534"/>
            <a:ext cx="588542" cy="26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E4849F-7461-4D3E-A34C-C16805395AFB}"/>
              </a:ext>
            </a:extLst>
          </p:cNvPr>
          <p:cNvCxnSpPr>
            <a:stCxn id="15" idx="4"/>
          </p:cNvCxnSpPr>
          <p:nvPr/>
        </p:nvCxnSpPr>
        <p:spPr>
          <a:xfrm>
            <a:off x="6863778" y="627534"/>
            <a:ext cx="588542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F88E1D-4284-4F6F-9D49-F2F56E4913BA}"/>
              </a:ext>
            </a:extLst>
          </p:cNvPr>
          <p:cNvCxnSpPr>
            <a:stCxn id="15" idx="4"/>
          </p:cNvCxnSpPr>
          <p:nvPr/>
        </p:nvCxnSpPr>
        <p:spPr>
          <a:xfrm>
            <a:off x="6863778" y="627534"/>
            <a:ext cx="588542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FE76A8-07DA-4644-BDF0-5AA49DDE23CF}"/>
              </a:ext>
            </a:extLst>
          </p:cNvPr>
          <p:cNvCxnSpPr>
            <a:stCxn id="15" idx="4"/>
          </p:cNvCxnSpPr>
          <p:nvPr/>
        </p:nvCxnSpPr>
        <p:spPr>
          <a:xfrm>
            <a:off x="6863778" y="627534"/>
            <a:ext cx="588542" cy="216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76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Contents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30835"/>
            <a:chOff x="3851840" y="1356248"/>
            <a:chExt cx="4392568" cy="530835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 flow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See how your app works from one page to another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75857" y="2209871"/>
            <a:ext cx="5256584" cy="586906"/>
            <a:chOff x="3275857" y="1315566"/>
            <a:chExt cx="5256584" cy="586906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15566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SWOT Analysis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75857" y="1625473"/>
              <a:ext cx="5256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             </a:t>
              </a:r>
              <a:r>
                <a:rPr lang="en-US" sz="1100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Strengths and weaknesses: you have some control over/can change.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30835"/>
            <a:chOff x="3851840" y="1356248"/>
            <a:chExt cx="4392568" cy="530835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Feasible Improvements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Suggested new features: user journey, prototype, user testing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30835"/>
            <a:chOff x="3851840" y="1356248"/>
            <a:chExt cx="4392568" cy="530835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Interview &amp; Journey Map with Mentors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Interviewing P Beat, writing Journey map with P Name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B1AAA1F0-6CEE-48C5-B0A9-CDD4A4042F89}"/>
              </a:ext>
            </a:extLst>
          </p:cNvPr>
          <p:cNvSpPr/>
          <p:nvPr/>
        </p:nvSpPr>
        <p:spPr>
          <a:xfrm>
            <a:off x="190543" y="984854"/>
            <a:ext cx="2160240" cy="1008112"/>
          </a:xfrm>
          <a:prstGeom prst="wedgeRectCallout">
            <a:avLst>
              <a:gd name="adj1" fmla="val 39332"/>
              <a:gd name="adj2" fmla="val 742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E281AD8F-8D91-4886-8FEE-D2C716BAD2B0}"/>
              </a:ext>
            </a:extLst>
          </p:cNvPr>
          <p:cNvSpPr txBox="1">
            <a:spLocks/>
          </p:cNvSpPr>
          <p:nvPr/>
        </p:nvSpPr>
        <p:spPr>
          <a:xfrm>
            <a:off x="129566" y="1116056"/>
            <a:ext cx="2221217" cy="8640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Step 1 : Promote good habits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and get votes from your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co-workers and managers.</a:t>
            </a:r>
          </a:p>
          <a:p>
            <a:pPr marL="0" indent="0" algn="ctr">
              <a:buFont typeface="Arial" pitchFamily="34" charset="0"/>
              <a:buNone/>
            </a:pPr>
            <a:endParaRPr lang="th-TH" sz="1400" dirty="0">
              <a:solidFill>
                <a:schemeClr val="bg1"/>
              </a:solidFill>
              <a:highlight>
                <a:srgbClr val="FFFF00"/>
              </a:highlight>
              <a:latin typeface="Roboto" panose="02000000000000000000" pitchFamily="2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2C5D0-60F2-4F83-B86A-95EB5CBA1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53418"/>
            <a:ext cx="1787325" cy="4894597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4CCDDC5-E71E-4414-945A-9A1CCAD0545F}"/>
              </a:ext>
            </a:extLst>
          </p:cNvPr>
          <p:cNvSpPr/>
          <p:nvPr/>
        </p:nvSpPr>
        <p:spPr>
          <a:xfrm>
            <a:off x="4728892" y="1022218"/>
            <a:ext cx="1593442" cy="3061700"/>
          </a:xfrm>
          <a:prstGeom prst="wedgeRectCallout">
            <a:avLst>
              <a:gd name="adj1" fmla="val 39332"/>
              <a:gd name="adj2" fmla="val 742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6D0C70BA-A019-4F0A-9676-56116D425164}"/>
              </a:ext>
            </a:extLst>
          </p:cNvPr>
          <p:cNvSpPr txBox="1">
            <a:spLocks/>
          </p:cNvSpPr>
          <p:nvPr/>
        </p:nvSpPr>
        <p:spPr>
          <a:xfrm>
            <a:off x="4728892" y="1144082"/>
            <a:ext cx="1593442" cy="28678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Step 2 :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Goal Monitor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Let’s assume that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Everyone has a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goal to achieve.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We can use this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feature to measure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different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Business outcomes.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It helps us decide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whether who should be the next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ideal employee!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02314-585F-43A0-BEFD-A235D3644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17" y="64569"/>
            <a:ext cx="2295754" cy="490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27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753026-BF47-428D-BBBB-E409274CD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05" y="172810"/>
            <a:ext cx="6153933" cy="4797879"/>
          </a:xfrm>
          <a:prstGeom prst="rect">
            <a:avLst/>
          </a:prstGeom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E1CF665B-3814-442B-9B51-34FBAC6BBC7B}"/>
              </a:ext>
            </a:extLst>
          </p:cNvPr>
          <p:cNvSpPr/>
          <p:nvPr/>
        </p:nvSpPr>
        <p:spPr>
          <a:xfrm>
            <a:off x="5220072" y="3886350"/>
            <a:ext cx="2160240" cy="1008112"/>
          </a:xfrm>
          <a:prstGeom prst="wedgeRectCallout">
            <a:avLst>
              <a:gd name="adj1" fmla="val -64915"/>
              <a:gd name="adj2" fmla="val -6222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820932B4-9D51-4F21-A2A0-0BC0074FB8F6}"/>
              </a:ext>
            </a:extLst>
          </p:cNvPr>
          <p:cNvSpPr txBox="1">
            <a:spLocks/>
          </p:cNvSpPr>
          <p:nvPr/>
        </p:nvSpPr>
        <p:spPr>
          <a:xfrm>
            <a:off x="5148064" y="4004779"/>
            <a:ext cx="2304256" cy="8640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Step 3 : Nomination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First, select a candidate.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Then we will choose a reason.</a:t>
            </a:r>
          </a:p>
          <a:p>
            <a:pPr marL="0" indent="0" algn="ctr">
              <a:buFont typeface="Arial" pitchFamily="34" charset="0"/>
              <a:buNone/>
            </a:pPr>
            <a:endParaRPr lang="th-TH" sz="1400" dirty="0">
              <a:solidFill>
                <a:schemeClr val="bg1"/>
              </a:solidFill>
              <a:highlight>
                <a:srgbClr val="FFFF00"/>
              </a:highlight>
              <a:latin typeface="Roboto" panose="02000000000000000000" pitchFamily="2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78472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753026-BF47-428D-BBBB-E409274CD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9672" y="483518"/>
            <a:ext cx="7405332" cy="3119546"/>
          </a:xfrm>
          <a:prstGeom prst="rect">
            <a:avLst/>
          </a:prstGeom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E1CF665B-3814-442B-9B51-34FBAC6BBC7B}"/>
              </a:ext>
            </a:extLst>
          </p:cNvPr>
          <p:cNvSpPr/>
          <p:nvPr/>
        </p:nvSpPr>
        <p:spPr>
          <a:xfrm>
            <a:off x="5220072" y="3886350"/>
            <a:ext cx="2304256" cy="1008112"/>
          </a:xfrm>
          <a:prstGeom prst="wedgeRectCallout">
            <a:avLst>
              <a:gd name="adj1" fmla="val -64915"/>
              <a:gd name="adj2" fmla="val -6222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820932B4-9D51-4F21-A2A0-0BC0074FB8F6}"/>
              </a:ext>
            </a:extLst>
          </p:cNvPr>
          <p:cNvSpPr txBox="1">
            <a:spLocks/>
          </p:cNvSpPr>
          <p:nvPr/>
        </p:nvSpPr>
        <p:spPr>
          <a:xfrm>
            <a:off x="5184068" y="3958358"/>
            <a:ext cx="2376264" cy="8640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Step 3 : Nomination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Then we will choose a reason, write notes, select an award title and send!</a:t>
            </a:r>
          </a:p>
          <a:p>
            <a:pPr marL="0" indent="0" algn="ctr">
              <a:buFont typeface="Arial" pitchFamily="34" charset="0"/>
              <a:buNone/>
            </a:pPr>
            <a:endParaRPr lang="th-TH" sz="1400" dirty="0">
              <a:solidFill>
                <a:schemeClr val="bg1"/>
              </a:solidFill>
              <a:highlight>
                <a:srgbClr val="FFFF00"/>
              </a:highlight>
              <a:latin typeface="Roboto" panose="02000000000000000000" pitchFamily="2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54014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E1CF665B-3814-442B-9B51-34FBAC6BBC7B}"/>
              </a:ext>
            </a:extLst>
          </p:cNvPr>
          <p:cNvSpPr/>
          <p:nvPr/>
        </p:nvSpPr>
        <p:spPr>
          <a:xfrm>
            <a:off x="6660232" y="912447"/>
            <a:ext cx="2304256" cy="1008112"/>
          </a:xfrm>
          <a:prstGeom prst="wedgeRectCallout">
            <a:avLst>
              <a:gd name="adj1" fmla="val -64595"/>
              <a:gd name="adj2" fmla="val 4018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820932B4-9D51-4F21-A2A0-0BC0074FB8F6}"/>
              </a:ext>
            </a:extLst>
          </p:cNvPr>
          <p:cNvSpPr txBox="1">
            <a:spLocks/>
          </p:cNvSpPr>
          <p:nvPr/>
        </p:nvSpPr>
        <p:spPr>
          <a:xfrm>
            <a:off x="6624228" y="984455"/>
            <a:ext cx="2376264" cy="8640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Step 4 : Achieve Award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Save Code and get reward such as item, money or voucher or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Contact someone directly </a:t>
            </a:r>
          </a:p>
          <a:p>
            <a:pPr marL="0" indent="0" algn="ctr">
              <a:buFont typeface="Arial" pitchFamily="34" charset="0"/>
              <a:buNone/>
            </a:pPr>
            <a:endParaRPr lang="th-TH" sz="1400" dirty="0">
              <a:solidFill>
                <a:schemeClr val="bg1"/>
              </a:solidFill>
              <a:highlight>
                <a:srgbClr val="FFFF00"/>
              </a:highlight>
              <a:latin typeface="Roboto" panose="02000000000000000000" pitchFamily="2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50F0C-5C14-4A3F-BF38-8740C8308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38998"/>
            <a:ext cx="4542478" cy="466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51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E1CF665B-3814-442B-9B51-34FBAC6BBC7B}"/>
              </a:ext>
            </a:extLst>
          </p:cNvPr>
          <p:cNvSpPr/>
          <p:nvPr/>
        </p:nvSpPr>
        <p:spPr>
          <a:xfrm>
            <a:off x="6660232" y="912447"/>
            <a:ext cx="2304256" cy="1008112"/>
          </a:xfrm>
          <a:prstGeom prst="wedgeRectCallout">
            <a:avLst>
              <a:gd name="adj1" fmla="val -65875"/>
              <a:gd name="adj2" fmla="val 4091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820932B4-9D51-4F21-A2A0-0BC0074FB8F6}"/>
              </a:ext>
            </a:extLst>
          </p:cNvPr>
          <p:cNvSpPr txBox="1">
            <a:spLocks/>
          </p:cNvSpPr>
          <p:nvPr/>
        </p:nvSpPr>
        <p:spPr>
          <a:xfrm>
            <a:off x="6624228" y="984455"/>
            <a:ext cx="2376264" cy="8640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Step 4 : Achieve Award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Save Code and get reward such as item, money or voucher or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Contact someone directly </a:t>
            </a:r>
          </a:p>
          <a:p>
            <a:pPr marL="0" indent="0" algn="ctr">
              <a:buFont typeface="Arial" pitchFamily="34" charset="0"/>
              <a:buNone/>
            </a:pPr>
            <a:endParaRPr lang="th-TH" sz="1400" dirty="0">
              <a:solidFill>
                <a:schemeClr val="bg1"/>
              </a:solidFill>
              <a:highlight>
                <a:srgbClr val="FFFF00"/>
              </a:highlight>
              <a:latin typeface="Roboto" panose="02000000000000000000" pitchFamily="2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DB232-120F-4595-A6F3-C93F0A7D9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171183"/>
            <a:ext cx="4536504" cy="48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06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600" dirty="0"/>
              <a:t>Customer Service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sz="1200" dirty="0">
                <a:ln w="0"/>
                <a:solidFill>
                  <a:srgbClr val="32AEB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https://www.figma.com/file/5bbfgPx9O7AY8OQ14LOyfN/AMPOS-new-feature?node-id=0%3A1</a:t>
            </a:r>
          </a:p>
        </p:txBody>
      </p:sp>
    </p:spTree>
    <p:extLst>
      <p:ext uri="{BB962C8B-B14F-4D97-AF65-F5344CB8AC3E}">
        <p14:creationId xmlns:p14="http://schemas.microsoft.com/office/powerpoint/2010/main" val="2620639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AAA675-0E40-47A2-B38E-F42B8F278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Possible New Features</a:t>
            </a:r>
            <a:endParaRPr lang="en-US" sz="2400" dirty="0">
              <a:solidFill>
                <a:schemeClr val="tx1"/>
              </a:solidFill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4DBE5-4B99-4503-98E1-02505383C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612" y="699542"/>
            <a:ext cx="6984776" cy="40324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“ Customer Service ”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A feature made after a customer survey, using feedback from customers handling complaints     and contains success stories.</a:t>
            </a:r>
          </a:p>
          <a:p>
            <a:pPr marL="285750" lvl="0" indent="-28575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Allow employees to share insightful details or success story about their customers or</a:t>
            </a:r>
          </a:p>
          <a:p>
            <a:pPr lvl="0" algn="l">
              <a:lnSpc>
                <a:spcPct val="107000"/>
              </a:lnSpc>
            </a:pPr>
            <a:r>
              <a:rPr lang="en-US" sz="13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     clients and their behavior by providing a channel. </a:t>
            </a:r>
          </a:p>
          <a:p>
            <a:pPr lvl="0" algn="l">
              <a:lnSpc>
                <a:spcPct val="107000"/>
              </a:lnSpc>
            </a:pPr>
            <a:endParaRPr lang="en-US" sz="1300" dirty="0">
              <a:solidFill>
                <a:schemeClr val="tx1"/>
              </a:solidFill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lvl="0" indent="-28575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For busy Executives and heads of departments can view complaints or issues to gain insight      data any time.</a:t>
            </a:r>
          </a:p>
          <a:p>
            <a:pPr marL="285750" lvl="0" indent="-285750" algn="l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lvl="0" indent="-28575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Encourage employees to act on customer satisfaction by ranking and scores. </a:t>
            </a:r>
          </a:p>
          <a:p>
            <a:pPr lvl="0" algn="l">
              <a:lnSpc>
                <a:spcPct val="107000"/>
              </a:lnSpc>
            </a:pPr>
            <a:endParaRPr lang="en-US" sz="1300" dirty="0">
              <a:solidFill>
                <a:schemeClr val="tx1"/>
              </a:solidFill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lvl="0" indent="-28575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Allow the boss to acknowledge their customer’s real problems.</a:t>
            </a:r>
          </a:p>
          <a:p>
            <a:pPr marL="285750" lvl="0" indent="-285750" algn="l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lvl="0" indent="-28575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You can send your employee to go on training. They will learn how to deal with your                    customers more appropriately by following lessons and guidance.</a:t>
            </a:r>
          </a:p>
          <a:p>
            <a:pPr marL="285750" lvl="0" indent="-285750" algn="l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4572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ea typeface="Calibri" panose="020F0502020204030204" pitchFamily="34" charset="0"/>
                <a:cs typeface="Cordia New" panose="020B0304020202020204" pitchFamily="34" charset="-34"/>
              </a:rPr>
              <a:t>Best Suits: Hotel &amp; Restaurants, Shopping mall</a:t>
            </a:r>
            <a:endParaRPr lang="en-US" dirty="0">
              <a:solidFill>
                <a:srgbClr val="FF0000"/>
              </a:solidFill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3366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87656-BB54-474B-99FB-D52D65110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Success Stories</a:t>
            </a:r>
            <a:endParaRPr lang="th-TH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CE40716-8219-45DE-9EE6-A850B6F1E1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3" r="27173"/>
          <a:stretch/>
        </p:blipFill>
        <p:spPr>
          <a:xfrm>
            <a:off x="7380312" y="1175233"/>
            <a:ext cx="1008112" cy="2556104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ACDC8C0-89B3-40AC-A7B9-7541F4720D1D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2" r="24972"/>
          <a:stretch/>
        </p:blipFill>
        <p:spPr>
          <a:xfrm>
            <a:off x="5643269" y="1261134"/>
            <a:ext cx="1654766" cy="2556104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8664B6-338B-4268-9C95-9FBF6937C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536" y="1031806"/>
            <a:ext cx="4932040" cy="3420200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Criteria for choosing the perfect client for a case study</a:t>
            </a:r>
          </a:p>
          <a:p>
            <a:pPr algn="l" fontAlgn="base"/>
            <a:endParaRPr lang="en-US" sz="1350" b="0" i="0" dirty="0">
              <a:solidFill>
                <a:srgbClr val="333333"/>
              </a:solidFill>
              <a:effectLst/>
              <a:latin typeface="Montserrat"/>
            </a:endParaRPr>
          </a:p>
          <a:p>
            <a:pPr algn="l" fontAlgn="base"/>
            <a:r>
              <a:rPr lang="en-US" sz="1350" b="0" i="0" dirty="0">
                <a:solidFill>
                  <a:schemeClr val="bg1"/>
                </a:solidFill>
                <a:effectLst/>
                <a:latin typeface="Montserrat"/>
              </a:rPr>
              <a:t>– The client is highly satisfied (Elementary, my dear Watson)</a:t>
            </a:r>
          </a:p>
          <a:p>
            <a:pPr algn="l" fontAlgn="base"/>
            <a:r>
              <a:rPr lang="en-US" sz="1350" b="0" i="0" dirty="0">
                <a:solidFill>
                  <a:schemeClr val="bg1"/>
                </a:solidFill>
                <a:effectLst/>
                <a:latin typeface="Montserrat"/>
              </a:rPr>
              <a:t>– The client represents your ideal client </a:t>
            </a:r>
          </a:p>
          <a:p>
            <a:pPr algn="l" fontAlgn="base"/>
            <a:r>
              <a:rPr lang="en-US" sz="1350" b="0" i="0" dirty="0">
                <a:solidFill>
                  <a:schemeClr val="bg1"/>
                </a:solidFill>
                <a:effectLst/>
                <a:latin typeface="Montserrat"/>
              </a:rPr>
              <a:t>(or that area on which you want to focus your efforts)</a:t>
            </a:r>
          </a:p>
          <a:p>
            <a:pPr algn="l" fontAlgn="base"/>
            <a:r>
              <a:rPr lang="en-US" sz="1350" b="0" i="0" dirty="0">
                <a:solidFill>
                  <a:schemeClr val="bg1"/>
                </a:solidFill>
                <a:effectLst/>
                <a:latin typeface="Montserrat"/>
              </a:rPr>
              <a:t>– They have obtained specific and verifiable results after </a:t>
            </a:r>
          </a:p>
          <a:p>
            <a:pPr algn="l" fontAlgn="base"/>
            <a:r>
              <a:rPr lang="en-US" sz="1350" b="0" i="0" dirty="0">
                <a:solidFill>
                  <a:schemeClr val="bg1"/>
                </a:solidFill>
                <a:effectLst/>
                <a:latin typeface="Montserrat"/>
              </a:rPr>
              <a:t>working with you</a:t>
            </a:r>
          </a:p>
          <a:p>
            <a:pPr algn="l" fontAlgn="base"/>
            <a:r>
              <a:rPr lang="en-US" sz="1350" b="0" i="0" dirty="0">
                <a:solidFill>
                  <a:schemeClr val="bg1"/>
                </a:solidFill>
                <a:effectLst/>
                <a:latin typeface="Montserrat"/>
              </a:rPr>
              <a:t>– They have worked with or used a competitor’s product </a:t>
            </a:r>
          </a:p>
          <a:p>
            <a:pPr algn="l" fontAlgn="base"/>
            <a:r>
              <a:rPr lang="en-US" sz="1350" b="0" i="0" dirty="0">
                <a:solidFill>
                  <a:schemeClr val="bg1"/>
                </a:solidFill>
                <a:effectLst/>
                <a:latin typeface="Montserrat"/>
              </a:rPr>
              <a:t>and switched to your brand. This would be the perfect case!</a:t>
            </a:r>
          </a:p>
          <a:p>
            <a:pPr algn="l" fontAlgn="base"/>
            <a:r>
              <a:rPr lang="en-US" sz="1350" b="0" i="0" dirty="0">
                <a:solidFill>
                  <a:schemeClr val="bg1"/>
                </a:solidFill>
                <a:effectLst/>
                <a:latin typeface="Montserrat"/>
              </a:rPr>
              <a:t>Once you have chosen the client you need to be prepared not to waste anyone’s time.</a:t>
            </a:r>
          </a:p>
          <a:p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2C0419-D78D-4FE1-BB74-D044638636C6}"/>
              </a:ext>
            </a:extLst>
          </p:cNvPr>
          <p:cNvSpPr txBox="1"/>
          <p:nvPr/>
        </p:nvSpPr>
        <p:spPr>
          <a:xfrm>
            <a:off x="4860032" y="4628288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800" dirty="0"/>
              <a:t>https://www.elenadefrancisco.com/how-to-create-powerful-success-stories-4-examples/</a:t>
            </a:r>
          </a:p>
        </p:txBody>
      </p:sp>
    </p:spTree>
    <p:extLst>
      <p:ext uri="{BB962C8B-B14F-4D97-AF65-F5344CB8AC3E}">
        <p14:creationId xmlns:p14="http://schemas.microsoft.com/office/powerpoint/2010/main" val="2520392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60B2F6-2CB6-4C97-815D-9C86AD304B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Complaints</a:t>
            </a:r>
            <a:endParaRPr lang="th-TH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7F0A437-9EA3-4383-9774-5653BA02264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07" r="38907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7A18D83-370C-4D4E-AFA4-3624CA5A1C53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6" r="28476"/>
          <a:stretch>
            <a:fillRect/>
          </a:stretch>
        </p:blipFill>
        <p:spPr/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D209292-0DF9-4DD0-A449-29B841AED48C}"/>
              </a:ext>
            </a:extLst>
          </p:cNvPr>
          <p:cNvSpPr txBox="1">
            <a:spLocks/>
          </p:cNvSpPr>
          <p:nvPr/>
        </p:nvSpPr>
        <p:spPr>
          <a:xfrm>
            <a:off x="611560" y="1181890"/>
            <a:ext cx="4427984" cy="271459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0" i="0" dirty="0">
              <a:solidFill>
                <a:srgbClr val="333333"/>
              </a:solidFill>
              <a:effectLst/>
              <a:latin typeface="Montserrat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Criteria for choosing the perfect client for a case study</a:t>
            </a: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</a:rPr>
              <a:t>Long Wait on Hold.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</a:rPr>
              <a:t>Unavailable or Out of Stock Product.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</a:rPr>
              <a:t>Repeating the Customer's Problem.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</a:rPr>
              <a:t>Uninterested Service Rep.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</a:rPr>
              <a:t>Poor Product or Service.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</a:rPr>
              <a:t>No First Call Resolution.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</a:rPr>
              <a:t>Lack of Follow Up.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</a:rPr>
              <a:t>New Product or Feature Request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E67B7-2E15-41E5-82F9-EF1DF539A377}"/>
              </a:ext>
            </a:extLst>
          </p:cNvPr>
          <p:cNvSpPr txBox="1"/>
          <p:nvPr/>
        </p:nvSpPr>
        <p:spPr>
          <a:xfrm>
            <a:off x="5940152" y="451596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800" dirty="0"/>
              <a:t>https://blog.hubspot.com/service/customer-complaints</a:t>
            </a:r>
          </a:p>
        </p:txBody>
      </p:sp>
    </p:spTree>
    <p:extLst>
      <p:ext uri="{BB962C8B-B14F-4D97-AF65-F5344CB8AC3E}">
        <p14:creationId xmlns:p14="http://schemas.microsoft.com/office/powerpoint/2010/main" val="3475987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1FAA6-0228-4C44-9045-1A11C7455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42888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question from P Beam</a:t>
            </a:r>
            <a:endParaRPr lang="th-TH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551E7-C881-4C15-807B-343C9AA40E8D}"/>
              </a:ext>
            </a:extLst>
          </p:cNvPr>
          <p:cNvSpPr txBox="1"/>
          <p:nvPr/>
        </p:nvSpPr>
        <p:spPr>
          <a:xfrm>
            <a:off x="971600" y="955154"/>
            <a:ext cx="7200800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th-TH" sz="1700" b="1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น้องคิดว่า </a:t>
            </a:r>
            <a:r>
              <a:rPr lang="en-US" sz="1700" b="1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Feature </a:t>
            </a:r>
            <a:r>
              <a:rPr lang="th-TH" sz="1700" b="1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ใหม่ในแอ้พจะช่วยแก้ปัญหาของพนักงานที่พฤติกรรมไม่เหมาะสมต่อลูกค้าได้อย่างไร</a:t>
            </a:r>
            <a:r>
              <a:rPr lang="en-US" sz="1700" b="1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F3C30-D3EF-4CE3-A180-9F9BDE4E144E}"/>
              </a:ext>
            </a:extLst>
          </p:cNvPr>
          <p:cNvSpPr txBox="1"/>
          <p:nvPr/>
        </p:nvSpPr>
        <p:spPr>
          <a:xfrm>
            <a:off x="1043608" y="1327435"/>
            <a:ext cx="7128792" cy="305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th-TH" sz="1500" u="sng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ตอบ</a:t>
            </a:r>
          </a:p>
          <a:p>
            <a:pPr lvl="0">
              <a:lnSpc>
                <a:spcPct val="107000"/>
              </a:lnSpc>
            </a:pP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เพิ่มบทเรียนด้าน </a:t>
            </a: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Customer Service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บน </a:t>
            </a: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Feature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เดิมที่มีอยู่แล้วคือ </a:t>
            </a:r>
          </a:p>
          <a:p>
            <a:pPr lvl="0">
              <a:lnSpc>
                <a:spcPct val="107000"/>
              </a:lnSpc>
            </a:pP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หัวหน้างานสามารถสังเกตพฤติกรรมของพนักงานด้านบริการแล้วนำมาประเมินพื่อจัดอันดับ </a:t>
            </a: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Ranking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เปรียบเสมือนการให้คะแนน หากต่ำกว่าเกณฑ์อาจมีการเรียกมาตักเตือน กล่าวเตือนและส่งให้ไปเรียน</a:t>
            </a: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Online Learning: Service Mind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ในเบื้องต้น</a:t>
            </a: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หลังจากนั้นเรียกมาถามคำถามเพื่อทดสอบทัศนคติและความเข้าใจที่มีต่อบทเรียนด้านการบริการ พร้อมให้คำแนะนำตามความเหมาะสมแล้วจึงสังเกตพฤตกรรมของพนักงานหลังเรียนหรืออบรม เพื่อมาเปรียบเทียบว่าดีขึ้นหรือไม่ หากพนักงานดังกล่าวยังไม่ปรับเปลี่ยนพฤติกรรมอาจมีบทลงโทษ เช่น พักงาน ปรับลดเงินเดือน</a:t>
            </a: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,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ลด </a:t>
            </a: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% service charge,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ลดโบนัส</a:t>
            </a: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,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หรือ </a:t>
            </a:r>
          </a:p>
          <a:p>
            <a:pPr>
              <a:lnSpc>
                <a:spcPct val="107000"/>
              </a:lnSpc>
            </a:pP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ไล่ออก เป็นต้น</a:t>
            </a:r>
          </a:p>
          <a:p>
            <a:pPr>
              <a:lnSpc>
                <a:spcPct val="107000"/>
              </a:lnSpc>
            </a:pPr>
            <a:r>
              <a:rPr lang="th-TH" sz="1500" u="sng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สรุป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การประเมิน จัดอันดับและคัดเลือกบุคลากรส่งไปอบรมบทเรียนออนไลน์ทางด้านการบริการลูกค้า รวมทั้งมีบทลงโทษที่ชัดเจน เพื่อกระตุ้นให้พนักงานตระหนักถึงความสำคัญของความพึงพอใจของลูกค้าที่มีต่อผลิตภัณฑ์และบริการของบริษัท</a:t>
            </a:r>
            <a:endParaRPr lang="th-TH" sz="1500" dirty="0"/>
          </a:p>
          <a:p>
            <a:pPr lvl="0">
              <a:lnSpc>
                <a:spcPct val="107000"/>
              </a:lnSpc>
            </a:pPr>
            <a:endParaRPr lang="th-TH" sz="1500" dirty="0">
              <a:latin typeface="Leelawadee" panose="020B0502040204020203" pitchFamily="34" charset="-34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20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Contents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00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30835"/>
            <a:chOff x="3851840" y="1356248"/>
            <a:chExt cx="4392568" cy="530835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Feature 1 – Ideal Employee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Habits Tracker, Goals Tracking, Nomination Steps, Award List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39" y="2209871"/>
            <a:ext cx="4519319" cy="571517"/>
            <a:chOff x="3851839" y="1315566"/>
            <a:chExt cx="4519319" cy="571517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15566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Feature 2 – Customer Service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39" y="1625473"/>
              <a:ext cx="45193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Complaints, Success Story, Service Ranking &amp; Scores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5E1BAA-266E-492F-8E3B-E8A9C8FF3B27}"/>
              </a:ext>
            </a:extLst>
          </p:cNvPr>
          <p:cNvGrpSpPr/>
          <p:nvPr/>
        </p:nvGrpSpPr>
        <p:grpSpPr>
          <a:xfrm>
            <a:off x="3108820" y="3091914"/>
            <a:ext cx="5256584" cy="720000"/>
            <a:chOff x="3131840" y="1491630"/>
            <a:chExt cx="5256584" cy="5760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EE4EDF-0951-4617-85DB-55B38AE442DF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54D65DCB-17D9-4822-9964-0892B2F5B5EF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D49102A-3C40-4FB1-851E-2B7252B34268}"/>
              </a:ext>
            </a:extLst>
          </p:cNvPr>
          <p:cNvSpPr txBox="1"/>
          <p:nvPr/>
        </p:nvSpPr>
        <p:spPr>
          <a:xfrm>
            <a:off x="3131840" y="309183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52CE01-E88A-4878-B5CE-E0611665E0E1}"/>
              </a:ext>
            </a:extLst>
          </p:cNvPr>
          <p:cNvSpPr txBox="1"/>
          <p:nvPr/>
        </p:nvSpPr>
        <p:spPr>
          <a:xfrm>
            <a:off x="3851839" y="3144097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 Comparison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506F70-E5FA-455B-9A37-54547F25896D}"/>
              </a:ext>
            </a:extLst>
          </p:cNvPr>
          <p:cNvSpPr txBox="1"/>
          <p:nvPr/>
        </p:nvSpPr>
        <p:spPr>
          <a:xfrm>
            <a:off x="3846085" y="3499971"/>
            <a:ext cx="4519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Easy Work/ &amp; Workday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365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901B1C3-5725-4C59-A1EC-F09D70EE9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165" y="1091288"/>
            <a:ext cx="2607859" cy="29609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48AFDD-201A-4427-8CB1-761933865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991" y="771550"/>
            <a:ext cx="2490401" cy="398464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DEBAAA-AA5C-4946-8CAD-983A1C9DB04F}"/>
              </a:ext>
            </a:extLst>
          </p:cNvPr>
          <p:cNvCxnSpPr/>
          <p:nvPr/>
        </p:nvCxnSpPr>
        <p:spPr>
          <a:xfrm>
            <a:off x="3347864" y="0"/>
            <a:ext cx="0" cy="514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B11C15-565E-4447-BAB3-694A3B1D8A5B}"/>
              </a:ext>
            </a:extLst>
          </p:cNvPr>
          <p:cNvCxnSpPr/>
          <p:nvPr/>
        </p:nvCxnSpPr>
        <p:spPr>
          <a:xfrm>
            <a:off x="6146324" y="0"/>
            <a:ext cx="0" cy="514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B64C5E3-565A-466E-80E1-57E5CB15A1D3}"/>
              </a:ext>
            </a:extLst>
          </p:cNvPr>
          <p:cNvSpPr/>
          <p:nvPr/>
        </p:nvSpPr>
        <p:spPr>
          <a:xfrm>
            <a:off x="-51143" y="0"/>
            <a:ext cx="50071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5954C7-E122-42A1-A433-9DB3CBB38F26}"/>
              </a:ext>
            </a:extLst>
          </p:cNvPr>
          <p:cNvSpPr/>
          <p:nvPr/>
        </p:nvSpPr>
        <p:spPr>
          <a:xfrm>
            <a:off x="3419038" y="-5310"/>
            <a:ext cx="50071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924B23-26AE-46C0-9CB1-93F35A40DFFF}"/>
              </a:ext>
            </a:extLst>
          </p:cNvPr>
          <p:cNvSpPr/>
          <p:nvPr/>
        </p:nvSpPr>
        <p:spPr>
          <a:xfrm>
            <a:off x="6217497" y="0"/>
            <a:ext cx="50071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8656831-373C-4907-9940-5A0A00687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5" y="-5310"/>
            <a:ext cx="25142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04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4053-1450-4FF5-96C0-0C35092D3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32AEB8"/>
                </a:solidFill>
              </a:rPr>
              <a:t>Service Training</a:t>
            </a:r>
            <a:endParaRPr lang="th-TH" dirty="0">
              <a:solidFill>
                <a:srgbClr val="32AEB8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31A54-69B5-4588-8B72-A5697AE13E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2016224"/>
          </a:xfrm>
        </p:spPr>
        <p:txBody>
          <a:bodyPr/>
          <a:lstStyle/>
          <a:p>
            <a:r>
              <a:rPr lang="en-US" b="1" dirty="0"/>
              <a:t>All should be entered and rewarded with a certificate.</a:t>
            </a:r>
          </a:p>
          <a:p>
            <a:r>
              <a:rPr lang="en-US" dirty="0"/>
              <a:t>You can also give award plague to outstanding learner who completes all advanced programs.</a:t>
            </a:r>
          </a:p>
          <a:p>
            <a:endParaRPr lang="en-US" dirty="0"/>
          </a:p>
          <a:p>
            <a:r>
              <a:rPr lang="en-US" dirty="0"/>
              <a:t>Advanced training:</a:t>
            </a:r>
          </a:p>
          <a:p>
            <a:r>
              <a:rPr lang="en-US" dirty="0"/>
              <a:t>For A,B,C level/higher scores</a:t>
            </a:r>
          </a:p>
          <a:p>
            <a:endParaRPr lang="en-US" dirty="0"/>
          </a:p>
          <a:p>
            <a:r>
              <a:rPr lang="en-US" dirty="0"/>
              <a:t>Beginner training:</a:t>
            </a:r>
          </a:p>
          <a:p>
            <a:r>
              <a:rPr lang="en-US" dirty="0"/>
              <a:t>For D,E,F level/lower scores</a:t>
            </a:r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28564-9CC9-4227-A2C0-A9822B25A294}"/>
              </a:ext>
            </a:extLst>
          </p:cNvPr>
          <p:cNvSpPr txBox="1"/>
          <p:nvPr/>
        </p:nvSpPr>
        <p:spPr>
          <a:xfrm>
            <a:off x="2043070" y="4115276"/>
            <a:ext cx="505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Turn employee’s negative feelings into positivity.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933D2-92CC-4CDB-B960-C2E10EC70385}"/>
              </a:ext>
            </a:extLst>
          </p:cNvPr>
          <p:cNvSpPr txBox="1"/>
          <p:nvPr/>
        </p:nvSpPr>
        <p:spPr>
          <a:xfrm>
            <a:off x="2915816" y="4534424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Advice: </a:t>
            </a:r>
            <a:r>
              <a:rPr lang="en-US" dirty="0" err="1">
                <a:solidFill>
                  <a:schemeClr val="bg1"/>
                </a:solidFill>
              </a:rPr>
              <a:t>Khun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Narudee</a:t>
            </a:r>
            <a:r>
              <a:rPr lang="en-US" dirty="0">
                <a:solidFill>
                  <a:schemeClr val="bg1"/>
                </a:solidFill>
              </a:rPr>
              <a:t> Kiengsiri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37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600" dirty="0"/>
              <a:t>App Comparison</a:t>
            </a:r>
            <a:endParaRPr lang="ko-KR" alt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CF8-BE2D-4C94-B2D7-1B11788A1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EasyWork</a:t>
            </a:r>
            <a:r>
              <a:rPr lang="en-US" dirty="0"/>
              <a:t> &amp; Workday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66809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8A2215-5894-45B0-B856-02B2CE8D4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 Comparison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37425-C39E-488B-ACF0-B585DEEF0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Features on app</a:t>
            </a:r>
            <a:endParaRPr lang="th-TH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56CA852-74BE-4618-838B-C98DBFEB73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7" r="10917"/>
          <a:stretch/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15D6FA-298F-470F-A169-823BCCBDA79F}"/>
              </a:ext>
            </a:extLst>
          </p:cNvPr>
          <p:cNvSpPr txBox="1"/>
          <p:nvPr/>
        </p:nvSpPr>
        <p:spPr>
          <a:xfrm>
            <a:off x="683568" y="583057"/>
            <a:ext cx="2088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Mileage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Calendar</a:t>
            </a:r>
            <a:endParaRPr lang="th-TH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A28775D-714E-49E0-B5C1-97C2801900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8" y="3633223"/>
            <a:ext cx="575716" cy="559723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C6E6CED-D4AA-4F02-A267-A69F374D1E88}"/>
              </a:ext>
            </a:extLst>
          </p:cNvPr>
          <p:cNvSpPr txBox="1">
            <a:spLocks/>
          </p:cNvSpPr>
          <p:nvPr/>
        </p:nvSpPr>
        <p:spPr>
          <a:xfrm>
            <a:off x="1085095" y="3613848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EasyWork</a:t>
            </a:r>
            <a:endParaRPr lang="th-TH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6113B-EB46-4478-B805-DAEFB23AE473}"/>
              </a:ext>
            </a:extLst>
          </p:cNvPr>
          <p:cNvSpPr txBox="1"/>
          <p:nvPr/>
        </p:nvSpPr>
        <p:spPr>
          <a:xfrm>
            <a:off x="1156016" y="4004540"/>
            <a:ext cx="2090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HRM and Company System</a:t>
            </a:r>
            <a:endParaRPr lang="th-TH" sz="1200" dirty="0"/>
          </a:p>
        </p:txBody>
      </p:sp>
      <p:pic>
        <p:nvPicPr>
          <p:cNvPr id="6" name="Online Media 5" title="What is EasyWork all about?">
            <a:hlinkClick r:id="" action="ppaction://media"/>
            <a:extLst>
              <a:ext uri="{FF2B5EF4-FFF2-40B4-BE49-F238E27FC236}">
                <a16:creationId xmlns:a16="http://schemas.microsoft.com/office/drawing/2014/main" id="{DF555764-299C-4B0F-A4ED-D67C3AB8105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507656" y="1621792"/>
            <a:ext cx="3476864" cy="2567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65B51E-609F-42B5-B90C-06A85F1FFB7D}"/>
              </a:ext>
            </a:extLst>
          </p:cNvPr>
          <p:cNvSpPr txBox="1"/>
          <p:nvPr/>
        </p:nvSpPr>
        <p:spPr>
          <a:xfrm>
            <a:off x="683568" y="4666135"/>
            <a:ext cx="8063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“Free version and covered daily business routine but do not provide learning material”</a:t>
            </a:r>
          </a:p>
        </p:txBody>
      </p:sp>
    </p:spTree>
    <p:extLst>
      <p:ext uri="{BB962C8B-B14F-4D97-AF65-F5344CB8AC3E}">
        <p14:creationId xmlns:p14="http://schemas.microsoft.com/office/powerpoint/2010/main" val="110886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8A2215-5894-45B0-B856-02B2CE8D4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 Comparison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37425-C39E-488B-ACF0-B585DEEF0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Features on app</a:t>
            </a:r>
            <a:endParaRPr lang="th-TH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56CA852-74BE-4618-838B-C98DBFEB73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7" r="10917"/>
          <a:stretch/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15D6FA-298F-470F-A169-823BCCBDA79F}"/>
              </a:ext>
            </a:extLst>
          </p:cNvPr>
          <p:cNvSpPr txBox="1"/>
          <p:nvPr/>
        </p:nvSpPr>
        <p:spPr>
          <a:xfrm>
            <a:off x="492141" y="1045728"/>
            <a:ext cx="3559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Dashboard: Financial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Organization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Profile: view team, skills, Overview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timeline and history, job history, Inbox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Check in/Check out</a:t>
            </a:r>
            <a:endParaRPr lang="th-TH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A28775D-714E-49E0-B5C1-97C2801900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18801"/>
            <a:ext cx="575716" cy="588567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C6E6CED-D4AA-4F02-A267-A69F374D1E88}"/>
              </a:ext>
            </a:extLst>
          </p:cNvPr>
          <p:cNvSpPr txBox="1">
            <a:spLocks/>
          </p:cNvSpPr>
          <p:nvPr/>
        </p:nvSpPr>
        <p:spPr>
          <a:xfrm>
            <a:off x="1155253" y="3625052"/>
            <a:ext cx="2232248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Workday</a:t>
            </a:r>
            <a:endParaRPr lang="th-TH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FC9093-6940-4E2D-868B-6EDBBC67B3AD}"/>
              </a:ext>
            </a:extLst>
          </p:cNvPr>
          <p:cNvSpPr txBox="1"/>
          <p:nvPr/>
        </p:nvSpPr>
        <p:spPr>
          <a:xfrm>
            <a:off x="1226174" y="3959272"/>
            <a:ext cx="2090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Business</a:t>
            </a:r>
            <a:endParaRPr lang="th-TH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C3BC96-7479-4F5D-87CC-8C09FCCF480A}"/>
              </a:ext>
            </a:extLst>
          </p:cNvPr>
          <p:cNvSpPr txBox="1"/>
          <p:nvPr/>
        </p:nvSpPr>
        <p:spPr>
          <a:xfrm>
            <a:off x="553040" y="4676526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“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Connect HR, Finance, Planning and Analysis Under that allow you to plan budget and forecast </a:t>
            </a:r>
            <a:r>
              <a:rPr lang="en-US" sz="1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”</a:t>
            </a:r>
          </a:p>
        </p:txBody>
      </p:sp>
      <p:pic>
        <p:nvPicPr>
          <p:cNvPr id="28" name="Online Media 27" title="The Workday Cloud ERP Suite">
            <a:hlinkClick r:id="" action="ppaction://media"/>
            <a:extLst>
              <a:ext uri="{FF2B5EF4-FFF2-40B4-BE49-F238E27FC236}">
                <a16:creationId xmlns:a16="http://schemas.microsoft.com/office/drawing/2014/main" id="{C58905FB-5D38-4980-8B6F-E3F74757386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517081" y="1621792"/>
            <a:ext cx="3461616" cy="256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7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1920" y="1794902"/>
            <a:ext cx="4608512" cy="1080121"/>
          </a:xfrm>
        </p:spPr>
        <p:txBody>
          <a:bodyPr>
            <a:normAutofit lnSpcReduction="10000"/>
          </a:bodyPr>
          <a:lstStyle/>
          <a:p>
            <a:r>
              <a:rPr lang="en-US" altLang="ko-KR" sz="3600" dirty="0"/>
              <a:t>Thank you for watching!</a:t>
            </a:r>
            <a:endParaRPr lang="ko-KR" alt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CF8-BE2D-4C94-B2D7-1B11788A1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1772" y="2947030"/>
            <a:ext cx="4320628" cy="488816"/>
          </a:xfrm>
        </p:spPr>
        <p:txBody>
          <a:bodyPr/>
          <a:lstStyle/>
          <a:p>
            <a:r>
              <a:rPr lang="en-US" dirty="0"/>
              <a:t>Presentation Date: 30 Jun 2021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57663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1FAA6-0228-4C44-9045-1A11C7455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0680" y="138074"/>
            <a:ext cx="2843808" cy="576064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lang="en-US" sz="1800" dirty="0"/>
              <a:t>UX Interview Questions</a:t>
            </a:r>
            <a:endParaRPr lang="th-TH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0ACD8-137E-4356-89BB-57F6235C7B90}"/>
              </a:ext>
            </a:extLst>
          </p:cNvPr>
          <p:cNvSpPr txBox="1"/>
          <p:nvPr/>
        </p:nvSpPr>
        <p:spPr>
          <a:xfrm>
            <a:off x="1115616" y="549658"/>
            <a:ext cx="6912768" cy="404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1.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ท่านเคยทดลองใช้ </a:t>
            </a: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Software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หรือ </a:t>
            </a: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Application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ตัวใดในที่ทำงาน</a:t>
            </a:r>
          </a:p>
          <a:p>
            <a:pPr>
              <a:lnSpc>
                <a:spcPct val="107000"/>
              </a:lnSpc>
            </a:pPr>
            <a:r>
              <a:rPr lang="th-TH" sz="1500" u="sng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ตอบ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 </a:t>
            </a:r>
            <a:r>
              <a:rPr lang="th-TH" sz="1500" b="0" i="0" dirty="0">
                <a:effectLst/>
                <a:latin typeface="Segoe UI Historic" panose="020B0502040204020203" pitchFamily="34" charset="0"/>
              </a:rPr>
              <a:t>ไม่เคยใช้ </a:t>
            </a:r>
          </a:p>
          <a:p>
            <a:pPr>
              <a:lnSpc>
                <a:spcPct val="107000"/>
              </a:lnSpc>
            </a:pPr>
            <a:endParaRPr lang="th-TH" sz="1500" u="sng" dirty="0">
              <a:latin typeface="Leelawadee" panose="020B0502040204020203" pitchFamily="34" charset="-34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lvl="0">
              <a:lnSpc>
                <a:spcPct val="107000"/>
              </a:lnSpc>
            </a:pP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2.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ถ้ามีการผลิต </a:t>
            </a: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Application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ในการทำงานท่านคิดว่าสิ่งใดที่มีความจำเป็นได้ใช้</a:t>
            </a:r>
          </a:p>
          <a:p>
            <a:pPr>
              <a:lnSpc>
                <a:spcPct val="107000"/>
              </a:lnSpc>
            </a:pPr>
            <a:r>
              <a:rPr lang="th-TH" sz="1500" u="sng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ตอบ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th-TH" sz="15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การจองห้องประชุมซึ่งสามารถระบุรายละเอียด วัน เวลา สถานที่ รูปแบบการใช้ห้องประชุมในแต่ละวัน</a:t>
            </a:r>
          </a:p>
          <a:p>
            <a:pPr>
              <a:lnSpc>
                <a:spcPct val="107000"/>
              </a:lnSpc>
            </a:pPr>
            <a:endParaRPr lang="th-TH" sz="1500" dirty="0">
              <a:latin typeface="Leelawadee" panose="020B0502040204020203" pitchFamily="34" charset="-34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lvl="0">
              <a:lnSpc>
                <a:spcPct val="107000"/>
              </a:lnSpc>
            </a:pP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3.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ถ้าสามารถใช้แอ้พบนมือถือได้อย่างคล่องแคล่วหรือไม่</a:t>
            </a:r>
          </a:p>
          <a:p>
            <a:pPr>
              <a:lnSpc>
                <a:spcPct val="107000"/>
              </a:lnSpc>
            </a:pPr>
            <a:r>
              <a:rPr lang="th-TH" sz="1500" u="sng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ตอบ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สามารถฝึก</a:t>
            </a:r>
            <a:r>
              <a:rPr lang="th-TH" sz="1500" b="0" i="0" dirty="0">
                <a:effectLst/>
                <a:latin typeface="Segoe UI Historic" panose="020B0502040204020203" pitchFamily="34" charset="0"/>
              </a:rPr>
              <a:t>ได้คล่องแคล่ว</a:t>
            </a:r>
          </a:p>
          <a:p>
            <a:pPr>
              <a:lnSpc>
                <a:spcPct val="107000"/>
              </a:lnSpc>
            </a:pPr>
            <a:endParaRPr lang="en-US" sz="1500" dirty="0">
              <a:latin typeface="Leelawadee" panose="020B0502040204020203" pitchFamily="34" charset="-34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lvl="0">
              <a:lnSpc>
                <a:spcPct val="107000"/>
              </a:lnSpc>
            </a:pP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4.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หากมี </a:t>
            </a: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Application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สำหรับฝ่ายขายโดยตรงท่านคิดว่าในแอ้พควรมีฟังกชันใดบ้าง </a:t>
            </a:r>
          </a:p>
          <a:p>
            <a:pPr>
              <a:lnSpc>
                <a:spcPct val="107000"/>
              </a:lnSpc>
            </a:pPr>
            <a:r>
              <a:rPr lang="th-TH" sz="1500" u="sng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ตอบ</a:t>
            </a:r>
            <a:r>
              <a:rPr lang="th-TH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th-TH" sz="15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รายละเอียดของลูกค้า เช่น ชื่อ ที่อยู่ เบอร์โทร รูปแบบการใช้บริการของลูกค้า ราคา </a:t>
            </a:r>
          </a:p>
          <a:p>
            <a:pPr>
              <a:lnSpc>
                <a:spcPct val="107000"/>
              </a:lnSpc>
            </a:pPr>
            <a:endParaRPr lang="th-TH" sz="1500" dirty="0">
              <a:latin typeface="Leelawadee" panose="020B0502040204020203" pitchFamily="34" charset="-34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lvl="0">
              <a:lnSpc>
                <a:spcPct val="107000"/>
              </a:lnSpc>
            </a:pP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5.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ท่านคิดว่าจำนวนและประเภทลูกค้าเป็นข้อมูลที่สำคัญหรือไม่ เพราะเหตุใด</a:t>
            </a:r>
          </a:p>
          <a:p>
            <a:pPr>
              <a:lnSpc>
                <a:spcPct val="107000"/>
              </a:lnSpc>
            </a:pPr>
            <a:r>
              <a:rPr lang="th-TH" sz="1500" u="sng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ตอบ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th-TH" sz="15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สำคัญสำหรับการนำเสนอสินค้าที่เรามีอยู่ เพื่อให้ตอบโจทย์ และตรงประเด็น ในการที่จะนำสินค้าและบริการ ไปเสนอให้กับลูกค้า เนื่องจากในปัจจุบัน ลูกค้า ไม่ได้ต้องการพูดคุย หรือ สนทนา เป็นเวลานาน</a:t>
            </a:r>
          </a:p>
          <a:p>
            <a:pPr lvl="0">
              <a:lnSpc>
                <a:spcPct val="107000"/>
              </a:lnSpc>
            </a:pPr>
            <a:endParaRPr lang="th-TH" sz="1500" u="sng" dirty="0">
              <a:latin typeface="Leelawadee" panose="020B0502040204020203" pitchFamily="34" charset="-34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1DCD1-3789-4BF6-86C1-DED94DF3256C}"/>
              </a:ext>
            </a:extLst>
          </p:cNvPr>
          <p:cNvSpPr txBox="1"/>
          <p:nvPr/>
        </p:nvSpPr>
        <p:spPr>
          <a:xfrm>
            <a:off x="6228184" y="714138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สัมภาษณ์อดีต </a:t>
            </a:r>
            <a:r>
              <a:rPr lang="en-US" sz="1200" dirty="0"/>
              <a:t>Sales The Twin Tower Hotel</a:t>
            </a:r>
            <a:endParaRPr lang="th-TH" sz="1200" dirty="0"/>
          </a:p>
        </p:txBody>
      </p:sp>
    </p:spTree>
    <p:extLst>
      <p:ext uri="{BB962C8B-B14F-4D97-AF65-F5344CB8AC3E}">
        <p14:creationId xmlns:p14="http://schemas.microsoft.com/office/powerpoint/2010/main" val="32931038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1FAA6-0228-4C44-9045-1A11C7455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0680" y="138074"/>
            <a:ext cx="2843808" cy="576064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lang="en-US" sz="1800" dirty="0"/>
              <a:t>UX Interview Questions</a:t>
            </a:r>
            <a:endParaRPr lang="th-TH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0ACD8-137E-4356-89BB-57F6235C7B90}"/>
              </a:ext>
            </a:extLst>
          </p:cNvPr>
          <p:cNvSpPr txBox="1"/>
          <p:nvPr/>
        </p:nvSpPr>
        <p:spPr>
          <a:xfrm>
            <a:off x="1115616" y="889534"/>
            <a:ext cx="6912768" cy="330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6.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ท่านคิดว่าหัวใจของการขายและการบริการคืออะไร</a:t>
            </a:r>
          </a:p>
          <a:p>
            <a:pPr>
              <a:lnSpc>
                <a:spcPct val="107000"/>
              </a:lnSpc>
            </a:pPr>
            <a:r>
              <a:rPr lang="th-TH" sz="1500" u="sng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ตอบ </a:t>
            </a:r>
            <a:r>
              <a:rPr lang="th-TH" sz="15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การนำเสนอสินค้าและบริการ ให้กับลูกค้าอย่างจริงใจตรงต่อความต้องการของลูกค้า และสามารถปรับหรือ เปลี่ยนแปลงให้ลูกค้าพอใจในสินค้าและบริการนั้นๆ ได้ </a:t>
            </a:r>
            <a:endParaRPr lang="th-TH" sz="1500" u="sng" dirty="0">
              <a:latin typeface="Leelawadee" panose="020B0502040204020203" pitchFamily="34" charset="-34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lvl="0">
              <a:lnSpc>
                <a:spcPct val="107000"/>
              </a:lnSpc>
            </a:pPr>
            <a:endParaRPr lang="th-TH" sz="1500" u="sng" dirty="0">
              <a:latin typeface="Leelawadee" panose="020B0502040204020203" pitchFamily="34" charset="-34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lvl="0">
              <a:lnSpc>
                <a:spcPct val="107000"/>
              </a:lnSpc>
            </a:pP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7.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หากมีเพื่อนร่วมงานปฏิบัติตนไม่เหมาะสมต่อลูกค้า ท่านจะแนะนำเขาหรือไม่ หากแนะนำจะแนะนำว่าอะไร</a:t>
            </a:r>
          </a:p>
          <a:p>
            <a:pPr>
              <a:lnSpc>
                <a:spcPct val="107000"/>
              </a:lnSpc>
            </a:pPr>
            <a:r>
              <a:rPr lang="th-TH" sz="1500" u="sng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ตอบ </a:t>
            </a:r>
            <a:r>
              <a:rPr lang="th-TH" sz="15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ควรแนะนำ และใช้วิธีนำเสนอทางเลือก อื่น ในการปฏิบัติตนต่อลูกค้า </a:t>
            </a:r>
          </a:p>
          <a:p>
            <a:pPr lvl="0">
              <a:lnSpc>
                <a:spcPct val="107000"/>
              </a:lnSpc>
            </a:pPr>
            <a:endParaRPr lang="th-TH" sz="1500" u="sng" dirty="0">
              <a:latin typeface="Leelawadee" panose="020B0502040204020203" pitchFamily="34" charset="-34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lvl="0">
              <a:lnSpc>
                <a:spcPct val="107000"/>
              </a:lnSpc>
            </a:pP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8.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ท่านคิดว่าอะไร เป็นแรงจูงใจที่ดีในการทำงาน</a:t>
            </a:r>
          </a:p>
          <a:p>
            <a:pPr>
              <a:lnSpc>
                <a:spcPct val="107000"/>
              </a:lnSpc>
            </a:pPr>
            <a:r>
              <a:rPr lang="th-TH" sz="1500" u="sng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ตอบ  </a:t>
            </a:r>
            <a:r>
              <a:rPr lang="th-TH" sz="15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สภาพแวดล้อมในการทำงาน ซึ่งหมายถึง หัวหน้างาน เพื่อนร่วมงาน อุปกรณ์ เครื่องมือเครื่องใช้ในการทำงาน</a:t>
            </a:r>
          </a:p>
          <a:p>
            <a:pPr>
              <a:lnSpc>
                <a:spcPct val="107000"/>
              </a:lnSpc>
            </a:pPr>
            <a:endParaRPr lang="th-TH" sz="1500" u="sng" dirty="0">
              <a:latin typeface="Leelawadee" panose="020B0502040204020203" pitchFamily="34" charset="-34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lvl="0">
              <a:lnSpc>
                <a:spcPct val="107000"/>
              </a:lnSpc>
            </a:pP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9.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อะไรคือปัญหาการใช้งานบน </a:t>
            </a: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Application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มือถือที่พบอยู่เป็นประจำ</a:t>
            </a:r>
          </a:p>
          <a:p>
            <a:pPr lvl="0">
              <a:lnSpc>
                <a:spcPct val="107000"/>
              </a:lnSpc>
            </a:pPr>
            <a:r>
              <a:rPr lang="th-TH" sz="1500" u="sng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ตอบ</a:t>
            </a: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5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APP </a:t>
            </a:r>
            <a:r>
              <a:rPr lang="th-TH" sz="15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เด้ง หรือ ค้าง</a:t>
            </a:r>
            <a:endParaRPr lang="en-US" sz="1500" u="sng" dirty="0">
              <a:latin typeface="Leelawadee" panose="020B0502040204020203" pitchFamily="34" charset="-34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lvl="0">
              <a:lnSpc>
                <a:spcPct val="107000"/>
              </a:lnSpc>
            </a:pPr>
            <a:endParaRPr lang="th-TH" sz="1500" u="sng" dirty="0">
              <a:latin typeface="Leelawadee" panose="020B0502040204020203" pitchFamily="34" charset="-34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1DCD1-3789-4BF6-86C1-DED94DF3256C}"/>
              </a:ext>
            </a:extLst>
          </p:cNvPr>
          <p:cNvSpPr txBox="1"/>
          <p:nvPr/>
        </p:nvSpPr>
        <p:spPr>
          <a:xfrm>
            <a:off x="6300192" y="726597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สัมภาษณ์อดีต </a:t>
            </a:r>
            <a:r>
              <a:rPr lang="en-US" sz="1200" dirty="0"/>
              <a:t>Sales The Twin Tower Hotel</a:t>
            </a:r>
            <a:endParaRPr lang="th-TH" sz="1200" dirty="0"/>
          </a:p>
        </p:txBody>
      </p:sp>
    </p:spTree>
    <p:extLst>
      <p:ext uri="{BB962C8B-B14F-4D97-AF65-F5344CB8AC3E}">
        <p14:creationId xmlns:p14="http://schemas.microsoft.com/office/powerpoint/2010/main" val="15737630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1FAA6-0228-4C44-9045-1A11C745540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45617" y="314749"/>
            <a:ext cx="5868987" cy="7191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Answers from P </a:t>
            </a:r>
            <a:r>
              <a:rPr lang="en-US" sz="2000" dirty="0" err="1"/>
              <a:t>Aom</a:t>
            </a:r>
            <a:r>
              <a:rPr lang="en-US" sz="2000" dirty="0"/>
              <a:t>: Catering – </a:t>
            </a:r>
          </a:p>
          <a:p>
            <a:pPr marL="0" indent="0">
              <a:buNone/>
            </a:pPr>
            <a:r>
              <a:rPr lang="en-US" sz="2000" dirty="0"/>
              <a:t>Former Sales at The Twin Towers Hotel</a:t>
            </a:r>
            <a:endParaRPr lang="th-TH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0ACD8-137E-4356-89BB-57F6235C7B90}"/>
              </a:ext>
            </a:extLst>
          </p:cNvPr>
          <p:cNvSpPr txBox="1"/>
          <p:nvPr/>
        </p:nvSpPr>
        <p:spPr>
          <a:xfrm>
            <a:off x="2411759" y="1200838"/>
            <a:ext cx="6336704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th-TH" sz="1500" b="1" dirty="0">
                <a:solidFill>
                  <a:srgbClr val="050505"/>
                </a:solidFill>
                <a:latin typeface="Segoe UI Historic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คุณมีแอพลิเคชั่นที่ชื่นชอบหรือไม่</a:t>
            </a:r>
            <a:r>
              <a:rPr lang="en-US" sz="1500" b="1" dirty="0">
                <a:solidFill>
                  <a:srgbClr val="050505"/>
                </a:solidFill>
                <a:latin typeface="Segoe UI Historic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?</a:t>
            </a:r>
          </a:p>
          <a:p>
            <a:pPr lvl="0">
              <a:lnSpc>
                <a:spcPct val="107000"/>
              </a:lnSpc>
            </a:pPr>
            <a:r>
              <a:rPr lang="th-TH" sz="1500" u="sng" dirty="0">
                <a:solidFill>
                  <a:srgbClr val="050505"/>
                </a:solidFill>
                <a:latin typeface="Segoe UI Historic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ตอบ</a:t>
            </a:r>
            <a:r>
              <a:rPr lang="th-TH" sz="1500" dirty="0">
                <a:solidFill>
                  <a:srgbClr val="050505"/>
                </a:solidFill>
                <a:latin typeface="Segoe UI Historic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ชอบใช้แอป </a:t>
            </a:r>
            <a:r>
              <a:rPr lang="en-US" sz="1500" dirty="0">
                <a:solidFill>
                  <a:srgbClr val="050505"/>
                </a:solidFill>
                <a:latin typeface="Segoe UI Historic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LINE </a:t>
            </a:r>
            <a:r>
              <a:rPr lang="th-TH" sz="1500" dirty="0">
                <a:solidFill>
                  <a:srgbClr val="050505"/>
                </a:solidFill>
                <a:latin typeface="Segoe UI Historic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มัน ครบวงจร  การทำงาน ส่งรูปภาพ วีดีโอ โทรหากัน แชทพูดคุยกัน แก้ไข</a:t>
            </a:r>
            <a:endParaRPr lang="en-US" sz="1500" dirty="0">
              <a:solidFill>
                <a:srgbClr val="050505"/>
              </a:solidFill>
              <a:latin typeface="Segoe UI Historic" panose="020B0502040204020203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lvl="0">
              <a:lnSpc>
                <a:spcPct val="107000"/>
              </a:lnSpc>
            </a:pPr>
            <a:r>
              <a:rPr lang="en-US" sz="1500" dirty="0">
                <a:solidFill>
                  <a:srgbClr val="050505"/>
                </a:solidFill>
                <a:latin typeface="Segoe UI Historic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text </a:t>
            </a:r>
            <a:r>
              <a:rPr lang="th-TH" sz="1500" dirty="0">
                <a:solidFill>
                  <a:srgbClr val="050505"/>
                </a:solidFill>
                <a:latin typeface="Segoe UI Historic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ส่ง สติกเกอร์ ธีม ลูกเล่นเยอะ มีฟีดข่าว ดูดวง </a:t>
            </a:r>
            <a:r>
              <a:rPr lang="en-US" sz="1500" dirty="0">
                <a:solidFill>
                  <a:srgbClr val="050505"/>
                </a:solidFill>
                <a:latin typeface="Segoe UI Historic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th-TH" sz="1500" dirty="0">
                <a:solidFill>
                  <a:srgbClr val="050505"/>
                </a:solidFill>
                <a:latin typeface="Segoe UI Historic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ใช้งานสะดวกไม่ว่าจะใช้ มือถือ แท็ปเล็ต หรือจอคอม มันก็ทำงานได้หมดสะดวก ถ้าเป็นพวก </a:t>
            </a:r>
            <a:r>
              <a:rPr lang="en-US" sz="1500" dirty="0">
                <a:solidFill>
                  <a:srgbClr val="050505"/>
                </a:solidFill>
                <a:latin typeface="Segoe UI Historic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Microsoft Word </a:t>
            </a:r>
            <a:r>
              <a:rPr lang="th-TH" sz="1500" dirty="0">
                <a:solidFill>
                  <a:srgbClr val="050505"/>
                </a:solidFill>
                <a:latin typeface="Segoe UI Historic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ใช้ในมือถือแก้ไขคำไม่สะดวก</a:t>
            </a:r>
            <a:endParaRPr lang="en-US" sz="1500" dirty="0">
              <a:latin typeface="Leelawadee" panose="020B0502040204020203" pitchFamily="34" charset="-34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2D314-538B-4E63-AEBD-C82C9BE6E0E1}"/>
              </a:ext>
            </a:extLst>
          </p:cNvPr>
          <p:cNvSpPr txBox="1"/>
          <p:nvPr/>
        </p:nvSpPr>
        <p:spPr>
          <a:xfrm>
            <a:off x="2411759" y="2603069"/>
            <a:ext cx="6336704" cy="1821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th-TH" sz="1500" b="1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ช่วยแจกแจงรายละเอียดของแอพลิเคชั่นที่คุณอยากนำมาใช้ในที่ทำงาน</a:t>
            </a:r>
          </a:p>
          <a:p>
            <a:pPr lvl="0">
              <a:lnSpc>
                <a:spcPct val="107000"/>
              </a:lnSpc>
            </a:pPr>
            <a:r>
              <a:rPr lang="th-TH" sz="1500" u="sng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ตอบ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นำข้อมูลในใบฟังก์ชันมาใส่ลงในฟีดเจอร์แอ้พได้จะดีมาก</a:t>
            </a:r>
          </a:p>
          <a:p>
            <a:pPr lvl="0">
              <a:lnSpc>
                <a:spcPct val="107000"/>
              </a:lnSpc>
            </a:pP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เช่น เลือกห้อง เลือกรูปแบบการจัดห้อง เลือกอุปรณ์เสริมเช่น กระดาษ ดินสอ แก้ว ทิชชู เลือกเครื่องดื่ม เลือกอาหารเบรคคาวหวาน เลือกเซตอาหารกลางวันหรือเย็น ระบุจำนวนคน ระบุส่วนลดและยอดค่าใช้จ่ายตามที่ตกลงกัน เลือกดอกไม้สำหรับตกแต่ง จำนวนดอกไม้ มีไม่มีไมโครโฟน ใช้กี่อัน ลำโพง เครื่องเสียง ห้องไหนเสียหรือมีปัญหาให้ขึ้นแสดงด้วยจอ</a:t>
            </a: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Projector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ระบุวันเวลาในการเข้าใช้ห้องประชุมและเวลาเบรคเวลาทานอาหารกลางวันหรือเย็น</a:t>
            </a: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save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เก็บไว้แล้ว </a:t>
            </a:r>
            <a:r>
              <a:rPr lang="en-US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generate </a:t>
            </a:r>
            <a:r>
              <a:rPr lang="th-TH" sz="1500" dirty="0">
                <a:latin typeface="Leelawadee" panose="020B05020402040202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เป็นใบรายงานแล้วแชร์ภาพต่อให้คนแผนกที่เกี่ยวข้องดูได้ </a:t>
            </a:r>
            <a:endParaRPr lang="en-US" sz="1500" dirty="0">
              <a:latin typeface="Leelawadee" panose="020B0502040204020203" pitchFamily="34" charset="-34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7286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F2C75C-2D49-4E89-8A76-D832B9A95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699542"/>
            <a:ext cx="4565443" cy="3960440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99CA2B5-E129-464D-8854-5D3CB055A6D9}"/>
              </a:ext>
            </a:extLst>
          </p:cNvPr>
          <p:cNvSpPr txBox="1">
            <a:spLocks/>
          </p:cNvSpPr>
          <p:nvPr/>
        </p:nvSpPr>
        <p:spPr>
          <a:xfrm>
            <a:off x="7012201" y="392242"/>
            <a:ext cx="2160240" cy="6145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dirty="0"/>
              <a:t>User flow</a:t>
            </a:r>
            <a:endParaRPr lang="th-TH" sz="2800" dirty="0"/>
          </a:p>
        </p:txBody>
      </p:sp>
      <p:sp>
        <p:nvSpPr>
          <p:cNvPr id="4" name="Text Placeholder 7">
            <a:hlinkClick r:id="rId3"/>
            <a:extLst>
              <a:ext uri="{FF2B5EF4-FFF2-40B4-BE49-F238E27FC236}">
                <a16:creationId xmlns:a16="http://schemas.microsoft.com/office/drawing/2014/main" id="{00DF8BA7-FB0C-4D91-8F22-5099CC8E57D1}"/>
              </a:ext>
            </a:extLst>
          </p:cNvPr>
          <p:cNvSpPr txBox="1">
            <a:spLocks/>
          </p:cNvSpPr>
          <p:nvPr/>
        </p:nvSpPr>
        <p:spPr>
          <a:xfrm>
            <a:off x="7011822" y="915566"/>
            <a:ext cx="2160240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100" dirty="0">
                <a:solidFill>
                  <a:srgbClr val="F2A40D"/>
                </a:solidFill>
              </a:rPr>
              <a:t>https://overflow.</a:t>
            </a:r>
            <a:r>
              <a:rPr lang="en-US" sz="1100" dirty="0">
                <a:solidFill>
                  <a:srgbClr val="FFC000"/>
                </a:solidFill>
              </a:rPr>
              <a:t>io</a:t>
            </a:r>
            <a:r>
              <a:rPr lang="en-US" sz="1100" dirty="0">
                <a:solidFill>
                  <a:srgbClr val="F2A40D"/>
                </a:solidFill>
              </a:rPr>
              <a:t>/s/VRNLAJI8</a:t>
            </a:r>
            <a:endParaRPr lang="th-TH" sz="1100" dirty="0">
              <a:solidFill>
                <a:srgbClr val="F2A4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79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30649" y="383857"/>
            <a:ext cx="4085367" cy="4642793"/>
            <a:chOff x="3703375" y="895821"/>
            <a:chExt cx="3428160" cy="5008834"/>
          </a:xfrm>
        </p:grpSpPr>
        <p:sp>
          <p:nvSpPr>
            <p:cNvPr id="22" name="TextBox 21"/>
            <p:cNvSpPr txBox="1"/>
            <p:nvPr/>
          </p:nvSpPr>
          <p:spPr>
            <a:xfrm>
              <a:off x="3703375" y="1213872"/>
              <a:ext cx="2252491" cy="4690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dirty="0">
                  <a:solidFill>
                    <a:srgbClr val="32AEB8"/>
                  </a:solidFill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Organization</a:t>
              </a:r>
            </a:p>
            <a:p>
              <a:pPr marL="342900" lvl="0" indent="-342900">
                <a:lnSpc>
                  <a:spcPct val="107000"/>
                </a:lnSpc>
                <a:buFont typeface="Wingdings" panose="05000000000000000000" pitchFamily="2" charset="2"/>
                <a:buChar char=""/>
              </a:pPr>
              <a:r>
                <a: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Onboarding Plan – repetitive task</a:t>
              </a: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ea typeface="Calibri" panose="020F0502020204030204" pitchFamily="34" charset="0"/>
                  <a:cs typeface="Cordia New" panose="020B0304020202020204" pitchFamily="34" charset="-34"/>
                </a:rPr>
                <a:t>         </a:t>
              </a:r>
              <a:r>
                <a: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 made easy</a:t>
              </a:r>
            </a:p>
            <a:p>
              <a:pPr lvl="0">
                <a:lnSpc>
                  <a:spcPct val="107000"/>
                </a:lnSpc>
              </a:pPr>
              <a:endParaRPr lang="en-US" sz="11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  <a:p>
              <a:pPr marL="342900" lvl="0" indent="-342900">
                <a:lnSpc>
                  <a:spcPct val="107000"/>
                </a:lnSpc>
                <a:buFont typeface="Wingdings" panose="05000000000000000000" pitchFamily="2" charset="2"/>
                <a:buChar char=""/>
              </a:pPr>
              <a:r>
                <a: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Share necessary info and </a:t>
              </a: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ea typeface="Calibri" panose="020F0502020204030204" pitchFamily="34" charset="0"/>
                  <a:cs typeface="Cordia New" panose="020B0304020202020204" pitchFamily="34" charset="-34"/>
                </a:rPr>
                <a:t>         </a:t>
              </a:r>
              <a:r>
                <a: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knowledge.</a:t>
              </a:r>
            </a:p>
            <a:p>
              <a:pPr lvl="0">
                <a:lnSpc>
                  <a:spcPct val="107000"/>
                </a:lnSpc>
              </a:pPr>
              <a:endParaRPr lang="en-US" sz="11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  <a:p>
              <a:pPr marL="342900" lvl="0" indent="-342900">
                <a:lnSpc>
                  <a:spcPct val="107000"/>
                </a:lnSpc>
                <a:buFont typeface="Wingdings" panose="05000000000000000000" pitchFamily="2" charset="2"/>
                <a:buChar char=""/>
              </a:pPr>
              <a:r>
                <a: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Better Understanding of Employees </a:t>
              </a:r>
              <a:r>
                <a:rPr lang="en-US" sz="1100" dirty="0">
                  <a:ea typeface="Calibri" panose="020F0502020204030204" pitchFamily="34" charset="0"/>
                  <a:cs typeface="Cordia New" panose="020B0304020202020204" pitchFamily="34" charset="-34"/>
                </a:rPr>
                <a:t>based on Survey and Feedback</a:t>
              </a:r>
            </a:p>
            <a:p>
              <a:pPr lvl="0">
                <a:lnSpc>
                  <a:spcPct val="107000"/>
                </a:lnSpc>
              </a:pPr>
              <a:endParaRPr lang="en-US" sz="1100" dirty="0">
                <a:ea typeface="Calibri" panose="020F0502020204030204" pitchFamily="34" charset="0"/>
                <a:cs typeface="Cordia New" panose="020B0304020202020204" pitchFamily="34" charset="-34"/>
              </a:endParaRPr>
            </a:p>
            <a:p>
              <a:pPr marL="342900" lvl="0" indent="-342900">
                <a:lnSpc>
                  <a:spcPct val="107000"/>
                </a:lnSpc>
                <a:buFont typeface="Wingdings" panose="05000000000000000000" pitchFamily="2" charset="2"/>
                <a:buChar char=""/>
              </a:pPr>
              <a:r>
                <a: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Teach your employees the right </a:t>
              </a: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ea typeface="Calibri" panose="020F0502020204030204" pitchFamily="34" charset="0"/>
                  <a:cs typeface="Cordia New" panose="020B0304020202020204" pitchFamily="34" charset="-34"/>
                </a:rPr>
                <a:t>         </a:t>
              </a:r>
              <a:r>
                <a: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behaviors at the workplaces </a:t>
              </a:r>
            </a:p>
            <a:p>
              <a:pPr lvl="0">
                <a:lnSpc>
                  <a:spcPct val="107000"/>
                </a:lnSpc>
              </a:pPr>
              <a:endParaRPr lang="en-US" sz="11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  <a:p>
              <a:pPr marL="171450" lvl="0" indent="-171450">
                <a:lnSpc>
                  <a:spcPct val="107000"/>
                </a:lnSpc>
                <a:buFont typeface="Wingdings" panose="05000000000000000000" pitchFamily="2" charset="2"/>
                <a:buChar char="§"/>
              </a:pPr>
              <a:r>
                <a:rPr lang="en-US" sz="1100" dirty="0">
                  <a:ea typeface="Calibri" panose="020F0502020204030204" pitchFamily="34" charset="0"/>
                  <a:cs typeface="Cordia New" panose="020B0304020202020204" pitchFamily="34" charset="-34"/>
                </a:rPr>
                <a:t>     </a:t>
              </a:r>
              <a:r>
                <a: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Test Employee’s Understanding </a:t>
              </a: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          from the lessons by tests.</a:t>
              </a:r>
            </a:p>
            <a:p>
              <a:pPr lvl="0">
                <a:lnSpc>
                  <a:spcPct val="107000"/>
                </a:lnSpc>
              </a:pPr>
              <a:endParaRPr lang="en-US" sz="11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  <a:p>
              <a:pPr marL="342900" lvl="0" indent="-342900">
                <a:lnSpc>
                  <a:spcPct val="107000"/>
                </a:lnSpc>
                <a:buFont typeface="Wingdings" panose="05000000000000000000" pitchFamily="2" charset="2"/>
                <a:buChar char=""/>
              </a:pPr>
              <a:r>
                <a: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Monitor Employee Performance</a:t>
              </a:r>
            </a:p>
            <a:p>
              <a:pPr lvl="0">
                <a:lnSpc>
                  <a:spcPct val="107000"/>
                </a:lnSpc>
              </a:pPr>
              <a:endParaRPr lang="en-US" sz="11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  <a:p>
              <a:pPr marL="342900" indent="-342900">
                <a:lnSpc>
                  <a:spcPct val="107000"/>
                </a:lnSpc>
                <a:buFont typeface="Wingdings" panose="05000000000000000000" pitchFamily="2" charset="2"/>
                <a:buChar char=""/>
              </a:pPr>
              <a:r>
                <a: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Cost Reduction: Reduce</a:t>
              </a:r>
            </a:p>
            <a:p>
              <a:pPr>
                <a:lnSpc>
                  <a:spcPct val="107000"/>
                </a:lnSpc>
              </a:pPr>
              <a:r>
                <a:rPr lang="en-US" sz="1100" dirty="0">
                  <a:ea typeface="Calibri" panose="020F0502020204030204" pitchFamily="34" charset="0"/>
                  <a:cs typeface="Cordia New" panose="020B0304020202020204" pitchFamily="34" charset="-34"/>
                </a:rPr>
                <a:t>        </a:t>
              </a:r>
              <a:r>
                <a: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 unnecessary documents</a:t>
              </a:r>
            </a:p>
            <a:p>
              <a:pPr>
                <a:lnSpc>
                  <a:spcPct val="107000"/>
                </a:lnSpc>
              </a:pPr>
              <a:endParaRPr lang="en-US" sz="1100" dirty="0">
                <a:ea typeface="Calibri" panose="020F0502020204030204" pitchFamily="34" charset="0"/>
                <a:cs typeface="Cordia New" panose="020B0304020202020204" pitchFamily="34" charset="-34"/>
              </a:endParaRPr>
            </a:p>
            <a:p>
              <a:pPr marL="171450" indent="-171450">
                <a:lnSpc>
                  <a:spcPct val="107000"/>
                </a:lnSpc>
                <a:buFont typeface="Wingdings" panose="05000000000000000000" pitchFamily="2" charset="2"/>
                <a:buChar char="§"/>
              </a:pPr>
              <a:r>
                <a: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Effective data analysis from user</a:t>
              </a:r>
            </a:p>
            <a:p>
              <a:pPr marL="171450" indent="-171450">
                <a:lnSpc>
                  <a:spcPct val="107000"/>
                </a:lnSpc>
                <a:buFont typeface="Wingdings" panose="05000000000000000000" pitchFamily="2" charset="2"/>
                <a:buChar char="§"/>
              </a:pPr>
              <a:endParaRPr lang="en-US" sz="11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79044" y="89582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Strengths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27438" y="691634"/>
            <a:ext cx="2744761" cy="3153684"/>
            <a:chOff x="3680699" y="1203598"/>
            <a:chExt cx="2259453" cy="3153684"/>
          </a:xfrm>
        </p:grpSpPr>
        <p:sp>
          <p:nvSpPr>
            <p:cNvPr id="10" name="TextBox 9"/>
            <p:cNvSpPr txBox="1"/>
            <p:nvPr/>
          </p:nvSpPr>
          <p:spPr>
            <a:xfrm>
              <a:off x="3680699" y="1203598"/>
              <a:ext cx="2252491" cy="3153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lnSpc>
                  <a:spcPct val="107000"/>
                </a:lnSpc>
                <a:buFont typeface="Wingdings" panose="05000000000000000000" pitchFamily="2" charset="2"/>
                <a:buChar char=""/>
              </a:pPr>
              <a:endParaRPr lang="en-US" sz="12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solidFill>
                    <a:srgbClr val="32AEB8"/>
                  </a:solidFill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Employee</a:t>
              </a:r>
            </a:p>
            <a:p>
              <a:pPr marL="342900" lvl="0" indent="-342900">
                <a:lnSpc>
                  <a:spcPct val="107000"/>
                </a:lnSpc>
                <a:buFont typeface="Wingdings" panose="05000000000000000000" pitchFamily="2" charset="2"/>
                <a:buChar char=""/>
              </a:pPr>
              <a:r>
                <a: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Get access to </a:t>
              </a:r>
              <a:r>
                <a:rPr lang="en-US" sz="1100" dirty="0">
                  <a:ea typeface="Calibri" panose="020F0502020204030204" pitchFamily="34" charset="0"/>
                  <a:cs typeface="Cordia New" panose="020B0304020202020204" pitchFamily="34" charset="-34"/>
                </a:rPr>
                <a:t>online lessons, tests </a:t>
              </a:r>
              <a:r>
                <a: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and company information.</a:t>
              </a:r>
            </a:p>
            <a:p>
              <a:pPr lvl="0">
                <a:lnSpc>
                  <a:spcPct val="107000"/>
                </a:lnSpc>
              </a:pPr>
              <a:endParaRPr lang="en-US" sz="11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  <a:p>
              <a:pPr marL="342900" lvl="0" indent="-342900">
                <a:lnSpc>
                  <a:spcPct val="107000"/>
                </a:lnSpc>
                <a:buFont typeface="Wingdings" panose="05000000000000000000" pitchFamily="2" charset="2"/>
                <a:buChar char=""/>
              </a:pPr>
              <a:r>
                <a: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Improve their understanding of </a:t>
              </a: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         subjects </a:t>
              </a:r>
            </a:p>
            <a:p>
              <a:pPr marL="171450" lvl="0" indent="-171450">
                <a:lnSpc>
                  <a:spcPct val="107000"/>
                </a:lnSpc>
                <a:buFont typeface="Wingdings" panose="05000000000000000000" pitchFamily="2" charset="2"/>
                <a:buChar char="§"/>
              </a:pPr>
              <a:r>
                <a: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Get recognized: earn compliments and stars as rewards.</a:t>
              </a:r>
            </a:p>
            <a:p>
              <a:pPr lvl="0">
                <a:lnSpc>
                  <a:spcPct val="107000"/>
                </a:lnSpc>
              </a:pPr>
              <a:endParaRPr lang="en-US" sz="1100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Cordia New" panose="020B0304020202020204" pitchFamily="34" charset="-34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"/>
              </a:pPr>
              <a:r>
                <a:rPr lang="en-US" sz="1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Easy to inform their matters via     HR feedback</a:t>
              </a: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"/>
              </a:pPr>
              <a:r>
                <a:rPr lang="en-US" sz="1100" dirty="0">
                  <a:ea typeface="Calibri" panose="020F0502020204030204" pitchFamily="34" charset="0"/>
                  <a:cs typeface="Cordia New" panose="020B0304020202020204" pitchFamily="34" charset="-34"/>
                </a:rPr>
                <a:t>Cultivating a culture of personal     development</a:t>
              </a:r>
              <a:endParaRPr lang="en-US" sz="11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5E9C7D-EADC-4FF1-82CC-8932A38CE0B3}"/>
              </a:ext>
            </a:extLst>
          </p:cNvPr>
          <p:cNvSpPr/>
          <p:nvPr/>
        </p:nvSpPr>
        <p:spPr>
          <a:xfrm>
            <a:off x="2339752" y="3946495"/>
            <a:ext cx="489654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“Mutual Benefits”</a:t>
            </a:r>
            <a:endParaRPr lang="en-US" sz="2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BDBC2A-4880-49FE-9B82-40B9BF08BE63}"/>
              </a:ext>
            </a:extLst>
          </p:cNvPr>
          <p:cNvSpPr/>
          <p:nvPr/>
        </p:nvSpPr>
        <p:spPr>
          <a:xfrm>
            <a:off x="2374470" y="4362798"/>
            <a:ext cx="489654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Individual growth and company growth</a:t>
            </a:r>
          </a:p>
        </p:txBody>
      </p:sp>
    </p:spTree>
    <p:extLst>
      <p:ext uri="{BB962C8B-B14F-4D97-AF65-F5344CB8AC3E}">
        <p14:creationId xmlns:p14="http://schemas.microsoft.com/office/powerpoint/2010/main" val="207237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2AEB8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17211" y="483518"/>
            <a:ext cx="4568156" cy="3453746"/>
            <a:chOff x="2955796" y="895821"/>
            <a:chExt cx="3760447" cy="3453746"/>
          </a:xfrm>
        </p:grpSpPr>
        <p:sp>
          <p:nvSpPr>
            <p:cNvPr id="22" name="TextBox 21"/>
            <p:cNvSpPr txBox="1"/>
            <p:nvPr/>
          </p:nvSpPr>
          <p:spPr>
            <a:xfrm>
              <a:off x="2955796" y="1489745"/>
              <a:ext cx="3760447" cy="285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lnSpc>
                  <a:spcPct val="107000"/>
                </a:lnSpc>
                <a:buFont typeface="Wingdings" panose="05000000000000000000" pitchFamily="2" charset="2"/>
                <a:buChar char=""/>
              </a:pP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Require significant commitment by participants</a:t>
              </a:r>
            </a:p>
            <a:p>
              <a:pPr marL="342900" lvl="0" indent="-342900">
                <a:lnSpc>
                  <a:spcPct val="107000"/>
                </a:lnSpc>
                <a:buFont typeface="Wingdings" panose="05000000000000000000" pitchFamily="2" charset="2"/>
                <a:buChar char=""/>
              </a:pPr>
              <a:endParaRPr lang="en-US" sz="12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  <a:p>
              <a:pPr marL="342900" lvl="0" indent="-342900">
                <a:lnSpc>
                  <a:spcPct val="107000"/>
                </a:lnSpc>
                <a:buFont typeface="Wingdings" panose="05000000000000000000" pitchFamily="2" charset="2"/>
                <a:buChar char=""/>
              </a:pP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Testing is not 100% accurate, some tests are easy to cheat.</a:t>
              </a:r>
            </a:p>
            <a:p>
              <a:pPr marL="342900" lvl="0" indent="-342900">
                <a:lnSpc>
                  <a:spcPct val="107000"/>
                </a:lnSpc>
                <a:buFont typeface="Wingdings" panose="05000000000000000000" pitchFamily="2" charset="2"/>
                <a:buChar char=""/>
              </a:pPr>
              <a:endParaRPr lang="en-US" sz="12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"/>
              </a:pP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It cannot guarantee that every employee will put new                knowledge into action or change their mind-set.</a:t>
              </a:r>
            </a:p>
            <a:p>
              <a:pPr marL="342900" indent="-3429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"/>
              </a:pP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It cannot guaranteed every employee’s personal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>
                  <a:ea typeface="Calibri" panose="020F0502020204030204" pitchFamily="34" charset="0"/>
                  <a:cs typeface="Cordia New" panose="020B0304020202020204" pitchFamily="34" charset="-34"/>
                </a:rPr>
                <a:t>        </a:t>
              </a: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development or better performance.</a:t>
              </a:r>
            </a:p>
            <a:p>
              <a:pPr marL="342900" indent="-3429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"/>
              </a:pP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It cannot guarantee employee’s long-term satisfaction</a:t>
              </a:r>
            </a:p>
            <a:p>
              <a:pPr marL="171450" lvl="0" indent="-171450">
                <a:lnSpc>
                  <a:spcPct val="107000"/>
                </a:lnSpc>
                <a:buFont typeface="Wingdings" panose="05000000000000000000" pitchFamily="2" charset="2"/>
                <a:buChar char="§"/>
              </a:pP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    It may not change someone’s attitude towards their work.</a:t>
              </a:r>
            </a:p>
            <a:p>
              <a:pPr lvl="0">
                <a:lnSpc>
                  <a:spcPct val="107000"/>
                </a:lnSpc>
              </a:pPr>
              <a:endParaRPr lang="en-US" sz="12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"/>
              </a:pPr>
              <a:endParaRPr lang="en-US" sz="12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6319" y="89582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Weakness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35895" y="69163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355CC-0334-4995-8F31-C254484FAA23}"/>
              </a:ext>
            </a:extLst>
          </p:cNvPr>
          <p:cNvSpPr/>
          <p:nvPr/>
        </p:nvSpPr>
        <p:spPr>
          <a:xfrm>
            <a:off x="615789" y="4019872"/>
            <a:ext cx="57521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“Collecting, analyzing data and reducing cost but doesn’t </a:t>
            </a:r>
          </a:p>
          <a:p>
            <a:pPr algn="ctr"/>
            <a:r>
              <a:rPr lang="en-US" sz="1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make your employee better if they lack motivation.”</a:t>
            </a:r>
          </a:p>
        </p:txBody>
      </p:sp>
    </p:spTree>
    <p:extLst>
      <p:ext uri="{BB962C8B-B14F-4D97-AF65-F5344CB8AC3E}">
        <p14:creationId xmlns:p14="http://schemas.microsoft.com/office/powerpoint/2010/main" val="203714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351817" y="771302"/>
            <a:ext cx="4568156" cy="3452451"/>
            <a:chOff x="2837875" y="741932"/>
            <a:chExt cx="3760447" cy="3452451"/>
          </a:xfrm>
        </p:grpSpPr>
        <p:sp>
          <p:nvSpPr>
            <p:cNvPr id="22" name="TextBox 21"/>
            <p:cNvSpPr txBox="1"/>
            <p:nvPr/>
          </p:nvSpPr>
          <p:spPr>
            <a:xfrm>
              <a:off x="2837875" y="1129377"/>
              <a:ext cx="3760447" cy="3065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lnSpc>
                  <a:spcPct val="107000"/>
                </a:lnSpc>
                <a:buFont typeface="Wingdings" panose="05000000000000000000" pitchFamily="2" charset="2"/>
                <a:buChar char=""/>
              </a:pPr>
              <a:r>
                <a:rPr lang="en-US" sz="1200" dirty="0">
                  <a:ea typeface="Calibri" panose="020F0502020204030204" pitchFamily="34" charset="0"/>
                  <a:cs typeface="Cordia New" panose="020B0304020202020204" pitchFamily="34" charset="-34"/>
                </a:rPr>
                <a:t>E</a:t>
              </a: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merging needs for your products and services.</a:t>
              </a:r>
            </a:p>
            <a:p>
              <a:pPr marL="342900" lvl="0" indent="-342900">
                <a:lnSpc>
                  <a:spcPct val="107000"/>
                </a:lnSpc>
                <a:buFont typeface="Wingdings" panose="05000000000000000000" pitchFamily="2" charset="2"/>
                <a:buChar char=""/>
              </a:pP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Get your product known overseas.</a:t>
              </a: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"/>
              </a:pPr>
              <a:r>
                <a:rPr lang="en-US" sz="1200" dirty="0">
                  <a:ea typeface="Calibri" panose="020F0502020204030204" pitchFamily="34" charset="0"/>
                  <a:cs typeface="Cordia New" panose="020B0304020202020204" pitchFamily="34" charset="-34"/>
                </a:rPr>
                <a:t>A</a:t>
              </a: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vailable yet affordable free trial version</a:t>
              </a: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"/>
              </a:pP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The companies are looking for ways to engage their </a:t>
              </a: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         employees.</a:t>
              </a:r>
            </a:p>
            <a:p>
              <a:pPr marL="171450" lvl="0" indent="-1714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    An innovative business solution with a blend of Big data is            a strong market differentiator.</a:t>
              </a:r>
            </a:p>
            <a:p>
              <a:pPr marL="171450" lvl="0" indent="-1714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It is possible to motivate employees with a fair reward.</a:t>
              </a:r>
            </a:p>
            <a:p>
              <a:pPr marL="171450" lvl="0" indent="-1714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Customer service featured can be learned from a company      that is famous for its service.</a:t>
              </a:r>
            </a:p>
            <a:p>
              <a:pPr lvl="0">
                <a:lnSpc>
                  <a:spcPct val="107000"/>
                </a:lnSpc>
              </a:pPr>
              <a:endParaRPr lang="en-US" sz="12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"/>
              </a:pPr>
              <a:endParaRPr lang="en-US" sz="12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6318" y="741932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Opportunity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86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351817" y="771302"/>
            <a:ext cx="4568156" cy="3756305"/>
            <a:chOff x="2669615" y="895821"/>
            <a:chExt cx="3760447" cy="3756305"/>
          </a:xfrm>
        </p:grpSpPr>
        <p:sp>
          <p:nvSpPr>
            <p:cNvPr id="22" name="TextBox 21"/>
            <p:cNvSpPr txBox="1"/>
            <p:nvPr/>
          </p:nvSpPr>
          <p:spPr>
            <a:xfrm>
              <a:off x="2669615" y="1374369"/>
              <a:ext cx="3760447" cy="3277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0" indent="-1714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Divergent company's culture varies from country to country.</a:t>
              </a:r>
            </a:p>
            <a:p>
              <a:pPr marL="171450" lvl="0" indent="-1714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Technology is constantly changing, rebuilding code can be </a:t>
              </a: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>
                  <a:ea typeface="Calibri" panose="020F0502020204030204" pitchFamily="34" charset="0"/>
                  <a:cs typeface="Cordia New" panose="020B0304020202020204" pitchFamily="34" charset="-34"/>
                </a:rPr>
                <a:t>    </a:t>
              </a: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difficult.</a:t>
              </a:r>
            </a:p>
            <a:p>
              <a:pPr marL="171450" lvl="0" indent="-1714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Increasing new features lead to more expensive cost</a:t>
              </a:r>
            </a:p>
            <a:p>
              <a:pPr marL="171450" lvl="0" indent="-1714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Create an original selling point that separates your company </a:t>
              </a: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>
                  <a:ea typeface="Calibri" panose="020F0502020204030204" pitchFamily="34" charset="0"/>
                  <a:cs typeface="Cordia New" panose="020B0304020202020204" pitchFamily="34" charset="-34"/>
                </a:rPr>
                <a:t>    </a:t>
              </a: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product from your competitors with similar app ideas. </a:t>
              </a:r>
              <a:r>
                <a:rPr lang="th-TH" sz="12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✔</a:t>
              </a:r>
            </a:p>
            <a:p>
              <a:pPr marL="171450" lvl="0" indent="-1714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Employee's long-term satisfaction can be hard to solve. </a:t>
              </a:r>
            </a:p>
            <a:p>
              <a:pPr marL="171450" lvl="0" indent="-1714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Employee performance may depend on many other factors: </a:t>
              </a: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rPr>
                <a:t>    personal goals, health issues, motivation, or ethics.</a:t>
              </a: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endParaRPr lang="en-US" sz="12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"/>
              </a:pPr>
              <a:endParaRPr lang="en-US" sz="1200" dirty="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6319" y="89582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35895" y="69163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236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3244</Words>
  <Application>Microsoft Office PowerPoint</Application>
  <PresentationFormat>On-screen Show (16:9)</PresentationFormat>
  <Paragraphs>472</Paragraphs>
  <Slides>48</Slides>
  <Notes>10</Notes>
  <HiddenSlides>0</HiddenSlides>
  <MMClips>2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arial</vt:lpstr>
      <vt:lpstr>Calibri</vt:lpstr>
      <vt:lpstr>charter</vt:lpstr>
      <vt:lpstr>Lato</vt:lpstr>
      <vt:lpstr>Leelawadee</vt:lpstr>
      <vt:lpstr>Montserrat</vt:lpstr>
      <vt:lpstr>Roboto</vt:lpstr>
      <vt:lpstr>Segoe UI Historic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Siri Kiengsiri</cp:lastModifiedBy>
  <cp:revision>365</cp:revision>
  <dcterms:created xsi:type="dcterms:W3CDTF">2016-12-05T23:26:54Z</dcterms:created>
  <dcterms:modified xsi:type="dcterms:W3CDTF">2022-08-08T06:11:59Z</dcterms:modified>
</cp:coreProperties>
</file>