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8"/>
  </p:notesMasterIdLst>
  <p:sldIdLst>
    <p:sldId id="258" r:id="rId5"/>
    <p:sldId id="274" r:id="rId6"/>
    <p:sldId id="273" r:id="rId7"/>
    <p:sldId id="268" r:id="rId8"/>
    <p:sldId id="269" r:id="rId9"/>
    <p:sldId id="287" r:id="rId10"/>
    <p:sldId id="288" r:id="rId11"/>
    <p:sldId id="289" r:id="rId12"/>
    <p:sldId id="290" r:id="rId13"/>
    <p:sldId id="278" r:id="rId14"/>
    <p:sldId id="279" r:id="rId15"/>
    <p:sldId id="271" r:id="rId16"/>
    <p:sldId id="281" r:id="rId17"/>
    <p:sldId id="282" r:id="rId18"/>
    <p:sldId id="283" r:id="rId19"/>
    <p:sldId id="286" r:id="rId20"/>
    <p:sldId id="285" r:id="rId21"/>
    <p:sldId id="275" r:id="rId22"/>
    <p:sldId id="256" r:id="rId23"/>
    <p:sldId id="280" r:id="rId24"/>
    <p:sldId id="270" r:id="rId25"/>
    <p:sldId id="272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 showGuides="1">
      <p:cViewPr varScale="1">
        <p:scale>
          <a:sx n="64" d="100"/>
          <a:sy n="64" d="100"/>
        </p:scale>
        <p:origin x="9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Lower Back Pain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7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BE8-154A-9681-C6C3C60B7B5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7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BE8-154A-9681-C6C3C60B7B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Affected</c:v>
                </c:pt>
                <c:pt idx="1">
                  <c:v>Unaffected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0A4A9-FD26-4F83-85E7-401568FD03A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56C3A65-0E3B-4634-B53B-26564295E494}">
      <dgm:prSet phldrT="[Text]"/>
      <dgm:spPr/>
      <dgm:t>
        <a:bodyPr/>
        <a:lstStyle/>
        <a:p>
          <a:r>
            <a:rPr lang="en-CA" dirty="0"/>
            <a:t>Power supply</a:t>
          </a:r>
        </a:p>
      </dgm:t>
    </dgm:pt>
    <dgm:pt modelId="{4247B8CE-3614-4A23-BFF3-E8AD3F757B88}" type="parTrans" cxnId="{508A5362-8E3D-4067-90F3-A1397E6D5C5A}">
      <dgm:prSet/>
      <dgm:spPr/>
      <dgm:t>
        <a:bodyPr/>
        <a:lstStyle/>
        <a:p>
          <a:endParaRPr lang="en-CA"/>
        </a:p>
      </dgm:t>
    </dgm:pt>
    <dgm:pt modelId="{CFE2409F-D4EE-459A-8EBB-C372099DF3B6}" type="sibTrans" cxnId="{508A5362-8E3D-4067-90F3-A1397E6D5C5A}">
      <dgm:prSet/>
      <dgm:spPr/>
      <dgm:t>
        <a:bodyPr/>
        <a:lstStyle/>
        <a:p>
          <a:endParaRPr lang="en-CA"/>
        </a:p>
      </dgm:t>
    </dgm:pt>
    <dgm:pt modelId="{3D1AED4F-094F-4DA9-B228-8CC9EC520F4D}">
      <dgm:prSet phldrT="[Text]"/>
      <dgm:spPr/>
      <dgm:t>
        <a:bodyPr/>
        <a:lstStyle/>
        <a:p>
          <a:r>
            <a:rPr lang="en-CA" dirty="0"/>
            <a:t>Sensors</a:t>
          </a:r>
        </a:p>
      </dgm:t>
    </dgm:pt>
    <dgm:pt modelId="{C4AEA72A-4999-4970-812E-D7EACD612A2F}" type="parTrans" cxnId="{8F8A7AF9-8803-4D48-A0D1-DBCDFFF177D9}">
      <dgm:prSet/>
      <dgm:spPr/>
      <dgm:t>
        <a:bodyPr/>
        <a:lstStyle/>
        <a:p>
          <a:endParaRPr lang="en-CA"/>
        </a:p>
      </dgm:t>
    </dgm:pt>
    <dgm:pt modelId="{2D28E920-B08C-453C-9D04-AA77CDE7B57C}" type="sibTrans" cxnId="{8F8A7AF9-8803-4D48-A0D1-DBCDFFF177D9}">
      <dgm:prSet/>
      <dgm:spPr/>
      <dgm:t>
        <a:bodyPr/>
        <a:lstStyle/>
        <a:p>
          <a:endParaRPr lang="en-CA"/>
        </a:p>
      </dgm:t>
    </dgm:pt>
    <dgm:pt modelId="{498D0D3D-E2B8-4FC8-8CA1-22017CD3F93D}">
      <dgm:prSet phldrT="[Text]"/>
      <dgm:spPr/>
      <dgm:t>
        <a:bodyPr/>
        <a:lstStyle/>
        <a:p>
          <a:r>
            <a:rPr lang="en-CA" dirty="0"/>
            <a:t>DAQ</a:t>
          </a:r>
        </a:p>
      </dgm:t>
    </dgm:pt>
    <dgm:pt modelId="{E7FBE9FE-BE4D-4168-8CBD-7C5483BF37EB}" type="parTrans" cxnId="{0DC4D3DB-1FCD-4EB4-B015-5CA87E665A4C}">
      <dgm:prSet/>
      <dgm:spPr/>
      <dgm:t>
        <a:bodyPr/>
        <a:lstStyle/>
        <a:p>
          <a:endParaRPr lang="en-CA"/>
        </a:p>
      </dgm:t>
    </dgm:pt>
    <dgm:pt modelId="{5D2C730B-221B-46B5-863C-772DF3F08063}" type="sibTrans" cxnId="{0DC4D3DB-1FCD-4EB4-B015-5CA87E665A4C}">
      <dgm:prSet/>
      <dgm:spPr/>
      <dgm:t>
        <a:bodyPr/>
        <a:lstStyle/>
        <a:p>
          <a:endParaRPr lang="en-CA"/>
        </a:p>
      </dgm:t>
    </dgm:pt>
    <dgm:pt modelId="{26AE8CE3-703E-4AEC-A7CD-A1E8C9B699B6}">
      <dgm:prSet phldrT="[Text]"/>
      <dgm:spPr/>
      <dgm:t>
        <a:bodyPr/>
        <a:lstStyle/>
        <a:p>
          <a:r>
            <a:rPr lang="en-CA" dirty="0"/>
            <a:t>LabVIEW</a:t>
          </a:r>
        </a:p>
      </dgm:t>
    </dgm:pt>
    <dgm:pt modelId="{C1A54660-A338-4DD0-A8DE-8734FD9FEF7C}" type="parTrans" cxnId="{B3669D77-A6DF-4A1B-BCF8-FEDD83C192A5}">
      <dgm:prSet/>
      <dgm:spPr/>
      <dgm:t>
        <a:bodyPr/>
        <a:lstStyle/>
        <a:p>
          <a:endParaRPr lang="en-CA"/>
        </a:p>
      </dgm:t>
    </dgm:pt>
    <dgm:pt modelId="{731211F4-C4DB-421A-9BDA-1822184356BF}" type="sibTrans" cxnId="{B3669D77-A6DF-4A1B-BCF8-FEDD83C192A5}">
      <dgm:prSet/>
      <dgm:spPr/>
      <dgm:t>
        <a:bodyPr/>
        <a:lstStyle/>
        <a:p>
          <a:endParaRPr lang="en-CA"/>
        </a:p>
      </dgm:t>
    </dgm:pt>
    <dgm:pt modelId="{A0510D45-F9B3-4649-BBE8-2F346AE2301F}" type="pres">
      <dgm:prSet presAssocID="{F0E0A4A9-FD26-4F83-85E7-401568FD03AE}" presName="CompostProcess" presStyleCnt="0">
        <dgm:presLayoutVars>
          <dgm:dir/>
          <dgm:resizeHandles val="exact"/>
        </dgm:presLayoutVars>
      </dgm:prSet>
      <dgm:spPr/>
    </dgm:pt>
    <dgm:pt modelId="{EF9FD9B6-A6DD-4A29-B7A5-624ADE0E3B20}" type="pres">
      <dgm:prSet presAssocID="{F0E0A4A9-FD26-4F83-85E7-401568FD03AE}" presName="arrow" presStyleLbl="bgShp" presStyleIdx="0" presStyleCnt="1"/>
      <dgm:spPr/>
    </dgm:pt>
    <dgm:pt modelId="{36D84A7C-2406-4246-81A5-7393C6C9D678}" type="pres">
      <dgm:prSet presAssocID="{F0E0A4A9-FD26-4F83-85E7-401568FD03AE}" presName="linearProcess" presStyleCnt="0"/>
      <dgm:spPr/>
    </dgm:pt>
    <dgm:pt modelId="{2F80C737-09B2-4647-858E-4E2412A96760}" type="pres">
      <dgm:prSet presAssocID="{556C3A65-0E3B-4634-B53B-26564295E494}" presName="textNode" presStyleLbl="node1" presStyleIdx="0" presStyleCnt="4">
        <dgm:presLayoutVars>
          <dgm:bulletEnabled val="1"/>
        </dgm:presLayoutVars>
      </dgm:prSet>
      <dgm:spPr/>
    </dgm:pt>
    <dgm:pt modelId="{B185F67B-7277-4E50-92EA-21EF07A4DC0B}" type="pres">
      <dgm:prSet presAssocID="{CFE2409F-D4EE-459A-8EBB-C372099DF3B6}" presName="sibTrans" presStyleCnt="0"/>
      <dgm:spPr/>
    </dgm:pt>
    <dgm:pt modelId="{2EB4AEA6-E39E-482F-B20E-FA8AAD5DF835}" type="pres">
      <dgm:prSet presAssocID="{3D1AED4F-094F-4DA9-B228-8CC9EC520F4D}" presName="textNode" presStyleLbl="node1" presStyleIdx="1" presStyleCnt="4">
        <dgm:presLayoutVars>
          <dgm:bulletEnabled val="1"/>
        </dgm:presLayoutVars>
      </dgm:prSet>
      <dgm:spPr/>
    </dgm:pt>
    <dgm:pt modelId="{C380886B-6955-4806-A264-188B76C2F601}" type="pres">
      <dgm:prSet presAssocID="{2D28E920-B08C-453C-9D04-AA77CDE7B57C}" presName="sibTrans" presStyleCnt="0"/>
      <dgm:spPr/>
    </dgm:pt>
    <dgm:pt modelId="{B58AD82C-35DA-4E2D-BF2E-EC79A19FBAB9}" type="pres">
      <dgm:prSet presAssocID="{498D0D3D-E2B8-4FC8-8CA1-22017CD3F93D}" presName="textNode" presStyleLbl="node1" presStyleIdx="2" presStyleCnt="4">
        <dgm:presLayoutVars>
          <dgm:bulletEnabled val="1"/>
        </dgm:presLayoutVars>
      </dgm:prSet>
      <dgm:spPr/>
    </dgm:pt>
    <dgm:pt modelId="{8C78F9C8-296C-4BB4-970A-3F6431E5FA61}" type="pres">
      <dgm:prSet presAssocID="{5D2C730B-221B-46B5-863C-772DF3F08063}" presName="sibTrans" presStyleCnt="0"/>
      <dgm:spPr/>
    </dgm:pt>
    <dgm:pt modelId="{2D5B036D-5EB6-4187-AAA3-C21C4F3FBAE9}" type="pres">
      <dgm:prSet presAssocID="{26AE8CE3-703E-4AEC-A7CD-A1E8C9B699B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2B6382B-8771-4D32-8565-BD679429288A}" type="presOf" srcId="{556C3A65-0E3B-4634-B53B-26564295E494}" destId="{2F80C737-09B2-4647-858E-4E2412A96760}" srcOrd="0" destOrd="0" presId="urn:microsoft.com/office/officeart/2005/8/layout/hProcess9"/>
    <dgm:cxn modelId="{508A5362-8E3D-4067-90F3-A1397E6D5C5A}" srcId="{F0E0A4A9-FD26-4F83-85E7-401568FD03AE}" destId="{556C3A65-0E3B-4634-B53B-26564295E494}" srcOrd="0" destOrd="0" parTransId="{4247B8CE-3614-4A23-BFF3-E8AD3F757B88}" sibTransId="{CFE2409F-D4EE-459A-8EBB-C372099DF3B6}"/>
    <dgm:cxn modelId="{C0E2C655-15CD-46C0-BD6B-B73F37A1E672}" type="presOf" srcId="{F0E0A4A9-FD26-4F83-85E7-401568FD03AE}" destId="{A0510D45-F9B3-4649-BBE8-2F346AE2301F}" srcOrd="0" destOrd="0" presId="urn:microsoft.com/office/officeart/2005/8/layout/hProcess9"/>
    <dgm:cxn modelId="{B3669D77-A6DF-4A1B-BCF8-FEDD83C192A5}" srcId="{F0E0A4A9-FD26-4F83-85E7-401568FD03AE}" destId="{26AE8CE3-703E-4AEC-A7CD-A1E8C9B699B6}" srcOrd="3" destOrd="0" parTransId="{C1A54660-A338-4DD0-A8DE-8734FD9FEF7C}" sibTransId="{731211F4-C4DB-421A-9BDA-1822184356BF}"/>
    <dgm:cxn modelId="{A6455EB7-686A-4FC0-A5A2-952A61C34F04}" type="presOf" srcId="{26AE8CE3-703E-4AEC-A7CD-A1E8C9B699B6}" destId="{2D5B036D-5EB6-4187-AAA3-C21C4F3FBAE9}" srcOrd="0" destOrd="0" presId="urn:microsoft.com/office/officeart/2005/8/layout/hProcess9"/>
    <dgm:cxn modelId="{0DC4D3DB-1FCD-4EB4-B015-5CA87E665A4C}" srcId="{F0E0A4A9-FD26-4F83-85E7-401568FD03AE}" destId="{498D0D3D-E2B8-4FC8-8CA1-22017CD3F93D}" srcOrd="2" destOrd="0" parTransId="{E7FBE9FE-BE4D-4168-8CBD-7C5483BF37EB}" sibTransId="{5D2C730B-221B-46B5-863C-772DF3F08063}"/>
    <dgm:cxn modelId="{7875A8E1-6AF9-4DF1-B597-EC355744ED47}" type="presOf" srcId="{498D0D3D-E2B8-4FC8-8CA1-22017CD3F93D}" destId="{B58AD82C-35DA-4E2D-BF2E-EC79A19FBAB9}" srcOrd="0" destOrd="0" presId="urn:microsoft.com/office/officeart/2005/8/layout/hProcess9"/>
    <dgm:cxn modelId="{EE3953ED-FB82-4472-BCFE-DE59A5D1D2B8}" type="presOf" srcId="{3D1AED4F-094F-4DA9-B228-8CC9EC520F4D}" destId="{2EB4AEA6-E39E-482F-B20E-FA8AAD5DF835}" srcOrd="0" destOrd="0" presId="urn:microsoft.com/office/officeart/2005/8/layout/hProcess9"/>
    <dgm:cxn modelId="{8F8A7AF9-8803-4D48-A0D1-DBCDFFF177D9}" srcId="{F0E0A4A9-FD26-4F83-85E7-401568FD03AE}" destId="{3D1AED4F-094F-4DA9-B228-8CC9EC520F4D}" srcOrd="1" destOrd="0" parTransId="{C4AEA72A-4999-4970-812E-D7EACD612A2F}" sibTransId="{2D28E920-B08C-453C-9D04-AA77CDE7B57C}"/>
    <dgm:cxn modelId="{81958C21-1F26-4F44-B51E-3016CB2EC927}" type="presParOf" srcId="{A0510D45-F9B3-4649-BBE8-2F346AE2301F}" destId="{EF9FD9B6-A6DD-4A29-B7A5-624ADE0E3B20}" srcOrd="0" destOrd="0" presId="urn:microsoft.com/office/officeart/2005/8/layout/hProcess9"/>
    <dgm:cxn modelId="{1ED8E20C-ACEC-4B08-A9D0-2B804A818B35}" type="presParOf" srcId="{A0510D45-F9B3-4649-BBE8-2F346AE2301F}" destId="{36D84A7C-2406-4246-81A5-7393C6C9D678}" srcOrd="1" destOrd="0" presId="urn:microsoft.com/office/officeart/2005/8/layout/hProcess9"/>
    <dgm:cxn modelId="{2A25AD7C-3BA7-43BB-93CF-4996DB8BC78F}" type="presParOf" srcId="{36D84A7C-2406-4246-81A5-7393C6C9D678}" destId="{2F80C737-09B2-4647-858E-4E2412A96760}" srcOrd="0" destOrd="0" presId="urn:microsoft.com/office/officeart/2005/8/layout/hProcess9"/>
    <dgm:cxn modelId="{1A16E61E-CB49-422A-BE8F-2119B884494B}" type="presParOf" srcId="{36D84A7C-2406-4246-81A5-7393C6C9D678}" destId="{B185F67B-7277-4E50-92EA-21EF07A4DC0B}" srcOrd="1" destOrd="0" presId="urn:microsoft.com/office/officeart/2005/8/layout/hProcess9"/>
    <dgm:cxn modelId="{15431E57-AAEE-4A64-B54C-418782D1DCC4}" type="presParOf" srcId="{36D84A7C-2406-4246-81A5-7393C6C9D678}" destId="{2EB4AEA6-E39E-482F-B20E-FA8AAD5DF835}" srcOrd="2" destOrd="0" presId="urn:microsoft.com/office/officeart/2005/8/layout/hProcess9"/>
    <dgm:cxn modelId="{C7B13383-9884-4798-A696-47965979226B}" type="presParOf" srcId="{36D84A7C-2406-4246-81A5-7393C6C9D678}" destId="{C380886B-6955-4806-A264-188B76C2F601}" srcOrd="3" destOrd="0" presId="urn:microsoft.com/office/officeart/2005/8/layout/hProcess9"/>
    <dgm:cxn modelId="{535AC478-DD1A-43A8-9DD5-D964086D0F79}" type="presParOf" srcId="{36D84A7C-2406-4246-81A5-7393C6C9D678}" destId="{B58AD82C-35DA-4E2D-BF2E-EC79A19FBAB9}" srcOrd="4" destOrd="0" presId="urn:microsoft.com/office/officeart/2005/8/layout/hProcess9"/>
    <dgm:cxn modelId="{6AB8A698-232E-4360-BBF2-C0A0F40EBCD0}" type="presParOf" srcId="{36D84A7C-2406-4246-81A5-7393C6C9D678}" destId="{8C78F9C8-296C-4BB4-970A-3F6431E5FA61}" srcOrd="5" destOrd="0" presId="urn:microsoft.com/office/officeart/2005/8/layout/hProcess9"/>
    <dgm:cxn modelId="{1C549BA9-9D95-4C64-9F14-3690FA093968}" type="presParOf" srcId="{36D84A7C-2406-4246-81A5-7393C6C9D678}" destId="{2D5B036D-5EB6-4187-AAA3-C21C4F3FBAE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0A4A9-FD26-4F83-85E7-401568FD03A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56C3A65-0E3B-4634-B53B-26564295E494}">
      <dgm:prSet phldrT="[Text]"/>
      <dgm:spPr/>
      <dgm:t>
        <a:bodyPr/>
        <a:lstStyle/>
        <a:p>
          <a:r>
            <a:rPr lang="en-CA" dirty="0"/>
            <a:t>Power supply + valves + relay switch</a:t>
          </a:r>
        </a:p>
      </dgm:t>
    </dgm:pt>
    <dgm:pt modelId="{4247B8CE-3614-4A23-BFF3-E8AD3F757B88}" type="parTrans" cxnId="{508A5362-8E3D-4067-90F3-A1397E6D5C5A}">
      <dgm:prSet/>
      <dgm:spPr/>
      <dgm:t>
        <a:bodyPr/>
        <a:lstStyle/>
        <a:p>
          <a:endParaRPr lang="en-CA"/>
        </a:p>
      </dgm:t>
    </dgm:pt>
    <dgm:pt modelId="{CFE2409F-D4EE-459A-8EBB-C372099DF3B6}" type="sibTrans" cxnId="{508A5362-8E3D-4067-90F3-A1397E6D5C5A}">
      <dgm:prSet/>
      <dgm:spPr/>
      <dgm:t>
        <a:bodyPr/>
        <a:lstStyle/>
        <a:p>
          <a:endParaRPr lang="en-CA"/>
        </a:p>
      </dgm:t>
    </dgm:pt>
    <dgm:pt modelId="{498D0D3D-E2B8-4FC8-8CA1-22017CD3F93D}">
      <dgm:prSet phldrT="[Text]"/>
      <dgm:spPr/>
      <dgm:t>
        <a:bodyPr/>
        <a:lstStyle/>
        <a:p>
          <a:r>
            <a:rPr lang="en-CA" dirty="0"/>
            <a:t>DAQ</a:t>
          </a:r>
        </a:p>
      </dgm:t>
    </dgm:pt>
    <dgm:pt modelId="{E7FBE9FE-BE4D-4168-8CBD-7C5483BF37EB}" type="parTrans" cxnId="{0DC4D3DB-1FCD-4EB4-B015-5CA87E665A4C}">
      <dgm:prSet/>
      <dgm:spPr/>
      <dgm:t>
        <a:bodyPr/>
        <a:lstStyle/>
        <a:p>
          <a:endParaRPr lang="en-CA"/>
        </a:p>
      </dgm:t>
    </dgm:pt>
    <dgm:pt modelId="{5D2C730B-221B-46B5-863C-772DF3F08063}" type="sibTrans" cxnId="{0DC4D3DB-1FCD-4EB4-B015-5CA87E665A4C}">
      <dgm:prSet/>
      <dgm:spPr/>
      <dgm:t>
        <a:bodyPr/>
        <a:lstStyle/>
        <a:p>
          <a:endParaRPr lang="en-CA"/>
        </a:p>
      </dgm:t>
    </dgm:pt>
    <dgm:pt modelId="{26AE8CE3-703E-4AEC-A7CD-A1E8C9B699B6}">
      <dgm:prSet phldrT="[Text]"/>
      <dgm:spPr/>
      <dgm:t>
        <a:bodyPr/>
        <a:lstStyle/>
        <a:p>
          <a:r>
            <a:rPr lang="en-CA" dirty="0"/>
            <a:t>LabVIEW/MATLAB</a:t>
          </a:r>
        </a:p>
      </dgm:t>
    </dgm:pt>
    <dgm:pt modelId="{C1A54660-A338-4DD0-A8DE-8734FD9FEF7C}" type="parTrans" cxnId="{B3669D77-A6DF-4A1B-BCF8-FEDD83C192A5}">
      <dgm:prSet/>
      <dgm:spPr/>
      <dgm:t>
        <a:bodyPr/>
        <a:lstStyle/>
        <a:p>
          <a:endParaRPr lang="en-CA"/>
        </a:p>
      </dgm:t>
    </dgm:pt>
    <dgm:pt modelId="{731211F4-C4DB-421A-9BDA-1822184356BF}" type="sibTrans" cxnId="{B3669D77-A6DF-4A1B-BCF8-FEDD83C192A5}">
      <dgm:prSet/>
      <dgm:spPr/>
      <dgm:t>
        <a:bodyPr/>
        <a:lstStyle/>
        <a:p>
          <a:endParaRPr lang="en-CA"/>
        </a:p>
      </dgm:t>
    </dgm:pt>
    <dgm:pt modelId="{A0510D45-F9B3-4649-BBE8-2F346AE2301F}" type="pres">
      <dgm:prSet presAssocID="{F0E0A4A9-FD26-4F83-85E7-401568FD03AE}" presName="CompostProcess" presStyleCnt="0">
        <dgm:presLayoutVars>
          <dgm:dir/>
          <dgm:resizeHandles val="exact"/>
        </dgm:presLayoutVars>
      </dgm:prSet>
      <dgm:spPr/>
    </dgm:pt>
    <dgm:pt modelId="{EF9FD9B6-A6DD-4A29-B7A5-624ADE0E3B20}" type="pres">
      <dgm:prSet presAssocID="{F0E0A4A9-FD26-4F83-85E7-401568FD03AE}" presName="arrow" presStyleLbl="bgShp" presStyleIdx="0" presStyleCnt="1"/>
      <dgm:spPr/>
    </dgm:pt>
    <dgm:pt modelId="{36D84A7C-2406-4246-81A5-7393C6C9D678}" type="pres">
      <dgm:prSet presAssocID="{F0E0A4A9-FD26-4F83-85E7-401568FD03AE}" presName="linearProcess" presStyleCnt="0"/>
      <dgm:spPr/>
    </dgm:pt>
    <dgm:pt modelId="{2F80C737-09B2-4647-858E-4E2412A96760}" type="pres">
      <dgm:prSet presAssocID="{556C3A65-0E3B-4634-B53B-26564295E494}" presName="textNode" presStyleLbl="node1" presStyleIdx="0" presStyleCnt="3">
        <dgm:presLayoutVars>
          <dgm:bulletEnabled val="1"/>
        </dgm:presLayoutVars>
      </dgm:prSet>
      <dgm:spPr/>
    </dgm:pt>
    <dgm:pt modelId="{B185F67B-7277-4E50-92EA-21EF07A4DC0B}" type="pres">
      <dgm:prSet presAssocID="{CFE2409F-D4EE-459A-8EBB-C372099DF3B6}" presName="sibTrans" presStyleCnt="0"/>
      <dgm:spPr/>
    </dgm:pt>
    <dgm:pt modelId="{B58AD82C-35DA-4E2D-BF2E-EC79A19FBAB9}" type="pres">
      <dgm:prSet presAssocID="{498D0D3D-E2B8-4FC8-8CA1-22017CD3F93D}" presName="textNode" presStyleLbl="node1" presStyleIdx="1" presStyleCnt="3" custScaleX="46398">
        <dgm:presLayoutVars>
          <dgm:bulletEnabled val="1"/>
        </dgm:presLayoutVars>
      </dgm:prSet>
      <dgm:spPr/>
    </dgm:pt>
    <dgm:pt modelId="{8C78F9C8-296C-4BB4-970A-3F6431E5FA61}" type="pres">
      <dgm:prSet presAssocID="{5D2C730B-221B-46B5-863C-772DF3F08063}" presName="sibTrans" presStyleCnt="0"/>
      <dgm:spPr/>
    </dgm:pt>
    <dgm:pt modelId="{2D5B036D-5EB6-4187-AAA3-C21C4F3FBAE9}" type="pres">
      <dgm:prSet presAssocID="{26AE8CE3-703E-4AEC-A7CD-A1E8C9B699B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2B6382B-8771-4D32-8565-BD679429288A}" type="presOf" srcId="{556C3A65-0E3B-4634-B53B-26564295E494}" destId="{2F80C737-09B2-4647-858E-4E2412A96760}" srcOrd="0" destOrd="0" presId="urn:microsoft.com/office/officeart/2005/8/layout/hProcess9"/>
    <dgm:cxn modelId="{508A5362-8E3D-4067-90F3-A1397E6D5C5A}" srcId="{F0E0A4A9-FD26-4F83-85E7-401568FD03AE}" destId="{556C3A65-0E3B-4634-B53B-26564295E494}" srcOrd="0" destOrd="0" parTransId="{4247B8CE-3614-4A23-BFF3-E8AD3F757B88}" sibTransId="{CFE2409F-D4EE-459A-8EBB-C372099DF3B6}"/>
    <dgm:cxn modelId="{C0E2C655-15CD-46C0-BD6B-B73F37A1E672}" type="presOf" srcId="{F0E0A4A9-FD26-4F83-85E7-401568FD03AE}" destId="{A0510D45-F9B3-4649-BBE8-2F346AE2301F}" srcOrd="0" destOrd="0" presId="urn:microsoft.com/office/officeart/2005/8/layout/hProcess9"/>
    <dgm:cxn modelId="{B3669D77-A6DF-4A1B-BCF8-FEDD83C192A5}" srcId="{F0E0A4A9-FD26-4F83-85E7-401568FD03AE}" destId="{26AE8CE3-703E-4AEC-A7CD-A1E8C9B699B6}" srcOrd="2" destOrd="0" parTransId="{C1A54660-A338-4DD0-A8DE-8734FD9FEF7C}" sibTransId="{731211F4-C4DB-421A-9BDA-1822184356BF}"/>
    <dgm:cxn modelId="{A6455EB7-686A-4FC0-A5A2-952A61C34F04}" type="presOf" srcId="{26AE8CE3-703E-4AEC-A7CD-A1E8C9B699B6}" destId="{2D5B036D-5EB6-4187-AAA3-C21C4F3FBAE9}" srcOrd="0" destOrd="0" presId="urn:microsoft.com/office/officeart/2005/8/layout/hProcess9"/>
    <dgm:cxn modelId="{0DC4D3DB-1FCD-4EB4-B015-5CA87E665A4C}" srcId="{F0E0A4A9-FD26-4F83-85E7-401568FD03AE}" destId="{498D0D3D-E2B8-4FC8-8CA1-22017CD3F93D}" srcOrd="1" destOrd="0" parTransId="{E7FBE9FE-BE4D-4168-8CBD-7C5483BF37EB}" sibTransId="{5D2C730B-221B-46B5-863C-772DF3F08063}"/>
    <dgm:cxn modelId="{7875A8E1-6AF9-4DF1-B597-EC355744ED47}" type="presOf" srcId="{498D0D3D-E2B8-4FC8-8CA1-22017CD3F93D}" destId="{B58AD82C-35DA-4E2D-BF2E-EC79A19FBAB9}" srcOrd="0" destOrd="0" presId="urn:microsoft.com/office/officeart/2005/8/layout/hProcess9"/>
    <dgm:cxn modelId="{81958C21-1F26-4F44-B51E-3016CB2EC927}" type="presParOf" srcId="{A0510D45-F9B3-4649-BBE8-2F346AE2301F}" destId="{EF9FD9B6-A6DD-4A29-B7A5-624ADE0E3B20}" srcOrd="0" destOrd="0" presId="urn:microsoft.com/office/officeart/2005/8/layout/hProcess9"/>
    <dgm:cxn modelId="{1ED8E20C-ACEC-4B08-A9D0-2B804A818B35}" type="presParOf" srcId="{A0510D45-F9B3-4649-BBE8-2F346AE2301F}" destId="{36D84A7C-2406-4246-81A5-7393C6C9D678}" srcOrd="1" destOrd="0" presId="urn:microsoft.com/office/officeart/2005/8/layout/hProcess9"/>
    <dgm:cxn modelId="{2A25AD7C-3BA7-43BB-93CF-4996DB8BC78F}" type="presParOf" srcId="{36D84A7C-2406-4246-81A5-7393C6C9D678}" destId="{2F80C737-09B2-4647-858E-4E2412A96760}" srcOrd="0" destOrd="0" presId="urn:microsoft.com/office/officeart/2005/8/layout/hProcess9"/>
    <dgm:cxn modelId="{1A16E61E-CB49-422A-BE8F-2119B884494B}" type="presParOf" srcId="{36D84A7C-2406-4246-81A5-7393C6C9D678}" destId="{B185F67B-7277-4E50-92EA-21EF07A4DC0B}" srcOrd="1" destOrd="0" presId="urn:microsoft.com/office/officeart/2005/8/layout/hProcess9"/>
    <dgm:cxn modelId="{535AC478-DD1A-43A8-9DD5-D964086D0F79}" type="presParOf" srcId="{36D84A7C-2406-4246-81A5-7393C6C9D678}" destId="{B58AD82C-35DA-4E2D-BF2E-EC79A19FBAB9}" srcOrd="2" destOrd="0" presId="urn:microsoft.com/office/officeart/2005/8/layout/hProcess9"/>
    <dgm:cxn modelId="{6AB8A698-232E-4360-BBF2-C0A0F40EBCD0}" type="presParOf" srcId="{36D84A7C-2406-4246-81A5-7393C6C9D678}" destId="{8C78F9C8-296C-4BB4-970A-3F6431E5FA61}" srcOrd="3" destOrd="0" presId="urn:microsoft.com/office/officeart/2005/8/layout/hProcess9"/>
    <dgm:cxn modelId="{1C549BA9-9D95-4C64-9F14-3690FA093968}" type="presParOf" srcId="{36D84A7C-2406-4246-81A5-7393C6C9D678}" destId="{2D5B036D-5EB6-4187-AAA3-C21C4F3FBAE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FD9B6-A6DD-4A29-B7A5-624ADE0E3B20}">
      <dsp:nvSpPr>
        <dsp:cNvPr id="0" name=""/>
        <dsp:cNvSpPr/>
      </dsp:nvSpPr>
      <dsp:spPr>
        <a:xfrm>
          <a:off x="418504" y="0"/>
          <a:ext cx="4743052" cy="22045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0C737-09B2-4647-858E-4E2412A96760}">
      <dsp:nvSpPr>
        <dsp:cNvPr id="0" name=""/>
        <dsp:cNvSpPr/>
      </dsp:nvSpPr>
      <dsp:spPr>
        <a:xfrm>
          <a:off x="4325" y="661370"/>
          <a:ext cx="1339109" cy="881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Power supply</a:t>
          </a:r>
        </a:p>
      </dsp:txBody>
      <dsp:txXfrm>
        <a:off x="47372" y="704417"/>
        <a:ext cx="1253015" cy="795734"/>
      </dsp:txXfrm>
    </dsp:sp>
    <dsp:sp modelId="{2EB4AEA6-E39E-482F-B20E-FA8AAD5DF835}">
      <dsp:nvSpPr>
        <dsp:cNvPr id="0" name=""/>
        <dsp:cNvSpPr/>
      </dsp:nvSpPr>
      <dsp:spPr>
        <a:xfrm>
          <a:off x="1415092" y="661370"/>
          <a:ext cx="1339109" cy="881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Sensors</a:t>
          </a:r>
        </a:p>
      </dsp:txBody>
      <dsp:txXfrm>
        <a:off x="1458139" y="704417"/>
        <a:ext cx="1253015" cy="795734"/>
      </dsp:txXfrm>
    </dsp:sp>
    <dsp:sp modelId="{B58AD82C-35DA-4E2D-BF2E-EC79A19FBAB9}">
      <dsp:nvSpPr>
        <dsp:cNvPr id="0" name=""/>
        <dsp:cNvSpPr/>
      </dsp:nvSpPr>
      <dsp:spPr>
        <a:xfrm>
          <a:off x="2825860" y="661370"/>
          <a:ext cx="1339109" cy="881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DAQ</a:t>
          </a:r>
        </a:p>
      </dsp:txBody>
      <dsp:txXfrm>
        <a:off x="2868907" y="704417"/>
        <a:ext cx="1253015" cy="795734"/>
      </dsp:txXfrm>
    </dsp:sp>
    <dsp:sp modelId="{2D5B036D-5EB6-4187-AAA3-C21C4F3FBAE9}">
      <dsp:nvSpPr>
        <dsp:cNvPr id="0" name=""/>
        <dsp:cNvSpPr/>
      </dsp:nvSpPr>
      <dsp:spPr>
        <a:xfrm>
          <a:off x="4236627" y="661370"/>
          <a:ext cx="1339109" cy="881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LabVIEW</a:t>
          </a:r>
        </a:p>
      </dsp:txBody>
      <dsp:txXfrm>
        <a:off x="4279674" y="704417"/>
        <a:ext cx="1253015" cy="795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FD9B6-A6DD-4A29-B7A5-624ADE0E3B20}">
      <dsp:nvSpPr>
        <dsp:cNvPr id="0" name=""/>
        <dsp:cNvSpPr/>
      </dsp:nvSpPr>
      <dsp:spPr>
        <a:xfrm>
          <a:off x="418504" y="0"/>
          <a:ext cx="4743052" cy="22045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0C737-09B2-4647-858E-4E2412A96760}">
      <dsp:nvSpPr>
        <dsp:cNvPr id="0" name=""/>
        <dsp:cNvSpPr/>
      </dsp:nvSpPr>
      <dsp:spPr>
        <a:xfrm>
          <a:off x="17417" y="661370"/>
          <a:ext cx="2162274" cy="881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Power supply + valves + relay switch</a:t>
          </a:r>
        </a:p>
      </dsp:txBody>
      <dsp:txXfrm>
        <a:off x="60464" y="704417"/>
        <a:ext cx="2076180" cy="795734"/>
      </dsp:txXfrm>
    </dsp:sp>
    <dsp:sp modelId="{B58AD82C-35DA-4E2D-BF2E-EC79A19FBAB9}">
      <dsp:nvSpPr>
        <dsp:cNvPr id="0" name=""/>
        <dsp:cNvSpPr/>
      </dsp:nvSpPr>
      <dsp:spPr>
        <a:xfrm>
          <a:off x="2288405" y="661370"/>
          <a:ext cx="1003251" cy="881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DAQ</a:t>
          </a:r>
        </a:p>
      </dsp:txBody>
      <dsp:txXfrm>
        <a:off x="2331452" y="704417"/>
        <a:ext cx="917157" cy="795734"/>
      </dsp:txXfrm>
    </dsp:sp>
    <dsp:sp modelId="{2D5B036D-5EB6-4187-AAA3-C21C4F3FBAE9}">
      <dsp:nvSpPr>
        <dsp:cNvPr id="0" name=""/>
        <dsp:cNvSpPr/>
      </dsp:nvSpPr>
      <dsp:spPr>
        <a:xfrm>
          <a:off x="3400370" y="661370"/>
          <a:ext cx="2162274" cy="881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LabVIEW/MATLAB</a:t>
          </a:r>
        </a:p>
      </dsp:txBody>
      <dsp:txXfrm>
        <a:off x="3443417" y="704417"/>
        <a:ext cx="2076180" cy="795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19-03-2019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641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2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8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2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05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19-03-2019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5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6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10" Type="http://schemas.openxmlformats.org/officeDocument/2006/relationships/image" Target="../media/image23.png"/><Relationship Id="rId4" Type="http://schemas.openxmlformats.org/officeDocument/2006/relationships/image" Target="../media/image12.jp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/>
          <a:lstStyle/>
          <a:p>
            <a:r>
              <a:rPr lang="en-IN"/>
              <a:t>Automation of robotic spine: tim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/>
          <a:lstStyle/>
          <a:p>
            <a:r>
              <a:rPr lang="en-IN"/>
              <a:t>Laura fasanella</a:t>
            </a:r>
          </a:p>
          <a:p>
            <a:r>
              <a:rPr lang="en-IN"/>
              <a:t>Benjamin francolini</a:t>
            </a:r>
          </a:p>
          <a:p>
            <a:r>
              <a:rPr lang="en-IN"/>
              <a:t>Jody haig</a:t>
            </a:r>
          </a:p>
          <a:p>
            <a:r>
              <a:rPr lang="en-IN"/>
              <a:t>Brittany stott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1012622" y="731199"/>
            <a:ext cx="4597764" cy="530566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62A1CD-3C74-4C6A-9A06-263AA30AFA3B}"/>
              </a:ext>
            </a:extLst>
          </p:cNvPr>
          <p:cNvSpPr/>
          <p:nvPr/>
        </p:nvSpPr>
        <p:spPr>
          <a:xfrm>
            <a:off x="9860242" y="180739"/>
            <a:ext cx="2101907" cy="11009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7E46A742-7FE0-430B-A03B-5D02E64C5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041347"/>
              </p:ext>
            </p:extLst>
          </p:nvPr>
        </p:nvGraphicFramePr>
        <p:xfrm>
          <a:off x="6302141" y="1606778"/>
          <a:ext cx="5580062" cy="2204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D59B08-322E-4A75-B6EB-3D2C65B6578E}"/>
              </a:ext>
            </a:extLst>
          </p:cNvPr>
          <p:cNvSpPr txBox="1">
            <a:spLocks/>
          </p:cNvSpPr>
          <p:nvPr/>
        </p:nvSpPr>
        <p:spPr>
          <a:xfrm>
            <a:off x="680933" y="1409075"/>
            <a:ext cx="9797191" cy="4300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Purpose: </a:t>
            </a:r>
            <a:r>
              <a:rPr lang="en-IN" sz="2000" dirty="0"/>
              <a:t>	</a:t>
            </a:r>
            <a:r>
              <a:rPr lang="en-IN" sz="1600" dirty="0"/>
              <a:t>						</a:t>
            </a:r>
            <a:r>
              <a:rPr lang="en-IN" sz="2400" dirty="0"/>
              <a:t>Setup:</a:t>
            </a:r>
            <a:endParaRPr lang="en-IN" sz="2000" dirty="0"/>
          </a:p>
          <a:p>
            <a:r>
              <a:rPr lang="en-IN" sz="2000" dirty="0"/>
              <a:t>Sensors provide the final pressure in muscles </a:t>
            </a:r>
          </a:p>
          <a:p>
            <a:pPr marL="0" indent="0">
              <a:buNone/>
            </a:pPr>
            <a:r>
              <a:rPr lang="en-IN" sz="2000" dirty="0"/>
              <a:t>and cavities	</a:t>
            </a:r>
            <a:r>
              <a:rPr lang="en-IN" sz="1600" dirty="0"/>
              <a:t>		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2400" dirty="0"/>
              <a:t>Current progress:</a:t>
            </a:r>
          </a:p>
          <a:p>
            <a:r>
              <a:rPr lang="en-IN" sz="2000" dirty="0"/>
              <a:t>Solder sensors</a:t>
            </a:r>
          </a:p>
          <a:p>
            <a:r>
              <a:rPr lang="en-IN" sz="2000" dirty="0"/>
              <a:t>Connect power supply, breadboard, sensors, and DAQ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2400" dirty="0"/>
              <a:t>Future work:</a:t>
            </a:r>
          </a:p>
          <a:p>
            <a:r>
              <a:rPr lang="en-IN" sz="2000" dirty="0"/>
              <a:t>Convert voltage reading to pressure reading</a:t>
            </a:r>
          </a:p>
          <a:p>
            <a:r>
              <a:rPr lang="en-IN" sz="2000" dirty="0"/>
              <a:t>Display pressure in real-time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A3C4-4FFB-48FB-BA75-F3FB8133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34DF1D7-4F46-4930-8B13-CE49A988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Pressure sensors and </a:t>
            </a:r>
            <a:r>
              <a:rPr lang="en-CA" dirty="0" err="1"/>
              <a:t>daq</a:t>
            </a:r>
            <a:r>
              <a:rPr lang="en-CA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C6D52C-862F-420C-9B13-8B497F468EEE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31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859DEF29-BB10-4C4B-9F0D-751CE922F7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>
          <a:xfrm rot="17255818">
            <a:off x="3843677" y="-632310"/>
            <a:ext cx="8122622" cy="812262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B3F8131-1E91-4482-B906-BD3C5B20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CA" b="1" dirty="0">
                <a:solidFill>
                  <a:schemeClr val="accent1"/>
                </a:solidFill>
              </a:rPr>
              <a:t>SOLDERED SENSORS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D4B56-4D68-47EF-8829-8F6CF5C0E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96725" y="6456363"/>
            <a:ext cx="295275" cy="187325"/>
          </a:xfrm>
        </p:spPr>
        <p:txBody>
          <a:bodyPr/>
          <a:lstStyle/>
          <a:p>
            <a:fld id="{9EC71654-96A5-4280-94F3-931C61A9F92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9F994-13A7-4189-8D15-3C1F2434CD48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19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supply, breadboard, and </a:t>
            </a:r>
            <a:r>
              <a:rPr lang="en-IN" dirty="0" err="1"/>
              <a:t>daq</a:t>
            </a:r>
            <a:r>
              <a:rPr lang="en-IN" dirty="0"/>
              <a:t>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13" name="Content Placeholder 12" descr="A close up of a computer&#10;&#10;Description automatically generated">
            <a:extLst>
              <a:ext uri="{FF2B5EF4-FFF2-40B4-BE49-F238E27FC236}">
                <a16:creationId xmlns:a16="http://schemas.microsoft.com/office/drawing/2014/main" id="{CE1AFB07-DE6D-4374-AB6A-DCE7244029A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7242176" y="2706523"/>
            <a:ext cx="4424362" cy="3749216"/>
          </a:xfrm>
        </p:spPr>
      </p:pic>
      <p:pic>
        <p:nvPicPr>
          <p:cNvPr id="85" name="Picture Placeholder 84" descr="Wireless route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318" y="1988373"/>
            <a:ext cx="502873" cy="502873"/>
          </a:xfrm>
        </p:spPr>
      </p:pic>
      <p:pic>
        <p:nvPicPr>
          <p:cNvPr id="83" name="Picture Placeholder 82" descr="USB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0627" y="1988373"/>
            <a:ext cx="502873" cy="502873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A303012-2150-4B1C-8996-1392FF25208E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Content Placeholder 10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478FA02-CD7B-482F-A75F-6196D2AAF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19125" y="2706523"/>
            <a:ext cx="4997451" cy="3748088"/>
          </a:xfrm>
        </p:spPr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4448E-DC3D-47D6-A0BB-7C0B59BD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6355C3D-7016-4FF2-B49F-27F6BCF3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23908" cy="1600200"/>
          </a:xfrm>
        </p:spPr>
        <p:txBody>
          <a:bodyPr>
            <a:normAutofit/>
          </a:bodyPr>
          <a:lstStyle/>
          <a:p>
            <a:r>
              <a:rPr lang="en-CA" b="1" dirty="0"/>
              <a:t>LABVIEW READING CONTINUOUS SAMPLES FOR PRESSURE SENSORS AND MICROFLUIDIC VALVES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B51061B6-3100-4691-A98F-17FE10E29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2093496"/>
            <a:ext cx="10430294" cy="3708549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99D6684-C078-4A57-927C-B5AFC13883D5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1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7E46A742-7FE0-430B-A03B-5D02E64C5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382918"/>
              </p:ext>
            </p:extLst>
          </p:nvPr>
        </p:nvGraphicFramePr>
        <p:xfrm>
          <a:off x="6302141" y="1606778"/>
          <a:ext cx="5580062" cy="2204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D59B08-322E-4A75-B6EB-3D2C65B6578E}"/>
              </a:ext>
            </a:extLst>
          </p:cNvPr>
          <p:cNvSpPr txBox="1">
            <a:spLocks/>
          </p:cNvSpPr>
          <p:nvPr/>
        </p:nvSpPr>
        <p:spPr>
          <a:xfrm>
            <a:off x="680933" y="1409075"/>
            <a:ext cx="9797191" cy="45869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Purpose: </a:t>
            </a:r>
            <a:r>
              <a:rPr lang="en-IN" sz="2000" dirty="0"/>
              <a:t>	</a:t>
            </a:r>
            <a:r>
              <a:rPr lang="en-IN" sz="1600" dirty="0"/>
              <a:t>						</a:t>
            </a:r>
            <a:r>
              <a:rPr lang="en-IN" sz="2400" dirty="0"/>
              <a:t>Setup:</a:t>
            </a:r>
          </a:p>
          <a:p>
            <a:r>
              <a:rPr lang="en-IN" sz="2000" dirty="0"/>
              <a:t>Valves will be the heart of the control system</a:t>
            </a:r>
            <a:endParaRPr lang="en-IN" sz="2200" dirty="0"/>
          </a:p>
          <a:p>
            <a:pPr lvl="1"/>
            <a:r>
              <a:rPr lang="en-IN" sz="1800" dirty="0"/>
              <a:t>Receives input from tracking system</a:t>
            </a:r>
          </a:p>
          <a:p>
            <a:pPr lvl="1"/>
            <a:r>
              <a:rPr lang="en-IN" sz="1800" dirty="0"/>
              <a:t>Outputs pressure change in muscles and cavitie</a:t>
            </a:r>
            <a:r>
              <a:rPr lang="en-IN" sz="1900" dirty="0"/>
              <a:t>s	</a:t>
            </a:r>
            <a:r>
              <a:rPr lang="en-IN" sz="1200" dirty="0"/>
              <a:t>		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2400" dirty="0"/>
              <a:t>Current progress:</a:t>
            </a:r>
          </a:p>
          <a:p>
            <a:r>
              <a:rPr lang="en-IN" sz="2000" dirty="0"/>
              <a:t>Wired all 4 valve manifolds</a:t>
            </a:r>
          </a:p>
          <a:p>
            <a:r>
              <a:rPr lang="en-IN" sz="2000" dirty="0"/>
              <a:t>Connected valves to LabVIEW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2400" dirty="0"/>
              <a:t>Future work:</a:t>
            </a:r>
          </a:p>
          <a:p>
            <a:r>
              <a:rPr lang="en-IN" sz="2000" dirty="0"/>
              <a:t>Create communication between LabVIEW and MATLAB</a:t>
            </a:r>
          </a:p>
          <a:p>
            <a:r>
              <a:rPr lang="en-IN" sz="2000" dirty="0"/>
              <a:t>Implement control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A3C4-4FFB-48FB-BA75-F3FB8133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34DF1D7-4F46-4930-8B13-CE49A988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VALVES and </a:t>
            </a:r>
            <a:r>
              <a:rPr lang="en-CA" dirty="0" err="1"/>
              <a:t>daq</a:t>
            </a:r>
            <a:r>
              <a:rPr lang="en-CA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9EE6-437E-452D-8B2D-9BFFEFC4E4E2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39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Microfluidic valves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85" name="Picture Placeholder 84" descr="Wireless route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8318" y="1988373"/>
            <a:ext cx="502873" cy="502873"/>
          </a:xfrm>
        </p:spPr>
      </p:pic>
      <p:pic>
        <p:nvPicPr>
          <p:cNvPr id="83" name="Picture Placeholder 82" descr="USB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627" y="1988373"/>
            <a:ext cx="502873" cy="502873"/>
          </a:xfrm>
        </p:spPr>
      </p:pic>
      <p:pic>
        <p:nvPicPr>
          <p:cNvPr id="16" name="Content Placeholder 1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1A37744D-B811-48CD-AD19-69F8798B121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7"/>
          <a:srcRect t="2956" b="13788"/>
          <a:stretch/>
        </p:blipFill>
        <p:spPr>
          <a:xfrm>
            <a:off x="8234819" y="2703876"/>
            <a:ext cx="3379835" cy="3751863"/>
          </a:xfr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6CD53E6-A079-44D1-B8A2-7E52FE97B7DF}"/>
              </a:ext>
            </a:extLst>
          </p:cNvPr>
          <p:cNvSpPr txBox="1">
            <a:spLocks/>
          </p:cNvSpPr>
          <p:nvPr/>
        </p:nvSpPr>
        <p:spPr>
          <a:xfrm>
            <a:off x="4594329" y="1660982"/>
            <a:ext cx="3428108" cy="430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Assembled on manifold</a:t>
            </a:r>
          </a:p>
          <a:p>
            <a:r>
              <a:rPr lang="en-IN" sz="2400" dirty="0"/>
              <a:t>Fully wired</a:t>
            </a:r>
          </a:p>
          <a:p>
            <a:r>
              <a:rPr lang="en-IN" sz="2400" dirty="0"/>
              <a:t>Powered by AC/DC adapter</a:t>
            </a:r>
          </a:p>
          <a:p>
            <a:r>
              <a:rPr lang="en-IN" sz="2400" dirty="0"/>
              <a:t>Controlled using DAQ relay switch </a:t>
            </a:r>
            <a:r>
              <a:rPr lang="en-IN" sz="1200" dirty="0"/>
              <a:t>		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92ABE-F32C-4054-9C84-68FE49A94153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Content Placeholder 9" descr="A circuit board&#10;&#10;Description automatically generated">
            <a:extLst>
              <a:ext uri="{FF2B5EF4-FFF2-40B4-BE49-F238E27FC236}">
                <a16:creationId xmlns:a16="http://schemas.microsoft.com/office/drawing/2014/main" id="{9F69BB6B-9080-4288-B44C-53721CB04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b="13691"/>
          <a:stretch/>
        </p:blipFill>
        <p:spPr>
          <a:xfrm>
            <a:off x="247288" y="2703877"/>
            <a:ext cx="4134659" cy="3751862"/>
          </a:xfrm>
        </p:spPr>
      </p:pic>
    </p:spTree>
    <p:extLst>
      <p:ext uri="{BB962C8B-B14F-4D97-AF65-F5344CB8AC3E}">
        <p14:creationId xmlns:p14="http://schemas.microsoft.com/office/powerpoint/2010/main" val="252731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544F-0243-4B1E-9088-38353701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conclusion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98DA-8B60-4524-A2C1-7525E15F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Remaining tasks:</a:t>
            </a:r>
          </a:p>
          <a:p>
            <a:pPr lvl="1"/>
            <a:r>
              <a:rPr lang="en-US" dirty="0"/>
              <a:t>Interfacing software</a:t>
            </a:r>
          </a:p>
          <a:p>
            <a:pPr lvl="1"/>
            <a:r>
              <a:rPr lang="en-US" dirty="0"/>
              <a:t>Control system</a:t>
            </a:r>
          </a:p>
          <a:p>
            <a:endParaRPr lang="en-US" sz="1800" dirty="0"/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Engineering in a biological environment</a:t>
            </a:r>
          </a:p>
          <a:p>
            <a:pPr lvl="1"/>
            <a:r>
              <a:rPr lang="en-US" dirty="0"/>
              <a:t>Professionally contacting suppliers</a:t>
            </a:r>
          </a:p>
          <a:p>
            <a:pPr lvl="1"/>
            <a:r>
              <a:rPr lang="en-US" dirty="0"/>
              <a:t>Organizational skills</a:t>
            </a:r>
          </a:p>
          <a:p>
            <a:pPr lvl="1"/>
            <a:r>
              <a:rPr lang="en-US" dirty="0"/>
              <a:t>Budgeting and planning</a:t>
            </a:r>
          </a:p>
          <a:p>
            <a:pPr lvl="1"/>
            <a:endParaRPr lang="en-US" sz="1800" dirty="0"/>
          </a:p>
          <a:p>
            <a:pPr marL="457200"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B953-7871-4032-BB7D-288F32AF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9EC71654-96A5-4280-94F3-931C61A9F92C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16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8ECBC6D-8BDA-4429-B6FE-364D55D4F1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407" r="29376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BFCED7-9C56-4450-8392-329C35697336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67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National Instruments DAQmx</a:t>
            </a:r>
          </a:p>
          <a:p>
            <a:pPr algn="l"/>
            <a:r>
              <a:rPr lang="en-IN" sz="2400" dirty="0"/>
              <a:t>	+ LabVIEW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 err="1"/>
              <a:t>Polhemus</a:t>
            </a:r>
            <a:r>
              <a:rPr lang="en-IN" sz="2400" dirty="0"/>
              <a:t> </a:t>
            </a:r>
            <a:r>
              <a:rPr lang="en-IN" sz="2400" dirty="0" err="1"/>
              <a:t>PDImfc</a:t>
            </a:r>
            <a:endParaRPr lang="en-IN" sz="2400" dirty="0"/>
          </a:p>
          <a:p>
            <a:pPr algn="l"/>
            <a:r>
              <a:rPr lang="en-IN" sz="2400" dirty="0"/>
              <a:t>	→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14793" y="1903728"/>
            <a:ext cx="4440143" cy="495389"/>
          </a:xfrm>
        </p:spPr>
        <p:txBody>
          <a:bodyPr/>
          <a:lstStyle/>
          <a:p>
            <a:r>
              <a:rPr lang="en-IN" sz="2400" dirty="0"/>
              <a:t>Learning new software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/>
          <a:lstStyle/>
          <a:p>
            <a:r>
              <a:rPr lang="en-IN" sz="2400" dirty="0"/>
              <a:t>Lessons learned: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Always plan for extra time for product delivery, unexpected events, or malfunctions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IN" sz="2400" dirty="0"/>
              <a:t>Lead times</a:t>
            </a:r>
          </a:p>
        </p:txBody>
      </p:sp>
      <p:pic>
        <p:nvPicPr>
          <p:cNvPr id="29" name="Picture Placeholder 28" descr="Computer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2969" y="1850968"/>
            <a:ext cx="605487" cy="605487"/>
          </a:xfrm>
        </p:spPr>
      </p:pic>
      <p:pic>
        <p:nvPicPr>
          <p:cNvPr id="31" name="Picture Placeholder 30" descr="Truck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8782" y="4906113"/>
            <a:ext cx="605487" cy="60548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935B9-57BD-4DE2-8351-63E9FCFA9379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29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ea typeface="+mj-ea"/>
                <a:cs typeface="+mj-cs"/>
              </a:rPr>
              <a:t>Thank you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2500" b="12500"/>
          <a:stretch/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2500" b="12500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12393" t="31483" r="13380" b="12499"/>
          <a:stretch/>
        </p:blipFill>
        <p:spPr>
          <a:xfrm>
            <a:off x="6804629" y="1848535"/>
            <a:ext cx="1421482" cy="1430338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12818" b="12818"/>
          <a:stretch>
            <a:fillRect/>
          </a:stretch>
        </p:blipFill>
        <p:spPr/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923A7A4-3EF7-4C10-8A58-7D235D92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Ben </a:t>
            </a:r>
            <a:r>
              <a:rPr lang="en-CA" dirty="0" err="1"/>
              <a:t>Francolini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IN" sz="2000" dirty="0"/>
              <a:t>2. tracking system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3A637EE-33CE-4565-871B-C600359D2032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CA" dirty="0"/>
              <a:t>Jody Haig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IN" sz="2000" dirty="0"/>
              <a:t>3. valves 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9E9A01A-5338-47AB-B1C1-07F7A11BE0A2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CA" dirty="0"/>
              <a:t>Laura </a:t>
            </a:r>
            <a:r>
              <a:rPr lang="en-CA" dirty="0" err="1"/>
              <a:t>Fasanella</a:t>
            </a:r>
            <a:endParaRPr lang="en-CA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IN" sz="2000" dirty="0"/>
              <a:t>4. sensors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8D030A3-99F3-4F48-BBFE-851E2BD30AB5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CA" dirty="0"/>
              <a:t>Brittany Stott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IN" sz="2000" dirty="0"/>
              <a:t>5. Challenges and conclusion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10363BA3-208D-4B49-863A-41BEBC623859}"/>
              </a:ext>
            </a:extLst>
          </p:cNvPr>
          <p:cNvSpPr txBox="1">
            <a:spLocks/>
          </p:cNvSpPr>
          <p:nvPr/>
        </p:nvSpPr>
        <p:spPr>
          <a:xfrm>
            <a:off x="524924" y="1222948"/>
            <a:ext cx="4018102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rgbClr val="0D1D5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1. Background and objectives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413A6-CA22-46A1-8213-45DD3BB94523}"/>
              </a:ext>
            </a:extLst>
          </p:cNvPr>
          <p:cNvSpPr/>
          <p:nvPr/>
        </p:nvSpPr>
        <p:spPr>
          <a:xfrm>
            <a:off x="244839" y="6195922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5985CF-7C1B-4B65-A32D-4354F21212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supply, breadboard, and </a:t>
            </a:r>
            <a:r>
              <a:rPr lang="en-IN" dirty="0" err="1"/>
              <a:t>daq</a:t>
            </a:r>
            <a:r>
              <a:rPr lang="en-IN" dirty="0"/>
              <a:t> connection</a:t>
            </a:r>
          </a:p>
        </p:txBody>
      </p:sp>
      <p:pic>
        <p:nvPicPr>
          <p:cNvPr id="11" name="Content Placeholder 10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478FA02-CD7B-482F-A75F-6196D2AAF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125" y="2706523"/>
            <a:ext cx="4997451" cy="37480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20</a:t>
            </a:fld>
            <a:endParaRPr lang="en-IN" dirty="0"/>
          </a:p>
        </p:txBody>
      </p:sp>
      <p:pic>
        <p:nvPicPr>
          <p:cNvPr id="13" name="Content Placeholder 12" descr="A close up of a computer&#10;&#10;Description automatically generated">
            <a:extLst>
              <a:ext uri="{FF2B5EF4-FFF2-40B4-BE49-F238E27FC236}">
                <a16:creationId xmlns:a16="http://schemas.microsoft.com/office/drawing/2014/main" id="{CE1AFB07-DE6D-4374-AB6A-DCE7244029A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7242176" y="2706523"/>
            <a:ext cx="4424362" cy="374921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IN" dirty="0"/>
              <a:t>Topic 01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IN" dirty="0"/>
              <a:t>Topic 02</a:t>
            </a:r>
          </a:p>
        </p:txBody>
      </p:sp>
      <p:pic>
        <p:nvPicPr>
          <p:cNvPr id="85" name="Picture Placeholder 84" descr="Wireless route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8318" y="1988373"/>
            <a:ext cx="502873" cy="502873"/>
          </a:xfrm>
        </p:spPr>
      </p:pic>
      <p:pic>
        <p:nvPicPr>
          <p:cNvPr id="83" name="Picture Placeholder 82" descr="USB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0627" y="1988373"/>
            <a:ext cx="502873" cy="502873"/>
          </a:xfrm>
        </p:spPr>
      </p:pic>
    </p:spTree>
    <p:extLst>
      <p:ext uri="{BB962C8B-B14F-4D97-AF65-F5344CB8AC3E}">
        <p14:creationId xmlns:p14="http://schemas.microsoft.com/office/powerpoint/2010/main" val="342932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Tracking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indent="0">
              <a:buNone/>
            </a:pPr>
            <a:r>
              <a:rPr lang="en-IN" sz="1800" dirty="0"/>
              <a:t>Nunc viverra imperdiet enim. Fusce est. Vivamus a tellus.</a:t>
            </a:r>
          </a:p>
          <a:p>
            <a:pPr marL="0" indent="0">
              <a:buNone/>
            </a:pPr>
            <a:r>
              <a:rPr lang="en-IN" sz="1800" dirty="0"/>
              <a:t>Pellentesque habitant morbi tristique senectus et netus et malesuada fames ac turpis egestas. Proin pharetra nonummy pede. Mauris et orci.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55212" y="988536"/>
            <a:ext cx="4884848" cy="4884848"/>
          </a:xfr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IN" sz="1600" dirty="0"/>
              <a:t>Nunc viverra imperdiet enim. Fusce est. Vivamus a tellus.</a:t>
            </a:r>
          </a:p>
          <a:p>
            <a:r>
              <a:rPr lang="en-IN" sz="1600" dirty="0"/>
              <a:t>Pellentesque habitant morbi tristique senectus et netus et males</a:t>
            </a:r>
          </a:p>
          <a:p>
            <a:r>
              <a:rPr lang="en-IN" sz="1600" dirty="0"/>
              <a:t>Pellentesque habitant morbi tristique senectus et netus et malesuada fames 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IN" dirty="0"/>
              <a:t>Topic 01 comes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I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IN" sz="1600" dirty="0"/>
              <a:t>Nunc viverra imperdiet enim. Fusce est. Vivamus a tellus.</a:t>
            </a:r>
          </a:p>
          <a:p>
            <a:r>
              <a:rPr lang="en-IN" sz="1600" dirty="0"/>
              <a:t>Pellentesque habitant morbi tristique senectus et netus et males</a:t>
            </a:r>
          </a:p>
          <a:p>
            <a:r>
              <a:rPr lang="en-IN" sz="1600" dirty="0"/>
              <a:t>Pellentesque habitant morbi tristique senectus et netus et malesuada fames ac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IN" dirty="0"/>
              <a:t>Topic 02 comes here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Tracking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indent="0">
              <a:buNone/>
            </a:pPr>
            <a:r>
              <a:rPr lang="en-IN" sz="1800" dirty="0"/>
              <a:t>Nunc viverra imperdiet enim. Fusce est. Vivamus a tellus.</a:t>
            </a:r>
          </a:p>
          <a:p>
            <a:pPr marL="0" indent="0">
              <a:buNone/>
            </a:pPr>
            <a:r>
              <a:rPr lang="en-IN" sz="1800" dirty="0"/>
              <a:t>Pellentesque habitant morbi tristique senectus et netus et malesuada fames ac turpis egestas. Proin pharetra nonummy pede. Mauris et orci.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23</a:t>
            </a:fld>
            <a:endParaRPr lang="en-IN" dirty="0"/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55212" y="988536"/>
            <a:ext cx="4884848" cy="4884848"/>
          </a:xfrm>
        </p:spPr>
      </p:pic>
    </p:spTree>
    <p:extLst>
      <p:ext uri="{BB962C8B-B14F-4D97-AF65-F5344CB8AC3E}">
        <p14:creationId xmlns:p14="http://schemas.microsoft.com/office/powerpoint/2010/main" val="53379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AA5F8E-B4F0-4687-93F1-61D7C353E55A}"/>
              </a:ext>
            </a:extLst>
          </p:cNvPr>
          <p:cNvSpPr txBox="1">
            <a:spLocks/>
          </p:cNvSpPr>
          <p:nvPr/>
        </p:nvSpPr>
        <p:spPr>
          <a:xfrm>
            <a:off x="648931" y="2038662"/>
            <a:ext cx="3505494" cy="4185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Etiology = often unknown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Multiple potential causes 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Massive economic burden on health and welfare systems</a:t>
            </a:r>
          </a:p>
          <a:p>
            <a:pPr lvl="1"/>
            <a:r>
              <a:rPr lang="en-US" dirty="0"/>
              <a:t>Leading cause for work absences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9EC71654-96A5-4280-94F3-931C61A9F92C}" type="slidenum">
              <a:rPr lang="en-US" sz="1200">
                <a:solidFill>
                  <a:srgbClr val="303030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>
              <a:solidFill>
                <a:srgbClr val="303030"/>
              </a:solidFill>
            </a:endParaRPr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245953"/>
              </p:ext>
            </p:extLst>
          </p:nvPr>
        </p:nvGraphicFramePr>
        <p:xfrm>
          <a:off x="5608319" y="965595"/>
          <a:ext cx="5614835" cy="477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667CB0A-DD56-4584-A8B7-4CDB412B6272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011" y="1154832"/>
            <a:ext cx="9485277" cy="764460"/>
          </a:xfrm>
        </p:spPr>
        <p:txBody>
          <a:bodyPr/>
          <a:lstStyle/>
          <a:p>
            <a:r>
              <a:rPr lang="en-IN" sz="2400" dirty="0"/>
              <a:t>Automate the control system of the pneumatic muscles and artificial vales</a:t>
            </a:r>
          </a:p>
          <a:p>
            <a:r>
              <a:rPr lang="en-IN" sz="2400" dirty="0"/>
              <a:t>To be done using a control system complete with: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15626"/>
          <a:stretch/>
        </p:blipFill>
        <p:spPr>
          <a:xfrm>
            <a:off x="3477720" y="2427985"/>
            <a:ext cx="5236559" cy="4121437"/>
          </a:xfr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E79082-7583-4711-8392-AA3B328EC128}"/>
              </a:ext>
            </a:extLst>
          </p:cNvPr>
          <p:cNvSpPr txBox="1">
            <a:spLocks/>
          </p:cNvSpPr>
          <p:nvPr/>
        </p:nvSpPr>
        <p:spPr>
          <a:xfrm>
            <a:off x="8781008" y="2045755"/>
            <a:ext cx="2729918" cy="764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Tracking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Valves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Pressure Sensors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Air compressor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51E2B-08D0-47B8-B389-6C617307D804}"/>
              </a:ext>
            </a:extLst>
          </p:cNvPr>
          <p:cNvSpPr/>
          <p:nvPr/>
        </p:nvSpPr>
        <p:spPr>
          <a:xfrm>
            <a:off x="314793" y="6011056"/>
            <a:ext cx="1663909" cy="6643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F8A3D7F-4C61-47C3-9592-61782493A516}"/>
              </a:ext>
            </a:extLst>
          </p:cNvPr>
          <p:cNvSpPr/>
          <p:nvPr/>
        </p:nvSpPr>
        <p:spPr>
          <a:xfrm>
            <a:off x="6230912" y="-1409076"/>
            <a:ext cx="7170295" cy="754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2" y="1825625"/>
            <a:ext cx="287066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Pressure sensors should be of suitable size and suitable location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Measure pressure in pneumatic muscles and cavities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Observe spinal movement under a load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Automatically regulate pressure in muscles and cavities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Aesthetically pleasing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686884" y="0"/>
            <a:ext cx="5505116" cy="57803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specifications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37B266-FEDD-44E9-BBC0-C16CB651400E}"/>
              </a:ext>
            </a:extLst>
          </p:cNvPr>
          <p:cNvSpPr txBox="1">
            <a:spLocks/>
          </p:cNvSpPr>
          <p:nvPr/>
        </p:nvSpPr>
        <p:spPr>
          <a:xfrm>
            <a:off x="3621938" y="1825625"/>
            <a:ext cx="274786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→"/>
            </a:pPr>
            <a:r>
              <a:rPr lang="en-IN" sz="2000" dirty="0"/>
              <a:t>OMEGA pressure sensors</a:t>
            </a:r>
          </a:p>
          <a:p>
            <a:pPr marL="0" indent="0">
              <a:buNone/>
            </a:pPr>
            <a:endParaRPr lang="en-IN" sz="1200" dirty="0"/>
          </a:p>
          <a:p>
            <a:pPr>
              <a:buFont typeface="Calibri" panose="020F0502020204030204" pitchFamily="34" charset="0"/>
              <a:buChar char="→"/>
            </a:pPr>
            <a:r>
              <a:rPr lang="en-IN" sz="2000" dirty="0"/>
              <a:t>OMEGA pressure sensors</a:t>
            </a:r>
          </a:p>
          <a:p>
            <a:pPr marL="0" indent="0">
              <a:buNone/>
            </a:pPr>
            <a:endParaRPr lang="en-IN" sz="800" dirty="0"/>
          </a:p>
          <a:p>
            <a:pPr>
              <a:buFont typeface="Calibri" panose="020F0502020204030204" pitchFamily="34" charset="0"/>
              <a:buChar char="→"/>
            </a:pPr>
            <a:r>
              <a:rPr lang="en-IN" sz="2000" dirty="0" err="1"/>
              <a:t>Polhemus</a:t>
            </a:r>
            <a:r>
              <a:rPr lang="en-IN" sz="2000" dirty="0"/>
              <a:t> FASTRAK </a:t>
            </a:r>
          </a:p>
          <a:p>
            <a:pPr marL="0" indent="0">
              <a:buNone/>
            </a:pPr>
            <a:endParaRPr lang="en-IN" sz="1000" dirty="0"/>
          </a:p>
          <a:p>
            <a:pPr>
              <a:buFont typeface="Calibri" panose="020F0502020204030204" pitchFamily="34" charset="0"/>
              <a:buChar char="→"/>
            </a:pPr>
            <a:r>
              <a:rPr lang="en-IN" sz="2000" dirty="0"/>
              <a:t>BURKERT  microfluidic valves</a:t>
            </a:r>
          </a:p>
          <a:p>
            <a:pPr marL="0" indent="0">
              <a:buNone/>
            </a:pPr>
            <a:endParaRPr lang="en-IN" sz="1400" dirty="0"/>
          </a:p>
          <a:p>
            <a:pPr>
              <a:buFont typeface="Calibri" panose="020F0502020204030204" pitchFamily="34" charset="0"/>
              <a:buChar char="→"/>
            </a:pPr>
            <a:r>
              <a:rPr lang="en-IN" sz="2000" dirty="0"/>
              <a:t>Wire and electrical component organization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7EC28E-37C1-4037-9114-CCA515047878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59DEF29-BB10-4C4B-9F0D-751CE922F7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843677" y="378697"/>
            <a:ext cx="8122622" cy="610060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B3F8131-1E91-4482-B906-BD3C5B20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CA" b="1" dirty="0">
                <a:solidFill>
                  <a:schemeClr val="accent1"/>
                </a:solidFill>
              </a:rPr>
              <a:t>POLHEMUS FASTRAK DIGITIZER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D4B56-4D68-47EF-8829-8F6CF5C0E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96725" y="6456363"/>
            <a:ext cx="295275" cy="187325"/>
          </a:xfrm>
        </p:spPr>
        <p:txBody>
          <a:bodyPr/>
          <a:lstStyle/>
          <a:p>
            <a:fld id="{9EC71654-96A5-4280-94F3-931C61A9F92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CA3F1-4822-4F8E-9A1D-C5AADD854C28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59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D59B08-322E-4A75-B6EB-3D2C65B6578E}"/>
              </a:ext>
            </a:extLst>
          </p:cNvPr>
          <p:cNvSpPr txBox="1">
            <a:spLocks/>
          </p:cNvSpPr>
          <p:nvPr/>
        </p:nvSpPr>
        <p:spPr>
          <a:xfrm>
            <a:off x="680933" y="1409075"/>
            <a:ext cx="10381808" cy="430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/>
              <a:t>Fastrak</a:t>
            </a:r>
            <a:r>
              <a:rPr lang="en-IN" sz="2400" dirty="0"/>
              <a:t> Digitizer collects &lt;</a:t>
            </a:r>
            <a:r>
              <a:rPr lang="en-IN" sz="2400" dirty="0" err="1"/>
              <a:t>x,y,z</a:t>
            </a:r>
            <a:r>
              <a:rPr lang="en-IN" sz="2400" dirty="0"/>
              <a:t>&gt; coordinates instantaneously and continuously</a:t>
            </a:r>
          </a:p>
          <a:p>
            <a:r>
              <a:rPr lang="en-IN" sz="2400" dirty="0" err="1"/>
              <a:t>PDImfc</a:t>
            </a:r>
            <a:r>
              <a:rPr lang="en-IN" sz="2400" dirty="0"/>
              <a:t> Interface displays stream of data</a:t>
            </a:r>
          </a:p>
          <a:p>
            <a:r>
              <a:rPr lang="en-IN" sz="2400" dirty="0"/>
              <a:t>MATLAB function obtains data for a certain time limit specified by user</a:t>
            </a:r>
          </a:p>
          <a:p>
            <a:r>
              <a:rPr lang="en-IN" sz="2400" dirty="0"/>
              <a:t>Issues present with calling the function of a single time</a:t>
            </a:r>
          </a:p>
          <a:p>
            <a:r>
              <a:rPr lang="en-IN" sz="2400" dirty="0"/>
              <a:t>For-loop created in MATLAB</a:t>
            </a:r>
          </a:p>
          <a:p>
            <a:r>
              <a:rPr lang="en-IN" sz="2400" dirty="0"/>
              <a:t>Code is altered depending on number of sensors used to indicate relative motion of micro-sensor in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A3C4-4FFB-48FB-BA75-F3FB8133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34DF1D7-4F46-4930-8B13-CE49A988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POLHEMUS tracking system functionality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5D8E8-95FB-4BCA-BF8B-0708CE94553D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42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6A0E2D-4368-4621-8456-0B7984A2FC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273" r="97"/>
          <a:stretch/>
        </p:blipFill>
        <p:spPr>
          <a:xfrm>
            <a:off x="4143600" y="1701764"/>
            <a:ext cx="3335236" cy="25742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supply, breadboard, and </a:t>
            </a:r>
            <a:r>
              <a:rPr lang="en-IN" dirty="0" err="1"/>
              <a:t>daq</a:t>
            </a:r>
            <a:r>
              <a:rPr lang="en-IN" dirty="0"/>
              <a:t> connection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78FA02-CD7B-482F-A75F-6196D2AAF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34341" r="11368" b="9760"/>
          <a:stretch/>
        </p:blipFill>
        <p:spPr>
          <a:xfrm>
            <a:off x="696321" y="2688736"/>
            <a:ext cx="2491483" cy="20951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1AFB07-DE6D-4374-AB6A-DCE7244029A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5"/>
          <a:srcRect l="13735" t="25368" r="8261" b="18750"/>
          <a:stretch/>
        </p:blipFill>
        <p:spPr>
          <a:xfrm>
            <a:off x="9153056" y="2688735"/>
            <a:ext cx="2193395" cy="2095163"/>
          </a:xfrm>
        </p:spPr>
      </p:pic>
      <p:pic>
        <p:nvPicPr>
          <p:cNvPr id="85" name="Picture Placeholder 84" descr="Wireless route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8318" y="1988373"/>
            <a:ext cx="502873" cy="502873"/>
          </a:xfrm>
        </p:spPr>
      </p:pic>
      <p:pic>
        <p:nvPicPr>
          <p:cNvPr id="83" name="Picture Placeholder 82" descr="USB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0627" y="1988373"/>
            <a:ext cx="502873" cy="502873"/>
          </a:xfrm>
        </p:spPr>
      </p:pic>
      <p:pic>
        <p:nvPicPr>
          <p:cNvPr id="16" name="Picture 15" descr="A close up of a camera&#10;&#10;Description automatically generated">
            <a:extLst>
              <a:ext uri="{FF2B5EF4-FFF2-40B4-BE49-F238E27FC236}">
                <a16:creationId xmlns:a16="http://schemas.microsoft.com/office/drawing/2014/main" id="{D9C7F635-B8E0-43C1-8A8C-D87969C489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3541" y="4369683"/>
            <a:ext cx="3155354" cy="227342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DF4BF54-B367-4928-A873-0B44D3B2B841}"/>
              </a:ext>
            </a:extLst>
          </p:cNvPr>
          <p:cNvSpPr/>
          <p:nvPr/>
        </p:nvSpPr>
        <p:spPr>
          <a:xfrm>
            <a:off x="2809476" y="2885606"/>
            <a:ext cx="1424065" cy="4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6811B2F-05EB-4B55-9CA9-F5FB0F8CA35F}"/>
              </a:ext>
            </a:extLst>
          </p:cNvPr>
          <p:cNvSpPr/>
          <p:nvPr/>
        </p:nvSpPr>
        <p:spPr>
          <a:xfrm rot="5400000">
            <a:off x="5455202" y="4191787"/>
            <a:ext cx="712031" cy="4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Shape 20">
            <a:extLst>
              <a:ext uri="{FF2B5EF4-FFF2-40B4-BE49-F238E27FC236}">
                <a16:creationId xmlns:a16="http://schemas.microsoft.com/office/drawing/2014/main" id="{4672865F-0BCA-4EEF-983C-27EDBA846944}"/>
              </a:ext>
            </a:extLst>
          </p:cNvPr>
          <p:cNvSpPr/>
          <p:nvPr/>
        </p:nvSpPr>
        <p:spPr>
          <a:xfrm rot="3164661">
            <a:off x="7861769" y="1750072"/>
            <a:ext cx="1589505" cy="2162658"/>
          </a:xfrm>
          <a:prstGeom prst="swooshArrow">
            <a:avLst>
              <a:gd name="adj1" fmla="val 16310"/>
              <a:gd name="adj2" fmla="val 31370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873579-5EAC-41F2-8C80-67EADCBF5DF7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55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D59B08-322E-4A75-B6EB-3D2C65B6578E}"/>
              </a:ext>
            </a:extLst>
          </p:cNvPr>
          <p:cNvSpPr txBox="1">
            <a:spLocks/>
          </p:cNvSpPr>
          <p:nvPr/>
        </p:nvSpPr>
        <p:spPr>
          <a:xfrm>
            <a:off x="680933" y="1409075"/>
            <a:ext cx="9797191" cy="4586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Sensor OD currently does not have snug fit with pneumatic muscle ID</a:t>
            </a:r>
          </a:p>
          <a:p>
            <a:r>
              <a:rPr lang="en-IN" sz="2400" dirty="0"/>
              <a:t>Intermediary tube is necessary to prevent air leakage </a:t>
            </a:r>
          </a:p>
          <a:p>
            <a:r>
              <a:rPr lang="en-IN" sz="2400" dirty="0"/>
              <a:t>Ridges created on tube piece to wrap cable tie</a:t>
            </a:r>
          </a:p>
          <a:p>
            <a:r>
              <a:rPr lang="en-IN" sz="2400" dirty="0"/>
              <a:t>Dimensions </a:t>
            </a:r>
          </a:p>
          <a:p>
            <a:pPr lvl="1"/>
            <a:r>
              <a:rPr lang="en-IN" sz="2000" dirty="0"/>
              <a:t>ID: 1/5” (accounts for smaller sensor head)</a:t>
            </a:r>
          </a:p>
          <a:p>
            <a:pPr lvl="1"/>
            <a:r>
              <a:rPr lang="en-IN" sz="2000" dirty="0"/>
              <a:t>ID: 1/4“ (accounts for larger sensor head)</a:t>
            </a:r>
          </a:p>
          <a:p>
            <a:pPr lvl="1"/>
            <a:r>
              <a:rPr lang="en-IN" sz="2000" dirty="0"/>
              <a:t>OD: 3/8”</a:t>
            </a:r>
          </a:p>
          <a:p>
            <a:pPr lvl="1"/>
            <a:r>
              <a:rPr lang="en-IN" sz="2000" dirty="0"/>
              <a:t>Length: 0.52”</a:t>
            </a:r>
          </a:p>
          <a:p>
            <a:pPr lvl="1"/>
            <a:r>
              <a:rPr lang="en-IN" sz="2000" dirty="0"/>
              <a:t>Distance between ridges: 1/10” (appropriate for thin </a:t>
            </a:r>
          </a:p>
          <a:p>
            <a:pPr marL="457200" lvl="1" indent="0">
              <a:buNone/>
            </a:pPr>
            <a:r>
              <a:rPr lang="en-IN" sz="2000" dirty="0"/>
              <a:t>    cable-ties)</a:t>
            </a:r>
          </a:p>
          <a:p>
            <a:r>
              <a:rPr lang="en-IN" sz="2400" dirty="0"/>
              <a:t>Currently being manufactured at CUBE (PLA material)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A3C4-4FFB-48FB-BA75-F3FB8133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34DF1D7-4F46-4930-8B13-CE49A988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Intermediary tube functionality</a:t>
            </a:r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79E5ADB-5912-45FE-8D69-887DFAECC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803" y="2476968"/>
            <a:ext cx="5027469" cy="245120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06091D-62BC-4E6D-AB7F-88CC7EA3156E}"/>
              </a:ext>
            </a:extLst>
          </p:cNvPr>
          <p:cNvSpPr/>
          <p:nvPr/>
        </p:nvSpPr>
        <p:spPr>
          <a:xfrm>
            <a:off x="225054" y="6147151"/>
            <a:ext cx="1573967" cy="51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1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Widescreen</PresentationFormat>
  <Paragraphs>186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Office Theme</vt:lpstr>
      <vt:lpstr>Automation of robotic spine: tim</vt:lpstr>
      <vt:lpstr>outline</vt:lpstr>
      <vt:lpstr>introduction</vt:lpstr>
      <vt:lpstr>objective</vt:lpstr>
      <vt:lpstr>Design specifications </vt:lpstr>
      <vt:lpstr>POLHEMUS FASTRAK DIGITIZER SETUP</vt:lpstr>
      <vt:lpstr>POLHEMUS tracking system functionality</vt:lpstr>
      <vt:lpstr>Power supply, breadboard, and daq connection</vt:lpstr>
      <vt:lpstr>Intermediary tube functionality</vt:lpstr>
      <vt:lpstr>Pressure sensors and daq </vt:lpstr>
      <vt:lpstr>SOLDERED SENSORS</vt:lpstr>
      <vt:lpstr>Power supply, breadboard, and daq connection</vt:lpstr>
      <vt:lpstr>LABVIEW READING CONTINUOUS SAMPLES FOR PRESSURE SENSORS AND MICROFLUIDIC VALVES</vt:lpstr>
      <vt:lpstr>VALVES and daq </vt:lpstr>
      <vt:lpstr>Microfluidic valves</vt:lpstr>
      <vt:lpstr>conclusion</vt:lpstr>
      <vt:lpstr>challenges</vt:lpstr>
      <vt:lpstr>Thank you</vt:lpstr>
      <vt:lpstr>Customize this Template</vt:lpstr>
      <vt:lpstr>Power supply, breadboard, and daq connection</vt:lpstr>
      <vt:lpstr>Tracking system </vt:lpstr>
      <vt:lpstr>Comparison 02</vt:lpstr>
      <vt:lpstr>Tracking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2019-03-20T04:10:10Z</dcterms:created>
  <dcterms:modified xsi:type="dcterms:W3CDTF">2019-03-20T13:43:21Z</dcterms:modified>
</cp:coreProperties>
</file>