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60" r:id="rId5"/>
    <p:sldId id="261" r:id="rId6"/>
    <p:sldId id="311" r:id="rId7"/>
    <p:sldId id="309" r:id="rId8"/>
    <p:sldId id="310" r:id="rId9"/>
    <p:sldId id="308" r:id="rId10"/>
    <p:sldId id="312" r:id="rId11"/>
    <p:sldId id="313" r:id="rId12"/>
    <p:sldId id="315" r:id="rId13"/>
    <p:sldId id="314" r:id="rId14"/>
    <p:sldId id="323" r:id="rId15"/>
    <p:sldId id="316" r:id="rId16"/>
    <p:sldId id="322" r:id="rId17"/>
    <p:sldId id="319" r:id="rId18"/>
    <p:sldId id="317" r:id="rId19"/>
    <p:sldId id="328" r:id="rId20"/>
    <p:sldId id="324" r:id="rId21"/>
    <p:sldId id="318" r:id="rId22"/>
    <p:sldId id="325" r:id="rId23"/>
    <p:sldId id="320" r:id="rId24"/>
    <p:sldId id="329" r:id="rId25"/>
    <p:sldId id="327" r:id="rId26"/>
    <p:sldId id="330" r:id="rId27"/>
    <p:sldId id="331" r:id="rId28"/>
    <p:sldId id="337" r:id="rId29"/>
    <p:sldId id="332" r:id="rId30"/>
    <p:sldId id="333" r:id="rId31"/>
    <p:sldId id="334" r:id="rId32"/>
    <p:sldId id="335" r:id="rId33"/>
    <p:sldId id="338" r:id="rId34"/>
    <p:sldId id="336" r:id="rId35"/>
    <p:sldId id="339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0000"/>
    <a:srgbClr val="1F4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94874" autoAdjust="0"/>
  </p:normalViewPr>
  <p:slideViewPr>
    <p:cSldViewPr snapToGrid="0">
      <p:cViewPr varScale="1">
        <p:scale>
          <a:sx n="112" d="100"/>
          <a:sy n="112" d="100"/>
        </p:scale>
        <p:origin x="109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9CDB-6610-4573-A6F5-828EFDDF2CAA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2952-5354-4D57-999A-3A5F6A4E7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1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FE7C-7E98-4D2F-AB4B-A2B8612283B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4F5-198C-40F3-9554-7C63703F2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84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9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2232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088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1118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552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51427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8814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0762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КОЛОНКИ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numCol="2" spcCol="720000" anchor="ctr">
            <a:normAutofit/>
          </a:bodyPr>
          <a:lstStyle>
            <a:lvl1pPr algn="l">
              <a:lnSpc>
                <a:spcPct val="150000"/>
              </a:lnSpc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5807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Е КОЛОНКИ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numCol="2" spcCol="720000" anchor="ctr">
            <a:normAutofit/>
          </a:bodyPr>
          <a:lstStyle>
            <a:lvl1pPr algn="l">
              <a:lnSpc>
                <a:spcPct val="150000"/>
              </a:lnSpc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142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9"/>
            <a:ext cx="5011057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01380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4E3693-9FC2-EB5D-B131-6329B1820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52439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829340"/>
            <a:ext cx="3604621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1004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52800" y="424800"/>
            <a:ext cx="4622399" cy="6105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5277600" y="424800"/>
            <a:ext cx="6552000" cy="6105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Clr>
                <a:schemeClr val="tx1"/>
              </a:buClr>
              <a:buFontTx/>
              <a:buNone/>
              <a:defRPr sz="2800"/>
            </a:lvl1pPr>
            <a:lvl2pPr marL="457200" indent="0" algn="l">
              <a:spcAft>
                <a:spcPts val="1200"/>
              </a:spcAft>
              <a:buClr>
                <a:schemeClr val="tx1"/>
              </a:buClr>
              <a:buFontTx/>
              <a:buNone/>
              <a:defRPr sz="2800"/>
            </a:lvl2pPr>
            <a:lvl3pPr marL="914400" indent="0" algn="l">
              <a:spcAft>
                <a:spcPts val="1200"/>
              </a:spcAft>
              <a:buClr>
                <a:schemeClr val="tx1"/>
              </a:buClr>
              <a:buFontTx/>
              <a:buNone/>
              <a:defRPr sz="28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5716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225248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378187" y="765544"/>
            <a:ext cx="7200899" cy="5411419"/>
          </a:xfrm>
        </p:spPr>
        <p:txBody>
          <a:bodyPr anchor="ctr">
            <a:normAutofit/>
          </a:bodyPr>
          <a:lstStyle>
            <a:lvl1pPr marL="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2928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378187" y="765544"/>
            <a:ext cx="7200899" cy="5411419"/>
          </a:xfrm>
        </p:spPr>
        <p:txBody>
          <a:bodyPr anchor="ctr">
            <a:normAutofit/>
          </a:bodyPr>
          <a:lstStyle>
            <a:lvl1pPr marL="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0" hasCustomPrompt="1"/>
          </p:nvPr>
        </p:nvSpPr>
        <p:spPr>
          <a:xfrm>
            <a:off x="430696" y="765544"/>
            <a:ext cx="3694043" cy="5411419"/>
          </a:xfr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2333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7800" y="488682"/>
            <a:ext cx="10796400" cy="8201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87609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17137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75906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изображения из Интернета 2"/>
          <p:cNvSpPr>
            <a:spLocks noGrp="1"/>
          </p:cNvSpPr>
          <p:nvPr>
            <p:ph type="clipArt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5071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ЕРВОГО УРОВНЯ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5034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8"/>
            <a:ext cx="4786086" cy="568251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501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ТОРОГО УРОВНЯ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477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8"/>
            <a:ext cx="4604657" cy="564291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393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ЕТЬЕГО УРОВН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67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199" y="616689"/>
            <a:ext cx="4728030" cy="550108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en-US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499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7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9273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651" r:id="rId2"/>
    <p:sldLayoutId id="2147483721" r:id="rId3"/>
    <p:sldLayoutId id="2147483652" r:id="rId4"/>
    <p:sldLayoutId id="2147483722" r:id="rId5"/>
    <p:sldLayoutId id="2147483653" r:id="rId6"/>
    <p:sldLayoutId id="2147483723" r:id="rId7"/>
    <p:sldLayoutId id="2147483654" r:id="rId8"/>
    <p:sldLayoutId id="2147483665" r:id="rId9"/>
    <p:sldLayoutId id="2147483724" r:id="rId10"/>
    <p:sldLayoutId id="2147483667" r:id="rId11"/>
    <p:sldLayoutId id="2147483672" r:id="rId12"/>
    <p:sldLayoutId id="2147483673" r:id="rId13"/>
    <p:sldLayoutId id="2147483678" r:id="rId14"/>
    <p:sldLayoutId id="2147483718" r:id="rId15"/>
    <p:sldLayoutId id="2147483719" r:id="rId16"/>
    <p:sldLayoutId id="2147483720" r:id="rId17"/>
    <p:sldLayoutId id="2147483674" r:id="rId18"/>
    <p:sldLayoutId id="2147483675" r:id="rId19"/>
    <p:sldLayoutId id="2147483715" r:id="rId20"/>
    <p:sldLayoutId id="2147483662" r:id="rId21"/>
    <p:sldLayoutId id="2147483716" r:id="rId22"/>
    <p:sldLayoutId id="2147483684" r:id="rId23"/>
    <p:sldLayoutId id="2147483707" r:id="rId24"/>
    <p:sldLayoutId id="2147483676" r:id="rId25"/>
    <p:sldLayoutId id="2147483725" r:id="rId26"/>
    <p:sldLayoutId id="2147483726" r:id="rId27"/>
    <p:sldLayoutId id="2147483727" r:id="rId28"/>
  </p:sldLayoutIdLst>
  <p:hf sldNum="0" hdr="0" ftr="0"/>
  <p:txStyles>
    <p:titleStyle>
      <a:lvl1pPr algn="ctr" defTabSz="914400" rtl="0" eaLnBrk="1" latinLnBrk="0" hangingPunct="1">
        <a:lnSpc>
          <a:spcPct val="15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C09B3-502A-D2CB-F5BC-53094655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РУКОВОДСТВО ПО ИСПОЛЬЗОВАНИЮ МАКРОСА ДЛЯ СОЗДАНИЯ ПРЕЗЕНТАЦИЙ</a:t>
            </a:r>
          </a:p>
        </p:txBody>
      </p:sp>
    </p:spTree>
    <p:extLst>
      <p:ext uri="{BB962C8B-B14F-4D97-AF65-F5344CB8AC3E}">
        <p14:creationId xmlns:p14="http://schemas.microsoft.com/office/powerpoint/2010/main" val="73571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0A6C-1FB3-B057-FA49-2D569348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BF145E5-848F-19ED-FAB7-D600A76A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СВОЕЙ СОБСТВЕННОЙ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51801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06EC6B9-007A-7D4D-4962-204F8049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ДЛЯ СОЗДАНИЯ СВОЕЙ СОБСТВЕННОЙ ПРЕЗЕНТАЦИИ НАДО САМОСТОЯТЕЛЬНО (ИЛИ С ПОМОЩЬЮ ИСКУССТВЕННОГО ИНТЕЛЛЕКТА, НЕЙРОСЕТИ) ПОДГОТОВИТЬ ТЕКСТ ПРЕЗЕНТАЦИИ, СТРУКТУРИРОВАВ ЕГО С ИСПОЛЬЗОВАНИЕМ НЕСКОЛЬКИХ ПРОСТЫХ ПРАВИЛ</a:t>
            </a:r>
          </a:p>
        </p:txBody>
      </p:sp>
    </p:spTree>
    <p:extLst>
      <p:ext uri="{BB962C8B-B14F-4D97-AF65-F5344CB8AC3E}">
        <p14:creationId xmlns:p14="http://schemas.microsoft.com/office/powerpoint/2010/main" val="103101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C099AD-5010-6133-8044-52EDF49A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ЗАГЛАВНЫЕ БУКВЫ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AA65FEB-5CC9-2DB4-D951-B349C829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ДЛЯ ТОГО, ЧТОБЫ ТЕКСТ БЫЛО ПРОЩЕ ВОСПРИНИМАТЬ МЫ РЕКОМЕНДУЕМ ИСПОЛЬЗОВАТЬ ТОЛЬКО ЗАГЛАВНЫЕ БУКВЫ</a:t>
            </a:r>
          </a:p>
        </p:txBody>
      </p:sp>
    </p:spTree>
    <p:extLst>
      <p:ext uri="{BB962C8B-B14F-4D97-AF65-F5344CB8AC3E}">
        <p14:creationId xmlns:p14="http://schemas.microsoft.com/office/powerpoint/2010/main" val="398966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801179-5946-5745-A4AB-9E31287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1" y="424800"/>
            <a:ext cx="4622399" cy="6105600"/>
          </a:xfrm>
        </p:spPr>
        <p:txBody>
          <a:bodyPr>
            <a:normAutofit/>
          </a:bodyPr>
          <a:lstStyle/>
          <a:p>
            <a:r>
              <a:rPr lang="ru-RU" sz="3600" dirty="0"/>
              <a:t>ЗАГОЛОВОК ПРЕЗЕНТАЦИИ</a:t>
            </a:r>
            <a:br>
              <a:rPr lang="ru-RU" sz="3600" dirty="0"/>
            </a:br>
            <a:r>
              <a:rPr lang="ru-RU" sz="3600" dirty="0"/>
              <a:t>---</a:t>
            </a:r>
            <a:endParaRPr lang="ru-RU" sz="4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B841F09-4A69-160D-1E18-B67EC2C6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ru-RU" sz="3200" dirty="0"/>
              <a:t>ПЕРВАЯ СТРОЧКА ТЕКСТА ПОЯВЛЯЕТСЯ НА ЗАГЛАВНОМ СЛАЙДЕ СИНЕГО ЦВЕТА С НАЗВАНИЕМ ПРЕЗЕНТАЦИИ. ДЛЯ ЭТОГО НАДО ПОСЛЕ ЗАГОЛОВКА ПОСТАВИТЬ СТРОЧКУ С ТРЕМЯ ТИРЕ (---)</a:t>
            </a:r>
            <a:endParaRPr lang="ru-RU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1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6B2B-FF5E-10E9-42E4-888366E8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B5F28E-E580-49AB-ACD3-5D2B465A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СТРОКИ С ТРЕМЯ ТИРЕ РАЗДЕЛЯЮТ ФРАГМЕНТЫ ТЕКСТА, КОТОРЫЕ ДОЛЖНЫ ПОПАСТЬ НА РАЗНЫЕ СЛАЙДЫ</a:t>
            </a:r>
          </a:p>
        </p:txBody>
      </p:sp>
    </p:spTree>
    <p:extLst>
      <p:ext uri="{BB962C8B-B14F-4D97-AF65-F5344CB8AC3E}">
        <p14:creationId xmlns:p14="http://schemas.microsoft.com/office/powerpoint/2010/main" val="374640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57903-24B2-69EB-1AD5-C740687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СЛАЙДОВ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EC39C-9ECD-8E40-84DD-7FFB41BC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ТОГО, ЧТОБЫ ОТДЕЛИТЬ ФРАГМЕНТЫ ТЕКСТА, КОТОРЫЕ ДОЛЖНЫ ПОЯВИТЬСЯ НА РАЗНЫХ СЛАЙДАХ ДРУГ ОТ ДРУГА ПОСЛЕ КАЖДОГО ФРАГМЕНТА НАДО ПОСТАВИТЬ СТРОЧКУ С ТРЕМЯ ТИРЕ «---»  </a:t>
            </a:r>
          </a:p>
        </p:txBody>
      </p:sp>
    </p:spTree>
    <p:extLst>
      <p:ext uri="{BB962C8B-B14F-4D97-AF65-F5344CB8AC3E}">
        <p14:creationId xmlns:p14="http://schemas.microsoft.com/office/powerpoint/2010/main" val="102740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C47692-FEB2-4AC8-722B-19A9A7B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 РАЗНЫХ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73340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B14D96-E52D-791E-9C04-FEE9BBE7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ЛУЧШЕГО СТРУКТУРИРОВАНИЯ И ВИЗУАЛИЗАЦИИ ПРЕЗЕНТАЦИИ ЕЁ МОЖНО РАЗБИТЬ НА РАЗДЕЛЫ ТРЁХ УРОВНЕЙ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B9D842-5F78-30FF-9D0E-F41F55A4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ЗАГЛАВНЫЕ СЛАЙДЫ РАЗДЕЛОВ КАЖДОГО УРОВНЯ ВЫДЕЛЯЮТСЯ ТРЕМЯ ЦВЕТАМИ: 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КРАСНЫМ, </a:t>
            </a:r>
          </a:p>
          <a:p>
            <a:pPr algn="ctr"/>
            <a:r>
              <a:rPr lang="ru-RU" dirty="0">
                <a:solidFill>
                  <a:schemeClr val="accent4"/>
                </a:solidFill>
              </a:rPr>
              <a:t>ЖЁЛТЫМ</a:t>
            </a:r>
            <a:r>
              <a:rPr lang="ru-RU" dirty="0"/>
              <a:t> И </a:t>
            </a:r>
          </a:p>
          <a:p>
            <a:pPr algn="ctr"/>
            <a:r>
              <a:rPr lang="ru-RU" dirty="0">
                <a:solidFill>
                  <a:schemeClr val="accent6"/>
                </a:solidFill>
              </a:rPr>
              <a:t>ЗЕЛЁНЫМ </a:t>
            </a:r>
          </a:p>
        </p:txBody>
      </p:sp>
    </p:spTree>
    <p:extLst>
      <p:ext uri="{BB962C8B-B14F-4D97-AF65-F5344CB8AC3E}">
        <p14:creationId xmlns:p14="http://schemas.microsoft.com/office/powerpoint/2010/main" val="216584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7AA0-0648-C2D0-308A-78F8A9BD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ЗАГОЛОВКИ РАЗДЕЛОВ ТРЁХ УРОВНЕЙ (ПЕРВОГО, ВТОРОГО И ТРЕТЬЕГО) МОЖНО СОЗДАВАТЬ ПОСТАВИВ ПЕРЕД ТЕКСТОМ ЗАГОЛОВКОВ СООТВЕТСТВЕННО ОДИН, ДВА, ИЛИ ТРИ ЗНАКА </a:t>
            </a:r>
            <a:r>
              <a:rPr lang="ru-RU" sz="2700" dirty="0" err="1"/>
              <a:t>ХЭШТЕГ</a:t>
            </a:r>
            <a:r>
              <a:rPr lang="ru-RU" sz="2700" dirty="0"/>
              <a:t> (</a:t>
            </a:r>
            <a:r>
              <a:rPr lang="en-US" sz="2700" dirty="0"/>
              <a:t>#, ##, ##)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525C-E06A-F9E9-A07D-B8148E0B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ПРИМЕР: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 </a:t>
            </a:r>
            <a:r>
              <a:rPr lang="ru-RU" sz="2000" dirty="0">
                <a:solidFill>
                  <a:srgbClr val="FF0000"/>
                </a:solidFill>
              </a:rPr>
              <a:t>ЗАГЛАВНЫЕ СЛАЙДЫ РАЗДЕЛОВ ПЕРВОГО УРОВНЯ ДАЮТСЯ НА СЛАЙДАХ КРАСНОГО ЦВЕТА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---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## </a:t>
            </a:r>
            <a:r>
              <a:rPr lang="ru-RU" sz="2000" dirty="0">
                <a:solidFill>
                  <a:schemeClr val="accent4"/>
                </a:solidFill>
              </a:rPr>
              <a:t>ЗАГЛАВНЫЕ СЛАЙДЫ РАЗДЕЛОВ ВТОРОГО УРОВНЯ ДАЮТСЯ НА СЛАЙДАХ ЖЁЛТОГО ЦВЕТА</a:t>
            </a:r>
          </a:p>
          <a:p>
            <a:r>
              <a:rPr lang="ru-RU" sz="2000" dirty="0"/>
              <a:t>---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### </a:t>
            </a:r>
            <a:r>
              <a:rPr lang="ru-RU" sz="2000" dirty="0">
                <a:solidFill>
                  <a:schemeClr val="accent6"/>
                </a:solidFill>
              </a:rPr>
              <a:t>ЗАГЛАВНЫЕ СЛАЙДЫ РАЗДЕЛОВ ТРЕТЬЕГО УРОВНЯ ДАЮТСЯ НА СЛАЙДАХ ЖЁЛТОГО ЦВЕТА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71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830F83-44E4-13BB-5518-17AC8AA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ТЕКСТЫ </a:t>
            </a:r>
            <a:br>
              <a:rPr lang="ru-RU" dirty="0"/>
            </a:br>
            <a:r>
              <a:rPr lang="ru-RU" dirty="0"/>
              <a:t>БЕЗ ЗАГОЛОВКОВ </a:t>
            </a:r>
            <a:br>
              <a:rPr lang="ru-RU" dirty="0"/>
            </a:br>
            <a:r>
              <a:rPr lang="ru-RU" dirty="0"/>
              <a:t>И С ЗАГОЛОВКАМИ</a:t>
            </a:r>
          </a:p>
        </p:txBody>
      </p:sp>
    </p:spTree>
    <p:extLst>
      <p:ext uri="{BB962C8B-B14F-4D97-AF65-F5344CB8AC3E}">
        <p14:creationId xmlns:p14="http://schemas.microsoft.com/office/powerpoint/2010/main" val="20318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AAAC83-7C25-A5A7-EEF9-08263C4B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 МАКРОСА</a:t>
            </a:r>
          </a:p>
        </p:txBody>
      </p:sp>
    </p:spTree>
    <p:extLst>
      <p:ext uri="{BB962C8B-B14F-4D97-AF65-F5344CB8AC3E}">
        <p14:creationId xmlns:p14="http://schemas.microsoft.com/office/powerpoint/2010/main" val="401546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B9DD-4F85-E021-DE97-91C3CA8DD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5FE3-2B56-7B50-3314-8136DB13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ТЕКСТЫ БЕЗ ЗАГОЛОВКОВ</a:t>
            </a:r>
          </a:p>
        </p:txBody>
      </p:sp>
    </p:spTree>
    <p:extLst>
      <p:ext uri="{BB962C8B-B14F-4D97-AF65-F5344CB8AC3E}">
        <p14:creationId xmlns:p14="http://schemas.microsoft.com/office/powerpoint/2010/main" val="320897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1689F-2E72-6FD7-D4BF-C1D15833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00" y="424800"/>
            <a:ext cx="4622399" cy="6105600"/>
          </a:xfrm>
        </p:spPr>
        <p:txBody>
          <a:bodyPr/>
          <a:lstStyle/>
          <a:p>
            <a:r>
              <a:rPr lang="ru-RU" dirty="0"/>
              <a:t>ТЕКСТ БЕЗ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D2672-8147-3058-ABD4-BD48B04E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---</a:t>
            </a:r>
          </a:p>
          <a:p>
            <a:r>
              <a:rPr lang="ru-RU" dirty="0"/>
              <a:t>ЕСЛИ НАПИСАТЬ ТЕКСТ (ОТДЕЛИВ ЕГО В НАЧАЛЕ И В КОНЦЕ ОТ ТЕКСТОВ ДРУГИХ СЛАЙДОВ СТРОЧКАМИ С ТРЕМЯ ТИРЕ «---»), ТО ЭТОТ ТЕКСТ ПОЯВИТСЯ НА ОТДЕЛЬНОМ СЛАЙДЕ</a:t>
            </a:r>
          </a:p>
          <a:p>
            <a:r>
              <a:rPr lang="ru-RU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39865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F0F9F-4C5B-69CA-D119-9D5FBF75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2B5370-6A46-4024-0B28-69FFB7E7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ТЕКСТЫ </a:t>
            </a:r>
            <a:r>
              <a:rPr lang="en-US" dirty="0"/>
              <a:t>C </a:t>
            </a:r>
            <a:r>
              <a:rPr lang="ru-RU" dirty="0"/>
              <a:t>ЗАГОЛОВКАМИ В ЛЕВОЙ ЧАСТИ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75089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F464-0971-CF87-E398-43D4F22C5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71403-C5E3-915B-7149-3D519EB2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00" y="424800"/>
            <a:ext cx="4622399" cy="6105600"/>
          </a:xfrm>
        </p:spPr>
        <p:txBody>
          <a:bodyPr/>
          <a:lstStyle/>
          <a:p>
            <a:r>
              <a:rPr lang="ru-RU" dirty="0"/>
              <a:t>ТЕКСТ С ЖЁЛТЫМ ЗАГОЛОВКОМ</a:t>
            </a:r>
            <a:r>
              <a:rPr lang="en-US" dirty="0"/>
              <a:t> </a:t>
            </a:r>
            <a:r>
              <a:rPr lang="ru-RU" dirty="0"/>
              <a:t>ЧАСТИ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B4B71-F632-949B-3A16-67599022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---</a:t>
            </a:r>
          </a:p>
          <a:p>
            <a:r>
              <a:rPr lang="ru-RU" dirty="0"/>
              <a:t>*ТЕКСТ МОЖНО СНАБДИТЬ ЗАГОЛОВКОМ, КОТОРЫЙ СТАВИТСЯ В ЛЕВОЙ ЧАСТИ СЛАЙДА И ВЫДЕЛАЕТСЯ ЖЁЛТЫМ ЦВЕТОМ*</a:t>
            </a:r>
          </a:p>
          <a:p>
            <a:r>
              <a:rPr lang="ru-RU" dirty="0"/>
              <a:t>ДЛЯ ТОГО, ЧТОБЫ ЗАГОЛОВОК ТЕКСТА ПОЯВИЛСЯ В ПРАВОЙ ЧАСТИ СЛАЙДА ЕГО НАДО ВЫДЕЛИТЬ В НАЧАЛЕ И В КОНЦЕ ДВУМЯ ЗВЁЗДОЧКАМИ, А ТЕКСТ СЛАЙДА НАЧАТЬ С НОВОЙ СТРОКИ</a:t>
            </a:r>
          </a:p>
          <a:p>
            <a:r>
              <a:rPr lang="ru-RU" dirty="0"/>
              <a:t>ПРИ ЭТОМ МОЖНО НАЧИНАТЬ КАЖДОЕ ОТДЕЛЬНОЕ ПРЕДЛОЖЕНИЕ С НОВОЙ СТРОЧКИ</a:t>
            </a:r>
          </a:p>
          <a:p>
            <a:r>
              <a:rPr lang="ru-RU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00037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4D5C5B-9973-42DD-1F6F-3B96A141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СТРУКТУРИРОВАННОГО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301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0F428A-B45F-97EA-4EE2-E8C5481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75" y="424800"/>
            <a:ext cx="3740229" cy="2937676"/>
          </a:xfrm>
        </p:spPr>
        <p:txBody>
          <a:bodyPr>
            <a:normAutofit/>
          </a:bodyPr>
          <a:lstStyle/>
          <a:p>
            <a:r>
              <a:rPr lang="ru-RU" sz="2000" dirty="0"/>
              <a:t>ПРИМЕР СТРУКТУРИРОВАННОГО ТЕКСТА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D52A90-E86B-6809-7A91-5745CAB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276" y="424800"/>
            <a:ext cx="7654324" cy="6105600"/>
          </a:xfrm>
        </p:spPr>
        <p:txBody>
          <a:bodyPr numCol="2" spcCol="360000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ПРАВИЛА СТРУКТУРИРОВАНИЯ ТЕКСТА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 ЗАГОЛОВОК ПРЕЗЕНТАЦИИ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ПЕРВАЯ СТРОЧКА ТЕКСТА ПОЯВЛЯЕТСЯ НА ЗАГЛАВНОМ СЛАЙДЕ СИНЕГО ЦВЕТА С НАЗВАНИЕМ ПРЕЗЕНТАЦИИ. ДЛЯ ЭТОГО НАДО ПОСЛЕ ЗАГОЛОВКА ПОСТАВИТЬ СТРОЧКУ С ТРЕМЯ ТИРЕ (---)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 РАЗДЕЛЕНИЕ СЛАЙДОВ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*РАЗДЕЛЕНИЕ СЛАЙДОВ*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ДЛЯ ТОГО, ЧТОБЫ ОТДЕЛИТЬ ФРАГМЕНТЫ ТЕКСТА, КОТОРЫЕ ДОЛЖНЫ ПОЯВИТЬСЯ НА РАЗНЫХ СЛАЙДАХ ДРУГ ОТ ДРУГА ПОСЛЕ КАЖДОГО ФРАГМЕНТА НАДО ПОСТАВИТЬ СТРОЧКУ С ТРЕМЯ ТИРЕ «---»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 ЗАГОЛОВКИ РАЗНЫХ УРОВНЕЙ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*ДЛЯ ЛУЧШЕГО СТРУКТУРИРОВАНИЯ И ВИЗУАЛИЗАЦИИ ПРЕЗЕНТАЦИИ ЕЁ МОЖНО РАЗБИТЬ НА РАЗДЕЛЫ ТРЁХ УРОВНЕЙ*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ЗАГЛАВНЫЕ СЛАЙДЫ РАЗДЕЛОВ КАЖДОГО УРОВНЯ ВЫДЕЛЯЮТСЯ ТРЕМЯ ЦВЕТАМИ: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КРАСНЫМ,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ЖЁЛТЫМ И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ЗЕЛЁНЫМ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*ЗАГОЛОВКИ РАЗДЕЛОВ ТРЁХ УРОВНЕЙ (ПЕРВОГО, ВТОРОГО И ТРЕТЬЕГО) МОЖНО СОЗДАВАТЬ ПОСТАВИВ ПЕРЕД ТЕКСТОМ ЗАГОЛОВКОВ СООТВЕТСТВЕННО ДВА, ТРИ ИЛИ ЧЕТЫРЕ ЗНАКА </a:t>
            </a:r>
            <a:r>
              <a:rPr lang="ru-RU" sz="1200" dirty="0" err="1"/>
              <a:t>ХЭШТЕГ</a:t>
            </a:r>
            <a:r>
              <a:rPr lang="ru-RU" sz="1200" dirty="0"/>
              <a:t> (##, ###, ###)*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ЗАГЛАВНЫЕ СЛАЙДЫ РАЗДЕЛОВ ПЕРВОГО УРОВНЯ ДАЮТСЯ НА СЛАЙДАХ КРАСНОГО ЦВЕТА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ЗАГЛАВНЫЕ СЛАЙДЫ РАЗДЕЛОВ ВТОРОГО УРОВНЯ ДАЮТСЯ НА СЛАЙДАХ ЖЁЛТОГО ЦВЕТА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ЗАГЛАВНЫЕ СЛАЙДЫ РАЗДЕЛОВ ТРЕТЬЕГО УРОВНЯ ДАЮТСЯ НА СЛАЙДАХ ЖЁЛТОГО ЦВЕТА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 ТЕКСТЫ БЕЗ ЗАГОЛОВКОВ И С ЗАГОЛОВКАМИ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## ТЕКСТЫ БЕЗ ЗАГОЛОВКОВ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*ТЕКСТ БЕЗ ЗАГОЛОВКА*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ЕСЛИ НАПИСАТЬ ТЕКСТ (ОТДЕЛИВ ЕГО В НАЧАЛЕ И В КОНЦЕ ОТ ТЕКСТОВ ДРУГИХ СЛАЙДОВ СТРОЧКАМИ С ТРЕМЯ ТИРЕ «---»), ТО ЭТОТ ТЕКСТ ПОЯВИТСЯ НА ОТДЕЛЬНОМ СЛАЙДЕ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## ТЕКСТЫ C ЗАГОЛОВКАМИ В ПРАВОЙ ЧАСТИ СЛАЙДА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*ТЕКСТ МОЖНО СНАБДИТЬ ЗАГОЛОВКОМ, КОТОРЫЙ СТАВИТСЯ В ПРАВОЙ ЧАСТИ СЛАЙДА И ВЫДЕЛАЕТСЯ ЖЁЛТЫМ ЦВЕТОМ*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ДЛЯ ТОГО, ЧТОБЫ ЗАГОЛОВОК ТЕКСТА ПОЯВИЛСЯ В ПРАВОЙ ЧАСТИ СЛАЙДА ЕГО НАДО ВЫДЕЛИТЬ В НАЧАЛЕ И В КОНЦЕ ДВУМЯ ЗВЁЗДОЧКАМИ, А ТЕКСТ СЛАЙДА НАЧАТЬ С НОВОЙ СТРОКИ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ПРИ ЭТОМ МОЖНО НАЧИНАТЬ КАЖДОЕ ОТДЕЛЬНОЕ ПРЕДЛОЖЕНИЕ С НОВОЙ СТРОЧКИ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200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43FF97-1B93-E269-775B-DAE1190B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9" y="3817257"/>
            <a:ext cx="3191943" cy="22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7EB6CA1-BD89-8537-BAAC-BB9478FE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solidFill>
                  <a:schemeClr val="accent4"/>
                </a:solidFill>
              </a:rPr>
              <a:t>ЕСЛИ ТЕКСТ СТРУКТУРИРОВАН ПО ПРАВИЛАМ, ТО ПОСЛЕ КОПИРОВАНИЯ ЕГО В БУФЕР ОБМЕНА, ВСТАВКИ ИЗ БУФЕРА ВО ВКЛАДКУ «ГЕНЕРАЦИЯ ПРЕЗЕНТАЦИИ» И НАЖАТИЯ ЗЕЛЁНОЙ КНОПКИ «СОЗДАТЬ СЛАЙДЫ» ПОЯВЛЯЕТСЯ ПРЕЗЕНТАЦИЯ ЗАДАННОГО ФОРМАТА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96495F-DB2A-C82C-9B1C-A9B78D50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38" y="3895104"/>
            <a:ext cx="6420032" cy="2630159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0164932-16B2-794F-04BE-6AF61EA0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338" y="687380"/>
            <a:ext cx="6289947" cy="30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7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783325A-394B-B351-AD1D-B8AF1A83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ТЕКСТА С ПОМОЩЬЮ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1462708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411DE0F-2DCF-514E-CBC4-1D8D4CEE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ШАБЛОНА</a:t>
            </a:r>
          </a:p>
        </p:txBody>
      </p:sp>
    </p:spTree>
    <p:extLst>
      <p:ext uri="{BB962C8B-B14F-4D97-AF65-F5344CB8AC3E}">
        <p14:creationId xmlns:p14="http://schemas.microsoft.com/office/powerpoint/2010/main" val="2487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2D3A12C-E6BA-45E4-C2DF-BDD34CF4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ВКЛАДКЕ «СОЗДАНИЕ ПРОМПТА ДЛЯ ИИ» РАСПОЛОЖЕН МАСТЕР СОЗДАНИЯ ТЕКСТА ЗАПРОС ДЛЯ ГЕНЕРАТИВНЫХ НЕЙРОННЫХ СЕТЕЙ </a:t>
            </a:r>
            <a:r>
              <a:rPr lang="en-US" dirty="0"/>
              <a:t>(GPT)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589C8ED-4209-311B-B67C-D3F9416AB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850" y="1895399"/>
            <a:ext cx="6553200" cy="3165627"/>
          </a:xfrm>
        </p:spPr>
      </p:pic>
    </p:spTree>
    <p:extLst>
      <p:ext uri="{BB962C8B-B14F-4D97-AF65-F5344CB8AC3E}">
        <p14:creationId xmlns:p14="http://schemas.microsoft.com/office/powerpoint/2010/main" val="177777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DF29E6-8287-E503-2C95-C845665B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0" y="3525391"/>
            <a:ext cx="11016343" cy="1175245"/>
          </a:xfrm>
          <a:prstGeom prst="rect">
            <a:avLst/>
          </a:prstGeom>
        </p:spPr>
      </p:pic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0DB77D9C-4D3D-F582-6FB4-516613726EAF}"/>
              </a:ext>
            </a:extLst>
          </p:cNvPr>
          <p:cNvSpPr/>
          <p:nvPr/>
        </p:nvSpPr>
        <p:spPr>
          <a:xfrm>
            <a:off x="759582" y="1132114"/>
            <a:ext cx="5573486" cy="1306286"/>
          </a:xfrm>
          <a:prstGeom prst="wedgeRoundRectCallout">
            <a:avLst>
              <a:gd name="adj1" fmla="val 67794"/>
              <a:gd name="adj2" fmla="val 139907"/>
              <a:gd name="adj3" fmla="val 16667"/>
            </a:avLst>
          </a:prstGeom>
          <a:solidFill>
            <a:srgbClr val="00206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/>
              <a:t>ДЛЯ ВКЛЮЧЕНИЯ МАКРОСА НАДО СНАЧАЛА ОТКРЫТЬ ВКЛАДКУ «ВИД»</a:t>
            </a:r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3D82C393-0B52-7479-617B-9F12A8B4DC77}"/>
              </a:ext>
            </a:extLst>
          </p:cNvPr>
          <p:cNvSpPr/>
          <p:nvPr/>
        </p:nvSpPr>
        <p:spPr>
          <a:xfrm>
            <a:off x="6519334" y="1132114"/>
            <a:ext cx="4913084" cy="1306286"/>
          </a:xfrm>
          <a:prstGeom prst="wedgeRoundRectCallout">
            <a:avLst>
              <a:gd name="adj1" fmla="val 46228"/>
              <a:gd name="adj2" fmla="val 164722"/>
              <a:gd name="adj3" fmla="val 16667"/>
            </a:avLst>
          </a:prstGeom>
          <a:solidFill>
            <a:srgbClr val="00206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/>
              <a:t>ДАЛЕЕ ВО ВКЛАДКЕ «ВИД» НАДО НАЖАТЬ НА ЯРЛЫК «МАКРОСЫ»</a:t>
            </a:r>
          </a:p>
        </p:txBody>
      </p:sp>
    </p:spTree>
    <p:extLst>
      <p:ext uri="{BB962C8B-B14F-4D97-AF65-F5344CB8AC3E}">
        <p14:creationId xmlns:p14="http://schemas.microsoft.com/office/powerpoint/2010/main" val="4126141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A22AB-E440-7857-0254-F6BAE14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— ПОЛЕ ДОЛЖНО СОДЕРЖАТЬ ТЕКСТ ЗАПРОСА И НАЗВАНИЯ ПОЛЕЙ В </a:t>
            </a:r>
            <a:r>
              <a:rPr lang="en-US" dirty="0"/>
              <a:t>{</a:t>
            </a:r>
            <a:r>
              <a:rPr lang="ru-RU" dirty="0"/>
              <a:t>ФИГУРНЫХ СКОБКАХ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A71E7C-81EC-872C-36F2-5F1538C76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850" y="1199363"/>
            <a:ext cx="6553200" cy="3165627"/>
          </a:xfrm>
        </p:spPr>
      </p:pic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F43F7819-B00B-FA3D-DC40-43AF083546E1}"/>
              </a:ext>
            </a:extLst>
          </p:cNvPr>
          <p:cNvSpPr/>
          <p:nvPr/>
        </p:nvSpPr>
        <p:spPr>
          <a:xfrm>
            <a:off x="7481248" y="4660711"/>
            <a:ext cx="4412776" cy="1351128"/>
          </a:xfrm>
          <a:prstGeom prst="wedgeRoundRectCallout">
            <a:avLst>
              <a:gd name="adj1" fmla="val -43024"/>
              <a:gd name="adj2" fmla="val -129560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НАЗВАНИЯ ПОЛЕЙ В ТЕКСТЕ ШАБЛОНА БУДУТ ЗАМЕНЕНЫ ИХ ЗНАЧЕНИЯМИ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86CA075E-A273-FFBD-A890-08D3B9251D9F}"/>
              </a:ext>
            </a:extLst>
          </p:cNvPr>
          <p:cNvSpPr/>
          <p:nvPr/>
        </p:nvSpPr>
        <p:spPr>
          <a:xfrm rot="859196">
            <a:off x="7762651" y="2025313"/>
            <a:ext cx="239558" cy="1457415"/>
          </a:xfrm>
          <a:prstGeom prst="downArrow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444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46437-7AB6-C175-6C8A-2F6A3E39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ПРОПУЩЕННОЕ В ЗАПРОСЕ ПОЛЕ ПОДСВЕЧИВАЕТСЯ КРАСНЫМ, КНОПКА СОЗДАНИЯ ПРОМПТА НЕДОСТУПНА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B547BE-C69A-FC6C-6116-7709FAF2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E2EDD4-1BEB-509B-2C7C-E97F0DAF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9" y="1843229"/>
            <a:ext cx="6565441" cy="31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E5A8F-5898-C25E-5576-F9F9A07D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СОБСТВЕННУЮ ВЕРСИЮ ШАБЛОНА МОЖНО СОХРАНИТЬ В МАКРОСЕ.</a:t>
            </a:r>
            <a:br>
              <a:rPr lang="ru-RU" dirty="0"/>
            </a:br>
            <a:r>
              <a:rPr lang="ru-RU" dirty="0"/>
              <a:t>ОНА ЗАГРУЗИТСЯ АВТОМАТИЧЕСКИ ПРИ ПЕРЕЗАПУСКЕ ИЛИ ПРИ НАЖАТИИ КНОПКИ «ВЕРНУТЬ»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E8045A-7AA6-1F4A-5211-56FCC2973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062" y="1165245"/>
            <a:ext cx="6553200" cy="3165627"/>
          </a:xfrm>
        </p:spPr>
      </p:pic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920F9F62-F4F1-D847-06E5-6DD4F3884194}"/>
              </a:ext>
            </a:extLst>
          </p:cNvPr>
          <p:cNvSpPr/>
          <p:nvPr/>
        </p:nvSpPr>
        <p:spPr>
          <a:xfrm>
            <a:off x="7442631" y="866635"/>
            <a:ext cx="3157182" cy="1535373"/>
          </a:xfrm>
          <a:prstGeom prst="wedgeRoundRectCallout">
            <a:avLst>
              <a:gd name="adj1" fmla="val -44640"/>
              <a:gd name="adj2" fmla="val 147451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СТАТУС ПОКАЗЫВАЕТ, ЧТО ТЕКСТ БЫЛ ИЗМЕНЕН, НО НЕ СОХРАНЕН</a:t>
            </a: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644B3718-724F-8F70-5628-982C526146B1}"/>
              </a:ext>
            </a:extLst>
          </p:cNvPr>
          <p:cNvSpPr/>
          <p:nvPr/>
        </p:nvSpPr>
        <p:spPr>
          <a:xfrm>
            <a:off x="5215770" y="4526510"/>
            <a:ext cx="2993358" cy="1601336"/>
          </a:xfrm>
          <a:prstGeom prst="wedgeRoundRectCallout">
            <a:avLst>
              <a:gd name="adj1" fmla="val 1411"/>
              <a:gd name="adj2" fmla="val -70095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«ВЕРНУТЬ» ЗАГРУЗИТ СОХРАНЕННУЮ РАНЕЕ ВЕРСИЮ ШАБЛОНА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D51C9DD7-F3FA-03BB-4B44-20959B56AB07}"/>
              </a:ext>
            </a:extLst>
          </p:cNvPr>
          <p:cNvSpPr/>
          <p:nvPr/>
        </p:nvSpPr>
        <p:spPr>
          <a:xfrm>
            <a:off x="9253233" y="4526510"/>
            <a:ext cx="2318129" cy="1601336"/>
          </a:xfrm>
          <a:prstGeom prst="wedgeRoundRectCallout">
            <a:avLst>
              <a:gd name="adj1" fmla="val -120755"/>
              <a:gd name="adj2" fmla="val -69668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«СОХРАНИТЬ» СОХРАНИТ ИЗМЕНЕНИЯ В МАКРОСЕ</a:t>
            </a:r>
          </a:p>
        </p:txBody>
      </p: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719B8A47-B5B8-7693-AAE7-2BBEF0E364E2}"/>
              </a:ext>
            </a:extLst>
          </p:cNvPr>
          <p:cNvSpPr/>
          <p:nvPr/>
        </p:nvSpPr>
        <p:spPr>
          <a:xfrm>
            <a:off x="9689626" y="2449776"/>
            <a:ext cx="2318129" cy="1601336"/>
          </a:xfrm>
          <a:prstGeom prst="wedgeRoundRectCallout">
            <a:avLst>
              <a:gd name="adj1" fmla="val -102504"/>
              <a:gd name="adj2" fmla="val 53060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«ШАБЛОН» ЗАГРУЗИТ СТАНДАРТНЫЙ ШАБЛОН</a:t>
            </a:r>
          </a:p>
        </p:txBody>
      </p:sp>
    </p:spTree>
    <p:extLst>
      <p:ext uri="{BB962C8B-B14F-4D97-AF65-F5344CB8AC3E}">
        <p14:creationId xmlns:p14="http://schemas.microsoft.com/office/powerpoint/2010/main" val="2294902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7636C1-B0B0-16FC-40FE-D0098A7B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ПРОМПТА</a:t>
            </a:r>
          </a:p>
        </p:txBody>
      </p:sp>
    </p:spTree>
    <p:extLst>
      <p:ext uri="{BB962C8B-B14F-4D97-AF65-F5344CB8AC3E}">
        <p14:creationId xmlns:p14="http://schemas.microsoft.com/office/powerpoint/2010/main" val="2048608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81CF6-BE73-772F-ED96-2D6BE984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КНОПКА «СОЗДАТЬ ПРОМПТ» ГЕНЕРИРУЕТ ПРОМПТ НА БАЗЕ ШАБЛОНА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BDE228-0099-4E2C-BDA7-AC256A5D1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850" y="1895399"/>
            <a:ext cx="6553200" cy="3165627"/>
          </a:xfr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9A49823-F953-671A-46FC-54EFCAD7CD5A}"/>
              </a:ext>
            </a:extLst>
          </p:cNvPr>
          <p:cNvSpPr/>
          <p:nvPr/>
        </p:nvSpPr>
        <p:spPr>
          <a:xfrm>
            <a:off x="9676837" y="2997338"/>
            <a:ext cx="118111" cy="1124492"/>
          </a:xfrm>
          <a:prstGeom prst="downArrow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A622B40D-C436-916A-E081-A43C4F3A1AC9}"/>
              </a:ext>
            </a:extLst>
          </p:cNvPr>
          <p:cNvSpPr/>
          <p:nvPr/>
        </p:nvSpPr>
        <p:spPr>
          <a:xfrm rot="16200000">
            <a:off x="9613063" y="953032"/>
            <a:ext cx="245663" cy="3811290"/>
          </a:xfrm>
          <a:prstGeom prst="leftBrace">
            <a:avLst>
              <a:gd name="adj1" fmla="val 46515"/>
              <a:gd name="adj2" fmla="val 50000"/>
            </a:avLst>
          </a:prstGeom>
          <a:ln w="5715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CDEBA5-5E14-9179-C93C-9F8B90471577}"/>
              </a:ext>
            </a:extLst>
          </p:cNvPr>
          <p:cNvSpPr/>
          <p:nvPr/>
        </p:nvSpPr>
        <p:spPr>
          <a:xfrm>
            <a:off x="8618220" y="4137660"/>
            <a:ext cx="2914650" cy="388620"/>
          </a:xfrm>
          <a:prstGeom prst="rect">
            <a:avLst/>
          </a:prstGeom>
          <a:noFill/>
          <a:ln w="28575">
            <a:solidFill>
              <a:srgbClr val="8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9504CD-4E82-9DE4-2AFC-D9A3924C5596}"/>
              </a:ext>
            </a:extLst>
          </p:cNvPr>
          <p:cNvSpPr/>
          <p:nvPr/>
        </p:nvSpPr>
        <p:spPr>
          <a:xfrm>
            <a:off x="5401919" y="4137660"/>
            <a:ext cx="2914650" cy="388620"/>
          </a:xfrm>
          <a:prstGeom prst="rect">
            <a:avLst/>
          </a:prstGeom>
          <a:noFill/>
          <a:ln w="28575">
            <a:solidFill>
              <a:srgbClr val="8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E0F35C05-B4F6-FCA7-7B62-809D1F88EF5F}"/>
              </a:ext>
            </a:extLst>
          </p:cNvPr>
          <p:cNvSpPr/>
          <p:nvPr/>
        </p:nvSpPr>
        <p:spPr>
          <a:xfrm rot="16200000">
            <a:off x="8418487" y="4200194"/>
            <a:ext cx="108584" cy="263551"/>
          </a:xfrm>
          <a:prstGeom prst="downArrow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559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4BCCC-AC35-0A17-5A7F-E75736D5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ПРОМПТА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78BDD-B8EB-E172-B0D0-CC5D2504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СГЕНЕРИРОВАННЫЙ ПРОМПТ МОЖЕТ БЫТЬ ИСПОЛЬЗОВАН ДЛЯ ЗАПРОСА С ЛЮБОЙ </a:t>
            </a:r>
            <a:r>
              <a:rPr lang="en-US" dirty="0"/>
              <a:t>GPT</a:t>
            </a:r>
            <a:r>
              <a:rPr lang="ru-RU" dirty="0"/>
              <a:t>-МОДЕЛЬЮ. </a:t>
            </a:r>
          </a:p>
          <a:p>
            <a:r>
              <a:rPr lang="ru-RU" dirty="0"/>
              <a:t>ПРИВЕДЕННЫЙ В ПРИМЕРЕ ТЕКСТ ШАБЛОНА СОЗДАЕТ ЗАПРОС, РЕЗУЛЬТАТ КОТОРОГО МОЖНО ИСПОЛЬЗОВАТЬ ДЛЯ СОЗДАНИЯ ПРЕЗЕНТАЦИИ НА </a:t>
            </a:r>
            <a:r>
              <a:rPr lang="ru-RU"/>
              <a:t>ВКЛАДКЕ «ГЕНЕРАЦИЯ ПРЕЗЕНТАЦИИ»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0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27AD1-852B-0C2D-1597-41828C7E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76" y="829365"/>
            <a:ext cx="5558090" cy="5489188"/>
          </a:xfrm>
          <a:prstGeom prst="rect">
            <a:avLst/>
          </a:prstGeom>
        </p:spPr>
      </p:pic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9F77DC69-333B-2472-C351-7CA9E0FC66CE}"/>
              </a:ext>
            </a:extLst>
          </p:cNvPr>
          <p:cNvSpPr/>
          <p:nvPr/>
        </p:nvSpPr>
        <p:spPr>
          <a:xfrm>
            <a:off x="401563" y="1233713"/>
            <a:ext cx="2864151" cy="4213982"/>
          </a:xfrm>
          <a:prstGeom prst="wedgeRoundRectCallout">
            <a:avLst>
              <a:gd name="adj1" fmla="val 66933"/>
              <a:gd name="adj2" fmla="val -24164"/>
              <a:gd name="adj3" fmla="val 16667"/>
            </a:avLst>
          </a:prstGeom>
          <a:solidFill>
            <a:srgbClr val="00206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/>
              <a:t>В ПОЯВИВШЕЙСЯ ВКЛАДКЕ НАДО ВЫБРАТЬ ОПЦИЮ «СОЗДАТЬ ПРЕЗЕНТАЦИЮ ИЗ ТЕКСТА»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E59CDA-239A-0CC6-2010-2AF88F653853}"/>
              </a:ext>
            </a:extLst>
          </p:cNvPr>
          <p:cNvSpPr/>
          <p:nvPr/>
        </p:nvSpPr>
        <p:spPr>
          <a:xfrm>
            <a:off x="8112604" y="1233713"/>
            <a:ext cx="1112762" cy="541867"/>
          </a:xfrm>
          <a:prstGeom prst="rect">
            <a:avLst/>
          </a:prstGeom>
          <a:noFill/>
          <a:ln w="76200">
            <a:solidFill>
              <a:srgbClr val="8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A162883C-6118-FF37-7F50-43F4029EB6E1}"/>
              </a:ext>
            </a:extLst>
          </p:cNvPr>
          <p:cNvSpPr/>
          <p:nvPr/>
        </p:nvSpPr>
        <p:spPr>
          <a:xfrm>
            <a:off x="9402841" y="1340152"/>
            <a:ext cx="2276322" cy="2994782"/>
          </a:xfrm>
          <a:prstGeom prst="wedgeRoundRectCallout">
            <a:avLst>
              <a:gd name="adj1" fmla="val -63197"/>
              <a:gd name="adj2" fmla="val -47527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dirty="0"/>
              <a:t>ДАЛЕЕ НАДО НАЖАТЬ КНОПКУ «ЗАПУСК»</a:t>
            </a:r>
          </a:p>
        </p:txBody>
      </p:sp>
    </p:spTree>
    <p:extLst>
      <p:ext uri="{BB962C8B-B14F-4D97-AF65-F5344CB8AC3E}">
        <p14:creationId xmlns:p14="http://schemas.microsoft.com/office/powerpoint/2010/main" val="12823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172853-7171-66FC-01EA-DE43F697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13" y="661916"/>
            <a:ext cx="6678450" cy="3226132"/>
          </a:xfrm>
          <a:prstGeom prst="rect">
            <a:avLst/>
          </a:prstGeom>
        </p:spPr>
      </p:pic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E19FE917-4C16-2EE8-5B76-A70D57EC006C}"/>
              </a:ext>
            </a:extLst>
          </p:cNvPr>
          <p:cNvSpPr/>
          <p:nvPr/>
        </p:nvSpPr>
        <p:spPr>
          <a:xfrm>
            <a:off x="517678" y="493486"/>
            <a:ext cx="4030131" cy="5994400"/>
          </a:xfrm>
          <a:prstGeom prst="wedgeRoundRectCallout">
            <a:avLst>
              <a:gd name="adj1" fmla="val 66333"/>
              <a:gd name="adj2" fmla="val -24164"/>
              <a:gd name="adj3" fmla="val 16667"/>
            </a:avLst>
          </a:prstGeom>
          <a:solidFill>
            <a:srgbClr val="00206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ПОСЛЕ ЗАПУСКА МАКРОСА ОТКРЫВАЕТСЯ ОКНО С ДВУМЯ ВКЛАДКАМИ. ВО ВКЛАДКЕ «ГЕНЕРАЦИЯ ПРЕЗЕНТАЦИИ» ВСТАВЛЕН В КАЧЕСТВЕ ТЕСТОВОГО УЧЕБНОГО ПРИМЕРА НЕБОЛЬШОЙ ОТФОРМАТИРОВАННЫЙ ПО СПЕЦИАЛЬНЫМ ПРАВИЛАМ ТЕКСТ ПО ТЕМЕ ЛИДЕРСКИХ НАВЫКОВ 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DC5B9230-5912-001D-E5D1-105F67EAEACE}"/>
              </a:ext>
            </a:extLst>
          </p:cNvPr>
          <p:cNvSpPr/>
          <p:nvPr/>
        </p:nvSpPr>
        <p:spPr>
          <a:xfrm>
            <a:off x="4739975" y="4131480"/>
            <a:ext cx="3732663" cy="2603690"/>
          </a:xfrm>
          <a:prstGeom prst="wedgeRoundRectCallout">
            <a:avLst>
              <a:gd name="adj1" fmla="val 47745"/>
              <a:gd name="adj2" fmla="val -64833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КНОПКА «СОХРАНИТЬ» СОХРАНЯЕТ ТЕКУЩУЮ ВЕРСИЮ ТЕКСТА.</a:t>
            </a:r>
          </a:p>
          <a:p>
            <a:pPr algn="ctr">
              <a:lnSpc>
                <a:spcPct val="150000"/>
              </a:lnSpc>
            </a:pPr>
            <a:r>
              <a:rPr lang="ru-RU" sz="1600" dirty="0"/>
              <a:t>«ВЕРНУТЬ» — ЗАГРУЖАЕТ ПОСЛЕДНЮЮ СОХРАНЕННУЮ ВЕРСИЮ ТЕКСТА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3887759A-8193-9F77-8B6F-22089202E2E1}"/>
              </a:ext>
            </a:extLst>
          </p:cNvPr>
          <p:cNvSpPr/>
          <p:nvPr/>
        </p:nvSpPr>
        <p:spPr>
          <a:xfrm>
            <a:off x="8557146" y="4131478"/>
            <a:ext cx="3452884" cy="2603691"/>
          </a:xfrm>
          <a:prstGeom prst="wedgeRoundRectCallout">
            <a:avLst>
              <a:gd name="adj1" fmla="val 28600"/>
              <a:gd name="adj2" fmla="val -63953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ЕСЛИ НАЖАТЬ НА ЗЕЛЁНУЮ КНОПКУ «СОЗДАТЬ СЛАЙДЫ», ТО ИЗ ВСТАВЛЕННОГО В ОКОШКО ТЕКСТА СОЗДАСТСЯ ПРЕЗЕНТАЦИЯ</a:t>
            </a: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14F8550F-7E5B-ECF0-A0C6-DE27E9F6A3F8}"/>
              </a:ext>
            </a:extLst>
          </p:cNvPr>
          <p:cNvSpPr/>
          <p:nvPr/>
        </p:nvSpPr>
        <p:spPr>
          <a:xfrm>
            <a:off x="6266597" y="122830"/>
            <a:ext cx="5818496" cy="1944807"/>
          </a:xfrm>
          <a:prstGeom prst="wedgeRoundRectCallout">
            <a:avLst>
              <a:gd name="adj1" fmla="val -44106"/>
              <a:gd name="adj2" fmla="val 122966"/>
              <a:gd name="adj3" fmla="val 16667"/>
            </a:avLst>
          </a:prstGeom>
          <a:solidFill>
            <a:srgbClr val="820000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1600" dirty="0"/>
              <a:t>В СТРОКЕ СТАТУСА ОТОБРАЖАЕТСЯ СТАТУС ИЗМЕНЕНИЙ ТЕКСТА: ИЗМЕНЕНО — ИЗМЕНЕНИЯ НЕ СОХРАНЕНЫ, ЗАГРУЖЕНО — ЗАГРУЖЕНА СОХРАНЕННАЯ РАНЕЕ ВЕРСИЯ, СОХРАНЕНО — ИЗМЕНЕНИЯ СОХРАНЕНЫ</a:t>
            </a:r>
          </a:p>
        </p:txBody>
      </p:sp>
    </p:spTree>
    <p:extLst>
      <p:ext uri="{BB962C8B-B14F-4D97-AF65-F5344CB8AC3E}">
        <p14:creationId xmlns:p14="http://schemas.microsoft.com/office/powerpoint/2010/main" val="21228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D58F2-B194-07BE-EC6D-78EB987AF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63B69B-A9BB-289B-65F9-3FCAA05B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ТЕСТОВОЙ УЧЕБНОЙ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87001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9A850B-7E8C-7F32-2028-EBD11203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3066525"/>
            <a:ext cx="11742057" cy="353087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8ECE0D-DC60-70C0-48A2-301A0336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ПРОБНЫЙ ТЕСТОВЫЙ УЧЕБНЫЙ СТРУКТУРИРОВАННЫЙ ТЕКСТ ПО ТЕМЕ «ЛИДЕРСТВО», ЗАПИСАННЫЙ В ПАПКУ «ГЕНЕРАЦИЯ ПРЕЗЕНТАЦИИ»</a:t>
            </a:r>
          </a:p>
        </p:txBody>
      </p:sp>
    </p:spTree>
    <p:extLst>
      <p:ext uri="{BB962C8B-B14F-4D97-AF65-F5344CB8AC3E}">
        <p14:creationId xmlns:p14="http://schemas.microsoft.com/office/powerpoint/2010/main" val="28200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30B99-64F7-9614-8150-F7E422AD3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3BD84E1-7598-E2B6-17EB-354BE920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424800"/>
            <a:ext cx="2903237" cy="6105600"/>
          </a:xfrm>
        </p:spPr>
        <p:txBody>
          <a:bodyPr>
            <a:normAutofit/>
          </a:bodyPr>
          <a:lstStyle/>
          <a:p>
            <a:r>
              <a:rPr lang="ru-RU" sz="1600" dirty="0"/>
              <a:t>ПРОБНЫЙ ТЕСТОВЫЙ УЧЕБНЫЙ СТРУКТУРИРОВАННЫЙ ТЕКСТ ПО ТЕМЕ «ЛИДЕРСТВО», ЗАПИСАННЫЙ В ПАПКУ «ГЕНЕРАЦИЯ ПРЕЗЕНТАЦИИ»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9EE3A881-44D0-C64F-70BE-DC232D77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619" y="424800"/>
            <a:ext cx="8321981" cy="6105600"/>
          </a:xfrm>
        </p:spPr>
        <p:txBody>
          <a:bodyPr numCol="3" spcCol="180000"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ЛИДЕРСТВО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ОПРЕДЕЛЕНИЕ ЛИДЕРСТВА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ЧТО ТАКОЕ ЛИДЕРСТВО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*ОПРЕДЕЛЕНИЕ*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ЛИДЕРСТВО - ЭТО ПРОЦЕСС, В ХОДЕ КОТОРОГО ОДИН ЧЕЛОВЕК ОКАЗЫВАЕТ ВЛИЯНИЕ НА ДРУГИХ, МОТИВИРУЕТ ИХ К ДОСТИЖЕНИЮ ОБЩИХ ЦЕЛЕЙ.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*ОСНОВНЫЕ СТОРОНЫ ЛИДЕРСТВА*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ВЛИЯНИЕ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МОТИВАЦИЯ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ОБЩИЕ ЦЕЛИ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ВЗАИМОДЕЙСТВИЕ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*ЛИДЕРСТВО КАК НАВЫК*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ЛИДЕРСТВО - ЭТО НЕ </a:t>
            </a:r>
            <a:r>
              <a:rPr lang="ru-RU" dirty="0" err="1"/>
              <a:t>ВРОЖДЕННОЕ</a:t>
            </a:r>
            <a:r>
              <a:rPr lang="ru-RU" dirty="0"/>
              <a:t> КАЧЕСТВО, ЕГО МОЖНО РАЗВИВАТЬ И УЛУЧШАТЬ ЧЕРЕЗ ОБУЧЕНИЕ И ПРАКТИКУ.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ИСТОРИЧЕСКИЕ АСПЕКТЫ ЛИДЕРСТВА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*ЭВОЛЮЦИЯ ПОНЯТИЯ ЛИДЕРСТВА*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АНТИЧНЫЕ ВРЕМЕНА: ЛИДЕРЫ КАК ГЕРОИ И ПОЛКОВОДЦЫ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СРЕДНЕВЕКОВЬЕ: КОРОЛИ И ВОИНЫ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НОВОЕ ВРЕМЯ: ПОЛИТИЧЕСКИЕ И ОБЩЕСТВЕННЫЕ ЛИДЕРЫ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*ВЕЛИКИЕ ЛИДЕРЫ ИСТОРИИ*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АЛЕКСАНДР МАКЕДОНСКИЙ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ЖАННА Д'АРК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МАХАТМА ГАНДИ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МАРТИН ЛЮТЕР КИНГ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*РАЗВИТИЕ ЛИДЕРСКИХ ПОДХОДОВ*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 ВРЕМЕНЕМ ПОДХОДЫ К ЛИДЕРСТВУ ИЗМЕНЯЛИСЬ ОТ АВТОРИТАРНЫХ К БОЛЕЕ ДЕМОКРАТИЧЕСКИМ И КООПЕРАТИВНЫМ ФОРМАМ.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ВИДЫ ЛИДЕРСТВА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ТРАДИЦИОННЫЕ ПОДХОДЫ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*ТРАДИЦИОННЫЕ ВИДЫ*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АВТОКРАТИЧЕСКОЕ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ДЕМОКРАТИЧЕСКОЕ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ЛИБЕРАЛЬНОЕ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*ЭФФЕКТИВНОСТЬ ТРАДИЦИОННЫХ ПОДХОДОВ*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ЭТИ ПОДХОДЫ ОСНОВЫВАЮТСЯ НА РАЗНЫХ ФАКТОРАХ И МОГУТ БЫТЬ ЭФФЕКТИВНЫМИ В РАЗЛИЧНЫХ СИТУАЦИЯХ.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ПЕРСПЕКТИВНЫЕ ПОДХОДЫ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*РАЗВИВАЮЩИЕ СТИЛИ*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ТРАНСФОРМАЦИОННОЕ ЛИДЕРСТВО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ХАРИЗМАТИЧЕСКОЕ ЛИДЕРСТВО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СИТУАТИВНОЕ ЛИДЕРСТВО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*КЛЮЧЕВЫЕ ИДЕИ*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ЭТИ СОВРЕМЕННЫЕ ТЕОРИИ АКЦЕНТИРУЮТ АДАПТИВНОСТЬ И СПОСОБНОСТЬ ЛИДЕРА МЕНЯТЬ СТИЛИ В ЗАВИСИМОСТИ ОТ СИТУАЦИИ.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НАВЫКИ ЛИДЕРА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КРИТИЧЕСКИЕ НАВЫКИ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*УПРАВЛЕНИЕ СОБОЙ*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ЭМОЦИОНАЛЬНЫЙ ИНТЕЛЛЕКТ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ТАЙМ-МЕНЕДЖМЕНТ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*КОММУНИКАЦИОННЫЕ НАВЫКИ*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СПОСОБНОСТЬ К СЛУШАНИЮ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</a:t>
            </a:r>
            <a:r>
              <a:rPr lang="ru-RU" dirty="0" err="1"/>
              <a:t>ЧЕТКОСТЬ</a:t>
            </a:r>
            <a:r>
              <a:rPr lang="ru-RU" dirty="0"/>
              <a:t> ВЫРАЖЕНИЯ МЫСЛЕЙ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*СТРАТЕГИЧЕСКОЕ МЫШЛЕНИЕ*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ВИДЕНИЕ И ПЛАНИРОВАНИЕ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ПРИНЯТИЕ РЕШЕНИЙ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РАЗВИТИЕ ЛИДЕРСТВА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*ПРИНЦИПЫ РАЗВИТИЯ ЛИДЕРСТВА*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ОБУЧЕНИЕ И РАЗВИТИЕ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НАСТАВНИЧЕСТВО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ОБРАТНАЯ СВЯЗЬ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*ИНСТРУМЕНТЫ И МЕТОДЫ*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КУРСЫ И ТРЕНИНГИ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ПРАКТИЧЕСКИЕ ЗАДАЧИ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КНИГИ И СТАТЬИ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ПРИМЕРЫ УСПЕШНЫХ ЛИДЕРОВ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*РУКОВОДИТЕЛИ КОМПАНИЙ*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СТИВ ДЖОБС (APPLE)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ДЖЕФФ БЕЗОС (AMAZON)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*ОБЩЕСТВЕННЫЕ ЛИДЕРЫ*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НЕЛЬСОН МАНДЕЛА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МАТЬ ТЕРЕЗА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ЛИДЕРСТВО В ПРАКТИКЕ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ЛИДЕРСТВО В БИЗНЕСЕ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*КЛЮЧЕВЫЕ АСПЕКТЫ*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УПРАВЛЕНИЕ КОМАНДОЙ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СТРАТЕГИЧЕСКОЕ ПЛАНИРОВАНИЕ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*ПРИМЕРЫ ИЗ БИЗНЕСА*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УСПЕХИ КОРПОРАЦИЙ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ИСТОРИИ СТАРТАПОВ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ЛИДЕРСТВО В ПОЛИТИКЕ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*ВЛИЯТЕЛЬНЫЕ ЛИДЕРЫ*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УИНСТОН ЧЕРЧИЛЛЬ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ФРАНКЛИН ДЕЛАНО РУЗВЕЛЬТ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*ПОЛИТИЧЕСКИЕ ИНИЦИАТИВЫ*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СОЦИАЛЬНЫЕ РЕФОРМЫ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МЕЖДУНАРОДНЫЕ ПЕРЕГОВОРЫ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ЛИДЕРСТВО В НАУКЕ И ОБРАЗОВАНИИ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*НАПРАВЛЕННОСТЬ*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НАУЧНЫЕ ОТКРЫТИЯ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ОБРАЗОВАТЕЛЬНЫЕ РЕФОРМЫ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*ВЕЛИКИЕ </a:t>
            </a:r>
            <a:r>
              <a:rPr lang="ru-RU" dirty="0" err="1"/>
              <a:t>УЧЕНЫЕ</a:t>
            </a:r>
            <a:r>
              <a:rPr lang="ru-RU" dirty="0"/>
              <a:t>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АЛЬБЕРТ ЭЙНШТЕЙН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МАРИЯ КЮРИ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ЛИДЕРСТВО В СПОРТЕ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*КОМАНДНАЯ РАБОТА*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ВАЖНОСТЬ КАПИТАНА КОМАНДЫ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МОТИВАЦИЯ И ПОДДЕРЖКА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*ЗНАМЕНИТЫЕ СПОРТСМЕНЫ*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МАЙКЛ ДЖОРДАН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СЕРЕНА УИЛЬЯМС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 ЗАКЛЮЧЕНИЕ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ПРИЗНАКИ УСПЕШНОГО ЛИДЕРА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*ЧАСТЬ ПРИЗНАКОВ*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ВЛИЯНИЕ НА ДРУГИХ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СПОСОБНОСТЬ ПРИНИМАТЬ РЕШЕНИЯ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*КРИТЕРИИ УСПЕХА*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УСПЕШНЫЙ ЛИДЕР ОТЛИЧАЕТСЯ УМЕНИЕМ ВДОХНОВЛЯТЬ ЛЮДЕЙ, ИСПОЛЬЗУЯ СТРАТЕГИЧЕСКОЕ ВИДЕНИЕ И КОММУНИКАЦИОННЫЕ НАВЫКИ.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## ПУТИ РАЗВИТИЯ ЛИДЕРСТВА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*ШАГИ*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ОБУЧЕНИЕ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ПРАКТИКА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 РЕФЛЕКСИЯ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---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*ЗАКЛЮЧИТЕЛЬНЫЕ МЫСЛИ*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ЛИДЕРСТВО - ЭТО ПОСТОЯННО РАЗВИВАЮЩАЯСЯ ОБЛАСТЬ, КОТОРАЯ ТРЕБУЕТ ПОСТОЯННОГО ОБНОВЛЕНИЯ ЗНАНИЙ И НАВЫКОВ.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6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40817A-3675-ABE5-5C36-36078DAF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2" y="2379239"/>
            <a:ext cx="11338076" cy="4154906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C997297-D245-DBF9-3653-A98C70D2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0" y="488682"/>
            <a:ext cx="10792676" cy="1320766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ТЕСТОВАЯ ДЕМОНСТРАЦИОННАЯ ПРЕЗЕНТАЦИЯ, СОЗДАВАЕМАЯ ИЗ СТРУКТУРИРОВАННОГО ТЕКСТА, ВСТАВЛЕННОГО В ОКНО «ГЕНЕРАЦИЯ ПРЕЗЕНТАЦИИ» БУДЕТ ЗАПИСАНА В ВИДЕ ОТДЕЛЬНОГО ФАЙЛА В ТУ ЖЕ ПАПКУ, В КОТОРОЙ ХРАНИТСЯ МАКРОС</a:t>
            </a:r>
          </a:p>
        </p:txBody>
      </p:sp>
    </p:spTree>
    <p:extLst>
      <p:ext uri="{BB962C8B-B14F-4D97-AF65-F5344CB8AC3E}">
        <p14:creationId xmlns:p14="http://schemas.microsoft.com/office/powerpoint/2010/main" val="2299184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9779</TotalTime>
  <Words>1550</Words>
  <Application>Microsoft Office PowerPoint</Application>
  <PresentationFormat>Широкоэкранный</PresentationFormat>
  <Paragraphs>262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Arial Black</vt:lpstr>
      <vt:lpstr>Calibri</vt:lpstr>
      <vt:lpstr>Тема Office</vt:lpstr>
      <vt:lpstr>РУКОВОДСТВО ПО ИСПОЛЬЗОВАНИЮ МАКРОСА ДЛЯ СОЗДАНИЯ ПРЕЗЕНТАЦИЙ</vt:lpstr>
      <vt:lpstr>ВКЛЮЧЕНИЕ МАКРОСА</vt:lpstr>
      <vt:lpstr>Презентация PowerPoint</vt:lpstr>
      <vt:lpstr>Презентация PowerPoint</vt:lpstr>
      <vt:lpstr>Презентация PowerPoint</vt:lpstr>
      <vt:lpstr>СОЗДАНИЕ ТЕСТОВОЙ УЧЕБНОЙ ПРЕЗЕНТАЦИИ</vt:lpstr>
      <vt:lpstr>ПРОБНЫЙ ТЕСТОВЫЙ УЧЕБНЫЙ СТРУКТУРИРОВАННЫЙ ТЕКСТ ПО ТЕМЕ «ЛИДЕРСТВО», ЗАПИСАННЫЙ В ПАПКУ «ГЕНЕРАЦИЯ ПРЕЗЕНТАЦИИ»</vt:lpstr>
      <vt:lpstr>ПРОБНЫЙ ТЕСТОВЫЙ УЧЕБНЫЙ СТРУКТУРИРОВАННЫЙ ТЕКСТ ПО ТЕМЕ «ЛИДЕРСТВО», ЗАПИСАННЫЙ В ПАПКУ «ГЕНЕРАЦИЯ ПРЕЗЕНТАЦИИ»</vt:lpstr>
      <vt:lpstr>ТЕСТОВАЯ ДЕМОНСТРАЦИОННАЯ ПРЕЗЕНТАЦИЯ, СОЗДАВАЕМАЯ ИЗ СТРУКТУРИРОВАННОГО ТЕКСТА, ВСТАВЛЕННОГО В ОКНО «ГЕНЕРАЦИЯ ПРЕЗЕНТАЦИИ» БУДЕТ ЗАПИСАНА В ВИДЕ ОТДЕЛЬНОГО ФАЙЛА В ТУ ЖЕ ПАПКУ, В КОТОРОЙ ХРАНИТСЯ МАКРОС</vt:lpstr>
      <vt:lpstr>СОЗДАНИЕ СВОЕЙ СОБСТВЕННОЙ ПРЕЗЕНТАЦИИ</vt:lpstr>
      <vt:lpstr>ДЛЯ СОЗДАНИЯ СВОЕЙ СОБСТВЕННОЙ ПРЕЗЕНТАЦИИ НАДО САМОСТОЯТЕЛЬНО (ИЛИ С ПОМОЩЬЮ ИСКУССТВЕННОГО ИНТЕЛЛЕКТА, НЕЙРОСЕТИ) ПОДГОТОВИТЬ ТЕКСТ ПРЕЗЕНТАЦИИ, СТРУКТУРИРОВАВ ЕГО С ИСПОЛЬЗОВАНИЕМ НЕСКОЛЬКИХ ПРОСТЫХ ПРАВИЛ</vt:lpstr>
      <vt:lpstr>ЗАГЛАВНЫЕ БУКВЫ</vt:lpstr>
      <vt:lpstr>ЗАГОЛОВОК ПРЕЗЕНТАЦИИ ---</vt:lpstr>
      <vt:lpstr>СТРОКИ С ТРЕМЯ ТИРЕ РАЗДЕЛЯЮТ ФРАГМЕНТЫ ТЕКСТА, КОТОРЫЕ ДОЛЖНЫ ПОПАСТЬ НА РАЗНЫЕ СЛАЙДЫ</vt:lpstr>
      <vt:lpstr>РАЗДЕЛЕНИЕ СЛАЙДОВ</vt:lpstr>
      <vt:lpstr>ЗАГОЛОВКИ РАЗНЫХ УРОВНЕЙ</vt:lpstr>
      <vt:lpstr>ДЛЯ ЛУЧШЕГО СТРУКТУРИРОВАНИЯ И ВИЗУАЛИЗАЦИИ ПРЕЗЕНТАЦИИ ЕЁ МОЖНО РАЗБИТЬ НА РАЗДЕЛЫ ТРЁХ УРОВНЕЙ</vt:lpstr>
      <vt:lpstr>ЗАГОЛОВКИ РАЗДЕЛОВ ТРЁХ УРОВНЕЙ (ПЕРВОГО, ВТОРОГО И ТРЕТЬЕГО) МОЖНО СОЗДАВАТЬ ПОСТАВИВ ПЕРЕД ТЕКСТОМ ЗАГОЛОВКОВ СООТВЕТСТВЕННО ОДИН, ДВА, ИЛИ ТРИ ЗНАКА ХЭШТЕГ (#, ##, ##)</vt:lpstr>
      <vt:lpstr>ТЕКСТЫ  БЕЗ ЗАГОЛОВКОВ  И С ЗАГОЛОВКАМИ</vt:lpstr>
      <vt:lpstr>ТЕКСТЫ БЕЗ ЗАГОЛОВКОВ</vt:lpstr>
      <vt:lpstr>ТЕКСТ БЕЗ ЗАГОЛОВКА</vt:lpstr>
      <vt:lpstr>ТЕКСТЫ C ЗАГОЛОВКАМИ В ЛЕВОЙ ЧАСТИ СЛАЙДА</vt:lpstr>
      <vt:lpstr>ТЕКСТ С ЖЁЛТЫМ ЗАГОЛОВКОМ ЧАСТИ СЛАЙДА</vt:lpstr>
      <vt:lpstr>ПРИМЕР СТРУКТУРИРОВАННОГО ТЕКСТА</vt:lpstr>
      <vt:lpstr>ПРИМЕР СТРУКТУРИРОВАННОГО ТЕКСТА</vt:lpstr>
      <vt:lpstr>ЕСЛИ ТЕКСТ СТРУКТУРИРОВАН ПО ПРАВИЛАМ, ТО ПОСЛЕ КОПИРОВАНИЯ ЕГО В БУФЕР ОБМЕНА, ВСТАВКИ ИЗ БУФЕРА ВО ВКЛАДКУ «ГЕНЕРАЦИЯ ПРЕЗЕНТАЦИИ» И НАЖАТИЯ ЗЕЛЁНОЙ КНОПКИ «СОЗДАТЬ СЛАЙДЫ» ПОЯВЛЯЕТСЯ ПРЕЗЕНТАЦИЯ ЗАДАННОГО ФОРМАТА</vt:lpstr>
      <vt:lpstr>ГЕНЕРАЦИЯ ТЕКСТА С ПОМОЩЬЮ НЕЙРОННЫХ СЕТЕЙ</vt:lpstr>
      <vt:lpstr>ПОДГОТОВКА ШАБЛОНА</vt:lpstr>
      <vt:lpstr>НА ВКЛАДКЕ «СОЗДАНИЕ ПРОМПТА ДЛЯ ИИ» РАСПОЛОЖЕН МАСТЕР СОЗДАНИЯ ТЕКСТА ЗАПРОС ДЛЯ ГЕНЕРАТИВНЫХ НЕЙРОННЫХ СЕТЕЙ (GPT)</vt:lpstr>
      <vt:lpstr>ШАБЛОН — ПОЛЕ ДОЛЖНО СОДЕРЖАТЬ ТЕКСТ ЗАПРОСА И НАЗВАНИЯ ПОЛЕЙ В {ФИГУРНЫХ СКОБКАХ}</vt:lpstr>
      <vt:lpstr>ПРОПУЩЕННОЕ В ЗАПРОСЕ ПОЛЕ ПОДСВЕЧИВАЕТСЯ КРАСНЫМ, КНОПКА СОЗДАНИЯ ПРОМПТА НЕДОСТУПНА</vt:lpstr>
      <vt:lpstr>СОБСТВЕННУЮ ВЕРСИЮ ШАБЛОНА МОЖНО СОХРАНИТЬ В МАКРОСЕ. ОНА ЗАГРУЗИТСЯ АВТОМАТИЧЕСКИ ПРИ ПЕРЕЗАПУСКЕ ИЛИ ПРИ НАЖАТИИ КНОПКИ «ВЕРНУТЬ»</vt:lpstr>
      <vt:lpstr>ГЕНЕРАЦИЯ ПРОМПТА</vt:lpstr>
      <vt:lpstr>КНОПКА «СОЗДАТЬ ПРОМПТ» ГЕНЕРИРУЕТ ПРОМПТ НА БАЗЕ ШАБЛОНА</vt:lpstr>
      <vt:lpstr>ИСПОЛЬЗОВАНИЕ ПРОМПТА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ITD</dc:creator>
  <cp:lastModifiedBy>Сиражетдинов Ильгиз Шамильевич</cp:lastModifiedBy>
  <cp:revision>378</cp:revision>
  <dcterms:created xsi:type="dcterms:W3CDTF">2020-01-21T05:34:15Z</dcterms:created>
  <dcterms:modified xsi:type="dcterms:W3CDTF">2024-11-05T09:45:46Z</dcterms:modified>
</cp:coreProperties>
</file>