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57" r:id="rId6"/>
    <p:sldId id="268" r:id="rId7"/>
    <p:sldId id="269" r:id="rId8"/>
    <p:sldId id="263" r:id="rId9"/>
    <p:sldId id="262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83390" autoAdjust="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9A497E9-B965-41C9-9C3A-A23B40D1C96B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5C76FAA-4FA7-440F-BA9A-FCD63411489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method calls are statically bound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construction, which may result in an exception at runtime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tries to invoke a virtual method of an abstract class (see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4 below). (Determining whether this happens is an intractable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[4].)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object is </a:t>
            </a:r>
            <a:r>
              <a:rPr lang="en-US" b="1" i="1" dirty="0" smtClean="0"/>
              <a:t>raw</a:t>
            </a:r>
            <a:r>
              <a:rPr lang="en-US" dirty="0" smtClean="0"/>
              <a:t> until its constructor finishes</a:t>
            </a:r>
          </a:p>
          <a:p>
            <a:pPr algn="l" rtl="0"/>
            <a:r>
              <a:rPr lang="en-US" dirty="0" smtClean="0"/>
              <a:t>Rule 2: A non-escaping method must be private or final, unless it has @</a:t>
            </a:r>
            <a:r>
              <a:rPr lang="en-US" dirty="0" err="1" smtClean="0"/>
              <a:t>NoThisAccess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Rule 3: A method with @</a:t>
            </a:r>
            <a:r>
              <a:rPr lang="en-US" dirty="0" err="1" smtClean="0"/>
              <a:t>NoThisAccess</a:t>
            </a:r>
            <a:r>
              <a:rPr lang="en-US" dirty="0" smtClean="0"/>
              <a:t> cannot access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object is </a:t>
            </a:r>
            <a:r>
              <a:rPr lang="en-US" b="1" i="1" dirty="0" smtClean="0"/>
              <a:t>raw</a:t>
            </a:r>
            <a:r>
              <a:rPr lang="en-US" dirty="0" smtClean="0"/>
              <a:t> until its constructor finishes</a:t>
            </a:r>
          </a:p>
          <a:p>
            <a:pPr algn="l" rtl="0"/>
            <a:r>
              <a:rPr lang="en-US" dirty="0" smtClean="0"/>
              <a:t>Rule 2: A non-escaping method must be private or final, unless it has @</a:t>
            </a:r>
            <a:r>
              <a:rPr lang="en-US" dirty="0" err="1" smtClean="0"/>
              <a:t>NoThisAccess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Rule 3: A method with @</a:t>
            </a:r>
            <a:r>
              <a:rPr lang="en-US" dirty="0" err="1" smtClean="0"/>
              <a:t>NoThisAccess</a:t>
            </a:r>
            <a:r>
              <a:rPr lang="en-US" dirty="0" smtClean="0"/>
              <a:t> cannot access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object is </a:t>
            </a:r>
            <a:r>
              <a:rPr lang="en-US" b="1" i="1" dirty="0" smtClean="0"/>
              <a:t>raw</a:t>
            </a:r>
            <a:r>
              <a:rPr lang="en-US" dirty="0" smtClean="0"/>
              <a:t> until its constructor finishes</a:t>
            </a:r>
          </a:p>
          <a:p>
            <a:pPr algn="l" rtl="0"/>
            <a:r>
              <a:rPr lang="en-US" dirty="0" smtClean="0"/>
              <a:t>Rule 2: A non-escaping method must be private or final, unless it has @</a:t>
            </a:r>
            <a:r>
              <a:rPr lang="en-US" dirty="0" err="1" smtClean="0"/>
              <a:t>NoThisAccess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Rule 3: A method with @</a:t>
            </a:r>
            <a:r>
              <a:rPr lang="en-US" dirty="0" err="1" smtClean="0"/>
              <a:t>NoThisAccess</a:t>
            </a:r>
            <a:r>
              <a:rPr lang="en-US" dirty="0" smtClean="0"/>
              <a:t> cannot access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source of subtle bugs is due to the synchronization barrier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 of a constructor [8] after which all assignments to final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 are guaranteed to be written. The programmer is warned (in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documentation only!) that immutable objects (using final fields)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thread-safe only if this does not escape its constructor. Finally,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type-system is augmented, for example, with non-null types,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a default value no longer exists, which leads to complicated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type-systems for initialization [3, 9].</a:t>
            </a:r>
          </a:p>
          <a:p>
            <a:pPr algn="l" rtl="0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fields in Java enable thread-safe immutable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objects, but the user must be careful from the pitfall of leaking this.</a:t>
            </a:r>
          </a:p>
          <a:p>
            <a:pPr algn="l" rtl="0"/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 and distributed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fibonacci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example. Concurrent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is expressed using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finish: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starts an asynchronous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activity, and finish waits for all spawned activities to finish.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code uses at to shift between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places; here denotes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place. at(p) E evaluates expression E in place p, and finally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copies the result back; any final variables captured in E from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outer environment (e.g., n) are first copied to place p. Possible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 pitfall: 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forget to use finish, and read from fib2 before</a:t>
            </a:r>
          </a:p>
          <a:p>
            <a:pPr algn="l" rtl="0"/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write finished, (ii) write to field fib2 in another place, i.e.,</a:t>
            </a:r>
          </a:p>
          <a:p>
            <a:pPr algn="l" rtl="0"/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at(p) this.fib2=...,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causes this to be copied to p so one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to a copy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read uninitialized fields 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should not be able to read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uninitialized fields. In C++ it is possible to read uninitialized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returning an unspecified value which can lead to unpredictable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behavior. In Java, fields are zero initialized before the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constructor begins to execute, so it is possible to read the default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zero value, but never an unspecified value.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value for final fields 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fields can be assigned exactly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once, and should be read only after assigned. In Java it is possible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read a final field before it was assigned, therefore returning its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value.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objects are thread-safe </a:t>
            </a:r>
            <a:b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classes are a common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where fields are final/const and instances have no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mutable state, e.g., String in Java. Immutable objects are often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between threads without any explicit synchronization, because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assume that if another thread gets a handle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object that that thread should see all assignments done during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initialization. However, weak memory models today do not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have this guarantee and immutable objects could be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unsafe! Fig. 1 below will show that this can happen in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if this escapes from the constructor [8].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order of initialization should be clear from the syntax,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should not surprise the user. Dynamic dispatching during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construction disrupts the order of initialization by executing a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subclass’s method before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finished its initialization.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error-prone and often surprises the user.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Flexible 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should be able to express the common idioms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in other languages with minor variations.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safe </a:t>
            </a:r>
          </a:p>
          <a:p>
            <a:pPr algn="l" rtl="0"/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language should continue to be statically type-safe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if it has rich types that do not have a default or zero value,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non-null types (T{self!=null} in X10’s syntax).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Typesafety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implies that reading from a non-null type should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null. Adding non-null types to Java [2, 3, 9] has been a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 precisely due to Java’s relaxed initialization rules.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believe the hardhat design in X10 has these desirable properties,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they come at a cost of limiting flexibility: it is not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to express cyclic immutable structures in X10 version 2.1.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designs for initialization are described in Sec. 3, such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proto design (that was part of X10 version 2.0) that allows</a:t>
            </a:r>
          </a:p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immutable structures at the cost of a more complicated design.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object is </a:t>
            </a:r>
            <a:r>
              <a:rPr lang="en-US" b="1" i="1" dirty="0" smtClean="0"/>
              <a:t>raw</a:t>
            </a:r>
            <a:r>
              <a:rPr lang="en-US" dirty="0" smtClean="0"/>
              <a:t> until its constructor finishes</a:t>
            </a:r>
          </a:p>
          <a:p>
            <a:pPr algn="l" rtl="0"/>
            <a:r>
              <a:rPr lang="en-US" dirty="0" smtClean="0"/>
              <a:t>Rule 2: A non-escaping method must be private or final, unless it has @</a:t>
            </a:r>
            <a:r>
              <a:rPr lang="en-US" dirty="0" err="1" smtClean="0"/>
              <a:t>NoThisAccess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Rule 3: A method with @</a:t>
            </a:r>
            <a:r>
              <a:rPr lang="en-US" dirty="0" err="1" smtClean="0"/>
              <a:t>NoThisAccess</a:t>
            </a:r>
            <a:r>
              <a:rPr lang="en-US" dirty="0" smtClean="0"/>
              <a:t> cannot access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and super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in non-escaping methods and in field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initializers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rtl="0"/>
            <a:r>
              <a:rPr lang="en-US" dirty="0" smtClean="0"/>
              <a:t>A method is non-escaping if it is a constructor, or annotated with @</a:t>
            </a:r>
            <a:r>
              <a:rPr lang="en-US" dirty="0" err="1" smtClean="0"/>
              <a:t>NonEscaping</a:t>
            </a:r>
            <a:r>
              <a:rPr lang="en-US" dirty="0" smtClean="0"/>
              <a:t> or @</a:t>
            </a:r>
            <a:r>
              <a:rPr lang="en-US" dirty="0" err="1" smtClean="0"/>
              <a:t>NoThisAccess</a:t>
            </a:r>
            <a:r>
              <a:rPr lang="en-US" dirty="0" smtClean="0"/>
              <a:t>, or a method that is called on a raw this receiver.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object is </a:t>
            </a:r>
            <a:r>
              <a:rPr lang="en-US" b="1" i="1" dirty="0" smtClean="0"/>
              <a:t>raw</a:t>
            </a:r>
            <a:r>
              <a:rPr lang="en-US" dirty="0" smtClean="0"/>
              <a:t> until its constructor finishes</a:t>
            </a:r>
          </a:p>
          <a:p>
            <a:pPr algn="l" rtl="0"/>
            <a:r>
              <a:rPr lang="en-US" dirty="0" smtClean="0"/>
              <a:t>Rule 2: A non-escaping method must be private or final, unless it has @</a:t>
            </a:r>
            <a:r>
              <a:rPr lang="en-US" dirty="0" err="1" smtClean="0"/>
              <a:t>NoThisAccess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Rule 3: A method with @</a:t>
            </a:r>
            <a:r>
              <a:rPr lang="en-US" dirty="0" err="1" smtClean="0"/>
              <a:t>NoThisAccess</a:t>
            </a:r>
            <a:r>
              <a:rPr lang="en-US" dirty="0" smtClean="0"/>
              <a:t> cannot access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6FAA-4FA7-440F-BA9A-FCD634114894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6777-6B5E-4837-8495-AED2132573A9}" type="datetimeFigureOut">
              <a:rPr lang="he-IL" smtClean="0"/>
              <a:pPr/>
              <a:t>ב'/סיון/תשע"א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1500-8C4C-412D-8FD4-334C51FFD4A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Object Initialization in X10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0968"/>
            <a:ext cx="6400800" cy="35283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Yoav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Zibin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David </a:t>
            </a:r>
            <a:r>
              <a:rPr lang="en-US" dirty="0">
                <a:solidFill>
                  <a:schemeClr val="tx1"/>
                </a:solidFill>
              </a:rPr>
              <a:t>Cunningham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Igor </a:t>
            </a:r>
            <a:r>
              <a:rPr lang="en-US" dirty="0" err="1">
                <a:solidFill>
                  <a:schemeClr val="tx1"/>
                </a:solidFill>
              </a:rPr>
              <a:t>Peshansky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Vijay </a:t>
            </a:r>
            <a:r>
              <a:rPr lang="en-US" dirty="0" err="1" smtClean="0">
                <a:solidFill>
                  <a:schemeClr val="tx1"/>
                </a:solidFill>
              </a:rPr>
              <a:t>Saraswat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IBM research in TJ Watson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</a:t>
            </a:r>
            <a:r>
              <a:rPr lang="en-US" dirty="0" smtClean="0"/>
              <a:t>roperties are final fields that are initialized first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property(...);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87216" y="2852936"/>
            <a:ext cx="52210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A(a:Int) {}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B(b:Int) {b==a} extends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f1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this(x:Int)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super(x);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i1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super.a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this.f1; //ERR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property(x);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i3 = this.f1;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2159732" y="4257092"/>
            <a:ext cx="360040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907704" y="4869160"/>
            <a:ext cx="864096" cy="0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159732" y="5481228"/>
            <a:ext cx="36004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6516216" y="4221088"/>
            <a:ext cx="2448272" cy="1440160"/>
          </a:xfrm>
          <a:prstGeom prst="wedgeRoundRectCallout">
            <a:avLst>
              <a:gd name="adj1" fmla="val -140272"/>
              <a:gd name="adj2" fmla="val 248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Field </a:t>
            </a:r>
            <a:r>
              <a:rPr lang="en-US" sz="2000" dirty="0" err="1" smtClean="0"/>
              <a:t>initializers</a:t>
            </a:r>
            <a:r>
              <a:rPr lang="en-US" sz="2000" dirty="0" smtClean="0"/>
              <a:t> are executed after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property(…)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95536" y="4077072"/>
            <a:ext cx="1728192" cy="432048"/>
          </a:xfrm>
          <a:prstGeom prst="wedgeRoundRectCallout">
            <a:avLst>
              <a:gd name="adj1" fmla="val 61645"/>
              <a:gd name="adj2" fmla="val -56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super init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95536" y="4653136"/>
            <a:ext cx="1728192" cy="432048"/>
          </a:xfrm>
          <a:prstGeom prst="wedgeRoundRectCallout">
            <a:avLst>
              <a:gd name="adj1" fmla="val 61645"/>
              <a:gd name="adj2" fmla="val -56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Properties init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5536" y="5229200"/>
            <a:ext cx="1728192" cy="432048"/>
          </a:xfrm>
          <a:prstGeom prst="wedgeRoundRectCallout">
            <a:avLst>
              <a:gd name="adj1" fmla="val 61645"/>
              <a:gd name="adj2" fmla="val -56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Field init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>
                <a:latin typeface="Courier New" pitchFamily="49" charset="0"/>
                <a:cs typeface="Courier New" pitchFamily="49" charset="0"/>
              </a:rPr>
              <a:t>haszero</a:t>
            </a:r>
            <a:r>
              <a:rPr lang="en-US" dirty="0"/>
              <a:t> type predicate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00" y="2492896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B[T] {T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haszero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f1:T;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f2 =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Zero.get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[T]()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Usage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b1:B[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b2: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{self!=0}]; //ERR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Array[T] {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 this(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size:Int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{T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haszero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{…}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 this(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defaultElement:T,size:Int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Concurrent programming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4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finish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dirty="0"/>
              <a:t>A constructor must finish assigning to </a:t>
            </a:r>
            <a:r>
              <a:rPr lang="en-US" dirty="0" smtClean="0"/>
              <a:t>all fields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00" y="2739692"/>
            <a:ext cx="72728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f1:Int;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f2:Int;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f1 = 2; // 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finish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f2 = 3;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Distributed programming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4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dirty="0" smtClean="0"/>
              <a:t>shifts execution to another place</a:t>
            </a:r>
          </a:p>
          <a:p>
            <a:pPr algn="l" rtl="0"/>
            <a:r>
              <a:rPr lang="en-US" dirty="0" smtClean="0"/>
              <a:t>A </a:t>
            </a:r>
            <a:r>
              <a:rPr lang="en-US" dirty="0"/>
              <a:t>raw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cannot </a:t>
            </a:r>
            <a:r>
              <a:rPr lang="en-US" dirty="0"/>
              <a:t>be captured by 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</a:t>
            </a:r>
            <a:r>
              <a:rPr lang="en-US" dirty="0"/>
              <a:t>.</a:t>
            </a:r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2924944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f:Int;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here.next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//ERR: this escaped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Definite assignment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11560" y="1292562"/>
            <a:ext cx="7776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i:Int{self!=0} , j:Int{self!=0};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finish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asyncWriteI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asyncAssigned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writeJ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 // 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 //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assigned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();// assigned={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private def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asyncWriteI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() {//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asyncAssigned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private def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{// reads={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assigned={j}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==1)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else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Previous 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Java </a:t>
            </a:r>
          </a:p>
          <a:p>
            <a:pPr algn="l" rtl="0"/>
            <a:r>
              <a:rPr lang="en-US" dirty="0" smtClean="0"/>
              <a:t>C++</a:t>
            </a:r>
          </a:p>
          <a:p>
            <a:pPr algn="l" rtl="0"/>
            <a:r>
              <a:rPr lang="en-US" dirty="0" smtClean="0"/>
              <a:t>Non-null types</a:t>
            </a:r>
          </a:p>
          <a:p>
            <a:pPr algn="l" rtl="0"/>
            <a:r>
              <a:rPr lang="en-US" dirty="0" smtClean="0"/>
              <a:t>Masked types (</a:t>
            </a:r>
            <a:r>
              <a:rPr lang="en-US" dirty="0" err="1" smtClean="0"/>
              <a:t>Qi</a:t>
            </a:r>
            <a:r>
              <a:rPr lang="en-US" dirty="0" smtClean="0"/>
              <a:t> and Meyers)</a:t>
            </a:r>
          </a:p>
          <a:p>
            <a:pPr algn="l" rtl="0"/>
            <a:r>
              <a:rPr lang="en-US" dirty="0" smtClean="0"/>
              <a:t>Detector </a:t>
            </a:r>
            <a:r>
              <a:rPr lang="en-US" dirty="0" smtClean="0"/>
              <a:t>uninitialized fields</a:t>
            </a:r>
            <a:endParaRPr lang="en-US" dirty="0"/>
          </a:p>
          <a:p>
            <a:pPr lvl="1" algn="l" rtl="0"/>
            <a:endParaRPr lang="en-US" sz="3200" dirty="0" smtClean="0"/>
          </a:p>
          <a:p>
            <a:pPr lvl="1" algn="l" rtl="0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Conclusion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Java and C++ initialization is error-prone</a:t>
            </a:r>
          </a:p>
          <a:p>
            <a:pPr algn="l" rtl="0"/>
            <a:r>
              <a:rPr lang="en-US" dirty="0" smtClean="0"/>
              <a:t>X10 initialization design</a:t>
            </a:r>
          </a:p>
          <a:p>
            <a:pPr lvl="1" algn="l" rtl="0"/>
            <a:r>
              <a:rPr lang="en-US" dirty="0" smtClean="0"/>
              <a:t>Strict: protects from errors</a:t>
            </a:r>
          </a:p>
          <a:p>
            <a:pPr lvl="1" algn="l" rtl="0"/>
            <a:r>
              <a:rPr lang="en-US" dirty="0" smtClean="0"/>
              <a:t>Simple</a:t>
            </a:r>
          </a:p>
          <a:p>
            <a:pPr lvl="1" algn="l" rtl="0"/>
            <a:r>
              <a:rPr lang="en-US" dirty="0" smtClean="0"/>
              <a:t>Flexible (but cannot express cyclic immutability)</a:t>
            </a:r>
          </a:p>
          <a:p>
            <a:pPr lvl="1" algn="l" rtl="0"/>
            <a:r>
              <a:rPr lang="en-US" dirty="0" smtClean="0"/>
              <a:t>Type safe</a:t>
            </a:r>
          </a:p>
          <a:p>
            <a:pPr lvl="1" algn="l" rtl="0"/>
            <a:r>
              <a:rPr lang="en-US" dirty="0" smtClean="0"/>
              <a:t>Final fields has a single value</a:t>
            </a:r>
          </a:p>
          <a:p>
            <a:pPr algn="l" rtl="0"/>
            <a:r>
              <a:rPr lang="en-US" dirty="0" smtClean="0"/>
              <a:t>See paper for alternative </a:t>
            </a:r>
            <a:r>
              <a:rPr lang="en-US" dirty="0" smtClean="0"/>
              <a:t>designs (e.g., proto)</a:t>
            </a:r>
            <a:endParaRPr lang="en-US" dirty="0" smtClean="0"/>
          </a:p>
          <a:p>
            <a:pPr algn="l" rtl="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Questions?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Initialization Can be Tricky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pPr algn="l" rtl="0"/>
            <a:r>
              <a:rPr lang="en-US" dirty="0" smtClean="0"/>
              <a:t>Reason 1: dynamic dispatching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2636912"/>
            <a:ext cx="8100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{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A()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(“me=“+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abstract String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description()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extends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= 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String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description()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“b=“+b;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Initialization Can be Tricky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pPr algn="l" rtl="0"/>
            <a:r>
              <a:rPr lang="en-US" dirty="0" smtClean="0"/>
              <a:t>Reason 2: leaking a raw/uninitialized object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43608" y="2636912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public static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set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A()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set.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(this)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extends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= 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Initialization Can be Tricky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36712"/>
          </a:xfrm>
        </p:spPr>
        <p:txBody>
          <a:bodyPr/>
          <a:lstStyle/>
          <a:p>
            <a:pPr algn="l" rtl="0"/>
            <a:r>
              <a:rPr lang="en-US" dirty="0" smtClean="0"/>
              <a:t>Reason 3: concurrent and distributed code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575048" y="2060848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Fib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fib2:Int; // fib(n-2)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fib1:Int; // fib(n-1)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fib:Int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// fib(n)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this(n:Int)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finish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here.next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fib2 =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(p) n &lt;=1? 0 : new Fib(n -2).fib;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fib1 = n &lt;=0? 0 : n&lt;=1? 1 : new Fib(n -1).fib;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fib = fib2+fib1;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Desired Initialization 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Cannot read uninitialized fields</a:t>
            </a:r>
          </a:p>
          <a:p>
            <a:pPr lvl="1" algn="l" rtl="0"/>
            <a:r>
              <a:rPr lang="en-US" dirty="0" smtClean="0"/>
              <a:t>C++: uninitialized fields have unspecified value</a:t>
            </a:r>
            <a:endParaRPr lang="en-US" dirty="0"/>
          </a:p>
          <a:p>
            <a:pPr lvl="1" algn="l" rtl="0"/>
            <a:r>
              <a:rPr lang="en-US" dirty="0" smtClean="0"/>
              <a:t>Java: fields are zero initialized</a:t>
            </a:r>
          </a:p>
          <a:p>
            <a:pPr algn="l" rtl="0"/>
            <a:r>
              <a:rPr lang="en-US" dirty="0" smtClean="0"/>
              <a:t>Final fields </a:t>
            </a:r>
          </a:p>
          <a:p>
            <a:pPr lvl="1" algn="l" rtl="0"/>
            <a:r>
              <a:rPr lang="en-US" dirty="0" smtClean="0"/>
              <a:t>Written exactly once</a:t>
            </a:r>
          </a:p>
          <a:p>
            <a:pPr lvl="1" algn="l" rtl="0"/>
            <a:r>
              <a:rPr lang="en-US" dirty="0" smtClean="0"/>
              <a:t>Single value for final fields</a:t>
            </a:r>
          </a:p>
          <a:p>
            <a:pPr algn="l" rtl="0"/>
            <a:r>
              <a:rPr lang="en-US" dirty="0" smtClean="0"/>
              <a:t>Immutable objects are thread-safe</a:t>
            </a:r>
          </a:p>
          <a:p>
            <a:pPr algn="l" rtl="0"/>
            <a:r>
              <a:rPr lang="en-US" dirty="0" smtClean="0"/>
              <a:t>Simple (initialization order is clear)</a:t>
            </a:r>
          </a:p>
          <a:p>
            <a:pPr algn="l" rtl="0"/>
            <a:r>
              <a:rPr lang="en-US" dirty="0" smtClean="0"/>
              <a:t>Flexible (ability to express common idioms)</a:t>
            </a:r>
          </a:p>
          <a:p>
            <a:pPr algn="l" rtl="0"/>
            <a:r>
              <a:rPr lang="en-US" dirty="0" smtClean="0"/>
              <a:t>Type 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X10 Initialization Rules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Hard-hat design</a:t>
            </a:r>
          </a:p>
          <a:p>
            <a:pPr lvl="1" algn="l" rtl="0"/>
            <a:r>
              <a:rPr lang="en-US" dirty="0" smtClean="0"/>
              <a:t>Strict: 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/>
              <a:t>mostly no dynamic </a:t>
            </a:r>
            <a:r>
              <a:rPr lang="en-US" dirty="0" smtClean="0"/>
              <a:t>dispatching </a:t>
            </a:r>
            <a:r>
              <a:rPr lang="en-US" dirty="0" smtClean="0"/>
              <a:t>, no leaking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.</a:t>
            </a:r>
            <a:endParaRPr lang="en-US" dirty="0" smtClean="0"/>
          </a:p>
          <a:p>
            <a:pPr lvl="1" algn="l" rtl="0"/>
            <a:r>
              <a:rPr lang="en-US" dirty="0" smtClean="0"/>
              <a:t>Pros: has the desired properties (simple, type safe, etc)</a:t>
            </a:r>
          </a:p>
          <a:p>
            <a:pPr lvl="1" algn="l" rtl="0"/>
            <a:r>
              <a:rPr lang="en-US" dirty="0" smtClean="0"/>
              <a:t>Cons: Less flexible, e.g., cannot express cyclic immutable data-structures</a:t>
            </a:r>
          </a:p>
          <a:p>
            <a:pPr lvl="1" algn="l" rtl="0"/>
            <a:endParaRPr lang="en-US" dirty="0" smtClean="0"/>
          </a:p>
          <a:p>
            <a:pPr algn="l" rtl="0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Rules 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Demonstrate the rules by examples</a:t>
            </a:r>
          </a:p>
          <a:p>
            <a:pPr algn="l" rtl="0"/>
            <a:r>
              <a:rPr lang="en-US" dirty="0" smtClean="0"/>
              <a:t>Initialization is a cross-cutting concern</a:t>
            </a:r>
          </a:p>
          <a:p>
            <a:pPr lvl="1" algn="l" rtl="0"/>
            <a:r>
              <a:rPr lang="en-US" dirty="0" smtClean="0"/>
              <a:t>Dynamic dispatching and leaking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 algn="l" rtl="0"/>
            <a:r>
              <a:rPr lang="en-US" dirty="0" smtClean="0"/>
              <a:t>Default/zero value</a:t>
            </a:r>
          </a:p>
          <a:p>
            <a:pPr lvl="1" algn="l" rtl="0"/>
            <a:r>
              <a:rPr lang="en-US" dirty="0" smtClean="0"/>
              <a:t>Properties</a:t>
            </a:r>
          </a:p>
          <a:p>
            <a:pPr lvl="1" algn="l" rtl="0"/>
            <a:r>
              <a:rPr lang="en-US" dirty="0" smtClean="0"/>
              <a:t>Generics</a:t>
            </a:r>
          </a:p>
          <a:p>
            <a:pPr lvl="1" algn="l" rtl="0"/>
            <a:r>
              <a:rPr lang="en-US" dirty="0" smtClean="0"/>
              <a:t>Concurrent and distributed programming</a:t>
            </a:r>
          </a:p>
          <a:p>
            <a:pPr lvl="1" algn="l" rtl="0"/>
            <a:r>
              <a:rPr lang="en-US" dirty="0" smtClean="0"/>
              <a:t>More in the paper:</a:t>
            </a:r>
          </a:p>
          <a:p>
            <a:pPr lvl="2" algn="l" rtl="0"/>
            <a:r>
              <a:rPr lang="en-US" dirty="0" smtClean="0"/>
              <a:t>Inner classes, exceptions, closures, </a:t>
            </a:r>
            <a:r>
              <a:rPr lang="en-US" dirty="0" err="1" smtClean="0"/>
              <a:t>structs</a:t>
            </a:r>
            <a:r>
              <a:rPr lang="en-US" dirty="0" smtClean="0"/>
              <a:t>, serialization, cloning, and more… </a:t>
            </a:r>
          </a:p>
          <a:p>
            <a:pPr algn="l" rtl="0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escaping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is raw in </a:t>
            </a:r>
            <a:r>
              <a:rPr lang="en-US" b="1" i="1" dirty="0" smtClean="0"/>
              <a:t>non-escaping methods </a:t>
            </a:r>
            <a:r>
              <a:rPr lang="en-US" dirty="0" smtClean="0"/>
              <a:t>(constructors and methods called from them)</a:t>
            </a:r>
          </a:p>
          <a:p>
            <a:pPr algn="l" rtl="0"/>
            <a:r>
              <a:rPr lang="en-US" dirty="0" smtClean="0"/>
              <a:t>A raw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cannot escape or be aliased.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55168" y="3212976"/>
            <a:ext cx="52210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f:Int;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this()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m1();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 = m3();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LeakIt.leak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(this); // 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m1() { m2(); 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def m2() {}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NoThisAccess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 m3() = 1;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Has-zero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514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Definition of has-zero</a:t>
            </a:r>
          </a:p>
          <a:p>
            <a:pPr lvl="1" algn="l" rtl="0"/>
            <a:r>
              <a:rPr lang="en-US" dirty="0" smtClean="0"/>
              <a:t>A type has-zero if it contains the zero value (which is either null, false, 0)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dirty="0" err="1" smtClean="0"/>
              <a:t>struct</a:t>
            </a:r>
            <a:r>
              <a:rPr lang="en-US" dirty="0" smtClean="0"/>
              <a:t> and  type parameter may also has-zero)</a:t>
            </a:r>
          </a:p>
          <a:p>
            <a:pPr algn="l" rtl="0"/>
            <a:r>
              <a:rPr lang="en-US" dirty="0" smtClean="0"/>
              <a:t>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field that lacks a field </a:t>
            </a:r>
            <a:r>
              <a:rPr lang="en-US" dirty="0" err="1" smtClean="0"/>
              <a:t>initializer</a:t>
            </a:r>
            <a:r>
              <a:rPr lang="en-US" dirty="0" smtClean="0"/>
              <a:t> and whose type has-zero, is implicitly added a zero </a:t>
            </a:r>
            <a:r>
              <a:rPr lang="en-US" dirty="0" err="1" smtClean="0"/>
              <a:t>initializer</a:t>
            </a:r>
            <a:r>
              <a:rPr lang="en-US" dirty="0" smtClean="0"/>
              <a:t>.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71800" y="48691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i0: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Int; //ERR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i1:Int;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i2: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Int{self!=0}; //ERR</a:t>
            </a:r>
          </a:p>
          <a:p>
            <a:pPr algn="l" rtl="0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1709</Words>
  <Application>Microsoft Office PowerPoint</Application>
  <PresentationFormat>On-screen Show (4:3)</PresentationFormat>
  <Paragraphs>309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 Initialization in X10 </vt:lpstr>
      <vt:lpstr>Initialization Can be Tricky</vt:lpstr>
      <vt:lpstr>Initialization Can be Tricky</vt:lpstr>
      <vt:lpstr>Initialization Can be Tricky</vt:lpstr>
      <vt:lpstr>Desired Initialization Properties</vt:lpstr>
      <vt:lpstr>X10 Initialization Rules</vt:lpstr>
      <vt:lpstr>Rules Overview</vt:lpstr>
      <vt:lpstr>this escaping</vt:lpstr>
      <vt:lpstr>Has-zero</vt:lpstr>
      <vt:lpstr>Properties</vt:lpstr>
      <vt:lpstr>Generics</vt:lpstr>
      <vt:lpstr>Concurrent programming</vt:lpstr>
      <vt:lpstr>Distributed programming</vt:lpstr>
      <vt:lpstr>Definite assignment</vt:lpstr>
      <vt:lpstr>Previous work</vt:lpstr>
      <vt:lpstr>Conclusion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Initialization in X10</dc:title>
  <dc:creator>Yoav Zibin</dc:creator>
  <cp:lastModifiedBy>Yoav Zibin</cp:lastModifiedBy>
  <cp:revision>28</cp:revision>
  <dcterms:created xsi:type="dcterms:W3CDTF">2011-06-03T20:32:07Z</dcterms:created>
  <dcterms:modified xsi:type="dcterms:W3CDTF">2011-06-04T18:13:42Z</dcterms:modified>
</cp:coreProperties>
</file>