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90CBD54-8C6B-4766-B1EC-6D61D09554D0}" type="datetimeFigureOut">
              <a:rPr lang="fr-FR" smtClean="0"/>
              <a:t>02/09/2021</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372C56D-0B85-4C0B-BA97-3A15738F49CA}"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91954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90CBD54-8C6B-4766-B1EC-6D61D09554D0}" type="datetimeFigureOut">
              <a:rPr lang="fr-FR" smtClean="0"/>
              <a:t>02/09/2021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238941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90CBD54-8C6B-4766-B1EC-6D61D09554D0}" type="datetimeFigureOut">
              <a:rPr lang="fr-FR" smtClean="0"/>
              <a:t>02/09/2021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373860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90CBD54-8C6B-4766-B1EC-6D61D09554D0}" type="datetimeFigureOut">
              <a:rPr lang="fr-FR" smtClean="0"/>
              <a:t>02/09/2021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176101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0CBD54-8C6B-4766-B1EC-6D61D09554D0}" type="datetimeFigureOut">
              <a:rPr lang="fr-FR" smtClean="0"/>
              <a:t>02/09/2021</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372C56D-0B85-4C0B-BA97-3A15738F49CA}"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17495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90CBD54-8C6B-4766-B1EC-6D61D09554D0}" type="datetimeFigureOut">
              <a:rPr lang="fr-FR" smtClean="0"/>
              <a:t>02/09/2021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241852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90CBD54-8C6B-4766-B1EC-6D61D09554D0}" type="datetimeFigureOut">
              <a:rPr lang="fr-FR" smtClean="0"/>
              <a:t>02/09/2021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399144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90CBD54-8C6B-4766-B1EC-6D61D09554D0}" type="datetimeFigureOut">
              <a:rPr lang="fr-FR" smtClean="0"/>
              <a:t>02/09/2021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131735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CBD54-8C6B-4766-B1EC-6D61D09554D0}" type="datetimeFigureOut">
              <a:rPr lang="fr-FR" smtClean="0"/>
              <a:t>02/09/2021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72C56D-0B85-4C0B-BA97-3A15738F49CA}" type="slidenum">
              <a:rPr lang="fr-FR" smtClean="0"/>
              <a:t>‹N°›</a:t>
            </a:fld>
            <a:endParaRPr lang="fr-FR"/>
          </a:p>
        </p:txBody>
      </p:sp>
    </p:spTree>
    <p:extLst>
      <p:ext uri="{BB962C8B-B14F-4D97-AF65-F5344CB8AC3E}">
        <p14:creationId xmlns:p14="http://schemas.microsoft.com/office/powerpoint/2010/main" val="18790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0CBD54-8C6B-4766-B1EC-6D61D09554D0}" type="datetimeFigureOut">
              <a:rPr lang="fr-FR" smtClean="0"/>
              <a:t>02/09/2021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372C56D-0B85-4C0B-BA97-3A15738F49CA}"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281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0CBD54-8C6B-4766-B1EC-6D61D09554D0}" type="datetimeFigureOut">
              <a:rPr lang="fr-FR" smtClean="0"/>
              <a:t>02/09/2021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372C56D-0B85-4C0B-BA97-3A15738F49CA}"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488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90CBD54-8C6B-4766-B1EC-6D61D09554D0}" type="datetimeFigureOut">
              <a:rPr lang="fr-FR" smtClean="0"/>
              <a:t>02/09/2021</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372C56D-0B85-4C0B-BA97-3A15738F49CA}"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117475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products/databases/open-source-databases/" TargetMode="External"/><Relationship Id="rId2" Type="http://schemas.openxmlformats.org/officeDocument/2006/relationships/hyperlink" Target="https://www.postgresql.org/" TargetMode="External"/><Relationship Id="rId1" Type="http://schemas.openxmlformats.org/officeDocument/2006/relationships/slideLayout" Target="../slideLayouts/slideLayout2.xml"/><Relationship Id="rId4" Type="http://schemas.openxmlformats.org/officeDocument/2006/relationships/hyperlink" Target="https://aws.amazon.com/blogs/database/postgresql-12-a-deep-dive-into-some-new-functional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b-engines.com/en/article/RDB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15128" y="3741953"/>
            <a:ext cx="8361229" cy="2098226"/>
          </a:xfrm>
        </p:spPr>
        <p:txBody>
          <a:bodyPr>
            <a:normAutofit fontScale="90000"/>
          </a:bodyPr>
          <a:lstStyle/>
          <a:p>
            <a:r>
              <a:rPr lang="fr-FR" b="1" dirty="0" smtClean="0">
                <a:solidFill>
                  <a:srgbClr val="FF0000"/>
                </a:solidFill>
              </a:rPr>
              <a:t>The </a:t>
            </a:r>
            <a:r>
              <a:rPr lang="fr-FR" b="1" dirty="0" err="1" smtClean="0">
                <a:solidFill>
                  <a:srgbClr val="FF0000"/>
                </a:solidFill>
              </a:rPr>
              <a:t>relational</a:t>
            </a:r>
            <a:r>
              <a:rPr lang="fr-FR" b="1" dirty="0" smtClean="0">
                <a:solidFill>
                  <a:srgbClr val="FF0000"/>
                </a:solidFill>
              </a:rPr>
              <a:t> </a:t>
            </a:r>
            <a:r>
              <a:rPr lang="fr-FR" b="1" dirty="0" err="1" smtClean="0">
                <a:solidFill>
                  <a:srgbClr val="FF0000"/>
                </a:solidFill>
              </a:rPr>
              <a:t>database</a:t>
            </a:r>
            <a:r>
              <a:rPr lang="fr-FR" b="1" dirty="0" smtClean="0">
                <a:solidFill>
                  <a:srgbClr val="FF0000"/>
                </a:solidFill>
              </a:rPr>
              <a:t> management system (RDBMS)</a:t>
            </a:r>
            <a:r>
              <a:rPr lang="fr-FR" dirty="0" smtClean="0"/>
              <a:t/>
            </a:r>
            <a:br>
              <a:rPr lang="fr-FR" dirty="0" smtClean="0"/>
            </a:br>
            <a:endParaRPr lang="fr-FR" dirty="0"/>
          </a:p>
        </p:txBody>
      </p:sp>
      <p:sp>
        <p:nvSpPr>
          <p:cNvPr id="3" name="Sous-titre 2"/>
          <p:cNvSpPr>
            <a:spLocks noGrp="1"/>
          </p:cNvSpPr>
          <p:nvPr>
            <p:ph type="subTitle" idx="1"/>
          </p:nvPr>
        </p:nvSpPr>
        <p:spPr>
          <a:xfrm>
            <a:off x="2679906" y="5078501"/>
            <a:ext cx="6831673" cy="1086237"/>
          </a:xfrm>
        </p:spPr>
        <p:txBody>
          <a:bodyPr/>
          <a:lstStyle/>
          <a:p>
            <a:r>
              <a:rPr lang="fr-FR" dirty="0" smtClean="0"/>
              <a:t>MySQL, </a:t>
            </a:r>
            <a:r>
              <a:rPr lang="fr-FR" dirty="0"/>
              <a:t>PostgreSQL and SQL SERVER</a:t>
            </a:r>
          </a:p>
        </p:txBody>
      </p:sp>
    </p:spTree>
    <p:extLst>
      <p:ext uri="{BB962C8B-B14F-4D97-AF65-F5344CB8AC3E}">
        <p14:creationId xmlns:p14="http://schemas.microsoft.com/office/powerpoint/2010/main" val="14659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MySQL :</a:t>
            </a:r>
            <a:endParaRPr lang="fr-FR" dirty="0"/>
          </a:p>
        </p:txBody>
      </p:sp>
      <p:sp>
        <p:nvSpPr>
          <p:cNvPr id="3" name="Espace réservé du contenu 2"/>
          <p:cNvSpPr>
            <a:spLocks noGrp="1"/>
          </p:cNvSpPr>
          <p:nvPr>
            <p:ph idx="1"/>
          </p:nvPr>
        </p:nvSpPr>
        <p:spPr/>
        <p:txBody>
          <a:bodyPr/>
          <a:lstStyle/>
          <a:p>
            <a:pPr algn="just"/>
            <a:r>
              <a:rPr lang="en-US" dirty="0"/>
              <a:t>MySQL is a relational database management system based on </a:t>
            </a:r>
            <a:r>
              <a:rPr lang="en-US" b="1" dirty="0"/>
              <a:t>SQL</a:t>
            </a:r>
            <a:r>
              <a:rPr lang="en-US" dirty="0"/>
              <a:t> – </a:t>
            </a:r>
            <a:r>
              <a:rPr lang="en-US" b="1" dirty="0"/>
              <a:t>S</a:t>
            </a:r>
            <a:r>
              <a:rPr lang="en-US" dirty="0"/>
              <a:t>tructured </a:t>
            </a:r>
            <a:r>
              <a:rPr lang="en-US" b="1" dirty="0"/>
              <a:t>Q</a:t>
            </a:r>
            <a:r>
              <a:rPr lang="en-US" dirty="0"/>
              <a:t>uery </a:t>
            </a:r>
            <a:r>
              <a:rPr lang="en-US" b="1" dirty="0"/>
              <a:t>L</a:t>
            </a:r>
            <a:r>
              <a:rPr lang="en-US" dirty="0"/>
              <a:t>anguage. The application is used for a wide range of purposes, including data warehousing, e-commerce, and logging applications.</a:t>
            </a:r>
          </a:p>
          <a:p>
            <a:pPr algn="just"/>
            <a:r>
              <a:rPr lang="en-US" dirty="0"/>
              <a:t>The most common use for </a:t>
            </a:r>
            <a:r>
              <a:rPr lang="en-US" dirty="0" err="1"/>
              <a:t>mySQL</a:t>
            </a:r>
            <a:r>
              <a:rPr lang="en-US" dirty="0"/>
              <a:t> however, is for the purpose of a web database. It can be used to store anything from a single record of information to an entire inventory of available products for an online store.</a:t>
            </a:r>
          </a:p>
          <a:p>
            <a:pPr algn="just"/>
            <a:r>
              <a:rPr lang="en-US" dirty="0"/>
              <a:t>In association with a scripting language such as </a:t>
            </a:r>
            <a:r>
              <a:rPr lang="en-US" b="1" dirty="0"/>
              <a:t>PHP</a:t>
            </a:r>
            <a:r>
              <a:rPr lang="en-US" dirty="0"/>
              <a:t> or </a:t>
            </a:r>
            <a:r>
              <a:rPr lang="en-US" b="1" dirty="0"/>
              <a:t>Perl</a:t>
            </a:r>
            <a:r>
              <a:rPr lang="en-US" dirty="0"/>
              <a:t> (both offered on our hosting accounts) it is possible to create websites which will interact in real-time with a </a:t>
            </a:r>
            <a:r>
              <a:rPr lang="en-US" dirty="0" err="1"/>
              <a:t>mySQL</a:t>
            </a:r>
            <a:r>
              <a:rPr lang="en-US" dirty="0"/>
              <a:t> database to rapidly display </a:t>
            </a:r>
            <a:r>
              <a:rPr lang="en-US" dirty="0" err="1"/>
              <a:t>categorised</a:t>
            </a:r>
            <a:r>
              <a:rPr lang="en-US" dirty="0"/>
              <a:t> and searchable information to a website user.</a:t>
            </a:r>
          </a:p>
          <a:p>
            <a:endParaRPr lang="fr-FR" dirty="0"/>
          </a:p>
        </p:txBody>
      </p:sp>
    </p:spTree>
    <p:extLst>
      <p:ext uri="{BB962C8B-B14F-4D97-AF65-F5344CB8AC3E}">
        <p14:creationId xmlns:p14="http://schemas.microsoft.com/office/powerpoint/2010/main" val="141705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990600"/>
          </a:xfrm>
        </p:spPr>
        <p:txBody>
          <a:bodyPr>
            <a:normAutofit fontScale="90000"/>
          </a:bodyPr>
          <a:lstStyle/>
          <a:p>
            <a:r>
              <a:rPr lang="fr-FR" dirty="0" smtClean="0"/>
              <a:t>MySQL </a:t>
            </a:r>
            <a:r>
              <a:rPr lang="fr-FR" dirty="0" err="1" smtClean="0"/>
              <a:t>Features</a:t>
            </a:r>
            <a:r>
              <a:rPr lang="fr-FR" dirty="0" smtClean="0"/>
              <a:t> :</a:t>
            </a:r>
            <a:r>
              <a:rPr lang="fr-FR" dirty="0"/>
              <a:t/>
            </a:r>
            <a:br>
              <a:rPr lang="fr-FR" dirty="0"/>
            </a:br>
            <a:endParaRPr lang="fr-FR" dirty="0"/>
          </a:p>
        </p:txBody>
      </p:sp>
      <p:sp>
        <p:nvSpPr>
          <p:cNvPr id="3" name="Espace réservé du contenu 2"/>
          <p:cNvSpPr>
            <a:spLocks noGrp="1"/>
          </p:cNvSpPr>
          <p:nvPr>
            <p:ph idx="1"/>
          </p:nvPr>
        </p:nvSpPr>
        <p:spPr>
          <a:xfrm>
            <a:off x="1371600" y="1676400"/>
            <a:ext cx="9601200" cy="5181600"/>
          </a:xfrm>
        </p:spPr>
        <p:txBody>
          <a:bodyPr>
            <a:normAutofit fontScale="85000" lnSpcReduction="20000"/>
          </a:bodyPr>
          <a:lstStyle/>
          <a:p>
            <a:r>
              <a:rPr lang="fr-FR" b="1" dirty="0" err="1"/>
              <a:t>Relational</a:t>
            </a:r>
            <a:r>
              <a:rPr lang="fr-FR" b="1" dirty="0"/>
              <a:t> </a:t>
            </a:r>
            <a:r>
              <a:rPr lang="fr-FR" b="1" dirty="0" err="1"/>
              <a:t>Database</a:t>
            </a:r>
            <a:r>
              <a:rPr lang="fr-FR" b="1" dirty="0"/>
              <a:t> Management System (RDBMS</a:t>
            </a:r>
            <a:r>
              <a:rPr lang="fr-FR" b="1" dirty="0" smtClean="0"/>
              <a:t>)</a:t>
            </a:r>
          </a:p>
          <a:p>
            <a:r>
              <a:rPr lang="fr-FR" b="1" dirty="0" err="1"/>
              <a:t>Easy</a:t>
            </a:r>
            <a:r>
              <a:rPr lang="fr-FR" b="1" dirty="0"/>
              <a:t> to </a:t>
            </a:r>
            <a:r>
              <a:rPr lang="fr-FR" b="1" dirty="0" smtClean="0"/>
              <a:t>use</a:t>
            </a:r>
          </a:p>
          <a:p>
            <a:r>
              <a:rPr lang="fr-FR" b="1" dirty="0"/>
              <a:t>It </a:t>
            </a:r>
            <a:r>
              <a:rPr lang="fr-FR" b="1" dirty="0" err="1"/>
              <a:t>is</a:t>
            </a:r>
            <a:r>
              <a:rPr lang="fr-FR" b="1" dirty="0"/>
              <a:t> </a:t>
            </a:r>
            <a:r>
              <a:rPr lang="fr-FR" b="1" dirty="0" err="1" smtClean="0"/>
              <a:t>secure</a:t>
            </a:r>
            <a:endParaRPr lang="fr-FR" b="1" dirty="0" smtClean="0"/>
          </a:p>
          <a:p>
            <a:r>
              <a:rPr lang="fr-FR" b="1" dirty="0"/>
              <a:t>Client/ Server </a:t>
            </a:r>
            <a:r>
              <a:rPr lang="fr-FR" b="1" dirty="0" smtClean="0"/>
              <a:t>Architecture</a:t>
            </a:r>
          </a:p>
          <a:p>
            <a:r>
              <a:rPr lang="fr-FR" b="1" dirty="0"/>
              <a:t>Free to </a:t>
            </a:r>
            <a:r>
              <a:rPr lang="fr-FR" b="1" dirty="0" err="1" smtClean="0"/>
              <a:t>download</a:t>
            </a:r>
            <a:endParaRPr lang="fr-FR" b="1" dirty="0" smtClean="0"/>
          </a:p>
          <a:p>
            <a:r>
              <a:rPr lang="fr-FR" b="1" dirty="0"/>
              <a:t>It </a:t>
            </a:r>
            <a:r>
              <a:rPr lang="fr-FR" b="1" dirty="0" err="1"/>
              <a:t>is</a:t>
            </a:r>
            <a:r>
              <a:rPr lang="fr-FR" b="1" dirty="0"/>
              <a:t> </a:t>
            </a:r>
            <a:r>
              <a:rPr lang="fr-FR" b="1" dirty="0" err="1" smtClean="0"/>
              <a:t>scalable</a:t>
            </a:r>
            <a:endParaRPr lang="fr-FR" b="1" dirty="0" smtClean="0"/>
          </a:p>
          <a:p>
            <a:r>
              <a:rPr lang="fr-FR" b="1" dirty="0" smtClean="0"/>
              <a:t>Speed</a:t>
            </a:r>
          </a:p>
          <a:p>
            <a:r>
              <a:rPr lang="fr-FR" b="1" dirty="0"/>
              <a:t>High </a:t>
            </a:r>
            <a:r>
              <a:rPr lang="fr-FR" b="1" dirty="0" err="1" smtClean="0"/>
              <a:t>Flexibility</a:t>
            </a:r>
            <a:endParaRPr lang="fr-FR" b="1" dirty="0" smtClean="0"/>
          </a:p>
          <a:p>
            <a:r>
              <a:rPr lang="en-US" b="1" dirty="0"/>
              <a:t>Compatible on many operating </a:t>
            </a:r>
            <a:r>
              <a:rPr lang="en-US" b="1" dirty="0" smtClean="0"/>
              <a:t>systems</a:t>
            </a:r>
          </a:p>
          <a:p>
            <a:r>
              <a:rPr lang="fr-FR" b="1" dirty="0" err="1"/>
              <a:t>Allows</a:t>
            </a:r>
            <a:r>
              <a:rPr lang="fr-FR" b="1" dirty="0"/>
              <a:t> </a:t>
            </a:r>
            <a:r>
              <a:rPr lang="fr-FR" b="1" dirty="0" smtClean="0"/>
              <a:t>roll-back</a:t>
            </a:r>
          </a:p>
          <a:p>
            <a:r>
              <a:rPr lang="fr-FR" b="1" dirty="0"/>
              <a:t>Memory </a:t>
            </a:r>
            <a:r>
              <a:rPr lang="fr-FR" b="1" dirty="0" err="1" smtClean="0"/>
              <a:t>efficiency</a:t>
            </a:r>
            <a:endParaRPr lang="fr-FR" b="1" dirty="0" smtClean="0"/>
          </a:p>
          <a:p>
            <a:r>
              <a:rPr lang="fr-FR" b="1" dirty="0"/>
              <a:t>High </a:t>
            </a:r>
            <a:r>
              <a:rPr lang="fr-FR" b="1" dirty="0" err="1" smtClean="0"/>
              <a:t>Productivity</a:t>
            </a:r>
            <a:endParaRPr lang="fr-FR" b="1" dirty="0" smtClean="0"/>
          </a:p>
          <a:p>
            <a:r>
              <a:rPr lang="fr-FR" b="1" dirty="0"/>
              <a:t>Platform </a:t>
            </a:r>
            <a:r>
              <a:rPr lang="fr-FR" b="1" dirty="0" smtClean="0"/>
              <a:t>Independent</a:t>
            </a:r>
          </a:p>
          <a:p>
            <a:r>
              <a:rPr lang="fr-FR" b="1" dirty="0" err="1" smtClean="0"/>
              <a:t>Partitioning</a:t>
            </a:r>
            <a:endParaRPr lang="fr-FR" b="1" dirty="0" smtClean="0"/>
          </a:p>
          <a:p>
            <a:r>
              <a:rPr lang="fr-FR" b="1" dirty="0"/>
              <a:t>GUI Support</a:t>
            </a:r>
            <a:endParaRPr lang="fr-FR" dirty="0" smtClean="0"/>
          </a:p>
          <a:p>
            <a:endParaRPr lang="fr-FR" dirty="0"/>
          </a:p>
        </p:txBody>
      </p:sp>
    </p:spTree>
    <p:extLst>
      <p:ext uri="{BB962C8B-B14F-4D97-AF65-F5344CB8AC3E}">
        <p14:creationId xmlns:p14="http://schemas.microsoft.com/office/powerpoint/2010/main" val="169337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PostgreSQL :</a:t>
            </a:r>
            <a:endParaRPr lang="fr-FR" dirty="0"/>
          </a:p>
        </p:txBody>
      </p:sp>
      <p:sp>
        <p:nvSpPr>
          <p:cNvPr id="3" name="Espace réservé du contenu 2"/>
          <p:cNvSpPr>
            <a:spLocks noGrp="1"/>
          </p:cNvSpPr>
          <p:nvPr>
            <p:ph idx="1"/>
          </p:nvPr>
        </p:nvSpPr>
        <p:spPr/>
        <p:txBody>
          <a:bodyPr/>
          <a:lstStyle/>
          <a:p>
            <a:pPr algn="just"/>
            <a:r>
              <a:rPr lang="en-US" dirty="0">
                <a:hlinkClick r:id="rId2"/>
              </a:rPr>
              <a:t>PostgreSQL</a:t>
            </a:r>
            <a:r>
              <a:rPr lang="en-US" dirty="0"/>
              <a:t> is an advanced, enterprise class </a:t>
            </a:r>
            <a:r>
              <a:rPr lang="en-US" dirty="0">
                <a:hlinkClick r:id="rId3"/>
              </a:rPr>
              <a:t>open source</a:t>
            </a:r>
            <a:r>
              <a:rPr lang="en-US" dirty="0"/>
              <a:t> relational database that supports both SQL (relational) and JSON (non-relational)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a:t>
            </a:r>
            <a:r>
              <a:rPr lang="en-US" dirty="0">
                <a:hlinkClick r:id="rId4"/>
              </a:rPr>
              <a:t>PostgreSQL 12</a:t>
            </a:r>
            <a:r>
              <a:rPr lang="en-US" dirty="0"/>
              <a:t>.</a:t>
            </a:r>
            <a:endParaRPr lang="fr-FR" dirty="0"/>
          </a:p>
        </p:txBody>
      </p:sp>
    </p:spTree>
    <p:extLst>
      <p:ext uri="{BB962C8B-B14F-4D97-AF65-F5344CB8AC3E}">
        <p14:creationId xmlns:p14="http://schemas.microsoft.com/office/powerpoint/2010/main" val="286896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PostgreSQL </a:t>
            </a:r>
            <a:r>
              <a:rPr lang="fr-FR" sz="4000" dirty="0" err="1" smtClean="0"/>
              <a:t>Features</a:t>
            </a:r>
            <a:r>
              <a:rPr lang="fr-FR" sz="4000" dirty="0" smtClean="0"/>
              <a:t> :</a:t>
            </a:r>
            <a:endParaRPr lang="fr-FR" sz="4000" dirty="0"/>
          </a:p>
        </p:txBody>
      </p:sp>
      <p:sp>
        <p:nvSpPr>
          <p:cNvPr id="3" name="Espace réservé du contenu 2"/>
          <p:cNvSpPr>
            <a:spLocks noGrp="1"/>
          </p:cNvSpPr>
          <p:nvPr>
            <p:ph idx="1"/>
          </p:nvPr>
        </p:nvSpPr>
        <p:spPr/>
        <p:txBody>
          <a:bodyPr/>
          <a:lstStyle/>
          <a:p>
            <a:r>
              <a:rPr lang="en-US" dirty="0"/>
              <a:t>User-defined types.</a:t>
            </a:r>
          </a:p>
          <a:p>
            <a:r>
              <a:rPr lang="en-US" dirty="0"/>
              <a:t>Table inheritance.</a:t>
            </a:r>
          </a:p>
          <a:p>
            <a:r>
              <a:rPr lang="en-US" dirty="0"/>
              <a:t>Sophisticated locking mechanism.</a:t>
            </a:r>
          </a:p>
          <a:p>
            <a:r>
              <a:rPr lang="en-US" dirty="0"/>
              <a:t>Foreign key referential integrity.</a:t>
            </a:r>
          </a:p>
          <a:p>
            <a:r>
              <a:rPr lang="en-US" dirty="0"/>
              <a:t>Views, rules, subquery.</a:t>
            </a:r>
          </a:p>
          <a:p>
            <a:r>
              <a:rPr lang="en-US" dirty="0"/>
              <a:t>Nested transactions (</a:t>
            </a:r>
            <a:r>
              <a:rPr lang="en-US" dirty="0" err="1"/>
              <a:t>savepoints</a:t>
            </a:r>
            <a:r>
              <a:rPr lang="en-US" dirty="0"/>
              <a:t>)</a:t>
            </a:r>
          </a:p>
          <a:p>
            <a:r>
              <a:rPr lang="en-US" dirty="0"/>
              <a:t>Multi-version concurrency control (MVCC)</a:t>
            </a:r>
          </a:p>
          <a:p>
            <a:endParaRPr lang="fr-FR" dirty="0"/>
          </a:p>
        </p:txBody>
      </p:sp>
    </p:spTree>
    <p:extLst>
      <p:ext uri="{BB962C8B-B14F-4D97-AF65-F5344CB8AC3E}">
        <p14:creationId xmlns:p14="http://schemas.microsoft.com/office/powerpoint/2010/main" val="188700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SQL SERVER</a:t>
            </a:r>
          </a:p>
        </p:txBody>
      </p:sp>
      <p:sp>
        <p:nvSpPr>
          <p:cNvPr id="3" name="Espace réservé du contenu 2"/>
          <p:cNvSpPr>
            <a:spLocks noGrp="1"/>
          </p:cNvSpPr>
          <p:nvPr>
            <p:ph idx="1"/>
          </p:nvPr>
        </p:nvSpPr>
        <p:spPr/>
        <p:txBody>
          <a:bodyPr/>
          <a:lstStyle/>
          <a:p>
            <a:pPr algn="just"/>
            <a:r>
              <a:rPr lang="en-US" dirty="0"/>
              <a:t>SQL Server is a relational database management system (RDBMS) developed and introduced by Microsoft. It includes its SQL language and Transact-SQL (T-SQL), Microsoft’s proprietary language with capabilities of exception handling, declaring a variable, and stored procedures. SQL Server Database Engine is the core component of SQL Server responsible for controlling, processing, and securing the data storage. The database engine is divided into two segments, the relational engine, which is used to process commands and queries. The second is the storage engine designed to manage various database features such as tables, pages, files, indexes, and transactions.</a:t>
            </a:r>
            <a:endParaRPr lang="fr-FR" dirty="0"/>
          </a:p>
        </p:txBody>
      </p:sp>
    </p:spTree>
    <p:extLst>
      <p:ext uri="{BB962C8B-B14F-4D97-AF65-F5344CB8AC3E}">
        <p14:creationId xmlns:p14="http://schemas.microsoft.com/office/powerpoint/2010/main" val="280161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SQL </a:t>
            </a:r>
            <a:r>
              <a:rPr lang="fr-FR" sz="4000" dirty="0" smtClean="0"/>
              <a:t>SERVER </a:t>
            </a:r>
            <a:r>
              <a:rPr lang="fr-FR" sz="4000" dirty="0" err="1" smtClean="0"/>
              <a:t>Features</a:t>
            </a:r>
            <a:r>
              <a:rPr lang="fr-FR" sz="4000" dirty="0" smtClean="0"/>
              <a:t> :</a:t>
            </a:r>
            <a:endParaRPr lang="fr-FR" sz="4000" dirty="0"/>
          </a:p>
        </p:txBody>
      </p:sp>
      <p:sp>
        <p:nvSpPr>
          <p:cNvPr id="3" name="Espace réservé du contenu 2"/>
          <p:cNvSpPr>
            <a:spLocks noGrp="1"/>
          </p:cNvSpPr>
          <p:nvPr>
            <p:ph idx="1"/>
          </p:nvPr>
        </p:nvSpPr>
        <p:spPr/>
        <p:txBody>
          <a:bodyPr/>
          <a:lstStyle/>
          <a:p>
            <a:r>
              <a:rPr lang="en-US" dirty="0" smtClean="0">
                <a:solidFill>
                  <a:schemeClr val="tx1"/>
                </a:solidFill>
              </a:rPr>
              <a:t>Easy to Install</a:t>
            </a:r>
            <a:endParaRPr lang="en-US" dirty="0">
              <a:solidFill>
                <a:schemeClr val="tx1"/>
              </a:solidFill>
            </a:endParaRPr>
          </a:p>
          <a:p>
            <a:r>
              <a:rPr lang="en-US" dirty="0" smtClean="0">
                <a:solidFill>
                  <a:schemeClr val="tx1"/>
                </a:solidFill>
              </a:rPr>
              <a:t>Enhanced Performance</a:t>
            </a:r>
            <a:endParaRPr lang="en-US" dirty="0">
              <a:solidFill>
                <a:schemeClr val="tx1"/>
              </a:solidFill>
            </a:endParaRPr>
          </a:p>
          <a:p>
            <a:r>
              <a:rPr lang="en-US" dirty="0" smtClean="0">
                <a:solidFill>
                  <a:schemeClr val="tx1"/>
                </a:solidFill>
              </a:rPr>
              <a:t>Several SQL Server Editions</a:t>
            </a:r>
            <a:endParaRPr lang="en-US" dirty="0">
              <a:solidFill>
                <a:schemeClr val="tx1"/>
              </a:solidFill>
            </a:endParaRPr>
          </a:p>
          <a:p>
            <a:r>
              <a:rPr lang="en-US" dirty="0" smtClean="0">
                <a:solidFill>
                  <a:schemeClr val="tx1"/>
                </a:solidFill>
              </a:rPr>
              <a:t>Highly Secure</a:t>
            </a:r>
            <a:endParaRPr lang="en-US" dirty="0">
              <a:solidFill>
                <a:schemeClr val="tx1"/>
              </a:solidFill>
            </a:endParaRPr>
          </a:p>
          <a:p>
            <a:r>
              <a:rPr lang="en-US" dirty="0" smtClean="0">
                <a:solidFill>
                  <a:schemeClr val="tx1"/>
                </a:solidFill>
              </a:rPr>
              <a:t>Excellent Data Restoration and Recovery Mechanism</a:t>
            </a:r>
            <a:endParaRPr lang="en-US" dirty="0">
              <a:solidFill>
                <a:schemeClr val="tx1"/>
              </a:solidFill>
            </a:endParaRPr>
          </a:p>
          <a:p>
            <a:r>
              <a:rPr lang="en-US" dirty="0" smtClean="0">
                <a:solidFill>
                  <a:schemeClr val="tx1"/>
                </a:solidFill>
              </a:rPr>
              <a:t>Lower Cost of Ownership</a:t>
            </a:r>
            <a:endParaRPr lang="en-US" dirty="0">
              <a:solidFill>
                <a:schemeClr val="tx1"/>
              </a:solidFill>
            </a:endParaRPr>
          </a:p>
          <a:p>
            <a:endParaRPr lang="fr-FR" dirty="0"/>
          </a:p>
        </p:txBody>
      </p:sp>
    </p:spTree>
    <p:extLst>
      <p:ext uri="{BB962C8B-B14F-4D97-AF65-F5344CB8AC3E}">
        <p14:creationId xmlns:p14="http://schemas.microsoft.com/office/powerpoint/2010/main" val="17499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76198"/>
            <a:ext cx="9601200" cy="1485900"/>
          </a:xfrm>
        </p:spPr>
        <p:txBody>
          <a:bodyPr/>
          <a:lstStyle/>
          <a:p>
            <a:pPr algn="ctr"/>
            <a:r>
              <a:rPr lang="fr-FR" sz="3600" b="1" dirty="0" err="1" smtClean="0">
                <a:solidFill>
                  <a:srgbClr val="C00000"/>
                </a:solidFill>
              </a:rPr>
              <a:t>Comparison</a:t>
            </a:r>
            <a:r>
              <a:rPr lang="fr-FR" sz="3600" b="1" dirty="0" smtClean="0">
                <a:solidFill>
                  <a:srgbClr val="C00000"/>
                </a:solidFill>
              </a:rPr>
              <a:t> </a:t>
            </a:r>
            <a:r>
              <a:rPr lang="fr-FR" sz="3600" b="1" dirty="0">
                <a:solidFill>
                  <a:srgbClr val="C00000"/>
                </a:solidFill>
              </a:rPr>
              <a:t> </a:t>
            </a:r>
            <a:r>
              <a:rPr lang="fr-FR" sz="3600" b="1" dirty="0" err="1">
                <a:solidFill>
                  <a:srgbClr val="C00000"/>
                </a:solidFill>
              </a:rPr>
              <a:t>between</a:t>
            </a:r>
            <a:r>
              <a:rPr lang="fr-FR" sz="3600" b="1" dirty="0">
                <a:solidFill>
                  <a:srgbClr val="C00000"/>
                </a:solidFill>
              </a:rPr>
              <a:t> the </a:t>
            </a:r>
            <a:r>
              <a:rPr lang="fr-FR" sz="3600" b="1" dirty="0" err="1">
                <a:solidFill>
                  <a:srgbClr val="C00000"/>
                </a:solidFill>
              </a:rPr>
              <a:t>three</a:t>
            </a:r>
            <a:r>
              <a:rPr lang="fr-FR" sz="3600" b="1" dirty="0">
                <a:solidFill>
                  <a:srgbClr val="C00000"/>
                </a:solidFill>
              </a:rPr>
              <a:t> RDBMS </a:t>
            </a:r>
            <a:r>
              <a:rPr lang="fr-FR" dirty="0"/>
              <a:t> </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011279186"/>
              </p:ext>
            </p:extLst>
          </p:nvPr>
        </p:nvGraphicFramePr>
        <p:xfrm>
          <a:off x="1399310" y="622856"/>
          <a:ext cx="9601200" cy="624332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6405401"/>
                    </a:ext>
                  </a:extLst>
                </a:gridCol>
                <a:gridCol w="2400300">
                  <a:extLst>
                    <a:ext uri="{9D8B030D-6E8A-4147-A177-3AD203B41FA5}">
                      <a16:colId xmlns:a16="http://schemas.microsoft.com/office/drawing/2014/main" val="2060882782"/>
                    </a:ext>
                  </a:extLst>
                </a:gridCol>
                <a:gridCol w="2400300">
                  <a:extLst>
                    <a:ext uri="{9D8B030D-6E8A-4147-A177-3AD203B41FA5}">
                      <a16:colId xmlns:a16="http://schemas.microsoft.com/office/drawing/2014/main" val="3616957487"/>
                    </a:ext>
                  </a:extLst>
                </a:gridCol>
                <a:gridCol w="2400300">
                  <a:extLst>
                    <a:ext uri="{9D8B030D-6E8A-4147-A177-3AD203B41FA5}">
                      <a16:colId xmlns:a16="http://schemas.microsoft.com/office/drawing/2014/main" val="3409343817"/>
                    </a:ext>
                  </a:extLst>
                </a:gridCol>
              </a:tblGrid>
              <a:tr h="370840">
                <a:tc>
                  <a:txBody>
                    <a:bodyPr/>
                    <a:lstStyle/>
                    <a:p>
                      <a:r>
                        <a:rPr lang="fr-FR" dirty="0" smtClean="0"/>
                        <a:t>Name</a:t>
                      </a:r>
                      <a:endParaRPr lang="fr-FR" dirty="0"/>
                    </a:p>
                  </a:txBody>
                  <a:tcPr/>
                </a:tc>
                <a:tc>
                  <a:txBody>
                    <a:bodyPr/>
                    <a:lstStyle/>
                    <a:p>
                      <a:r>
                        <a:rPr lang="fr-FR" sz="1800" b="1" i="0" kern="1200" dirty="0" smtClean="0">
                          <a:solidFill>
                            <a:schemeClr val="lt1"/>
                          </a:solidFill>
                          <a:effectLst/>
                          <a:latin typeface="+mn-lt"/>
                          <a:ea typeface="+mn-ea"/>
                          <a:cs typeface="+mn-cs"/>
                        </a:rPr>
                        <a:t>SQL Server</a:t>
                      </a:r>
                      <a:endParaRPr lang="fr-FR" dirty="0"/>
                    </a:p>
                  </a:txBody>
                  <a:tcPr/>
                </a:tc>
                <a:tc>
                  <a:txBody>
                    <a:bodyPr/>
                    <a:lstStyle/>
                    <a:p>
                      <a:r>
                        <a:rPr lang="fr-FR" sz="1800" b="1" i="0" kern="1200" dirty="0" smtClean="0">
                          <a:solidFill>
                            <a:schemeClr val="lt1"/>
                          </a:solidFill>
                          <a:effectLst/>
                          <a:latin typeface="+mn-lt"/>
                          <a:ea typeface="+mn-ea"/>
                          <a:cs typeface="+mn-cs"/>
                        </a:rPr>
                        <a:t>MySQL  </a:t>
                      </a:r>
                      <a:endParaRPr lang="fr-FR" dirty="0"/>
                    </a:p>
                  </a:txBody>
                  <a:tcPr/>
                </a:tc>
                <a:tc>
                  <a:txBody>
                    <a:bodyPr/>
                    <a:lstStyle/>
                    <a:p>
                      <a:r>
                        <a:rPr lang="fr-FR" sz="1800" b="1" i="0" kern="1200" dirty="0" smtClean="0">
                          <a:solidFill>
                            <a:schemeClr val="lt1"/>
                          </a:solidFill>
                          <a:effectLst/>
                          <a:latin typeface="+mn-lt"/>
                          <a:ea typeface="+mn-ea"/>
                          <a:cs typeface="+mn-cs"/>
                        </a:rPr>
                        <a:t>PostgreSQL  </a:t>
                      </a:r>
                      <a:endParaRPr lang="fr-FR" dirty="0"/>
                    </a:p>
                  </a:txBody>
                  <a:tcPr/>
                </a:tc>
                <a:extLst>
                  <a:ext uri="{0D108BD9-81ED-4DB2-BD59-A6C34878D82A}">
                    <a16:rowId xmlns:a16="http://schemas.microsoft.com/office/drawing/2014/main" val="2426829436"/>
                  </a:ext>
                </a:extLst>
              </a:tr>
              <a:tr h="370840">
                <a:tc>
                  <a:txBody>
                    <a:bodyPr/>
                    <a:lstStyle/>
                    <a:p>
                      <a:r>
                        <a:rPr lang="fr-FR" sz="1800" b="0" i="0" kern="1200" dirty="0" smtClean="0">
                          <a:solidFill>
                            <a:schemeClr val="dk1"/>
                          </a:solidFill>
                          <a:effectLst/>
                          <a:latin typeface="+mn-lt"/>
                          <a:ea typeface="+mn-ea"/>
                          <a:cs typeface="+mn-cs"/>
                        </a:rPr>
                        <a:t>Description</a:t>
                      </a:r>
                      <a:endParaRPr lang="fr-FR" dirty="0"/>
                    </a:p>
                  </a:txBody>
                  <a:tcPr/>
                </a:tc>
                <a:tc>
                  <a:txBody>
                    <a:bodyPr/>
                    <a:lstStyle/>
                    <a:p>
                      <a:pPr fontAlgn="t"/>
                      <a:r>
                        <a:rPr lang="fr-FR" dirty="0" err="1">
                          <a:effectLst/>
                          <a:latin typeface="Tahoma" panose="020B0604030504040204" pitchFamily="34" charset="0"/>
                        </a:rPr>
                        <a:t>Microsofts</a:t>
                      </a:r>
                      <a:r>
                        <a:rPr lang="fr-FR" dirty="0">
                          <a:effectLst/>
                          <a:latin typeface="Tahoma" panose="020B0604030504040204" pitchFamily="34" charset="0"/>
                        </a:rPr>
                        <a:t> </a:t>
                      </a:r>
                      <a:r>
                        <a:rPr lang="fr-FR" dirty="0" err="1">
                          <a:effectLst/>
                          <a:latin typeface="Tahoma" panose="020B0604030504040204" pitchFamily="34" charset="0"/>
                        </a:rPr>
                        <a:t>flagship</a:t>
                      </a:r>
                      <a:r>
                        <a:rPr lang="fr-FR" dirty="0">
                          <a:effectLst/>
                          <a:latin typeface="Tahoma" panose="020B0604030504040204" pitchFamily="34" charset="0"/>
                        </a:rPr>
                        <a:t> </a:t>
                      </a:r>
                      <a:r>
                        <a:rPr lang="fr-FR" dirty="0" err="1">
                          <a:effectLst/>
                          <a:latin typeface="Tahoma" panose="020B0604030504040204" pitchFamily="34" charset="0"/>
                        </a:rPr>
                        <a:t>relational</a:t>
                      </a:r>
                      <a:r>
                        <a:rPr lang="fr-FR" dirty="0">
                          <a:effectLst/>
                          <a:latin typeface="Tahoma" panose="020B0604030504040204" pitchFamily="34" charset="0"/>
                        </a:rPr>
                        <a:t> DBMS</a:t>
                      </a:r>
                    </a:p>
                  </a:txBody>
                  <a:tcPr/>
                </a:tc>
                <a:tc>
                  <a:txBody>
                    <a:bodyPr/>
                    <a:lstStyle/>
                    <a:p>
                      <a:pPr fontAlgn="t"/>
                      <a:r>
                        <a:rPr lang="en-US" dirty="0">
                          <a:effectLst/>
                          <a:latin typeface="Tahoma" panose="020B0604030504040204" pitchFamily="34" charset="0"/>
                        </a:rPr>
                        <a:t>Widely used open source </a:t>
                      </a:r>
                      <a:r>
                        <a:rPr lang="en-US" u="none" strike="noStrike" dirty="0">
                          <a:effectLst/>
                          <a:latin typeface="Tahoma" panose="020B0604030504040204" pitchFamily="34" charset="0"/>
                          <a:hlinkClick r:id="rId2"/>
                        </a:rPr>
                        <a:t>RDBMS</a:t>
                      </a:r>
                      <a:endParaRPr lang="en-US" dirty="0">
                        <a:effectLst/>
                        <a:latin typeface="Tahoma" panose="020B0604030504040204" pitchFamily="34" charset="0"/>
                      </a:endParaRPr>
                    </a:p>
                  </a:txBody>
                  <a:tcPr/>
                </a:tc>
                <a:tc>
                  <a:txBody>
                    <a:bodyPr/>
                    <a:lstStyle/>
                    <a:p>
                      <a:pPr fontAlgn="t"/>
                      <a:r>
                        <a:rPr lang="en-US" dirty="0">
                          <a:effectLst/>
                          <a:latin typeface="Tahoma" panose="020B0604030504040204" pitchFamily="34" charset="0"/>
                        </a:rPr>
                        <a:t>Widely used open source </a:t>
                      </a:r>
                      <a:r>
                        <a:rPr lang="en-US" u="none" strike="noStrike" dirty="0">
                          <a:effectLst/>
                          <a:latin typeface="Tahoma" panose="020B0604030504040204" pitchFamily="34" charset="0"/>
                          <a:hlinkClick r:id="rId2"/>
                        </a:rPr>
                        <a:t>RDBMS</a:t>
                      </a:r>
                      <a:r>
                        <a:rPr lang="en-US" dirty="0">
                          <a:effectLst/>
                          <a:latin typeface="Tahoma" panose="020B0604030504040204" pitchFamily="34" charset="0"/>
                        </a:rPr>
                        <a:t> </a:t>
                      </a:r>
                    </a:p>
                  </a:txBody>
                  <a:tcPr/>
                </a:tc>
                <a:extLst>
                  <a:ext uri="{0D108BD9-81ED-4DB2-BD59-A6C34878D82A}">
                    <a16:rowId xmlns:a16="http://schemas.microsoft.com/office/drawing/2014/main" val="215439415"/>
                  </a:ext>
                </a:extLst>
              </a:tr>
              <a:tr h="370840">
                <a:tc>
                  <a:txBody>
                    <a:bodyPr/>
                    <a:lstStyle/>
                    <a:p>
                      <a:pPr fontAlgn="t"/>
                      <a:r>
                        <a:rPr lang="fr-FR">
                          <a:effectLst/>
                        </a:rPr>
                        <a:t>Primary database model</a:t>
                      </a:r>
                    </a:p>
                  </a:txBody>
                  <a:tcPr/>
                </a:tc>
                <a:tc>
                  <a:txBody>
                    <a:bodyPr/>
                    <a:lstStyle/>
                    <a:p>
                      <a:pPr fontAlgn="t"/>
                      <a:r>
                        <a:rPr lang="fr-FR" u="none" strike="noStrike">
                          <a:effectLst/>
                          <a:latin typeface="Tahoma" panose="020B0604030504040204" pitchFamily="34" charset="0"/>
                          <a:hlinkClick r:id="rId2"/>
                        </a:rPr>
                        <a:t>Relational DBMS</a:t>
                      </a:r>
                      <a:endParaRPr lang="fr-FR">
                        <a:effectLst/>
                        <a:latin typeface="Tahoma" panose="020B0604030504040204" pitchFamily="34" charset="0"/>
                      </a:endParaRPr>
                    </a:p>
                  </a:txBody>
                  <a:tcPr/>
                </a:tc>
                <a:tc>
                  <a:txBody>
                    <a:bodyPr/>
                    <a:lstStyle/>
                    <a:p>
                      <a:pPr fontAlgn="t"/>
                      <a:r>
                        <a:rPr lang="fr-FR" u="none" strike="noStrike">
                          <a:effectLst/>
                          <a:latin typeface="Tahoma" panose="020B0604030504040204" pitchFamily="34" charset="0"/>
                          <a:hlinkClick r:id="rId2"/>
                        </a:rPr>
                        <a:t>Relational DBMS</a:t>
                      </a:r>
                      <a:r>
                        <a:rPr lang="fr-FR">
                          <a:effectLst/>
                          <a:latin typeface="Tahoma" panose="020B0604030504040204" pitchFamily="34" charset="0"/>
                        </a:rPr>
                        <a:t> </a:t>
                      </a:r>
                    </a:p>
                  </a:txBody>
                  <a:tcPr/>
                </a:tc>
                <a:tc>
                  <a:txBody>
                    <a:bodyPr/>
                    <a:lstStyle/>
                    <a:p>
                      <a:pPr fontAlgn="t"/>
                      <a:r>
                        <a:rPr lang="fr-FR" u="none" strike="noStrike" dirty="0" err="1">
                          <a:effectLst/>
                          <a:latin typeface="Tahoma" panose="020B0604030504040204" pitchFamily="34" charset="0"/>
                          <a:hlinkClick r:id="rId2"/>
                        </a:rPr>
                        <a:t>Relational</a:t>
                      </a:r>
                      <a:r>
                        <a:rPr lang="fr-FR" u="none" strike="noStrike" dirty="0">
                          <a:effectLst/>
                          <a:latin typeface="Tahoma" panose="020B0604030504040204" pitchFamily="34" charset="0"/>
                          <a:hlinkClick r:id="rId2"/>
                        </a:rPr>
                        <a:t> DBMS</a:t>
                      </a:r>
                      <a:r>
                        <a:rPr lang="fr-FR" dirty="0">
                          <a:effectLst/>
                          <a:latin typeface="Tahoma" panose="020B0604030504040204" pitchFamily="34" charset="0"/>
                        </a:rPr>
                        <a:t> </a:t>
                      </a:r>
                    </a:p>
                  </a:txBody>
                  <a:tcPr/>
                </a:tc>
                <a:extLst>
                  <a:ext uri="{0D108BD9-81ED-4DB2-BD59-A6C34878D82A}">
                    <a16:rowId xmlns:a16="http://schemas.microsoft.com/office/drawing/2014/main" val="3336878034"/>
                  </a:ext>
                </a:extLst>
              </a:tr>
              <a:tr h="370840">
                <a:tc>
                  <a:txBody>
                    <a:bodyPr/>
                    <a:lstStyle/>
                    <a:p>
                      <a:pPr fontAlgn="t"/>
                      <a:r>
                        <a:rPr lang="fr-FR">
                          <a:effectLst/>
                        </a:rPr>
                        <a:t>Initial release</a:t>
                      </a:r>
                    </a:p>
                  </a:txBody>
                  <a:tcPr/>
                </a:tc>
                <a:tc>
                  <a:txBody>
                    <a:bodyPr/>
                    <a:lstStyle/>
                    <a:p>
                      <a:pPr fontAlgn="t"/>
                      <a:r>
                        <a:rPr lang="fr-FR">
                          <a:effectLst/>
                          <a:latin typeface="Tahoma" panose="020B0604030504040204" pitchFamily="34" charset="0"/>
                        </a:rPr>
                        <a:t>1989</a:t>
                      </a:r>
                    </a:p>
                  </a:txBody>
                  <a:tcPr/>
                </a:tc>
                <a:tc>
                  <a:txBody>
                    <a:bodyPr/>
                    <a:lstStyle/>
                    <a:p>
                      <a:pPr fontAlgn="t"/>
                      <a:r>
                        <a:rPr lang="fr-FR">
                          <a:effectLst/>
                          <a:latin typeface="Tahoma" panose="020B0604030504040204" pitchFamily="34" charset="0"/>
                        </a:rPr>
                        <a:t>1995</a:t>
                      </a:r>
                    </a:p>
                  </a:txBody>
                  <a:tcPr/>
                </a:tc>
                <a:tc>
                  <a:txBody>
                    <a:bodyPr/>
                    <a:lstStyle/>
                    <a:p>
                      <a:pPr fontAlgn="t"/>
                      <a:r>
                        <a:rPr lang="fr-FR" dirty="0">
                          <a:effectLst/>
                          <a:latin typeface="Tahoma" panose="020B0604030504040204" pitchFamily="34" charset="0"/>
                        </a:rPr>
                        <a:t>1989</a:t>
                      </a:r>
                    </a:p>
                  </a:txBody>
                  <a:tcPr/>
                </a:tc>
                <a:extLst>
                  <a:ext uri="{0D108BD9-81ED-4DB2-BD59-A6C34878D82A}">
                    <a16:rowId xmlns:a16="http://schemas.microsoft.com/office/drawing/2014/main" val="3724968268"/>
                  </a:ext>
                </a:extLst>
              </a:tr>
              <a:tr h="370840">
                <a:tc>
                  <a:txBody>
                    <a:bodyPr/>
                    <a:lstStyle/>
                    <a:p>
                      <a:pPr fontAlgn="t"/>
                      <a:r>
                        <a:rPr lang="fr-FR">
                          <a:effectLst/>
                        </a:rPr>
                        <a:t>Current release</a:t>
                      </a:r>
                    </a:p>
                  </a:txBody>
                  <a:tcPr/>
                </a:tc>
                <a:tc>
                  <a:txBody>
                    <a:bodyPr/>
                    <a:lstStyle/>
                    <a:p>
                      <a:pPr fontAlgn="t"/>
                      <a:r>
                        <a:rPr lang="fr-FR">
                          <a:effectLst/>
                          <a:latin typeface="Tahoma" panose="020B0604030504040204" pitchFamily="34" charset="0"/>
                        </a:rPr>
                        <a:t>SQL Server 2019, November 2019</a:t>
                      </a:r>
                    </a:p>
                  </a:txBody>
                  <a:tcPr/>
                </a:tc>
                <a:tc>
                  <a:txBody>
                    <a:bodyPr/>
                    <a:lstStyle/>
                    <a:p>
                      <a:pPr fontAlgn="t"/>
                      <a:r>
                        <a:rPr lang="fr-FR">
                          <a:effectLst/>
                          <a:latin typeface="Tahoma" panose="020B0604030504040204" pitchFamily="34" charset="0"/>
                        </a:rPr>
                        <a:t>8.0.26, July 2021</a:t>
                      </a:r>
                    </a:p>
                  </a:txBody>
                  <a:tcPr/>
                </a:tc>
                <a:tc>
                  <a:txBody>
                    <a:bodyPr/>
                    <a:lstStyle/>
                    <a:p>
                      <a:pPr fontAlgn="t"/>
                      <a:r>
                        <a:rPr lang="fr-FR" dirty="0">
                          <a:effectLst/>
                          <a:latin typeface="Tahoma" panose="020B0604030504040204" pitchFamily="34" charset="0"/>
                        </a:rPr>
                        <a:t>13.4, August 2021</a:t>
                      </a:r>
                    </a:p>
                  </a:txBody>
                  <a:tcPr/>
                </a:tc>
                <a:extLst>
                  <a:ext uri="{0D108BD9-81ED-4DB2-BD59-A6C34878D82A}">
                    <a16:rowId xmlns:a16="http://schemas.microsoft.com/office/drawing/2014/main" val="665611446"/>
                  </a:ext>
                </a:extLst>
              </a:tr>
              <a:tr h="370840">
                <a:tc>
                  <a:txBody>
                    <a:bodyPr/>
                    <a:lstStyle/>
                    <a:p>
                      <a:pPr fontAlgn="t"/>
                      <a:r>
                        <a:rPr lang="fr-FR">
                          <a:effectLst/>
                        </a:rPr>
                        <a:t>License </a:t>
                      </a:r>
                    </a:p>
                  </a:txBody>
                  <a:tcPr/>
                </a:tc>
                <a:tc>
                  <a:txBody>
                    <a:bodyPr/>
                    <a:lstStyle/>
                    <a:p>
                      <a:pPr fontAlgn="t"/>
                      <a:r>
                        <a:rPr lang="fr-FR">
                          <a:effectLst/>
                          <a:latin typeface="Tahoma" panose="020B0604030504040204" pitchFamily="34" charset="0"/>
                        </a:rPr>
                        <a:t>commercial </a:t>
                      </a:r>
                    </a:p>
                  </a:txBody>
                  <a:tcPr/>
                </a:tc>
                <a:tc>
                  <a:txBody>
                    <a:bodyPr/>
                    <a:lstStyle/>
                    <a:p>
                      <a:pPr fontAlgn="t"/>
                      <a:r>
                        <a:rPr lang="fr-FR">
                          <a:effectLst/>
                          <a:latin typeface="Tahoma" panose="020B0604030504040204" pitchFamily="34" charset="0"/>
                        </a:rPr>
                        <a:t>Open Source </a:t>
                      </a:r>
                    </a:p>
                  </a:txBody>
                  <a:tcPr/>
                </a:tc>
                <a:tc>
                  <a:txBody>
                    <a:bodyPr/>
                    <a:lstStyle/>
                    <a:p>
                      <a:pPr fontAlgn="t"/>
                      <a:r>
                        <a:rPr lang="fr-FR" dirty="0">
                          <a:effectLst/>
                          <a:latin typeface="Tahoma" panose="020B0604030504040204" pitchFamily="34" charset="0"/>
                        </a:rPr>
                        <a:t>Open Source </a:t>
                      </a:r>
                    </a:p>
                  </a:txBody>
                  <a:tcPr/>
                </a:tc>
                <a:extLst>
                  <a:ext uri="{0D108BD9-81ED-4DB2-BD59-A6C34878D82A}">
                    <a16:rowId xmlns:a16="http://schemas.microsoft.com/office/drawing/2014/main" val="1402499422"/>
                  </a:ext>
                </a:extLst>
              </a:tr>
              <a:tr h="370840">
                <a:tc>
                  <a:txBody>
                    <a:bodyPr/>
                    <a:lstStyle/>
                    <a:p>
                      <a:pPr fontAlgn="t"/>
                      <a:r>
                        <a:rPr lang="fr-FR">
                          <a:effectLst/>
                        </a:rPr>
                        <a:t>Implementation language</a:t>
                      </a:r>
                    </a:p>
                  </a:txBody>
                  <a:tcPr/>
                </a:tc>
                <a:tc>
                  <a:txBody>
                    <a:bodyPr/>
                    <a:lstStyle/>
                    <a:p>
                      <a:pPr fontAlgn="t"/>
                      <a:r>
                        <a:rPr lang="fr-FR">
                          <a:effectLst/>
                          <a:latin typeface="Tahoma" panose="020B0604030504040204" pitchFamily="34" charset="0"/>
                        </a:rPr>
                        <a:t>C++</a:t>
                      </a:r>
                    </a:p>
                  </a:txBody>
                  <a:tcPr/>
                </a:tc>
                <a:tc>
                  <a:txBody>
                    <a:bodyPr/>
                    <a:lstStyle/>
                    <a:p>
                      <a:pPr fontAlgn="t"/>
                      <a:r>
                        <a:rPr lang="fr-FR">
                          <a:effectLst/>
                          <a:latin typeface="Tahoma" panose="020B0604030504040204" pitchFamily="34" charset="0"/>
                        </a:rPr>
                        <a:t>C and C++</a:t>
                      </a:r>
                    </a:p>
                  </a:txBody>
                  <a:tcPr/>
                </a:tc>
                <a:tc>
                  <a:txBody>
                    <a:bodyPr/>
                    <a:lstStyle/>
                    <a:p>
                      <a:pPr fontAlgn="t"/>
                      <a:r>
                        <a:rPr lang="fr-FR" dirty="0">
                          <a:effectLst/>
                          <a:latin typeface="Tahoma" panose="020B0604030504040204" pitchFamily="34" charset="0"/>
                        </a:rPr>
                        <a:t>C</a:t>
                      </a:r>
                    </a:p>
                  </a:txBody>
                  <a:tcPr/>
                </a:tc>
                <a:extLst>
                  <a:ext uri="{0D108BD9-81ED-4DB2-BD59-A6C34878D82A}">
                    <a16:rowId xmlns:a16="http://schemas.microsoft.com/office/drawing/2014/main" val="240355691"/>
                  </a:ext>
                </a:extLst>
              </a:tr>
              <a:tr h="370840">
                <a:tc>
                  <a:txBody>
                    <a:bodyPr/>
                    <a:lstStyle/>
                    <a:p>
                      <a:pPr fontAlgn="t"/>
                      <a:r>
                        <a:rPr lang="fr-FR" dirty="0">
                          <a:effectLst/>
                        </a:rPr>
                        <a:t>Data </a:t>
                      </a:r>
                      <a:r>
                        <a:rPr lang="fr-FR" dirty="0" err="1">
                          <a:effectLst/>
                        </a:rPr>
                        <a:t>scheme</a:t>
                      </a:r>
                      <a:endParaRPr lang="fr-FR" dirty="0">
                        <a:effectLst/>
                      </a:endParaRP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dirty="0" err="1">
                          <a:effectLst/>
                          <a:latin typeface="Tahoma" panose="020B0604030504040204" pitchFamily="34" charset="0"/>
                        </a:rPr>
                        <a:t>yes</a:t>
                      </a:r>
                      <a:endParaRPr lang="fr-FR" dirty="0">
                        <a:effectLst/>
                        <a:latin typeface="Tahoma" panose="020B0604030504040204" pitchFamily="34" charset="0"/>
                      </a:endParaRPr>
                    </a:p>
                  </a:txBody>
                  <a:tcPr/>
                </a:tc>
                <a:extLst>
                  <a:ext uri="{0D108BD9-81ED-4DB2-BD59-A6C34878D82A}">
                    <a16:rowId xmlns:a16="http://schemas.microsoft.com/office/drawing/2014/main" val="228753836"/>
                  </a:ext>
                </a:extLst>
              </a:tr>
              <a:tr h="370840">
                <a:tc>
                  <a:txBody>
                    <a:bodyPr/>
                    <a:lstStyle/>
                    <a:p>
                      <a:pPr fontAlgn="t"/>
                      <a:r>
                        <a:rPr lang="fr-FR" dirty="0">
                          <a:effectLst/>
                        </a:rPr>
                        <a:t>In-memory </a:t>
                      </a:r>
                      <a:r>
                        <a:rPr lang="fr-FR" dirty="0" err="1">
                          <a:effectLst/>
                        </a:rPr>
                        <a:t>capabilities</a:t>
                      </a:r>
                      <a:r>
                        <a:rPr lang="fr-FR" dirty="0">
                          <a:effectLst/>
                        </a:rPr>
                        <a:t>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dirty="0">
                          <a:effectLst/>
                          <a:latin typeface="Tahoma" panose="020B0604030504040204" pitchFamily="34" charset="0"/>
                        </a:rPr>
                        <a:t>no</a:t>
                      </a:r>
                    </a:p>
                  </a:txBody>
                  <a:tcPr/>
                </a:tc>
                <a:extLst>
                  <a:ext uri="{0D108BD9-81ED-4DB2-BD59-A6C34878D82A}">
                    <a16:rowId xmlns:a16="http://schemas.microsoft.com/office/drawing/2014/main" val="2423251929"/>
                  </a:ext>
                </a:extLst>
              </a:tr>
              <a:tr h="370840">
                <a:tc>
                  <a:txBody>
                    <a:bodyPr/>
                    <a:lstStyle/>
                    <a:p>
                      <a:pPr fontAlgn="t"/>
                      <a:r>
                        <a:rPr lang="fr-FR" dirty="0" err="1">
                          <a:effectLst/>
                        </a:rPr>
                        <a:t>MapReduce</a:t>
                      </a:r>
                      <a:r>
                        <a:rPr lang="fr-FR" dirty="0">
                          <a:effectLst/>
                        </a:rPr>
                        <a:t> </a:t>
                      </a:r>
                    </a:p>
                  </a:txBody>
                  <a:tcPr/>
                </a:tc>
                <a:tc>
                  <a:txBody>
                    <a:bodyPr/>
                    <a:lstStyle/>
                    <a:p>
                      <a:pPr fontAlgn="t"/>
                      <a:r>
                        <a:rPr lang="fr-FR">
                          <a:effectLst/>
                          <a:latin typeface="Tahoma" panose="020B0604030504040204" pitchFamily="34" charset="0"/>
                        </a:rPr>
                        <a:t>no</a:t>
                      </a:r>
                    </a:p>
                  </a:txBody>
                  <a:tcPr/>
                </a:tc>
                <a:tc>
                  <a:txBody>
                    <a:bodyPr/>
                    <a:lstStyle/>
                    <a:p>
                      <a:pPr fontAlgn="t"/>
                      <a:r>
                        <a:rPr lang="fr-FR">
                          <a:effectLst/>
                          <a:latin typeface="Tahoma" panose="020B0604030504040204" pitchFamily="34" charset="0"/>
                        </a:rPr>
                        <a:t>no</a:t>
                      </a:r>
                    </a:p>
                  </a:txBody>
                  <a:tcPr/>
                </a:tc>
                <a:tc>
                  <a:txBody>
                    <a:bodyPr/>
                    <a:lstStyle/>
                    <a:p>
                      <a:pPr fontAlgn="t"/>
                      <a:r>
                        <a:rPr lang="fr-FR" dirty="0">
                          <a:effectLst/>
                          <a:latin typeface="Tahoma" panose="020B0604030504040204" pitchFamily="34" charset="0"/>
                        </a:rPr>
                        <a:t>no</a:t>
                      </a:r>
                    </a:p>
                  </a:txBody>
                  <a:tcPr/>
                </a:tc>
                <a:extLst>
                  <a:ext uri="{0D108BD9-81ED-4DB2-BD59-A6C34878D82A}">
                    <a16:rowId xmlns:a16="http://schemas.microsoft.com/office/drawing/2014/main" val="2509122962"/>
                  </a:ext>
                </a:extLst>
              </a:tr>
              <a:tr h="370840">
                <a:tc>
                  <a:txBody>
                    <a:bodyPr/>
                    <a:lstStyle/>
                    <a:p>
                      <a:pPr fontAlgn="t"/>
                      <a:r>
                        <a:rPr lang="fr-FR">
                          <a:effectLst/>
                        </a:rPr>
                        <a:t>Replication methods </a:t>
                      </a:r>
                    </a:p>
                  </a:txBody>
                  <a:tcPr/>
                </a:tc>
                <a:tc>
                  <a:txBody>
                    <a:bodyPr/>
                    <a:lstStyle/>
                    <a:p>
                      <a:pPr fontAlgn="t"/>
                      <a:r>
                        <a:rPr lang="en-US">
                          <a:effectLst/>
                          <a:latin typeface="Tahoma" panose="020B0604030504040204" pitchFamily="34" charset="0"/>
                        </a:rPr>
                        <a:t>yes, but depending on the SQL-Server Edition</a:t>
                      </a:r>
                    </a:p>
                  </a:txBody>
                  <a:tcPr/>
                </a:tc>
                <a:tc>
                  <a:txBody>
                    <a:bodyPr/>
                    <a:lstStyle/>
                    <a:p>
                      <a:pPr fontAlgn="t"/>
                      <a:r>
                        <a:rPr lang="fr-FR">
                          <a:effectLst/>
                          <a:latin typeface="Tahoma" panose="020B0604030504040204" pitchFamily="34" charset="0"/>
                        </a:rPr>
                        <a:t>Multi-source replication</a:t>
                      </a:r>
                      <a:br>
                        <a:rPr lang="fr-FR">
                          <a:effectLst/>
                          <a:latin typeface="Tahoma" panose="020B0604030504040204" pitchFamily="34" charset="0"/>
                        </a:rPr>
                      </a:br>
                      <a:r>
                        <a:rPr lang="fr-FR">
                          <a:effectLst/>
                          <a:latin typeface="Tahoma" panose="020B0604030504040204" pitchFamily="34" charset="0"/>
                        </a:rPr>
                        <a:t>Source-replica replication</a:t>
                      </a:r>
                    </a:p>
                  </a:txBody>
                  <a:tcPr/>
                </a:tc>
                <a:tc>
                  <a:txBody>
                    <a:bodyPr/>
                    <a:lstStyle/>
                    <a:p>
                      <a:pPr fontAlgn="t"/>
                      <a:r>
                        <a:rPr lang="fr-FR" dirty="0">
                          <a:effectLst/>
                          <a:latin typeface="Tahoma" panose="020B0604030504040204" pitchFamily="34" charset="0"/>
                        </a:rPr>
                        <a:t>Source-</a:t>
                      </a:r>
                      <a:r>
                        <a:rPr lang="fr-FR" dirty="0" err="1">
                          <a:effectLst/>
                          <a:latin typeface="Tahoma" panose="020B0604030504040204" pitchFamily="34" charset="0"/>
                        </a:rPr>
                        <a:t>replica</a:t>
                      </a:r>
                      <a:r>
                        <a:rPr lang="fr-FR" dirty="0">
                          <a:effectLst/>
                          <a:latin typeface="Tahoma" panose="020B0604030504040204" pitchFamily="34" charset="0"/>
                        </a:rPr>
                        <a:t> </a:t>
                      </a:r>
                      <a:r>
                        <a:rPr lang="fr-FR" dirty="0" err="1">
                          <a:effectLst/>
                          <a:latin typeface="Tahoma" panose="020B0604030504040204" pitchFamily="34" charset="0"/>
                        </a:rPr>
                        <a:t>replication</a:t>
                      </a:r>
                      <a:r>
                        <a:rPr lang="fr-FR" dirty="0">
                          <a:effectLst/>
                          <a:latin typeface="Tahoma" panose="020B0604030504040204" pitchFamily="34" charset="0"/>
                        </a:rPr>
                        <a:t> </a:t>
                      </a:r>
                    </a:p>
                  </a:txBody>
                  <a:tcPr/>
                </a:tc>
                <a:extLst>
                  <a:ext uri="{0D108BD9-81ED-4DB2-BD59-A6C34878D82A}">
                    <a16:rowId xmlns:a16="http://schemas.microsoft.com/office/drawing/2014/main" val="3765436320"/>
                  </a:ext>
                </a:extLst>
              </a:tr>
            </a:tbl>
          </a:graphicData>
        </a:graphic>
      </p:graphicFrame>
    </p:spTree>
    <p:extLst>
      <p:ext uri="{BB962C8B-B14F-4D97-AF65-F5344CB8AC3E}">
        <p14:creationId xmlns:p14="http://schemas.microsoft.com/office/powerpoint/2010/main" val="24101479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47</TotalTime>
  <Words>341</Words>
  <Application>Microsoft Office PowerPoint</Application>
  <PresentationFormat>Grand écran</PresentationFormat>
  <Paragraphs>86</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Franklin Gothic Book</vt:lpstr>
      <vt:lpstr>Tahoma</vt:lpstr>
      <vt:lpstr>Crop</vt:lpstr>
      <vt:lpstr>The relational database management system (RDBMS) </vt:lpstr>
      <vt:lpstr>MySQL :</vt:lpstr>
      <vt:lpstr>MySQL Features : </vt:lpstr>
      <vt:lpstr>PostgreSQL :</vt:lpstr>
      <vt:lpstr>PostgreSQL Features :</vt:lpstr>
      <vt:lpstr>SQL SERVER</vt:lpstr>
      <vt:lpstr>SQL SERVER Features :</vt:lpstr>
      <vt:lpstr>Comparison  between the three RDBMS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relational database management system (RDBMS) </dc:title>
  <dc:creator>Sirine Ben Mohamed</dc:creator>
  <cp:lastModifiedBy>Sirine Ben Mohamed</cp:lastModifiedBy>
  <cp:revision>10</cp:revision>
  <dcterms:created xsi:type="dcterms:W3CDTF">2021-09-02T09:56:09Z</dcterms:created>
  <dcterms:modified xsi:type="dcterms:W3CDTF">2021-09-02T10:43:45Z</dcterms:modified>
</cp:coreProperties>
</file>