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6"/>
  </p:notesMasterIdLst>
  <p:sldIdLst>
    <p:sldId id="257" r:id="rId3"/>
    <p:sldId id="284" r:id="rId4"/>
    <p:sldId id="285" r:id="rId5"/>
    <p:sldId id="258" r:id="rId6"/>
    <p:sldId id="261" r:id="rId7"/>
    <p:sldId id="259" r:id="rId8"/>
    <p:sldId id="260" r:id="rId9"/>
    <p:sldId id="286" r:id="rId10"/>
    <p:sldId id="293" r:id="rId11"/>
    <p:sldId id="289" r:id="rId12"/>
    <p:sldId id="294" r:id="rId13"/>
    <p:sldId id="296" r:id="rId14"/>
    <p:sldId id="290" r:id="rId15"/>
    <p:sldId id="291" r:id="rId16"/>
    <p:sldId id="292" r:id="rId17"/>
    <p:sldId id="266" r:id="rId18"/>
    <p:sldId id="280" r:id="rId19"/>
    <p:sldId id="274" r:id="rId20"/>
    <p:sldId id="282" r:id="rId21"/>
    <p:sldId id="281" r:id="rId22"/>
    <p:sldId id="283" r:id="rId23"/>
    <p:sldId id="277" r:id="rId24"/>
    <p:sldId id="275" r:id="rId25"/>
    <p:sldId id="279" r:id="rId26"/>
    <p:sldId id="265" r:id="rId27"/>
    <p:sldId id="267" r:id="rId28"/>
    <p:sldId id="262" r:id="rId29"/>
    <p:sldId id="268" r:id="rId30"/>
    <p:sldId id="269" r:id="rId31"/>
    <p:sldId id="270" r:id="rId32"/>
    <p:sldId id="271" r:id="rId33"/>
    <p:sldId id="272" r:id="rId34"/>
    <p:sldId id="27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33B48"/>
    <a:srgbClr val="FF3399"/>
    <a:srgbClr val="FFC7C1"/>
    <a:srgbClr val="F8FFB7"/>
    <a:srgbClr val="660033"/>
    <a:srgbClr val="0000FF"/>
    <a:srgbClr val="FF99FF"/>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5840" autoAdjust="0"/>
  </p:normalViewPr>
  <p:slideViewPr>
    <p:cSldViewPr>
      <p:cViewPr>
        <p:scale>
          <a:sx n="82" d="100"/>
          <a:sy n="82" d="100"/>
        </p:scale>
        <p:origin x="-798" y="21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73E930-527F-4B36-8CA8-23AADC84C0DC}" type="datetimeFigureOut">
              <a:rPr lang="en-US" smtClean="0"/>
              <a:pPr/>
              <a:t>1/20/2015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4C2A0D-3A80-4C91-8771-91B8E6515E9B}" type="slidenum">
              <a:rPr lang="en-US" smtClean="0"/>
              <a:pPr/>
              <a:t>‹#›</a:t>
            </a:fld>
            <a:endParaRPr lang="en-US"/>
          </a:p>
        </p:txBody>
      </p:sp>
    </p:spTree>
    <p:extLst>
      <p:ext uri="{BB962C8B-B14F-4D97-AF65-F5344CB8AC3E}">
        <p14:creationId xmlns:p14="http://schemas.microsoft.com/office/powerpoint/2010/main" val="102297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04C2A0D-3A80-4C91-8771-91B8E6515E9B}"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soon as the message is received,</a:t>
            </a:r>
            <a:r>
              <a:rPr lang="en-US" baseline="0" dirty="0" smtClean="0"/>
              <a:t> the profile is now changed.</a:t>
            </a:r>
            <a:endParaRPr lang="en-US" dirty="0"/>
          </a:p>
        </p:txBody>
      </p:sp>
      <p:sp>
        <p:nvSpPr>
          <p:cNvPr id="4" name="Slide Number Placeholder 3"/>
          <p:cNvSpPr>
            <a:spLocks noGrp="1"/>
          </p:cNvSpPr>
          <p:nvPr>
            <p:ph type="sldNum" sz="quarter" idx="10"/>
          </p:nvPr>
        </p:nvSpPr>
        <p:spPr/>
        <p:txBody>
          <a:bodyPr/>
          <a:lstStyle/>
          <a:p>
            <a:fld id="{904C2A0D-3A80-4C91-8771-91B8E6515E9B}" type="slidenum">
              <a:rPr lang="en-US" smtClean="0"/>
              <a:pPr/>
              <a:t>24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Clr>
                <a:schemeClr val="accent6">
                  <a:lumMod val="75000"/>
                </a:schemeClr>
              </a:buClr>
              <a:buFont typeface="Wingdings" pitchFamily="2" charset="2"/>
              <a:buChar char="v"/>
            </a:pPr>
            <a:r>
              <a:rPr lang="en-US" dirty="0" smtClean="0"/>
              <a:t>Now is the situation where you have to turn on your mobile to sound or to turn off the sound.</a:t>
            </a:r>
          </a:p>
          <a:p>
            <a:pPr marL="285750" indent="-285750">
              <a:buClr>
                <a:schemeClr val="accent6">
                  <a:lumMod val="75000"/>
                </a:schemeClr>
              </a:buClr>
              <a:buFont typeface="Wingdings" pitchFamily="2" charset="2"/>
              <a:buChar char="v"/>
            </a:pPr>
            <a:r>
              <a:rPr lang="en-US" dirty="0" smtClean="0"/>
              <a:t>All you have to do is send a “ Text  message “ to your mobile.</a:t>
            </a:r>
          </a:p>
          <a:p>
            <a:pPr marL="285750" indent="-285750">
              <a:buClr>
                <a:schemeClr val="accent6">
                  <a:lumMod val="75000"/>
                </a:schemeClr>
              </a:buClr>
              <a:buFont typeface="Wingdings" pitchFamily="2" charset="2"/>
              <a:buChar char="v"/>
            </a:pPr>
            <a:r>
              <a:rPr lang="en-US" dirty="0" smtClean="0"/>
              <a:t>The text message need not to be only from an android operating system mobile. It can be from any mobile.</a:t>
            </a:r>
          </a:p>
          <a:p>
            <a:pPr marL="285750" indent="-285750">
              <a:buClr>
                <a:schemeClr val="accent6">
                  <a:lumMod val="75000"/>
                </a:schemeClr>
              </a:buClr>
              <a:buFont typeface="Wingdings" pitchFamily="2" charset="2"/>
              <a:buChar char="v"/>
            </a:pPr>
            <a:r>
              <a:rPr lang="en-US" dirty="0" smtClean="0"/>
              <a:t>The text message should contain only code of the respective profile and nothing else.</a:t>
            </a:r>
          </a:p>
          <a:p>
            <a:pPr marL="285750" indent="-285750">
              <a:buClr>
                <a:schemeClr val="accent6">
                  <a:lumMod val="75000"/>
                </a:schemeClr>
              </a:buClr>
              <a:buFont typeface="Wingdings" pitchFamily="2" charset="2"/>
              <a:buChar char="v"/>
            </a:pPr>
            <a:r>
              <a:rPr lang="en-US" dirty="0" smtClean="0"/>
              <a:t>When the concerned mobiles receives the text message that contains the code, the mobile profile changes to the specified profile.</a:t>
            </a:r>
          </a:p>
          <a:p>
            <a:pPr marL="285750" indent="-285750">
              <a:buClr>
                <a:schemeClr val="accent6">
                  <a:lumMod val="75000"/>
                </a:schemeClr>
              </a:buClr>
              <a:buFont typeface="Wingdings" pitchFamily="2" charset="2"/>
              <a:buChar char="v"/>
            </a:pPr>
            <a:r>
              <a:rPr lang="en-US" dirty="0" smtClean="0"/>
              <a:t>Hence, the task is successful !!!</a:t>
            </a:r>
            <a:endParaRPr lang="en-US" dirty="0"/>
          </a:p>
        </p:txBody>
      </p:sp>
      <p:sp>
        <p:nvSpPr>
          <p:cNvPr id="4" name="Slide Number Placeholder 3"/>
          <p:cNvSpPr>
            <a:spLocks noGrp="1"/>
          </p:cNvSpPr>
          <p:nvPr>
            <p:ph type="sldNum" sz="quarter" idx="10"/>
          </p:nvPr>
        </p:nvSpPr>
        <p:spPr/>
        <p:txBody>
          <a:bodyPr/>
          <a:lstStyle/>
          <a:p>
            <a:fld id="{904C2A0D-3A80-4C91-8771-91B8E6515E9B}" type="slidenum">
              <a:rPr lang="en-US" smtClean="0"/>
              <a:pPr/>
              <a:t>25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Clr>
                <a:schemeClr val="accent4">
                  <a:lumMod val="50000"/>
                </a:schemeClr>
              </a:buClr>
              <a:buFont typeface="Wingdings" pitchFamily="2" charset="2"/>
              <a:buChar char="ü"/>
            </a:pPr>
            <a:r>
              <a:rPr lang="en-US" dirty="0" smtClean="0">
                <a:solidFill>
                  <a:schemeClr val="accent2">
                    <a:lumMod val="75000"/>
                  </a:schemeClr>
                </a:solidFill>
              </a:rPr>
              <a:t>The procedure goes same way, by sending the text message from other mobile to the concerned mobile.</a:t>
            </a:r>
          </a:p>
          <a:p>
            <a:pPr marL="285750" indent="-285750">
              <a:buClr>
                <a:schemeClr val="accent4">
                  <a:lumMod val="50000"/>
                </a:schemeClr>
              </a:buClr>
              <a:buFont typeface="Wingdings" pitchFamily="2" charset="2"/>
              <a:buChar char="ü"/>
            </a:pPr>
            <a:endParaRPr lang="en-US" dirty="0" smtClean="0">
              <a:solidFill>
                <a:schemeClr val="accent2">
                  <a:lumMod val="75000"/>
                </a:schemeClr>
              </a:solidFill>
            </a:endParaRPr>
          </a:p>
          <a:p>
            <a:pPr marL="285750" indent="-285750">
              <a:buClr>
                <a:schemeClr val="accent4">
                  <a:lumMod val="50000"/>
                </a:schemeClr>
              </a:buClr>
              <a:buFont typeface="Wingdings" pitchFamily="2" charset="2"/>
              <a:buChar char="ü"/>
            </a:pPr>
            <a:r>
              <a:rPr lang="en-US" dirty="0" smtClean="0">
                <a:solidFill>
                  <a:schemeClr val="accent2">
                    <a:lumMod val="75000"/>
                  </a:schemeClr>
                </a:solidFill>
              </a:rPr>
              <a:t>The application allows the user to change from one state to other state by setting an alarm as the notification/alert to the user when the code of the ring mode is given.</a:t>
            </a:r>
          </a:p>
          <a:p>
            <a:pPr marL="285750" indent="-285750">
              <a:buClr>
                <a:schemeClr val="accent4">
                  <a:lumMod val="50000"/>
                </a:schemeClr>
              </a:buClr>
              <a:buFont typeface="Wingdings" pitchFamily="2" charset="2"/>
              <a:buChar char="ü"/>
            </a:pPr>
            <a:endParaRPr lang="en-US" dirty="0" smtClean="0">
              <a:solidFill>
                <a:schemeClr val="accent2">
                  <a:lumMod val="75000"/>
                </a:schemeClr>
              </a:solidFill>
            </a:endParaRPr>
          </a:p>
          <a:p>
            <a:pPr marL="285750" indent="-285750">
              <a:buClr>
                <a:schemeClr val="accent4">
                  <a:lumMod val="50000"/>
                </a:schemeClr>
              </a:buClr>
              <a:buFont typeface="Wingdings" pitchFamily="2" charset="2"/>
              <a:buChar char="ü"/>
            </a:pPr>
            <a:r>
              <a:rPr lang="en-US" dirty="0" smtClean="0">
                <a:solidFill>
                  <a:schemeClr val="accent2">
                    <a:lumMod val="75000"/>
                  </a:schemeClr>
                </a:solidFill>
              </a:rPr>
              <a:t>The user can turn off the alert tone/alarm when he/she gets the phone back to him/her.</a:t>
            </a:r>
          </a:p>
          <a:p>
            <a:pPr marL="285750" indent="-285750">
              <a:buClr>
                <a:schemeClr val="accent4">
                  <a:lumMod val="50000"/>
                </a:schemeClr>
              </a:buClr>
              <a:buFont typeface="Wingdings" pitchFamily="2" charset="2"/>
              <a:buChar char="ü"/>
            </a:pPr>
            <a:endParaRPr lang="en-US" dirty="0" smtClean="0">
              <a:solidFill>
                <a:schemeClr val="accent2">
                  <a:lumMod val="75000"/>
                </a:schemeClr>
              </a:solidFill>
            </a:endParaRPr>
          </a:p>
          <a:p>
            <a:pPr marL="285750" indent="-285750">
              <a:buClr>
                <a:schemeClr val="accent4">
                  <a:lumMod val="50000"/>
                </a:schemeClr>
              </a:buClr>
              <a:buFont typeface="Wingdings" pitchFamily="2" charset="2"/>
              <a:buChar char="ü"/>
            </a:pPr>
            <a:r>
              <a:rPr lang="en-US" dirty="0" smtClean="0">
                <a:solidFill>
                  <a:schemeClr val="accent2">
                    <a:lumMod val="75000"/>
                  </a:schemeClr>
                </a:solidFill>
              </a:rPr>
              <a:t>For few applications, there is a time limit for the alert tone when a code for ring mode is sent.</a:t>
            </a:r>
          </a:p>
          <a:p>
            <a:endParaRPr lang="en-US" dirty="0"/>
          </a:p>
        </p:txBody>
      </p:sp>
      <p:sp>
        <p:nvSpPr>
          <p:cNvPr id="4" name="Slide Number Placeholder 3"/>
          <p:cNvSpPr>
            <a:spLocks noGrp="1"/>
          </p:cNvSpPr>
          <p:nvPr>
            <p:ph type="sldNum" sz="quarter" idx="10"/>
          </p:nvPr>
        </p:nvSpPr>
        <p:spPr/>
        <p:txBody>
          <a:bodyPr/>
          <a:lstStyle/>
          <a:p>
            <a:fld id="{904C2A0D-3A80-4C91-8771-91B8E6515E9B}" type="slidenum">
              <a:rPr lang="en-US" smtClean="0"/>
              <a:pPr/>
              <a:t>26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a:t>
            </a:r>
            <a:r>
              <a:rPr lang="en-US" b="1" dirty="0" smtClean="0"/>
              <a:t>Setting the customized</a:t>
            </a:r>
            <a:r>
              <a:rPr lang="en-US" dirty="0" smtClean="0"/>
              <a:t> </a:t>
            </a:r>
            <a:r>
              <a:rPr lang="en-US" b="1" dirty="0" smtClean="0"/>
              <a:t>Code:</a:t>
            </a:r>
            <a:endParaRPr lang="en-US" dirty="0" smtClean="0"/>
          </a:p>
          <a:p>
            <a:r>
              <a:rPr lang="en-US" dirty="0" smtClean="0"/>
              <a:t>          In this module, we need to set code for each mode  i.e. silent, ring and vibrate and flight. By default, values will be silent for silent mode, ring for Ring mode, vibrate for vibrate mode and flight for flight mode. User can also change these values.</a:t>
            </a:r>
          </a:p>
          <a:p>
            <a:r>
              <a:rPr lang="en-US" b="1" dirty="0" smtClean="0"/>
              <a:t>2. Changing the phone mode:</a:t>
            </a:r>
            <a:endParaRPr lang="en-US" dirty="0" smtClean="0"/>
          </a:p>
          <a:p>
            <a:r>
              <a:rPr lang="en-US" b="1" dirty="0" smtClean="0"/>
              <a:t>          </a:t>
            </a:r>
            <a:r>
              <a:rPr lang="en-US" dirty="0" smtClean="0"/>
              <a:t>Whatever the codes you have given, just send that code as message to your phone. Then your phone will be changed to that particular mode what u have sent.</a:t>
            </a:r>
          </a:p>
          <a:p>
            <a:pPr lvl="0">
              <a:buClr>
                <a:schemeClr val="tx2">
                  <a:lumMod val="60000"/>
                  <a:lumOff val="40000"/>
                </a:schemeClr>
              </a:buClr>
            </a:pPr>
            <a:r>
              <a:rPr lang="en-US" b="1" dirty="0" smtClean="0"/>
              <a:t>3. UI module :</a:t>
            </a:r>
          </a:p>
          <a:p>
            <a:pPr lvl="0">
              <a:buClr>
                <a:schemeClr val="tx2">
                  <a:lumMod val="60000"/>
                  <a:lumOff val="40000"/>
                </a:schemeClr>
              </a:buClr>
            </a:pPr>
            <a:endParaRPr lang="en-US" b="1" dirty="0" smtClean="0"/>
          </a:p>
          <a:p>
            <a:endParaRPr lang="en-US" dirty="0"/>
          </a:p>
        </p:txBody>
      </p:sp>
      <p:sp>
        <p:nvSpPr>
          <p:cNvPr id="4" name="Slide Number Placeholder 3"/>
          <p:cNvSpPr>
            <a:spLocks noGrp="1"/>
          </p:cNvSpPr>
          <p:nvPr>
            <p:ph type="sldNum" sz="quarter" idx="10"/>
          </p:nvPr>
        </p:nvSpPr>
        <p:spPr/>
        <p:txBody>
          <a:bodyPr/>
          <a:lstStyle/>
          <a:p>
            <a:fld id="{904C2A0D-3A80-4C91-8771-91B8E6515E9B}" type="slidenum">
              <a:rPr lang="en-US" smtClean="0"/>
              <a:pPr/>
              <a:t>30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4C2A0D-3A80-4C91-8771-91B8E6515E9B}" type="slidenum">
              <a:rPr lang="en-US" smtClean="0"/>
              <a:pPr/>
              <a:t>31</a:t>
            </a:fld>
            <a:endParaRPr lang="en-US"/>
          </a:p>
        </p:txBody>
      </p:sp>
    </p:spTree>
    <p:extLst>
      <p:ext uri="{BB962C8B-B14F-4D97-AF65-F5344CB8AC3E}">
        <p14:creationId xmlns:p14="http://schemas.microsoft.com/office/powerpoint/2010/main" val="140572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Microsoft JhengHei" pitchFamily="34" charset="-120"/>
                <a:ea typeface="Microsoft JhengHei" pitchFamily="34" charset="-120"/>
              </a:rPr>
              <a:t>In day-to-day life, we may get engaged to many activities. Few works include with the mobile. </a:t>
            </a:r>
          </a:p>
          <a:p>
            <a:endParaRPr lang="en-US" dirty="0" smtClean="0">
              <a:latin typeface="Microsoft JhengHei" pitchFamily="34" charset="-120"/>
              <a:ea typeface="Microsoft JhengHei" pitchFamily="34" charset="-120"/>
            </a:endParaRPr>
          </a:p>
          <a:p>
            <a:pPr marL="285750" indent="-285750" algn="just">
              <a:buClr>
                <a:schemeClr val="tx2">
                  <a:lumMod val="60000"/>
                  <a:lumOff val="40000"/>
                </a:schemeClr>
              </a:buClr>
              <a:buFont typeface="Wingdings" pitchFamily="2" charset="2"/>
              <a:buChar char="q"/>
            </a:pPr>
            <a:r>
              <a:rPr lang="en-US" dirty="0" smtClean="0">
                <a:latin typeface="Microsoft JhengHei" pitchFamily="34" charset="-120"/>
                <a:ea typeface="Microsoft JhengHei" pitchFamily="34" charset="-120"/>
              </a:rPr>
              <a:t>You might place your phone at some desk and you are at another place. You do not know where you have placed your mobile. And it is on silent!!!</a:t>
            </a:r>
          </a:p>
          <a:p>
            <a:pPr marL="285750" indent="-285750" algn="just">
              <a:buClr>
                <a:schemeClr val="tx2">
                  <a:lumMod val="60000"/>
                  <a:lumOff val="40000"/>
                </a:schemeClr>
              </a:buClr>
              <a:buFont typeface="Wingdings" pitchFamily="2" charset="2"/>
              <a:buChar char="q"/>
            </a:pPr>
            <a:r>
              <a:rPr lang="en-US" dirty="0" smtClean="0">
                <a:latin typeface="Microsoft JhengHei" pitchFamily="34" charset="-120"/>
                <a:ea typeface="Microsoft JhengHei" pitchFamily="34" charset="-120"/>
              </a:rPr>
              <a:t>You search every possible place but still you do not find it. </a:t>
            </a:r>
          </a:p>
          <a:p>
            <a:pPr marL="285750" indent="-285750">
              <a:buClr>
                <a:schemeClr val="tx2">
                  <a:lumMod val="60000"/>
                  <a:lumOff val="40000"/>
                </a:schemeClr>
              </a:buClr>
              <a:buFont typeface="Wingdings" pitchFamily="2" charset="2"/>
              <a:buChar char="q"/>
            </a:pPr>
            <a:r>
              <a:rPr lang="en-US" dirty="0" smtClean="0">
                <a:latin typeface="Microsoft JhengHei" pitchFamily="34" charset="-120"/>
                <a:ea typeface="Microsoft JhengHei" pitchFamily="34" charset="-120"/>
              </a:rPr>
              <a:t>You feel like having an option that could trace your phone and change to ring mode..</a:t>
            </a:r>
          </a:p>
          <a:p>
            <a:pPr marL="285750" indent="-285750">
              <a:buClr>
                <a:schemeClr val="tx2">
                  <a:lumMod val="60000"/>
                  <a:lumOff val="40000"/>
                </a:schemeClr>
              </a:buClr>
              <a:buFont typeface="Wingdings" pitchFamily="2" charset="2"/>
              <a:buChar char="q"/>
            </a:pPr>
            <a:r>
              <a:rPr lang="en-US" dirty="0" smtClean="0">
                <a:latin typeface="Microsoft JhengHei" pitchFamily="34" charset="-120"/>
                <a:ea typeface="Microsoft JhengHei" pitchFamily="34" charset="-120"/>
              </a:rPr>
              <a:t> You try for every alternate way but still left with no choice..</a:t>
            </a:r>
          </a:p>
        </p:txBody>
      </p:sp>
      <p:sp>
        <p:nvSpPr>
          <p:cNvPr id="4" name="Slide Number Placeholder 3"/>
          <p:cNvSpPr>
            <a:spLocks noGrp="1"/>
          </p:cNvSpPr>
          <p:nvPr>
            <p:ph type="sldNum" sz="quarter" idx="10"/>
          </p:nvPr>
        </p:nvSpPr>
        <p:spPr/>
        <p:txBody>
          <a:bodyPr/>
          <a:lstStyle/>
          <a:p>
            <a:fld id="{904C2A0D-3A80-4C91-8771-91B8E6515E9B}"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Microsoft JhengHei" pitchFamily="34" charset="-120"/>
                <a:ea typeface="Microsoft JhengHei" pitchFamily="34" charset="-120"/>
              </a:rPr>
              <a:t>Another scenario is  :</a:t>
            </a:r>
          </a:p>
          <a:p>
            <a:endParaRPr lang="en-US" dirty="0" smtClean="0">
              <a:latin typeface="Microsoft JhengHei" pitchFamily="34" charset="-120"/>
              <a:ea typeface="Microsoft JhengHei" pitchFamily="34" charset="-120"/>
            </a:endParaRPr>
          </a:p>
          <a:p>
            <a:pPr marL="285750" indent="-285750">
              <a:buClr>
                <a:schemeClr val="accent2">
                  <a:lumMod val="75000"/>
                </a:schemeClr>
              </a:buClr>
              <a:buFont typeface="Wingdings" pitchFamily="2" charset="2"/>
              <a:buChar char="q"/>
            </a:pPr>
            <a:r>
              <a:rPr lang="en-US" dirty="0" smtClean="0">
                <a:latin typeface="Microsoft JhengHei" pitchFamily="34" charset="-120"/>
                <a:ea typeface="Microsoft JhengHei" pitchFamily="34" charset="-120"/>
              </a:rPr>
              <a:t>You are in an important meeting and left your mobile in your desk. You are worried that it might sound when some one rings, you want to put it on silent but you cant!</a:t>
            </a:r>
          </a:p>
          <a:p>
            <a:pPr marL="285750" indent="-285750">
              <a:buClr>
                <a:schemeClr val="accent2">
                  <a:lumMod val="75000"/>
                </a:schemeClr>
              </a:buClr>
              <a:buFont typeface="Wingdings" pitchFamily="2" charset="2"/>
              <a:buChar char="q"/>
            </a:pPr>
            <a:r>
              <a:rPr lang="en-US" dirty="0" smtClean="0">
                <a:latin typeface="Microsoft JhengHei" pitchFamily="34" charset="-120"/>
                <a:ea typeface="Microsoft JhengHei" pitchFamily="34" charset="-120"/>
              </a:rPr>
              <a:t>You cannot make a move to make it not sound as it is a meeting with your boss..!!</a:t>
            </a:r>
          </a:p>
          <a:p>
            <a:endParaRPr lang="en-US" dirty="0"/>
          </a:p>
        </p:txBody>
      </p:sp>
      <p:sp>
        <p:nvSpPr>
          <p:cNvPr id="4" name="Slide Number Placeholder 3"/>
          <p:cNvSpPr>
            <a:spLocks noGrp="1"/>
          </p:cNvSpPr>
          <p:nvPr>
            <p:ph type="sldNum" sz="quarter" idx="10"/>
          </p:nvPr>
        </p:nvSpPr>
        <p:spPr/>
        <p:txBody>
          <a:bodyPr/>
          <a:lstStyle/>
          <a:p>
            <a:fld id="{904C2A0D-3A80-4C91-8771-91B8E6515E9B}"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Clr>
                <a:schemeClr val="accent6">
                  <a:lumMod val="75000"/>
                </a:schemeClr>
              </a:buClr>
              <a:buFont typeface="Wingdings" pitchFamily="2" charset="2"/>
              <a:buChar char="Ø"/>
            </a:pPr>
            <a:r>
              <a:rPr lang="en-US" dirty="0" smtClean="0"/>
              <a:t>By setting the codes to the profiles of your mobile, it switches the profile to the required mode when ever you want.</a:t>
            </a:r>
          </a:p>
          <a:p>
            <a:pPr marL="285750" indent="-285750">
              <a:buClr>
                <a:schemeClr val="accent6">
                  <a:lumMod val="75000"/>
                </a:schemeClr>
              </a:buClr>
              <a:buFont typeface="Wingdings" pitchFamily="2" charset="2"/>
              <a:buChar char="Ø"/>
            </a:pPr>
            <a:r>
              <a:rPr lang="en-US" dirty="0" smtClean="0">
                <a:solidFill>
                  <a:schemeClr val="tx1"/>
                </a:solidFill>
              </a:rPr>
              <a:t>This is done by sending the code alone in the text message from any other mobile.</a:t>
            </a:r>
          </a:p>
          <a:p>
            <a:pPr marL="285750" indent="-285750">
              <a:buClr>
                <a:schemeClr val="accent6">
                  <a:lumMod val="75000"/>
                </a:schemeClr>
              </a:buClr>
              <a:buFont typeface="Wingdings" pitchFamily="2" charset="2"/>
              <a:buChar char="Ø"/>
            </a:pPr>
            <a:r>
              <a:rPr lang="en-US" dirty="0" smtClean="0"/>
              <a:t>The code that is set for the respective profile gets activated and turns the mobile to that profile.</a:t>
            </a:r>
          </a:p>
          <a:p>
            <a:endParaRPr lang="en-US" dirty="0"/>
          </a:p>
        </p:txBody>
      </p:sp>
      <p:sp>
        <p:nvSpPr>
          <p:cNvPr id="4" name="Slide Number Placeholder 3"/>
          <p:cNvSpPr>
            <a:spLocks noGrp="1"/>
          </p:cNvSpPr>
          <p:nvPr>
            <p:ph type="sldNum" sz="quarter" idx="10"/>
          </p:nvPr>
        </p:nvSpPr>
        <p:spPr/>
        <p:txBody>
          <a:bodyPr/>
          <a:lstStyle/>
          <a:p>
            <a:fld id="{904C2A0D-3A80-4C91-8771-91B8E6515E9B}" type="slidenum">
              <a:rPr lang="en-US" smtClean="0"/>
              <a:pPr/>
              <a:t>6</a:t>
            </a:fld>
            <a:endParaRPr lang="en-US"/>
          </a:p>
        </p:txBody>
      </p:sp>
    </p:spTree>
    <p:extLst>
      <p:ext uri="{BB962C8B-B14F-4D97-AF65-F5344CB8AC3E}">
        <p14:creationId xmlns:p14="http://schemas.microsoft.com/office/powerpoint/2010/main" val="807994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dirty="0" smtClean="0"/>
              <a:t>Firstly the important points to be noted are,</a:t>
            </a:r>
          </a:p>
          <a:p>
            <a:pPr marL="285750" indent="-285750" algn="just">
              <a:buFont typeface="Arial" pitchFamily="34" charset="0"/>
              <a:buChar char="•"/>
            </a:pPr>
            <a:r>
              <a:rPr lang="en-US" dirty="0" smtClean="0"/>
              <a:t> the mobile should be of an android operating system.</a:t>
            </a:r>
          </a:p>
          <a:p>
            <a:pPr marL="285750" indent="-285750" algn="just">
              <a:buFont typeface="Arial" pitchFamily="34" charset="0"/>
              <a:buChar char="•"/>
            </a:pPr>
            <a:r>
              <a:rPr lang="en-US" dirty="0" smtClean="0"/>
              <a:t>The application must be installed in the mobile.</a:t>
            </a:r>
          </a:p>
          <a:p>
            <a:pPr marL="285750" indent="-285750" algn="just">
              <a:buFont typeface="Arial" pitchFamily="34" charset="0"/>
              <a:buChar char="•"/>
            </a:pPr>
            <a:r>
              <a:rPr lang="en-US" dirty="0" smtClean="0"/>
              <a:t>The mobile must be in “ on “state.</a:t>
            </a:r>
          </a:p>
          <a:p>
            <a:pPr marL="285750" indent="-285750" algn="just">
              <a:buFont typeface="Arial" pitchFamily="34" charset="0"/>
              <a:buChar char="•"/>
            </a:pPr>
            <a:r>
              <a:rPr lang="en-US" dirty="0" smtClean="0"/>
              <a:t>The mobile that sends the text message need not to be of android operating system.</a:t>
            </a:r>
          </a:p>
        </p:txBody>
      </p:sp>
      <p:sp>
        <p:nvSpPr>
          <p:cNvPr id="4" name="Slide Number Placeholder 3"/>
          <p:cNvSpPr>
            <a:spLocks noGrp="1"/>
          </p:cNvSpPr>
          <p:nvPr>
            <p:ph type="sldNum" sz="quarter" idx="10"/>
          </p:nvPr>
        </p:nvSpPr>
        <p:spPr/>
        <p:txBody>
          <a:bodyPr/>
          <a:lstStyle/>
          <a:p>
            <a:fld id="{904C2A0D-3A80-4C91-8771-91B8E6515E9B}"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Clr>
                <a:srgbClr val="FF33CC"/>
              </a:buClr>
              <a:buFont typeface="Wingdings" pitchFamily="2" charset="2"/>
              <a:buChar char="v"/>
            </a:pPr>
            <a:r>
              <a:rPr lang="en-US" dirty="0" smtClean="0"/>
              <a:t>The registration page  contains the name, password, and a phone number fields.</a:t>
            </a:r>
          </a:p>
          <a:p>
            <a:pPr marL="285750" indent="-285750">
              <a:buClr>
                <a:srgbClr val="FF33CC"/>
              </a:buClr>
              <a:buFont typeface="Wingdings" pitchFamily="2" charset="2"/>
              <a:buChar char="v"/>
            </a:pPr>
            <a:r>
              <a:rPr lang="en-US" dirty="0" smtClean="0"/>
              <a:t>The user will have to fill in the required fields and sign in.</a:t>
            </a:r>
          </a:p>
          <a:p>
            <a:pPr marL="285750" indent="-285750">
              <a:buClr>
                <a:srgbClr val="FF33CC"/>
              </a:buClr>
              <a:buFont typeface="Wingdings" pitchFamily="2" charset="2"/>
              <a:buChar char="v"/>
            </a:pPr>
            <a:r>
              <a:rPr lang="en-US" dirty="0" smtClean="0"/>
              <a:t> The registration is essential as it secures the account from others who access your application.</a:t>
            </a:r>
          </a:p>
          <a:p>
            <a:pPr marL="285750" indent="-285750">
              <a:buClr>
                <a:srgbClr val="FF33CC"/>
              </a:buClr>
              <a:buFont typeface="Wingdings" pitchFamily="2" charset="2"/>
              <a:buChar char="v"/>
            </a:pPr>
            <a:r>
              <a:rPr lang="en-US" dirty="0" smtClean="0"/>
              <a:t>Once you are logged into your account, you will not be asked for a sign in option over and over.</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04C2A0D-3A80-4C91-8771-91B8E6515E9B}" type="slidenum">
              <a:rPr lang="en-US" smtClean="0"/>
              <a:pPr/>
              <a:t>16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
            </a:pPr>
            <a:r>
              <a:rPr lang="en-US" dirty="0" smtClean="0"/>
              <a:t>Setting a passcode for the application secures the application for unauthorized access.</a:t>
            </a:r>
          </a:p>
          <a:p>
            <a:pPr>
              <a:buFont typeface="Wingdings" pitchFamily="2" charset="2"/>
              <a:buChar char="§"/>
            </a:pPr>
            <a:r>
              <a:rPr lang="en-US" dirty="0" smtClean="0"/>
              <a:t>The application does not allow</a:t>
            </a:r>
            <a:r>
              <a:rPr lang="en-US" baseline="0" dirty="0" smtClean="0"/>
              <a:t> the user to access unless he/she cracks the code.</a:t>
            </a:r>
            <a:endParaRPr lang="en-US" dirty="0"/>
          </a:p>
        </p:txBody>
      </p:sp>
      <p:sp>
        <p:nvSpPr>
          <p:cNvPr id="4" name="Slide Number Placeholder 3"/>
          <p:cNvSpPr>
            <a:spLocks noGrp="1"/>
          </p:cNvSpPr>
          <p:nvPr>
            <p:ph type="sldNum" sz="quarter" idx="10"/>
          </p:nvPr>
        </p:nvSpPr>
        <p:spPr/>
        <p:txBody>
          <a:bodyPr/>
          <a:lstStyle/>
          <a:p>
            <a:fld id="{904C2A0D-3A80-4C91-8771-91B8E6515E9B}" type="slidenum">
              <a:rPr lang="en-US" smtClean="0"/>
              <a:pPr/>
              <a:t>18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On the main screen, it is clearly</a:t>
            </a:r>
            <a:r>
              <a:rPr lang="en-US" baseline="0" dirty="0" smtClean="0"/>
              <a:t> visible that </a:t>
            </a:r>
            <a:r>
              <a:rPr lang="en-US" dirty="0" smtClean="0"/>
              <a:t>the mobile mode is in silent.</a:t>
            </a:r>
          </a:p>
          <a:p>
            <a:pPr>
              <a:buFont typeface="Arial" pitchFamily="34" charset="0"/>
              <a:buChar char="•"/>
            </a:pPr>
            <a:r>
              <a:rPr lang="en-US" dirty="0" smtClean="0"/>
              <a:t>Now to</a:t>
            </a:r>
            <a:r>
              <a:rPr lang="en-US" baseline="0" dirty="0" smtClean="0"/>
              <a:t> change the profile of the mobile, the user needs to send an </a:t>
            </a:r>
            <a:r>
              <a:rPr lang="en-US" baseline="0" dirty="0" err="1" smtClean="0"/>
              <a:t>s.m.s</a:t>
            </a:r>
            <a:r>
              <a:rPr lang="en-US" baseline="0" dirty="0" smtClean="0"/>
              <a:t> to his concerned mobile.</a:t>
            </a:r>
            <a:endParaRPr lang="en-US" dirty="0"/>
          </a:p>
        </p:txBody>
      </p:sp>
      <p:sp>
        <p:nvSpPr>
          <p:cNvPr id="4" name="Slide Number Placeholder 3"/>
          <p:cNvSpPr>
            <a:spLocks noGrp="1"/>
          </p:cNvSpPr>
          <p:nvPr>
            <p:ph type="sldNum" sz="quarter" idx="10"/>
          </p:nvPr>
        </p:nvSpPr>
        <p:spPr/>
        <p:txBody>
          <a:bodyPr/>
          <a:lstStyle/>
          <a:p>
            <a:fld id="{904C2A0D-3A80-4C91-8771-91B8E6515E9B}" type="slidenum">
              <a:rPr lang="en-US" smtClean="0"/>
              <a:pPr/>
              <a:t>22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The text message sent</a:t>
            </a:r>
            <a:r>
              <a:rPr lang="en-US" baseline="0" dirty="0" smtClean="0"/>
              <a:t> can be from a non-android mobile or a android or from a server (ex: way2sms,ultoo,160by2,etc).</a:t>
            </a:r>
          </a:p>
          <a:p>
            <a:pPr>
              <a:buFont typeface="Arial" pitchFamily="34" charset="0"/>
              <a:buChar char="•"/>
            </a:pPr>
            <a:r>
              <a:rPr lang="en-US" baseline="0" dirty="0" smtClean="0"/>
              <a:t>The message do not need to be read. As soon as the message is received the profile changes equivalent code.</a:t>
            </a:r>
          </a:p>
        </p:txBody>
      </p:sp>
      <p:sp>
        <p:nvSpPr>
          <p:cNvPr id="4" name="Slide Number Placeholder 3"/>
          <p:cNvSpPr>
            <a:spLocks noGrp="1"/>
          </p:cNvSpPr>
          <p:nvPr>
            <p:ph type="sldNum" sz="quarter" idx="10"/>
          </p:nvPr>
        </p:nvSpPr>
        <p:spPr/>
        <p:txBody>
          <a:bodyPr/>
          <a:lstStyle/>
          <a:p>
            <a:fld id="{904C2A0D-3A80-4C91-8771-91B8E6515E9B}"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094E29A-665B-4277-8F47-F7A9BF243F9B}" type="datetimeFigureOut">
              <a:rPr lang="en-US" smtClean="0"/>
              <a:pPr/>
              <a:t>1/20/2015</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60399AA8-DE74-4946-9307-721FFC9DDE6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094E29A-665B-4277-8F47-F7A9BF243F9B}" type="datetimeFigureOut">
              <a:rPr lang="en-US" smtClean="0"/>
              <a:pPr/>
              <a:t>1/20/2015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0399AA8-DE74-4946-9307-721FFC9DDE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F094E29A-665B-4277-8F47-F7A9BF243F9B}" type="datetimeFigureOut">
              <a:rPr lang="en-US" smtClean="0"/>
              <a:pPr/>
              <a:t>1/20/2015</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60399AA8-DE74-4946-9307-721FFC9DDE6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94E29A-665B-4277-8F47-F7A9BF243F9B}" type="datetimeFigureOut">
              <a:rPr lang="en-US" smtClean="0"/>
              <a:pPr/>
              <a:t>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99AA8-DE74-4946-9307-721FFC9DDE64}"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94E29A-665B-4277-8F47-F7A9BF243F9B}" type="datetimeFigureOut">
              <a:rPr lang="en-US" smtClean="0"/>
              <a:pPr/>
              <a:t>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99AA8-DE74-4946-9307-721FFC9DDE64}"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94E29A-665B-4277-8F47-F7A9BF243F9B}" type="datetimeFigureOut">
              <a:rPr lang="en-US" smtClean="0"/>
              <a:pPr/>
              <a:t>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99AA8-DE74-4946-9307-721FFC9DDE64}"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94E29A-665B-4277-8F47-F7A9BF243F9B}" type="datetimeFigureOut">
              <a:rPr lang="en-US" smtClean="0"/>
              <a:pPr/>
              <a:t>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99AA8-DE74-4946-9307-721FFC9DDE64}"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94E29A-665B-4277-8F47-F7A9BF243F9B}" type="datetimeFigureOut">
              <a:rPr lang="en-US" smtClean="0"/>
              <a:pPr/>
              <a:t>1/20/2015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399AA8-DE74-4946-9307-721FFC9DDE64}"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94E29A-665B-4277-8F47-F7A9BF243F9B}" type="datetimeFigureOut">
              <a:rPr lang="en-US" smtClean="0"/>
              <a:pPr/>
              <a:t>1/20/2015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399AA8-DE74-4946-9307-721FFC9DDE64}"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94E29A-665B-4277-8F47-F7A9BF243F9B}" type="datetimeFigureOut">
              <a:rPr lang="en-US" smtClean="0"/>
              <a:pPr/>
              <a:t>1/20/2015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399AA8-DE74-4946-9307-721FFC9DDE64}"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94E29A-665B-4277-8F47-F7A9BF243F9B}" type="datetimeFigureOut">
              <a:rPr lang="en-US" smtClean="0"/>
              <a:pPr/>
              <a:t>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99AA8-DE74-4946-9307-721FFC9DDE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094E29A-665B-4277-8F47-F7A9BF243F9B}" type="datetimeFigureOut">
              <a:rPr lang="en-US" smtClean="0"/>
              <a:pPr/>
              <a:t>1/20/2015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0399AA8-DE74-4946-9307-721FFC9DDE64}"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94E29A-665B-4277-8F47-F7A9BF243F9B}" type="datetimeFigureOut">
              <a:rPr lang="en-US" smtClean="0"/>
              <a:pPr/>
              <a:t>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99AA8-DE74-4946-9307-721FFC9DDE64}"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94E29A-665B-4277-8F47-F7A9BF243F9B}" type="datetimeFigureOut">
              <a:rPr lang="en-US" smtClean="0"/>
              <a:pPr/>
              <a:t>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99AA8-DE74-4946-9307-721FFC9DDE64}"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94E29A-665B-4277-8F47-F7A9BF243F9B}" type="datetimeFigureOut">
              <a:rPr lang="en-US" smtClean="0"/>
              <a:pPr/>
              <a:t>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99AA8-DE74-4946-9307-721FFC9DDE6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094E29A-665B-4277-8F47-F7A9BF243F9B}" type="datetimeFigureOut">
              <a:rPr lang="en-US" smtClean="0"/>
              <a:pPr/>
              <a:t>1/20/2015</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60399AA8-DE74-4946-9307-721FFC9DDE6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094E29A-665B-4277-8F47-F7A9BF243F9B}" type="datetimeFigureOut">
              <a:rPr lang="en-US" smtClean="0"/>
              <a:pPr/>
              <a:t>1/20/2015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0399AA8-DE74-4946-9307-721FFC9DDE6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094E29A-665B-4277-8F47-F7A9BF243F9B}" type="datetimeFigureOut">
              <a:rPr lang="en-US" smtClean="0"/>
              <a:pPr/>
              <a:t>1/20/2015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0399AA8-DE74-4946-9307-721FFC9DDE6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094E29A-665B-4277-8F47-F7A9BF243F9B}" type="datetimeFigureOut">
              <a:rPr lang="en-US" smtClean="0"/>
              <a:pPr/>
              <a:t>1/20/2015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0399AA8-DE74-4946-9307-721FFC9DDE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094E29A-665B-4277-8F47-F7A9BF243F9B}" type="datetimeFigureOut">
              <a:rPr lang="en-US" smtClean="0"/>
              <a:pPr/>
              <a:t>1/20/2015</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60399AA8-DE74-4946-9307-721FFC9DDE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094E29A-665B-4277-8F47-F7A9BF243F9B}" type="datetimeFigureOut">
              <a:rPr lang="en-US" smtClean="0"/>
              <a:pPr/>
              <a:t>1/20/2015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0399AA8-DE74-4946-9307-721FFC9DDE6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094E29A-665B-4277-8F47-F7A9BF243F9B}" type="datetimeFigureOut">
              <a:rPr lang="en-US" smtClean="0"/>
              <a:pPr/>
              <a:t>1/20/2015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0399AA8-DE74-4946-9307-721FFC9DDE64}"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094E29A-665B-4277-8F47-F7A9BF243F9B}" type="datetimeFigureOut">
              <a:rPr lang="en-US" smtClean="0"/>
              <a:pPr/>
              <a:t>1/20/2015</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60399AA8-DE74-4946-9307-721FFC9DDE6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4E29A-665B-4277-8F47-F7A9BF243F9B}" type="datetimeFigureOut">
              <a:rPr lang="en-US" smtClean="0"/>
              <a:pPr/>
              <a:t>1/20/2015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399AA8-DE74-4946-9307-721FFC9DDE6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20.jpeg"/></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24.jpeg"/></Relationships>
</file>

<file path=ppt/slides/_rels/slide24.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22.png"/><Relationship Id="rId5" Type="http://schemas.openxmlformats.org/officeDocument/2006/relationships/image" Target="../media/image23.png"/><Relationship Id="rId4" Type="http://schemas.openxmlformats.org/officeDocument/2006/relationships/image" Target="../media/image20.jpeg"/></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6.jpeg"/></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image" Target="../media/image30.jpeg"/><Relationship Id="rId1" Type="http://schemas.openxmlformats.org/officeDocument/2006/relationships/slideLayout" Target="../slideLayouts/slideLayout18.xml"/><Relationship Id="rId4" Type="http://schemas.openxmlformats.org/officeDocument/2006/relationships/image" Target="../media/image3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8.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57300" y="304800"/>
            <a:ext cx="6629400" cy="6001643"/>
          </a:xfrm>
          <a:prstGeom prst="rect">
            <a:avLst/>
          </a:prstGeom>
        </p:spPr>
        <p:txBody>
          <a:bodyPr wrap="square">
            <a:spAutoFit/>
          </a:bodyPr>
          <a:lstStyle/>
          <a:p>
            <a:pPr algn="ctr"/>
            <a:r>
              <a:rPr lang="en-US" sz="2400" b="1" u="sng" dirty="0" smtClean="0">
                <a:solidFill>
                  <a:srgbClr val="FF0000"/>
                </a:solidFill>
                <a:latin typeface="Bradley Hand ITC" pitchFamily="66" charset="0"/>
              </a:rPr>
              <a:t>PROFILE SWAPPER</a:t>
            </a:r>
          </a:p>
          <a:p>
            <a:pPr algn="ctr"/>
            <a:r>
              <a:rPr lang="en-US" sz="2400" b="1" u="sng" dirty="0" smtClean="0">
                <a:solidFill>
                  <a:srgbClr val="990099"/>
                </a:solidFill>
                <a:latin typeface="Bradley Hand ITC" pitchFamily="66" charset="0"/>
              </a:rPr>
              <a:t>( For Android Mobiles)</a:t>
            </a:r>
          </a:p>
          <a:p>
            <a:pPr algn="ctr"/>
            <a:endParaRPr lang="en-US" sz="2400" b="1" u="sng" dirty="0" smtClean="0">
              <a:solidFill>
                <a:srgbClr val="990099"/>
              </a:solidFill>
              <a:latin typeface="Bradley Hand ITC" pitchFamily="66" charset="0"/>
            </a:endParaRPr>
          </a:p>
          <a:p>
            <a:pPr algn="ctr"/>
            <a:r>
              <a:rPr lang="en-US" sz="2400" b="1" dirty="0" smtClean="0">
                <a:solidFill>
                  <a:schemeClr val="accent2">
                    <a:lumMod val="50000"/>
                  </a:schemeClr>
                </a:solidFill>
                <a:latin typeface="Bradley Hand ITC" pitchFamily="66" charset="0"/>
              </a:rPr>
              <a:t>Under the guidance of</a:t>
            </a:r>
          </a:p>
          <a:p>
            <a:pPr algn="ctr"/>
            <a:r>
              <a:rPr lang="en-US" sz="2400" b="1" dirty="0" smtClean="0">
                <a:solidFill>
                  <a:schemeClr val="accent2">
                    <a:lumMod val="50000"/>
                  </a:schemeClr>
                </a:solidFill>
                <a:latin typeface="Bradley Hand ITC" pitchFamily="66" charset="0"/>
              </a:rPr>
              <a:t>Mr. Vikranth</a:t>
            </a:r>
          </a:p>
          <a:p>
            <a:pPr algn="ctr"/>
            <a:endParaRPr lang="en-US" sz="2400" b="1" dirty="0" smtClean="0">
              <a:solidFill>
                <a:schemeClr val="accent2">
                  <a:lumMod val="50000"/>
                </a:schemeClr>
              </a:solidFill>
              <a:latin typeface="Bradley Hand ITC" pitchFamily="66" charset="0"/>
            </a:endParaRPr>
          </a:p>
          <a:p>
            <a:pPr algn="ctr"/>
            <a:endParaRPr lang="en-US" sz="2400" b="1" dirty="0" smtClean="0">
              <a:solidFill>
                <a:srgbClr val="990099"/>
              </a:solidFill>
              <a:latin typeface="Bradley Hand ITC" pitchFamily="66" charset="0"/>
            </a:endParaRPr>
          </a:p>
          <a:p>
            <a:pPr algn="ctr"/>
            <a:endParaRPr lang="en-US" sz="2400" b="1" dirty="0">
              <a:solidFill>
                <a:srgbClr val="990099"/>
              </a:solidFill>
              <a:latin typeface="Bradley Hand ITC" pitchFamily="66" charset="0"/>
            </a:endParaRPr>
          </a:p>
          <a:p>
            <a:pPr algn="ctr"/>
            <a:endParaRPr lang="en-US" sz="2400" b="1" dirty="0" smtClean="0">
              <a:solidFill>
                <a:srgbClr val="990099"/>
              </a:solidFill>
              <a:latin typeface="Bradley Hand ITC" pitchFamily="66" charset="0"/>
            </a:endParaRPr>
          </a:p>
          <a:p>
            <a:pPr algn="ctr"/>
            <a:endParaRPr lang="en-US" sz="2400" b="1" dirty="0" smtClean="0">
              <a:solidFill>
                <a:srgbClr val="990099"/>
              </a:solidFill>
              <a:latin typeface="Bradley Hand ITC" pitchFamily="66" charset="0"/>
            </a:endParaRPr>
          </a:p>
          <a:p>
            <a:pPr algn="ctr"/>
            <a:endParaRPr lang="en-US" sz="2400" b="1" dirty="0">
              <a:solidFill>
                <a:srgbClr val="990099"/>
              </a:solidFill>
              <a:latin typeface="Bradley Hand ITC" pitchFamily="66" charset="0"/>
            </a:endParaRPr>
          </a:p>
          <a:p>
            <a:pPr algn="ctr"/>
            <a:endParaRPr lang="en-US" sz="2400" b="1" dirty="0" smtClean="0">
              <a:solidFill>
                <a:srgbClr val="990099"/>
              </a:solidFill>
              <a:latin typeface="Bradley Hand ITC" pitchFamily="66" charset="0"/>
            </a:endParaRPr>
          </a:p>
          <a:p>
            <a:pPr algn="r"/>
            <a:r>
              <a:rPr lang="en-US" sz="2400" b="1" dirty="0" smtClean="0">
                <a:solidFill>
                  <a:srgbClr val="002060"/>
                </a:solidFill>
                <a:latin typeface="Bradley Hand ITC" pitchFamily="66" charset="0"/>
              </a:rPr>
              <a:t>Presented by:</a:t>
            </a:r>
          </a:p>
          <a:p>
            <a:pPr algn="r"/>
            <a:r>
              <a:rPr lang="en-US" sz="2400" b="1" dirty="0" smtClean="0">
                <a:solidFill>
                  <a:srgbClr val="002060"/>
                </a:solidFill>
                <a:latin typeface="Bradley Hand ITC" pitchFamily="66" charset="0"/>
              </a:rPr>
              <a:t>Y.Shravani(11D21A0593)</a:t>
            </a:r>
          </a:p>
          <a:p>
            <a:pPr algn="r"/>
            <a:r>
              <a:rPr lang="en-US" sz="2400" b="1" dirty="0" smtClean="0">
                <a:solidFill>
                  <a:srgbClr val="002060"/>
                </a:solidFill>
                <a:latin typeface="Bradley Hand ITC" pitchFamily="66" charset="0"/>
              </a:rPr>
              <a:t>P.Sirisha Rani(11D21A0595)</a:t>
            </a:r>
          </a:p>
          <a:p>
            <a:pPr algn="r"/>
            <a:r>
              <a:rPr lang="en-US" sz="2400" b="1" dirty="0" smtClean="0">
                <a:solidFill>
                  <a:srgbClr val="002060"/>
                </a:solidFill>
                <a:latin typeface="Bradley Hand ITC" pitchFamily="66" charset="0"/>
              </a:rPr>
              <a:t>J. Tejaswi(11D21A05B5)</a:t>
            </a:r>
          </a:p>
        </p:txBody>
      </p:sp>
      <p:pic>
        <p:nvPicPr>
          <p:cNvPr id="8" name="Picture 7" descr="HTC-One-vs-Apple-iPhone-5-01.jpg"/>
          <p:cNvPicPr>
            <a:picLocks noChangeAspect="1"/>
          </p:cNvPicPr>
          <p:nvPr/>
        </p:nvPicPr>
        <p:blipFill>
          <a:blip r:embed="rId2"/>
          <a:stretch>
            <a:fillRect/>
          </a:stretch>
        </p:blipFill>
        <p:spPr>
          <a:xfrm>
            <a:off x="838200" y="2817055"/>
            <a:ext cx="1640608" cy="3331697"/>
          </a:xfrm>
          <a:prstGeom prst="rect">
            <a:avLst/>
          </a:prstGeom>
        </p:spPr>
      </p:pic>
      <p:sp>
        <p:nvSpPr>
          <p:cNvPr id="10" name="Rectangle 9"/>
          <p:cNvSpPr/>
          <p:nvPr/>
        </p:nvSpPr>
        <p:spPr>
          <a:xfrm>
            <a:off x="914400" y="3124200"/>
            <a:ext cx="1447800" cy="25146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Tree>
    <p:extLst>
      <p:ext uri="{BB962C8B-B14F-4D97-AF65-F5344CB8AC3E}">
        <p14:creationId xmlns:p14="http://schemas.microsoft.com/office/powerpoint/2010/main" val="2166561965"/>
      </p:ext>
    </p:extLst>
  </p:cSld>
  <p:clrMapOvr>
    <a:masterClrMapping/>
  </p:clrMapOvr>
  <p:transition advTm="4383"/>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85800"/>
            <a:ext cx="8534400" cy="5867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381000" y="936227"/>
            <a:ext cx="8305800" cy="461665"/>
          </a:xfrm>
          <a:prstGeom prst="rect">
            <a:avLst/>
          </a:prstGeom>
          <a:noFill/>
        </p:spPr>
        <p:txBody>
          <a:bodyPr wrap="square" rtlCol="0">
            <a:spAutoFit/>
          </a:bodyPr>
          <a:lstStyle/>
          <a:p>
            <a:r>
              <a:rPr lang="en-US" sz="2400" dirty="0" smtClean="0"/>
              <a:t>ACTIVITY </a:t>
            </a:r>
            <a:r>
              <a:rPr lang="en-US" sz="2400" dirty="0" smtClean="0"/>
              <a:t> DIAGRAM:</a:t>
            </a:r>
            <a:endParaRPr lang="en-US" dirty="0" smtClean="0">
              <a:latin typeface="Microsoft JhengHei" pitchFamily="34" charset="-120"/>
              <a:ea typeface="Microsoft JhengHei" pitchFamily="34" charset="-12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889" y="1600200"/>
            <a:ext cx="7316222" cy="4724399"/>
          </a:xfrm>
          <a:prstGeom prst="rect">
            <a:avLst/>
          </a:prstGeom>
        </p:spPr>
      </p:pic>
    </p:spTree>
    <p:extLst>
      <p:ext uri="{BB962C8B-B14F-4D97-AF65-F5344CB8AC3E}">
        <p14:creationId xmlns:p14="http://schemas.microsoft.com/office/powerpoint/2010/main" val="4164092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85800"/>
            <a:ext cx="8534400" cy="5867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889" y="1600199"/>
            <a:ext cx="7316222" cy="4800601"/>
          </a:xfrm>
          <a:prstGeom prst="rect">
            <a:avLst/>
          </a:prstGeom>
        </p:spPr>
      </p:pic>
      <p:sp>
        <p:nvSpPr>
          <p:cNvPr id="4" name="TextBox 3"/>
          <p:cNvSpPr txBox="1"/>
          <p:nvPr/>
        </p:nvSpPr>
        <p:spPr>
          <a:xfrm>
            <a:off x="381000" y="936227"/>
            <a:ext cx="8305800" cy="461665"/>
          </a:xfrm>
          <a:prstGeom prst="rect">
            <a:avLst/>
          </a:prstGeom>
          <a:noFill/>
        </p:spPr>
        <p:txBody>
          <a:bodyPr wrap="square" rtlCol="0">
            <a:spAutoFit/>
          </a:bodyPr>
          <a:lstStyle/>
          <a:p>
            <a:r>
              <a:rPr lang="en-US" sz="2400" dirty="0" smtClean="0"/>
              <a:t>USECASE DIAGRAM:</a:t>
            </a:r>
            <a:endParaRPr lang="en-US" dirty="0" smtClean="0">
              <a:latin typeface="Microsoft JhengHei" pitchFamily="34" charset="-120"/>
              <a:ea typeface="Microsoft JhengHei" pitchFamily="34" charset="-120"/>
            </a:endParaRPr>
          </a:p>
        </p:txBody>
      </p:sp>
    </p:spTree>
    <p:extLst>
      <p:ext uri="{BB962C8B-B14F-4D97-AF65-F5344CB8AC3E}">
        <p14:creationId xmlns:p14="http://schemas.microsoft.com/office/powerpoint/2010/main" val="2709346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10600" cy="6400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solidFill>
                <a:schemeClr val="tx1"/>
              </a:solidFill>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544" y="1533224"/>
            <a:ext cx="5600700"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81000" y="936227"/>
            <a:ext cx="8305800" cy="461665"/>
          </a:xfrm>
          <a:prstGeom prst="rect">
            <a:avLst/>
          </a:prstGeom>
          <a:noFill/>
        </p:spPr>
        <p:txBody>
          <a:bodyPr wrap="square" rtlCol="0">
            <a:spAutoFit/>
          </a:bodyPr>
          <a:lstStyle/>
          <a:p>
            <a:r>
              <a:rPr lang="en-US" sz="2400" dirty="0" smtClean="0"/>
              <a:t>CLASS</a:t>
            </a:r>
            <a:r>
              <a:rPr lang="en-US" sz="2400" dirty="0" smtClean="0"/>
              <a:t> DIAGRAM:</a:t>
            </a:r>
            <a:endParaRPr lang="en-US" dirty="0" smtClean="0">
              <a:latin typeface="Microsoft JhengHei" pitchFamily="34" charset="-120"/>
              <a:ea typeface="Microsoft JhengHei" pitchFamily="34" charset="-120"/>
            </a:endParaRPr>
          </a:p>
        </p:txBody>
      </p:sp>
    </p:spTree>
    <p:extLst>
      <p:ext uri="{BB962C8B-B14F-4D97-AF65-F5344CB8AC3E}">
        <p14:creationId xmlns:p14="http://schemas.microsoft.com/office/powerpoint/2010/main" val="4087373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33400"/>
            <a:ext cx="8534400" cy="6019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889" y="1600200"/>
            <a:ext cx="7316222" cy="4724399"/>
          </a:xfrm>
          <a:prstGeom prst="rect">
            <a:avLst/>
          </a:prstGeom>
        </p:spPr>
      </p:pic>
      <p:sp>
        <p:nvSpPr>
          <p:cNvPr id="7" name="TextBox 6"/>
          <p:cNvSpPr txBox="1"/>
          <p:nvPr/>
        </p:nvSpPr>
        <p:spPr>
          <a:xfrm>
            <a:off x="381000" y="936227"/>
            <a:ext cx="8305800" cy="461665"/>
          </a:xfrm>
          <a:prstGeom prst="rect">
            <a:avLst/>
          </a:prstGeom>
          <a:noFill/>
        </p:spPr>
        <p:txBody>
          <a:bodyPr wrap="square" rtlCol="0">
            <a:spAutoFit/>
          </a:bodyPr>
          <a:lstStyle/>
          <a:p>
            <a:r>
              <a:rPr lang="en-US" sz="2400" dirty="0" smtClean="0"/>
              <a:t>OBJECT </a:t>
            </a:r>
            <a:r>
              <a:rPr lang="en-US" sz="2400" dirty="0" smtClean="0"/>
              <a:t> DIAGRAM:</a:t>
            </a:r>
            <a:endParaRPr lang="en-US" dirty="0" smtClean="0">
              <a:latin typeface="Microsoft JhengHei" pitchFamily="34" charset="-120"/>
              <a:ea typeface="Microsoft JhengHei" pitchFamily="34" charset="-120"/>
            </a:endParaRPr>
          </a:p>
        </p:txBody>
      </p:sp>
    </p:spTree>
    <p:extLst>
      <p:ext uri="{BB962C8B-B14F-4D97-AF65-F5344CB8AC3E}">
        <p14:creationId xmlns:p14="http://schemas.microsoft.com/office/powerpoint/2010/main" val="844401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533400"/>
            <a:ext cx="8534400" cy="6019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889" y="1600199"/>
            <a:ext cx="7316222" cy="4724401"/>
          </a:xfrm>
          <a:prstGeom prst="rect">
            <a:avLst/>
          </a:prstGeom>
        </p:spPr>
      </p:pic>
      <p:sp>
        <p:nvSpPr>
          <p:cNvPr id="5" name="TextBox 4"/>
          <p:cNvSpPr txBox="1"/>
          <p:nvPr/>
        </p:nvSpPr>
        <p:spPr>
          <a:xfrm>
            <a:off x="381000" y="936227"/>
            <a:ext cx="8305800" cy="461665"/>
          </a:xfrm>
          <a:prstGeom prst="rect">
            <a:avLst/>
          </a:prstGeom>
          <a:noFill/>
        </p:spPr>
        <p:txBody>
          <a:bodyPr wrap="square" rtlCol="0">
            <a:spAutoFit/>
          </a:bodyPr>
          <a:lstStyle/>
          <a:p>
            <a:r>
              <a:rPr lang="en-US" sz="2400" dirty="0" smtClean="0"/>
              <a:t>STATECHART </a:t>
            </a:r>
            <a:r>
              <a:rPr lang="en-US" sz="2400" dirty="0" smtClean="0"/>
              <a:t> DIAGRAM:</a:t>
            </a:r>
            <a:endParaRPr lang="en-US" dirty="0" smtClean="0">
              <a:latin typeface="Microsoft JhengHei" pitchFamily="34" charset="-120"/>
              <a:ea typeface="Microsoft JhengHei" pitchFamily="34" charset="-120"/>
            </a:endParaRPr>
          </a:p>
        </p:txBody>
      </p:sp>
    </p:spTree>
    <p:extLst>
      <p:ext uri="{BB962C8B-B14F-4D97-AF65-F5344CB8AC3E}">
        <p14:creationId xmlns:p14="http://schemas.microsoft.com/office/powerpoint/2010/main" val="3505864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81000"/>
            <a:ext cx="8610600" cy="609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3088" y="1973263"/>
            <a:ext cx="5457825"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81000" y="936227"/>
            <a:ext cx="8305800" cy="461665"/>
          </a:xfrm>
          <a:prstGeom prst="rect">
            <a:avLst/>
          </a:prstGeom>
          <a:noFill/>
        </p:spPr>
        <p:txBody>
          <a:bodyPr wrap="square" rtlCol="0">
            <a:spAutoFit/>
          </a:bodyPr>
          <a:lstStyle/>
          <a:p>
            <a:r>
              <a:rPr lang="en-US" sz="2400" dirty="0" smtClean="0"/>
              <a:t>DEPLOYMENT </a:t>
            </a:r>
            <a:r>
              <a:rPr lang="en-US" sz="2400" dirty="0" smtClean="0"/>
              <a:t> DIAGRAM:</a:t>
            </a:r>
            <a:endParaRPr lang="en-US" dirty="0" smtClean="0">
              <a:latin typeface="Microsoft JhengHei" pitchFamily="34" charset="-120"/>
              <a:ea typeface="Microsoft JhengHei" pitchFamily="34" charset="-120"/>
            </a:endParaRPr>
          </a:p>
        </p:txBody>
      </p:sp>
    </p:spTree>
    <p:extLst>
      <p:ext uri="{BB962C8B-B14F-4D97-AF65-F5344CB8AC3E}">
        <p14:creationId xmlns:p14="http://schemas.microsoft.com/office/powerpoint/2010/main" val="1315757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6477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 name="TextBox 2"/>
          <p:cNvSpPr txBox="1"/>
          <p:nvPr/>
        </p:nvSpPr>
        <p:spPr>
          <a:xfrm>
            <a:off x="685800" y="851743"/>
            <a:ext cx="5105400" cy="3416320"/>
          </a:xfrm>
          <a:prstGeom prst="rect">
            <a:avLst/>
          </a:prstGeom>
          <a:noFill/>
        </p:spPr>
        <p:txBody>
          <a:bodyPr wrap="square" rtlCol="0">
            <a:spAutoFit/>
          </a:bodyPr>
          <a:lstStyle/>
          <a:p>
            <a:r>
              <a:rPr lang="en-US" sz="2400" u="sng" dirty="0" smtClean="0"/>
              <a:t>ABOUT THE APPLICATION :</a:t>
            </a:r>
          </a:p>
          <a:p>
            <a:endParaRPr lang="en-US" sz="2400" dirty="0" smtClean="0"/>
          </a:p>
          <a:p>
            <a:endParaRPr lang="en-US" sz="2400" dirty="0" smtClean="0"/>
          </a:p>
          <a:p>
            <a:r>
              <a:rPr lang="en-US" sz="2400" dirty="0" smtClean="0"/>
              <a:t>  SIGN UP :</a:t>
            </a:r>
          </a:p>
          <a:p>
            <a:endParaRPr lang="en-US" sz="2400" dirty="0" smtClean="0"/>
          </a:p>
          <a:p>
            <a:endParaRPr lang="en-US" sz="2400" dirty="0"/>
          </a:p>
          <a:p>
            <a:pPr marL="285750" indent="-285750">
              <a:buClr>
                <a:srgbClr val="FF33CC"/>
              </a:buClr>
              <a:buFont typeface="Wingdings" pitchFamily="2" charset="2"/>
              <a:buChar char="v"/>
            </a:pPr>
            <a:r>
              <a:rPr lang="en-US" sz="2400" dirty="0" smtClean="0"/>
              <a:t>First and fore most step is u need to register to an account .</a:t>
            </a:r>
          </a:p>
          <a:p>
            <a:pPr>
              <a:buClr>
                <a:srgbClr val="FF33CC"/>
              </a:buClr>
            </a:pPr>
            <a:endParaRPr lang="en-US" sz="2400" dirty="0" smtClean="0"/>
          </a:p>
        </p:txBody>
      </p:sp>
      <p:pic>
        <p:nvPicPr>
          <p:cNvPr id="18" name="Picture 17" descr="download.jpg"/>
          <p:cNvPicPr>
            <a:picLocks noChangeAspect="1"/>
          </p:cNvPicPr>
          <p:nvPr/>
        </p:nvPicPr>
        <p:blipFill>
          <a:blip r:embed="rId3"/>
          <a:stretch>
            <a:fillRect/>
          </a:stretch>
        </p:blipFill>
        <p:spPr>
          <a:xfrm>
            <a:off x="5791200" y="838200"/>
            <a:ext cx="2840748" cy="5105400"/>
          </a:xfrm>
          <a:prstGeom prst="rect">
            <a:avLst/>
          </a:prstGeom>
        </p:spPr>
      </p:pic>
      <p:sp>
        <p:nvSpPr>
          <p:cNvPr id="19" name="Rectangle 18"/>
          <p:cNvSpPr/>
          <p:nvPr/>
        </p:nvSpPr>
        <p:spPr>
          <a:xfrm>
            <a:off x="6019800" y="1447800"/>
            <a:ext cx="2362200" cy="3886200"/>
          </a:xfrm>
          <a:prstGeom prst="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400800" y="2514600"/>
            <a:ext cx="1600200" cy="457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400800" y="3352800"/>
            <a:ext cx="1600200" cy="457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477000" y="2590800"/>
            <a:ext cx="1447800" cy="369332"/>
          </a:xfrm>
          <a:prstGeom prst="rect">
            <a:avLst/>
          </a:prstGeom>
          <a:noFill/>
        </p:spPr>
        <p:txBody>
          <a:bodyPr wrap="square" rtlCol="0">
            <a:spAutoFit/>
          </a:bodyPr>
          <a:lstStyle/>
          <a:p>
            <a:pPr algn="ctr"/>
            <a:r>
              <a:rPr lang="en-US" b="1" dirty="0" smtClean="0"/>
              <a:t>Sign in</a:t>
            </a:r>
            <a:endParaRPr lang="en-US" b="1" dirty="0"/>
          </a:p>
        </p:txBody>
      </p:sp>
      <p:sp>
        <p:nvSpPr>
          <p:cNvPr id="24" name="TextBox 23"/>
          <p:cNvSpPr txBox="1"/>
          <p:nvPr/>
        </p:nvSpPr>
        <p:spPr>
          <a:xfrm>
            <a:off x="6477000" y="3429000"/>
            <a:ext cx="1447800" cy="369332"/>
          </a:xfrm>
          <a:prstGeom prst="rect">
            <a:avLst/>
          </a:prstGeom>
          <a:noFill/>
        </p:spPr>
        <p:txBody>
          <a:bodyPr wrap="square" rtlCol="0">
            <a:spAutoFit/>
          </a:bodyPr>
          <a:lstStyle/>
          <a:p>
            <a:pPr algn="ctr"/>
            <a:r>
              <a:rPr lang="en-US" b="1" dirty="0" smtClean="0"/>
              <a:t>Sign  up</a:t>
            </a:r>
            <a:endParaRPr lang="en-US" b="1" dirty="0"/>
          </a:p>
        </p:txBody>
      </p:sp>
    </p:spTree>
    <p:extLst>
      <p:ext uri="{BB962C8B-B14F-4D97-AF65-F5344CB8AC3E}">
        <p14:creationId xmlns:p14="http://schemas.microsoft.com/office/powerpoint/2010/main" val="1089826729"/>
      </p:ext>
    </p:extLst>
  </p:cSld>
  <p:clrMapOvr>
    <a:masterClrMapping/>
  </p:clrMapOvr>
  <p:transition advTm="2325"/>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6477000"/>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 </a:t>
            </a:r>
            <a:endParaRPr lang="en-US" dirty="0"/>
          </a:p>
        </p:txBody>
      </p:sp>
      <p:pic>
        <p:nvPicPr>
          <p:cNvPr id="3" name="Picture 2" descr="download.jpg"/>
          <p:cNvPicPr>
            <a:picLocks noChangeAspect="1"/>
          </p:cNvPicPr>
          <p:nvPr/>
        </p:nvPicPr>
        <p:blipFill>
          <a:blip r:embed="rId2"/>
          <a:stretch>
            <a:fillRect/>
          </a:stretch>
        </p:blipFill>
        <p:spPr>
          <a:xfrm>
            <a:off x="5791200" y="838200"/>
            <a:ext cx="2840748" cy="5105400"/>
          </a:xfrm>
          <a:prstGeom prst="rect">
            <a:avLst/>
          </a:prstGeom>
        </p:spPr>
      </p:pic>
      <p:sp>
        <p:nvSpPr>
          <p:cNvPr id="4" name="Rectangle 3"/>
          <p:cNvSpPr/>
          <p:nvPr/>
        </p:nvSpPr>
        <p:spPr>
          <a:xfrm>
            <a:off x="6019800" y="1447800"/>
            <a:ext cx="2362200" cy="3886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248400" y="2286000"/>
            <a:ext cx="1905000" cy="381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248400" y="2895600"/>
            <a:ext cx="1905000" cy="381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248400" y="3505200"/>
            <a:ext cx="1905000" cy="381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324600" y="2286000"/>
            <a:ext cx="1752600" cy="369332"/>
          </a:xfrm>
          <a:prstGeom prst="rect">
            <a:avLst/>
          </a:prstGeom>
          <a:noFill/>
        </p:spPr>
        <p:txBody>
          <a:bodyPr wrap="square" rtlCol="0">
            <a:spAutoFit/>
          </a:bodyPr>
          <a:lstStyle/>
          <a:p>
            <a:pPr algn="ctr"/>
            <a:r>
              <a:rPr lang="en-US" dirty="0" smtClean="0">
                <a:solidFill>
                  <a:srgbClr val="FFFFFF"/>
                </a:solidFill>
              </a:rPr>
              <a:t>Login name</a:t>
            </a:r>
            <a:endParaRPr lang="en-US" dirty="0">
              <a:solidFill>
                <a:srgbClr val="FFFFFF"/>
              </a:solidFill>
            </a:endParaRPr>
          </a:p>
        </p:txBody>
      </p:sp>
      <p:sp>
        <p:nvSpPr>
          <p:cNvPr id="10" name="TextBox 9"/>
          <p:cNvSpPr txBox="1"/>
          <p:nvPr/>
        </p:nvSpPr>
        <p:spPr>
          <a:xfrm>
            <a:off x="6324600" y="2895600"/>
            <a:ext cx="1752600" cy="369332"/>
          </a:xfrm>
          <a:prstGeom prst="rect">
            <a:avLst/>
          </a:prstGeom>
          <a:noFill/>
        </p:spPr>
        <p:txBody>
          <a:bodyPr wrap="square" rtlCol="0">
            <a:spAutoFit/>
          </a:bodyPr>
          <a:lstStyle/>
          <a:p>
            <a:pPr algn="ctr"/>
            <a:r>
              <a:rPr lang="en-US" dirty="0" smtClean="0">
                <a:solidFill>
                  <a:srgbClr val="FFFFFF"/>
                </a:solidFill>
              </a:rPr>
              <a:t>Password</a:t>
            </a:r>
            <a:endParaRPr lang="en-US" dirty="0">
              <a:solidFill>
                <a:srgbClr val="FFFFFF"/>
              </a:solidFill>
            </a:endParaRPr>
          </a:p>
        </p:txBody>
      </p:sp>
      <p:sp>
        <p:nvSpPr>
          <p:cNvPr id="11" name="TextBox 10"/>
          <p:cNvSpPr txBox="1"/>
          <p:nvPr/>
        </p:nvSpPr>
        <p:spPr>
          <a:xfrm>
            <a:off x="6324600" y="3505200"/>
            <a:ext cx="1905000" cy="369332"/>
          </a:xfrm>
          <a:prstGeom prst="rect">
            <a:avLst/>
          </a:prstGeom>
          <a:noFill/>
        </p:spPr>
        <p:txBody>
          <a:bodyPr wrap="square" rtlCol="0">
            <a:spAutoFit/>
          </a:bodyPr>
          <a:lstStyle/>
          <a:p>
            <a:r>
              <a:rPr lang="en-US" dirty="0" smtClean="0">
                <a:solidFill>
                  <a:srgbClr val="FFFFFF"/>
                </a:solidFill>
              </a:rPr>
              <a:t>Confirm password</a:t>
            </a:r>
            <a:endParaRPr lang="en-US" dirty="0">
              <a:solidFill>
                <a:srgbClr val="FFFFFF"/>
              </a:solidFill>
            </a:endParaRPr>
          </a:p>
        </p:txBody>
      </p:sp>
      <p:sp>
        <p:nvSpPr>
          <p:cNvPr id="12" name="Rectangle 11"/>
          <p:cNvSpPr/>
          <p:nvPr/>
        </p:nvSpPr>
        <p:spPr>
          <a:xfrm>
            <a:off x="6553200" y="4267200"/>
            <a:ext cx="1371600" cy="304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Sign up</a:t>
            </a:r>
            <a:endParaRPr lang="en-US" dirty="0"/>
          </a:p>
        </p:txBody>
      </p:sp>
      <p:sp>
        <p:nvSpPr>
          <p:cNvPr id="13" name="TextBox 12"/>
          <p:cNvSpPr txBox="1"/>
          <p:nvPr/>
        </p:nvSpPr>
        <p:spPr>
          <a:xfrm>
            <a:off x="533400" y="762000"/>
            <a:ext cx="4800600" cy="3416320"/>
          </a:xfrm>
          <a:prstGeom prst="rect">
            <a:avLst/>
          </a:prstGeom>
          <a:noFill/>
        </p:spPr>
        <p:txBody>
          <a:bodyPr wrap="square" rtlCol="0">
            <a:spAutoFit/>
          </a:bodyPr>
          <a:lstStyle/>
          <a:p>
            <a:r>
              <a:rPr lang="en-US" sz="2400" dirty="0" smtClean="0"/>
              <a:t>SIGN UP  PAGE :</a:t>
            </a:r>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The user is allowed to sign up for the application before he can use the application.</a:t>
            </a:r>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 y="152400"/>
            <a:ext cx="8839200" cy="6477000"/>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 </a:t>
            </a:r>
            <a:endParaRPr lang="en-US" dirty="0"/>
          </a:p>
        </p:txBody>
      </p:sp>
      <p:sp>
        <p:nvSpPr>
          <p:cNvPr id="34" name="TextBox 33"/>
          <p:cNvSpPr txBox="1"/>
          <p:nvPr/>
        </p:nvSpPr>
        <p:spPr>
          <a:xfrm>
            <a:off x="5562600" y="1676400"/>
            <a:ext cx="1600200" cy="381000"/>
          </a:xfrm>
          <a:prstGeom prst="rect">
            <a:avLst/>
          </a:prstGeom>
          <a:noFill/>
        </p:spPr>
        <p:txBody>
          <a:bodyPr wrap="square" rtlCol="0">
            <a:spAutoFit/>
          </a:bodyPr>
          <a:lstStyle/>
          <a:p>
            <a:pPr algn="ctr"/>
            <a:r>
              <a:rPr lang="en-US" dirty="0" smtClean="0">
                <a:solidFill>
                  <a:schemeClr val="bg1"/>
                </a:solidFill>
              </a:rPr>
              <a:t>***</a:t>
            </a:r>
            <a:endParaRPr lang="en-US" dirty="0">
              <a:solidFill>
                <a:schemeClr val="bg1"/>
              </a:solidFill>
            </a:endParaRPr>
          </a:p>
        </p:txBody>
      </p:sp>
      <p:sp>
        <p:nvSpPr>
          <p:cNvPr id="35" name="TextBox 34"/>
          <p:cNvSpPr txBox="1"/>
          <p:nvPr/>
        </p:nvSpPr>
        <p:spPr>
          <a:xfrm>
            <a:off x="381000" y="685800"/>
            <a:ext cx="3657600" cy="3046988"/>
          </a:xfrm>
          <a:prstGeom prst="rect">
            <a:avLst/>
          </a:prstGeom>
          <a:noFill/>
        </p:spPr>
        <p:txBody>
          <a:bodyPr wrap="square" rtlCol="0">
            <a:spAutoFit/>
          </a:bodyPr>
          <a:lstStyle/>
          <a:p>
            <a:r>
              <a:rPr lang="en-US" sz="2400" dirty="0" smtClean="0"/>
              <a:t>SIGN IN:</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pPr>
              <a:buClr>
                <a:schemeClr val="bg1"/>
              </a:buClr>
              <a:buFont typeface="Wingdings" pitchFamily="2" charset="2"/>
              <a:buChar char="v"/>
            </a:pPr>
            <a:r>
              <a:rPr lang="en-US" sz="2400" dirty="0" smtClean="0"/>
              <a:t>Sign in to the application </a:t>
            </a:r>
            <a:endParaRPr lang="en-US" sz="2400" dirty="0"/>
          </a:p>
        </p:txBody>
      </p:sp>
      <p:pic>
        <p:nvPicPr>
          <p:cNvPr id="36" name="Picture 35" descr="download.jpg"/>
          <p:cNvPicPr>
            <a:picLocks noChangeAspect="1"/>
          </p:cNvPicPr>
          <p:nvPr/>
        </p:nvPicPr>
        <p:blipFill>
          <a:blip r:embed="rId3"/>
          <a:stretch>
            <a:fillRect/>
          </a:stretch>
        </p:blipFill>
        <p:spPr>
          <a:xfrm>
            <a:off x="5791200" y="838200"/>
            <a:ext cx="2840748" cy="5105400"/>
          </a:xfrm>
          <a:prstGeom prst="rect">
            <a:avLst/>
          </a:prstGeom>
        </p:spPr>
      </p:pic>
      <p:sp>
        <p:nvSpPr>
          <p:cNvPr id="37" name="Rectangle 36"/>
          <p:cNvSpPr/>
          <p:nvPr/>
        </p:nvSpPr>
        <p:spPr>
          <a:xfrm>
            <a:off x="6019800" y="1447800"/>
            <a:ext cx="2362200" cy="3886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248400" y="2286000"/>
            <a:ext cx="1905000" cy="381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248400" y="3048000"/>
            <a:ext cx="1905000" cy="381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324600" y="2286000"/>
            <a:ext cx="1752600" cy="369332"/>
          </a:xfrm>
          <a:prstGeom prst="rect">
            <a:avLst/>
          </a:prstGeom>
          <a:noFill/>
        </p:spPr>
        <p:txBody>
          <a:bodyPr wrap="square" rtlCol="0">
            <a:spAutoFit/>
          </a:bodyPr>
          <a:lstStyle/>
          <a:p>
            <a:pPr algn="ctr"/>
            <a:r>
              <a:rPr lang="en-US" dirty="0" smtClean="0">
                <a:solidFill>
                  <a:srgbClr val="FFFFFF"/>
                </a:solidFill>
              </a:rPr>
              <a:t>Login name</a:t>
            </a:r>
            <a:endParaRPr lang="en-US" dirty="0">
              <a:solidFill>
                <a:srgbClr val="FFFFFF"/>
              </a:solidFill>
            </a:endParaRPr>
          </a:p>
        </p:txBody>
      </p:sp>
      <p:sp>
        <p:nvSpPr>
          <p:cNvPr id="43" name="TextBox 42"/>
          <p:cNvSpPr txBox="1"/>
          <p:nvPr/>
        </p:nvSpPr>
        <p:spPr>
          <a:xfrm>
            <a:off x="6324600" y="3048000"/>
            <a:ext cx="1752600" cy="369332"/>
          </a:xfrm>
          <a:prstGeom prst="rect">
            <a:avLst/>
          </a:prstGeom>
          <a:noFill/>
        </p:spPr>
        <p:txBody>
          <a:bodyPr wrap="square" rtlCol="0">
            <a:spAutoFit/>
          </a:bodyPr>
          <a:lstStyle/>
          <a:p>
            <a:pPr algn="ctr"/>
            <a:r>
              <a:rPr lang="en-US" dirty="0" smtClean="0">
                <a:solidFill>
                  <a:srgbClr val="FFFFFF"/>
                </a:solidFill>
              </a:rPr>
              <a:t>Password</a:t>
            </a:r>
            <a:endParaRPr lang="en-US" dirty="0">
              <a:solidFill>
                <a:srgbClr val="FFFFFF"/>
              </a:solidFill>
            </a:endParaRPr>
          </a:p>
        </p:txBody>
      </p:sp>
      <p:sp>
        <p:nvSpPr>
          <p:cNvPr id="44" name="Rectangle 43"/>
          <p:cNvSpPr/>
          <p:nvPr/>
        </p:nvSpPr>
        <p:spPr>
          <a:xfrm>
            <a:off x="6477000" y="4267200"/>
            <a:ext cx="1371600" cy="304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Sign in</a:t>
            </a:r>
            <a:endParaRPr lang="en-US" dirty="0"/>
          </a:p>
        </p:txBody>
      </p:sp>
    </p:spTree>
  </p:cSld>
  <p:clrMapOvr>
    <a:masterClrMapping/>
  </p:clrMapOvr>
  <p:transition advTm="3214"/>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6477000"/>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 </a:t>
            </a:r>
            <a:endParaRPr lang="en-US" dirty="0"/>
          </a:p>
        </p:txBody>
      </p:sp>
      <p:pic>
        <p:nvPicPr>
          <p:cNvPr id="3" name="Picture 2" descr="download.jpg"/>
          <p:cNvPicPr>
            <a:picLocks noChangeAspect="1"/>
          </p:cNvPicPr>
          <p:nvPr/>
        </p:nvPicPr>
        <p:blipFill>
          <a:blip r:embed="rId2"/>
          <a:stretch>
            <a:fillRect/>
          </a:stretch>
        </p:blipFill>
        <p:spPr>
          <a:xfrm>
            <a:off x="5791200" y="838200"/>
            <a:ext cx="2840748" cy="5105400"/>
          </a:xfrm>
          <a:prstGeom prst="rect">
            <a:avLst/>
          </a:prstGeom>
        </p:spPr>
      </p:pic>
      <p:sp>
        <p:nvSpPr>
          <p:cNvPr id="4" name="Rectangle 3"/>
          <p:cNvSpPr/>
          <p:nvPr/>
        </p:nvSpPr>
        <p:spPr>
          <a:xfrm>
            <a:off x="6019800" y="1447800"/>
            <a:ext cx="2362200" cy="3886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172200" y="1600200"/>
            <a:ext cx="2057400" cy="35814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172200" y="1600200"/>
            <a:ext cx="2057400" cy="3139321"/>
          </a:xfrm>
          <a:prstGeom prst="rect">
            <a:avLst/>
          </a:prstGeom>
          <a:noFill/>
        </p:spPr>
        <p:txBody>
          <a:bodyPr wrap="square" rtlCol="0">
            <a:spAutoFit/>
          </a:bodyPr>
          <a:lstStyle/>
          <a:p>
            <a:pPr algn="ctr"/>
            <a:r>
              <a:rPr lang="en-US" dirty="0" smtClean="0"/>
              <a:t>Hi!</a:t>
            </a:r>
          </a:p>
          <a:p>
            <a:pPr algn="ctr"/>
            <a:r>
              <a:rPr lang="en-US" dirty="0" smtClean="0"/>
              <a:t>Welcome to the application. This application lets you set codes of the profile in your mobile and can change the profile when ever you  send respective profile</a:t>
            </a:r>
            <a:endParaRPr lang="en-US" dirty="0"/>
          </a:p>
        </p:txBody>
      </p:sp>
      <p:sp>
        <p:nvSpPr>
          <p:cNvPr id="7" name="Rectangle 6"/>
          <p:cNvSpPr/>
          <p:nvPr/>
        </p:nvSpPr>
        <p:spPr>
          <a:xfrm>
            <a:off x="6477000" y="4724400"/>
            <a:ext cx="1371600" cy="304800"/>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 app</a:t>
            </a:r>
            <a:endParaRPr lang="en-US" dirty="0"/>
          </a:p>
        </p:txBody>
      </p:sp>
      <p:sp>
        <p:nvSpPr>
          <p:cNvPr id="8" name="TextBox 7"/>
          <p:cNvSpPr txBox="1"/>
          <p:nvPr/>
        </p:nvSpPr>
        <p:spPr>
          <a:xfrm>
            <a:off x="457200" y="609600"/>
            <a:ext cx="4724400" cy="3416320"/>
          </a:xfrm>
          <a:prstGeom prst="rect">
            <a:avLst/>
          </a:prstGeom>
          <a:noFill/>
        </p:spPr>
        <p:txBody>
          <a:bodyPr wrap="square" rtlCol="0">
            <a:spAutoFit/>
          </a:bodyPr>
          <a:lstStyle/>
          <a:p>
            <a:r>
              <a:rPr lang="en-US" sz="2400" dirty="0" smtClean="0"/>
              <a:t>START APP :</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This screen gives you a brief description about the application.</a:t>
            </a: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
            <a:ext cx="7696200" cy="68580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smtClean="0">
                <a:solidFill>
                  <a:schemeClr val="accent6">
                    <a:lumMod val="75000"/>
                  </a:schemeClr>
                </a:solidFill>
                <a:latin typeface="Calibri" pitchFamily="34" charset="0"/>
                <a:cs typeface="Calibri" pitchFamily="34" charset="0"/>
              </a:rPr>
              <a:t>PROFILE SWAPPER</a:t>
            </a:r>
          </a:p>
          <a:p>
            <a:pPr algn="just"/>
            <a:endParaRPr lang="en-US" sz="2400" dirty="0" smtClean="0">
              <a:latin typeface="Calibri" pitchFamily="34" charset="0"/>
              <a:cs typeface="Calibri" pitchFamily="34" charset="0"/>
            </a:endParaRPr>
          </a:p>
          <a:p>
            <a:pPr algn="just"/>
            <a:r>
              <a:rPr lang="en-US" sz="2400" dirty="0" smtClean="0"/>
              <a:t>	In real life, forgetting the things is a very common tendency by humans. Few times, we may keep the things in our premises and we may forget about it. Same thing may happen with our mobiles phones too. We may forget/lose our phone in our near premises. We may think that, we can just make call to that phone and find the location. Where in few cases you may want to set your phone mode to silent when you are at some work and your phone isn’t near you, but you still might want to turn it to silent. But if the phone is in silent mode what can we do to our mobile and how can we change its profile? In these situations, this project is very helpful. In this project, just by sending a single customized message to our phone we change our phone mode to ringing or silent or vibrate or flight profile.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6477000"/>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 </a:t>
            </a:r>
            <a:endParaRPr lang="en-US" dirty="0"/>
          </a:p>
        </p:txBody>
      </p:sp>
      <p:pic>
        <p:nvPicPr>
          <p:cNvPr id="3" name="Picture 2" descr="download.jpg"/>
          <p:cNvPicPr>
            <a:picLocks noChangeAspect="1"/>
          </p:cNvPicPr>
          <p:nvPr/>
        </p:nvPicPr>
        <p:blipFill>
          <a:blip r:embed="rId2"/>
          <a:stretch>
            <a:fillRect/>
          </a:stretch>
        </p:blipFill>
        <p:spPr>
          <a:xfrm>
            <a:off x="5791200" y="838200"/>
            <a:ext cx="2840748" cy="5105400"/>
          </a:xfrm>
          <a:prstGeom prst="rect">
            <a:avLst/>
          </a:prstGeom>
        </p:spPr>
      </p:pic>
      <p:sp>
        <p:nvSpPr>
          <p:cNvPr id="4" name="Rectangle 3"/>
          <p:cNvSpPr/>
          <p:nvPr/>
        </p:nvSpPr>
        <p:spPr>
          <a:xfrm>
            <a:off x="6019800" y="1447800"/>
            <a:ext cx="2362200" cy="3886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172200" y="1676400"/>
            <a:ext cx="2057672" cy="369332"/>
          </a:xfrm>
          <a:prstGeom prst="rect">
            <a:avLst/>
          </a:prstGeom>
          <a:noFill/>
        </p:spPr>
        <p:txBody>
          <a:bodyPr wrap="square" rtlCol="0">
            <a:spAutoFit/>
          </a:bodyPr>
          <a:lstStyle/>
          <a:p>
            <a:pPr algn="ctr"/>
            <a:r>
              <a:rPr lang="en-US" dirty="0" smtClean="0">
                <a:solidFill>
                  <a:srgbClr val="0000FF"/>
                </a:solidFill>
              </a:rPr>
              <a:t>Set codes</a:t>
            </a:r>
            <a:endParaRPr lang="en-US" dirty="0">
              <a:solidFill>
                <a:srgbClr val="0000FF"/>
              </a:solidFill>
            </a:endParaRPr>
          </a:p>
        </p:txBody>
      </p:sp>
      <p:sp>
        <p:nvSpPr>
          <p:cNvPr id="7" name="TextBox 6"/>
          <p:cNvSpPr txBox="1"/>
          <p:nvPr/>
        </p:nvSpPr>
        <p:spPr>
          <a:xfrm>
            <a:off x="6172200" y="2133600"/>
            <a:ext cx="974271" cy="369332"/>
          </a:xfrm>
          <a:prstGeom prst="rect">
            <a:avLst/>
          </a:prstGeom>
          <a:noFill/>
        </p:spPr>
        <p:txBody>
          <a:bodyPr wrap="square" rtlCol="0">
            <a:spAutoFit/>
          </a:bodyPr>
          <a:lstStyle/>
          <a:p>
            <a:r>
              <a:rPr lang="en-US" u="sng" dirty="0" smtClean="0">
                <a:solidFill>
                  <a:srgbClr val="FF3399"/>
                </a:solidFill>
              </a:rPr>
              <a:t>Profiles</a:t>
            </a:r>
            <a:endParaRPr lang="en-US" u="sng" dirty="0">
              <a:solidFill>
                <a:srgbClr val="FF3399"/>
              </a:solidFill>
            </a:endParaRPr>
          </a:p>
        </p:txBody>
      </p:sp>
      <p:sp>
        <p:nvSpPr>
          <p:cNvPr id="18" name="Rectangle 17"/>
          <p:cNvSpPr/>
          <p:nvPr/>
        </p:nvSpPr>
        <p:spPr>
          <a:xfrm>
            <a:off x="6172200" y="2590800"/>
            <a:ext cx="914400" cy="304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6">
                    <a:lumMod val="75000"/>
                  </a:schemeClr>
                </a:solidFill>
              </a:rPr>
              <a:t>Normal</a:t>
            </a:r>
            <a:endParaRPr lang="en-US" dirty="0">
              <a:solidFill>
                <a:schemeClr val="accent6">
                  <a:lumMod val="75000"/>
                </a:schemeClr>
              </a:solidFill>
            </a:endParaRPr>
          </a:p>
        </p:txBody>
      </p:sp>
      <p:sp>
        <p:nvSpPr>
          <p:cNvPr id="20" name="Rectangle 19"/>
          <p:cNvSpPr/>
          <p:nvPr/>
        </p:nvSpPr>
        <p:spPr>
          <a:xfrm>
            <a:off x="7239000" y="2590800"/>
            <a:ext cx="914400" cy="304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6">
                    <a:lumMod val="75000"/>
                  </a:schemeClr>
                </a:solidFill>
              </a:rPr>
              <a:t>573</a:t>
            </a:r>
            <a:endParaRPr lang="en-US" dirty="0">
              <a:solidFill>
                <a:schemeClr val="accent6">
                  <a:lumMod val="75000"/>
                </a:schemeClr>
              </a:solidFill>
            </a:endParaRPr>
          </a:p>
        </p:txBody>
      </p:sp>
      <p:sp>
        <p:nvSpPr>
          <p:cNvPr id="21" name="Rectangle 20"/>
          <p:cNvSpPr/>
          <p:nvPr/>
        </p:nvSpPr>
        <p:spPr>
          <a:xfrm>
            <a:off x="6172200" y="3048000"/>
            <a:ext cx="914400" cy="304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6">
                    <a:lumMod val="75000"/>
                  </a:schemeClr>
                </a:solidFill>
              </a:rPr>
              <a:t>Silent</a:t>
            </a:r>
            <a:endParaRPr lang="en-US" dirty="0">
              <a:solidFill>
                <a:schemeClr val="accent6">
                  <a:lumMod val="75000"/>
                </a:schemeClr>
              </a:solidFill>
            </a:endParaRPr>
          </a:p>
        </p:txBody>
      </p:sp>
      <p:sp>
        <p:nvSpPr>
          <p:cNvPr id="22" name="Rectangle 21"/>
          <p:cNvSpPr/>
          <p:nvPr/>
        </p:nvSpPr>
        <p:spPr>
          <a:xfrm>
            <a:off x="7239000" y="3048000"/>
            <a:ext cx="914400" cy="304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6">
                    <a:lumMod val="75000"/>
                  </a:schemeClr>
                </a:solidFill>
              </a:rPr>
              <a:t>5677</a:t>
            </a:r>
            <a:endParaRPr lang="en-US" dirty="0">
              <a:solidFill>
                <a:schemeClr val="accent6">
                  <a:lumMod val="75000"/>
                </a:schemeClr>
              </a:solidFill>
            </a:endParaRPr>
          </a:p>
        </p:txBody>
      </p:sp>
      <p:sp>
        <p:nvSpPr>
          <p:cNvPr id="23" name="Rectangle 22"/>
          <p:cNvSpPr/>
          <p:nvPr/>
        </p:nvSpPr>
        <p:spPr>
          <a:xfrm>
            <a:off x="7239000" y="3505200"/>
            <a:ext cx="914400" cy="304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6">
                    <a:lumMod val="75000"/>
                  </a:schemeClr>
                </a:solidFill>
              </a:rPr>
              <a:t>9906</a:t>
            </a:r>
            <a:endParaRPr lang="en-US" dirty="0">
              <a:solidFill>
                <a:schemeClr val="accent6">
                  <a:lumMod val="75000"/>
                </a:schemeClr>
              </a:solidFill>
            </a:endParaRPr>
          </a:p>
        </p:txBody>
      </p:sp>
      <p:sp>
        <p:nvSpPr>
          <p:cNvPr id="25" name="Rectangle 24"/>
          <p:cNvSpPr/>
          <p:nvPr/>
        </p:nvSpPr>
        <p:spPr>
          <a:xfrm>
            <a:off x="6172200" y="3505200"/>
            <a:ext cx="914400" cy="304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accent6">
                    <a:lumMod val="75000"/>
                  </a:schemeClr>
                </a:solidFill>
              </a:rPr>
              <a:t>Vibrate</a:t>
            </a:r>
            <a:endParaRPr lang="en-US" dirty="0">
              <a:solidFill>
                <a:schemeClr val="accent6">
                  <a:lumMod val="75000"/>
                </a:schemeClr>
              </a:solidFill>
            </a:endParaRPr>
          </a:p>
        </p:txBody>
      </p:sp>
      <p:sp>
        <p:nvSpPr>
          <p:cNvPr id="26" name="Rectangle 25"/>
          <p:cNvSpPr/>
          <p:nvPr/>
        </p:nvSpPr>
        <p:spPr>
          <a:xfrm>
            <a:off x="6172200" y="3962400"/>
            <a:ext cx="914400" cy="304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6">
                    <a:lumMod val="75000"/>
                  </a:schemeClr>
                </a:solidFill>
              </a:rPr>
              <a:t>Flight</a:t>
            </a:r>
            <a:endParaRPr lang="en-US" dirty="0">
              <a:solidFill>
                <a:schemeClr val="accent6">
                  <a:lumMod val="75000"/>
                </a:schemeClr>
              </a:solidFill>
            </a:endParaRPr>
          </a:p>
        </p:txBody>
      </p:sp>
      <p:sp>
        <p:nvSpPr>
          <p:cNvPr id="27" name="Rectangle 26"/>
          <p:cNvSpPr/>
          <p:nvPr/>
        </p:nvSpPr>
        <p:spPr>
          <a:xfrm>
            <a:off x="7239000" y="3962400"/>
            <a:ext cx="914400" cy="304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6">
                    <a:lumMod val="75000"/>
                  </a:schemeClr>
                </a:solidFill>
              </a:rPr>
              <a:t>76576</a:t>
            </a:r>
            <a:endParaRPr lang="en-US" dirty="0">
              <a:solidFill>
                <a:schemeClr val="accent6">
                  <a:lumMod val="75000"/>
                </a:schemeClr>
              </a:solidFill>
            </a:endParaRPr>
          </a:p>
        </p:txBody>
      </p:sp>
      <p:sp>
        <p:nvSpPr>
          <p:cNvPr id="28" name="TextBox 27"/>
          <p:cNvSpPr txBox="1"/>
          <p:nvPr/>
        </p:nvSpPr>
        <p:spPr>
          <a:xfrm>
            <a:off x="7315200" y="2133600"/>
            <a:ext cx="767430" cy="369332"/>
          </a:xfrm>
          <a:prstGeom prst="rect">
            <a:avLst/>
          </a:prstGeom>
          <a:noFill/>
        </p:spPr>
        <p:txBody>
          <a:bodyPr wrap="square" rtlCol="0">
            <a:spAutoFit/>
          </a:bodyPr>
          <a:lstStyle/>
          <a:p>
            <a:r>
              <a:rPr lang="en-US" u="sng" dirty="0" smtClean="0">
                <a:solidFill>
                  <a:srgbClr val="FF3399"/>
                </a:solidFill>
              </a:rPr>
              <a:t>Codes</a:t>
            </a:r>
            <a:endParaRPr lang="en-US" u="sng" dirty="0">
              <a:solidFill>
                <a:srgbClr val="FF3399"/>
              </a:solidFill>
            </a:endParaRPr>
          </a:p>
        </p:txBody>
      </p:sp>
      <p:sp>
        <p:nvSpPr>
          <p:cNvPr id="29" name="Rectangle 28"/>
          <p:cNvSpPr/>
          <p:nvPr/>
        </p:nvSpPr>
        <p:spPr>
          <a:xfrm>
            <a:off x="6172200" y="4572000"/>
            <a:ext cx="914400" cy="3048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6">
                    <a:lumMod val="75000"/>
                  </a:schemeClr>
                </a:solidFill>
              </a:rPr>
              <a:t>Save</a:t>
            </a:r>
            <a:endParaRPr lang="en-US" dirty="0">
              <a:solidFill>
                <a:schemeClr val="accent6">
                  <a:lumMod val="75000"/>
                </a:schemeClr>
              </a:solidFill>
            </a:endParaRPr>
          </a:p>
        </p:txBody>
      </p:sp>
      <p:sp>
        <p:nvSpPr>
          <p:cNvPr id="30" name="Rectangle 29"/>
          <p:cNvSpPr/>
          <p:nvPr/>
        </p:nvSpPr>
        <p:spPr>
          <a:xfrm>
            <a:off x="7239000" y="4419600"/>
            <a:ext cx="914400" cy="6096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6">
                    <a:lumMod val="75000"/>
                  </a:schemeClr>
                </a:solidFill>
              </a:rPr>
              <a:t>Store keys</a:t>
            </a:r>
            <a:endParaRPr lang="en-US" dirty="0">
              <a:solidFill>
                <a:schemeClr val="accent6">
                  <a:lumMod val="75000"/>
                </a:schemeClr>
              </a:solidFill>
            </a:endParaRPr>
          </a:p>
        </p:txBody>
      </p:sp>
      <p:sp>
        <p:nvSpPr>
          <p:cNvPr id="31" name="TextBox 30"/>
          <p:cNvSpPr txBox="1"/>
          <p:nvPr/>
        </p:nvSpPr>
        <p:spPr>
          <a:xfrm>
            <a:off x="609600" y="838200"/>
            <a:ext cx="4419600" cy="3046988"/>
          </a:xfrm>
          <a:prstGeom prst="rect">
            <a:avLst/>
          </a:prstGeom>
          <a:noFill/>
        </p:spPr>
        <p:txBody>
          <a:bodyPr wrap="square" rtlCol="0">
            <a:spAutoFit/>
          </a:bodyPr>
          <a:lstStyle/>
          <a:p>
            <a:r>
              <a:rPr lang="en-US" sz="2400" dirty="0" smtClean="0"/>
              <a:t>SET CODES :</a:t>
            </a:r>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The screen lets you set codes for the respective profile .</a:t>
            </a:r>
            <a:endParaRPr 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6477000"/>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 </a:t>
            </a:r>
            <a:endParaRPr lang="en-US" dirty="0"/>
          </a:p>
        </p:txBody>
      </p:sp>
      <p:pic>
        <p:nvPicPr>
          <p:cNvPr id="3" name="Picture 2" descr="download.jpg"/>
          <p:cNvPicPr>
            <a:picLocks noChangeAspect="1"/>
          </p:cNvPicPr>
          <p:nvPr/>
        </p:nvPicPr>
        <p:blipFill>
          <a:blip r:embed="rId2"/>
          <a:stretch>
            <a:fillRect/>
          </a:stretch>
        </p:blipFill>
        <p:spPr>
          <a:xfrm>
            <a:off x="5791200" y="838200"/>
            <a:ext cx="2840748" cy="5105400"/>
          </a:xfrm>
          <a:prstGeom prst="rect">
            <a:avLst/>
          </a:prstGeom>
        </p:spPr>
      </p:pic>
      <p:sp>
        <p:nvSpPr>
          <p:cNvPr id="4" name="Rectangle 3"/>
          <p:cNvSpPr/>
          <p:nvPr/>
        </p:nvSpPr>
        <p:spPr>
          <a:xfrm>
            <a:off x="6019800" y="1447800"/>
            <a:ext cx="2362200" cy="3886200"/>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Subject</a:t>
            </a:r>
            <a:endParaRPr lang="en-US" dirty="0">
              <a:solidFill>
                <a:schemeClr val="tx1"/>
              </a:solidFill>
            </a:endParaRPr>
          </a:p>
        </p:txBody>
      </p:sp>
      <p:sp>
        <p:nvSpPr>
          <p:cNvPr id="5" name="TextBox 4"/>
          <p:cNvSpPr txBox="1"/>
          <p:nvPr/>
        </p:nvSpPr>
        <p:spPr>
          <a:xfrm>
            <a:off x="457200" y="609600"/>
            <a:ext cx="5029200" cy="3416320"/>
          </a:xfrm>
          <a:prstGeom prst="rect">
            <a:avLst/>
          </a:prstGeom>
          <a:noFill/>
        </p:spPr>
        <p:txBody>
          <a:bodyPr wrap="square" rtlCol="0">
            <a:spAutoFit/>
          </a:bodyPr>
          <a:lstStyle/>
          <a:p>
            <a:r>
              <a:rPr lang="en-US" sz="2400" dirty="0" smtClean="0"/>
              <a:t>STORE KEYS :</a:t>
            </a:r>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The store keys button is an email facility option. It sends the codes to the respective mail.</a:t>
            </a:r>
            <a:endParaRPr lang="en-US" sz="2400" dirty="0"/>
          </a:p>
        </p:txBody>
      </p:sp>
      <p:sp>
        <p:nvSpPr>
          <p:cNvPr id="6" name="Rectangle 5"/>
          <p:cNvSpPr/>
          <p:nvPr/>
        </p:nvSpPr>
        <p:spPr>
          <a:xfrm>
            <a:off x="6019800" y="1447800"/>
            <a:ext cx="2362200" cy="457200"/>
          </a:xfrm>
          <a:prstGeom prst="rect">
            <a:avLst/>
          </a:prstGeom>
          <a:solidFill>
            <a:srgbClr val="F33B4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compose</a:t>
            </a:r>
            <a:endParaRPr lang="en-US" dirty="0"/>
          </a:p>
        </p:txBody>
      </p:sp>
      <p:sp>
        <p:nvSpPr>
          <p:cNvPr id="7" name="Left Arrow 6"/>
          <p:cNvSpPr/>
          <p:nvPr/>
        </p:nvSpPr>
        <p:spPr>
          <a:xfrm>
            <a:off x="6096000" y="1524000"/>
            <a:ext cx="292608" cy="304800"/>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otched Right Arrow 7"/>
          <p:cNvSpPr/>
          <p:nvPr/>
        </p:nvSpPr>
        <p:spPr>
          <a:xfrm>
            <a:off x="7772400" y="1524000"/>
            <a:ext cx="597408" cy="304800"/>
          </a:xfrm>
          <a:prstGeom prst="notch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019800" y="1905000"/>
            <a:ext cx="2362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From</a:t>
            </a:r>
            <a:endParaRPr lang="en-US" dirty="0">
              <a:solidFill>
                <a:schemeClr val="tx1"/>
              </a:solidFill>
            </a:endParaRPr>
          </a:p>
        </p:txBody>
      </p:sp>
      <p:sp>
        <p:nvSpPr>
          <p:cNvPr id="10" name="Rectangle 9"/>
          <p:cNvSpPr/>
          <p:nvPr/>
        </p:nvSpPr>
        <p:spPr>
          <a:xfrm>
            <a:off x="6019800" y="2514600"/>
            <a:ext cx="2362200" cy="609600"/>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To</a:t>
            </a:r>
            <a:endParaRPr lang="en-US" dirty="0">
              <a:solidFill>
                <a:schemeClr val="tx1"/>
              </a:solidFill>
            </a:endParaRPr>
          </a:p>
        </p:txBody>
      </p:sp>
      <p:sp>
        <p:nvSpPr>
          <p:cNvPr id="11" name="Rectangle 10"/>
          <p:cNvSpPr/>
          <p:nvPr/>
        </p:nvSpPr>
        <p:spPr>
          <a:xfrm>
            <a:off x="6019800" y="3124200"/>
            <a:ext cx="2362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629400" y="2057400"/>
            <a:ext cx="16002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bc@gmail.com</a:t>
            </a:r>
            <a:endParaRPr lang="en-US" dirty="0">
              <a:solidFill>
                <a:schemeClr val="tx1"/>
              </a:solidFill>
            </a:endParaRPr>
          </a:p>
        </p:txBody>
      </p:sp>
      <p:sp>
        <p:nvSpPr>
          <p:cNvPr id="13" name="TextBox 12"/>
          <p:cNvSpPr txBox="1"/>
          <p:nvPr/>
        </p:nvSpPr>
        <p:spPr>
          <a:xfrm>
            <a:off x="6096000" y="3886200"/>
            <a:ext cx="2209800" cy="1200329"/>
          </a:xfrm>
          <a:prstGeom prst="rect">
            <a:avLst/>
          </a:prstGeom>
          <a:noFill/>
        </p:spPr>
        <p:txBody>
          <a:bodyPr wrap="square" rtlCol="0">
            <a:spAutoFit/>
          </a:bodyPr>
          <a:lstStyle/>
          <a:p>
            <a:r>
              <a:rPr lang="en-US" dirty="0" smtClean="0"/>
              <a:t>Normal      573    </a:t>
            </a:r>
          </a:p>
          <a:p>
            <a:r>
              <a:rPr lang="en-US" dirty="0" smtClean="0"/>
              <a:t>Silent          5677</a:t>
            </a:r>
          </a:p>
          <a:p>
            <a:r>
              <a:rPr lang="en-US" dirty="0" smtClean="0"/>
              <a:t>Vibrate       9906</a:t>
            </a:r>
          </a:p>
          <a:p>
            <a:r>
              <a:rPr lang="en-US" dirty="0" smtClean="0"/>
              <a:t>Flight          76576</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64770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 </a:t>
            </a: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401" y="228600"/>
            <a:ext cx="3352800" cy="6324601"/>
          </a:xfrm>
          <a:prstGeom prst="rect">
            <a:avLst/>
          </a:prstGeom>
        </p:spPr>
      </p:pic>
      <p:sp>
        <p:nvSpPr>
          <p:cNvPr id="4" name="Rectangle 3"/>
          <p:cNvSpPr/>
          <p:nvPr/>
        </p:nvSpPr>
        <p:spPr>
          <a:xfrm>
            <a:off x="609600" y="609600"/>
            <a:ext cx="4572000" cy="3785652"/>
          </a:xfrm>
          <a:prstGeom prst="rect">
            <a:avLst/>
          </a:prstGeom>
        </p:spPr>
        <p:txBody>
          <a:bodyPr wrap="square">
            <a:spAutoFit/>
          </a:bodyPr>
          <a:lstStyle/>
          <a:p>
            <a:r>
              <a:rPr lang="en-US" sz="2400" dirty="0" smtClean="0"/>
              <a:t>WORKING :</a:t>
            </a:r>
          </a:p>
          <a:p>
            <a:endParaRPr lang="en-US" sz="2400" dirty="0" smtClean="0"/>
          </a:p>
          <a:p>
            <a:endParaRPr lang="en-US" sz="2400" dirty="0" smtClean="0"/>
          </a:p>
          <a:p>
            <a:endParaRPr lang="en-US" sz="2400" dirty="0" smtClean="0"/>
          </a:p>
          <a:p>
            <a:endParaRPr lang="en-US" sz="2400" dirty="0" smtClean="0"/>
          </a:p>
          <a:p>
            <a:endParaRPr lang="en-US" sz="2400" dirty="0" smtClean="0"/>
          </a:p>
          <a:p>
            <a:pPr>
              <a:buClr>
                <a:schemeClr val="accent3">
                  <a:lumMod val="50000"/>
                </a:schemeClr>
              </a:buClr>
              <a:buFont typeface="Wingdings" pitchFamily="2" charset="2"/>
              <a:buChar char="Ø"/>
            </a:pPr>
            <a:r>
              <a:rPr lang="en-US" sz="2400" dirty="0" smtClean="0"/>
              <a:t> Your mobile is in silent mode for instance. </a:t>
            </a:r>
          </a:p>
          <a:p>
            <a:pPr>
              <a:buClr>
                <a:schemeClr val="accent3">
                  <a:lumMod val="50000"/>
                </a:schemeClr>
              </a:buClr>
              <a:buFont typeface="Wingdings" pitchFamily="2" charset="2"/>
              <a:buChar char="Ø"/>
            </a:pPr>
            <a:endParaRPr lang="en-US" sz="2400" dirty="0" smtClean="0"/>
          </a:p>
          <a:p>
            <a:pPr>
              <a:buClr>
                <a:schemeClr val="accent3">
                  <a:lumMod val="50000"/>
                </a:schemeClr>
              </a:buClr>
              <a:buFont typeface="Wingdings" pitchFamily="2" charset="2"/>
              <a:buChar char="Ø"/>
            </a:pPr>
            <a:r>
              <a:rPr lang="en-US" sz="2400" dirty="0" smtClean="0"/>
              <a:t> You want to change it to vibrate.</a:t>
            </a:r>
          </a:p>
        </p:txBody>
      </p:sp>
      <p:sp>
        <p:nvSpPr>
          <p:cNvPr id="5" name="Rectangle 4"/>
          <p:cNvSpPr/>
          <p:nvPr/>
        </p:nvSpPr>
        <p:spPr>
          <a:xfrm>
            <a:off x="5867400" y="1371600"/>
            <a:ext cx="2590800" cy="4038601"/>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867400" y="1371600"/>
            <a:ext cx="2590800" cy="381000"/>
          </a:xfrm>
          <a:prstGeom prst="rect">
            <a:avLst/>
          </a:prstGeom>
          <a:blipFill>
            <a:blip r:embed="rId5"/>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00800" y="4419600"/>
            <a:ext cx="531224" cy="531224"/>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15200" y="4419600"/>
            <a:ext cx="513262" cy="513262"/>
          </a:xfrm>
          <a:prstGeom prst="rect">
            <a:avLst/>
          </a:prstGeom>
        </p:spPr>
      </p:pic>
    </p:spTree>
  </p:cSld>
  <p:clrMapOvr>
    <a:masterClrMapping/>
  </p:clrMapOvr>
  <p:transition advTm="1997"/>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 y="152400"/>
            <a:ext cx="8839200" cy="64770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 </a:t>
            </a:r>
            <a:endParaRPr lang="en-US" dirty="0"/>
          </a:p>
        </p:txBody>
      </p:sp>
      <p:sp>
        <p:nvSpPr>
          <p:cNvPr id="10" name="TextBox 9"/>
          <p:cNvSpPr txBox="1"/>
          <p:nvPr/>
        </p:nvSpPr>
        <p:spPr>
          <a:xfrm>
            <a:off x="533400" y="1600200"/>
            <a:ext cx="3810000" cy="3046988"/>
          </a:xfrm>
          <a:prstGeom prst="rect">
            <a:avLst/>
          </a:prstGeom>
          <a:noFill/>
        </p:spPr>
        <p:txBody>
          <a:bodyPr wrap="square" rtlCol="0">
            <a:spAutoFit/>
          </a:bodyPr>
          <a:lstStyle/>
          <a:p>
            <a:pPr>
              <a:buClr>
                <a:schemeClr val="tx2">
                  <a:lumMod val="60000"/>
                  <a:lumOff val="40000"/>
                </a:schemeClr>
              </a:buClr>
              <a:buFont typeface="Wingdings" pitchFamily="2" charset="2"/>
              <a:buChar char="q"/>
            </a:pPr>
            <a:r>
              <a:rPr lang="en-US" sz="2400" dirty="0" smtClean="0"/>
              <a:t> The text message containing code (for vibrate) alone is sent by the user to his respective mobile.</a:t>
            </a:r>
          </a:p>
          <a:p>
            <a:pPr>
              <a:buClr>
                <a:schemeClr val="tx2">
                  <a:lumMod val="60000"/>
                  <a:lumOff val="40000"/>
                </a:schemeClr>
              </a:buClr>
              <a:buFont typeface="Wingdings" pitchFamily="2" charset="2"/>
              <a:buChar char="q"/>
            </a:pPr>
            <a:endParaRPr lang="en-US" sz="2400" dirty="0" smtClean="0"/>
          </a:p>
          <a:p>
            <a:pPr>
              <a:buClr>
                <a:schemeClr val="tx2">
                  <a:lumMod val="60000"/>
                  <a:lumOff val="40000"/>
                </a:schemeClr>
              </a:buClr>
              <a:buFont typeface="Wingdings" pitchFamily="2" charset="2"/>
              <a:buChar char="q"/>
            </a:pPr>
            <a:endParaRPr lang="en-US" sz="2400" dirty="0" smtClean="0"/>
          </a:p>
          <a:p>
            <a:pPr>
              <a:buClr>
                <a:schemeClr val="tx2">
                  <a:lumMod val="60000"/>
                  <a:lumOff val="40000"/>
                </a:schemeClr>
              </a:buClr>
              <a:buFont typeface="Wingdings" pitchFamily="2" charset="2"/>
              <a:buChar char="q"/>
            </a:pPr>
            <a:r>
              <a:rPr lang="en-US" sz="2400" dirty="0" smtClean="0"/>
              <a:t>Now, the mode changes to vibrate.</a:t>
            </a:r>
          </a:p>
        </p:txBody>
      </p:sp>
      <p:pic>
        <p:nvPicPr>
          <p:cNvPr id="11" name="Picture 10" descr="download.jpg"/>
          <p:cNvPicPr>
            <a:picLocks noChangeAspect="1"/>
          </p:cNvPicPr>
          <p:nvPr/>
        </p:nvPicPr>
        <p:blipFill>
          <a:blip r:embed="rId3"/>
          <a:stretch>
            <a:fillRect/>
          </a:stretch>
        </p:blipFill>
        <p:spPr>
          <a:xfrm>
            <a:off x="5791200" y="838200"/>
            <a:ext cx="2840748" cy="5105400"/>
          </a:xfrm>
          <a:prstGeom prst="rect">
            <a:avLst/>
          </a:prstGeom>
        </p:spPr>
      </p:pic>
      <p:sp>
        <p:nvSpPr>
          <p:cNvPr id="12" name="Rectangle 11"/>
          <p:cNvSpPr/>
          <p:nvPr/>
        </p:nvSpPr>
        <p:spPr>
          <a:xfrm>
            <a:off x="6019800" y="1447800"/>
            <a:ext cx="2362200" cy="38862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advTm="2294"/>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 y="152400"/>
            <a:ext cx="8839200" cy="64770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 </a:t>
            </a:r>
            <a:endParaRPr lang="en-US" dirty="0"/>
          </a:p>
        </p:txBody>
      </p:sp>
      <p:sp>
        <p:nvSpPr>
          <p:cNvPr id="11" name="TextBox 10"/>
          <p:cNvSpPr txBox="1"/>
          <p:nvPr/>
        </p:nvSpPr>
        <p:spPr>
          <a:xfrm>
            <a:off x="533400" y="2514600"/>
            <a:ext cx="3657600" cy="1200329"/>
          </a:xfrm>
          <a:prstGeom prst="rect">
            <a:avLst/>
          </a:prstGeom>
          <a:noFill/>
        </p:spPr>
        <p:txBody>
          <a:bodyPr wrap="square" rtlCol="0">
            <a:spAutoFit/>
          </a:bodyPr>
          <a:lstStyle/>
          <a:p>
            <a:pPr>
              <a:buClr>
                <a:schemeClr val="accent6">
                  <a:lumMod val="75000"/>
                </a:schemeClr>
              </a:buClr>
              <a:buFont typeface="Courier New" pitchFamily="49" charset="0"/>
              <a:buChar char="o"/>
            </a:pPr>
            <a:r>
              <a:rPr lang="en-US" dirty="0" smtClean="0"/>
              <a:t> </a:t>
            </a:r>
            <a:r>
              <a:rPr lang="en-US" sz="2400" dirty="0" smtClean="0"/>
              <a:t>Profile is now in vibrate.</a:t>
            </a:r>
          </a:p>
          <a:p>
            <a:pPr>
              <a:buClr>
                <a:schemeClr val="accent6">
                  <a:lumMod val="75000"/>
                </a:schemeClr>
              </a:buClr>
              <a:buFont typeface="Courier New" pitchFamily="49" charset="0"/>
              <a:buChar char="o"/>
            </a:pPr>
            <a:endParaRPr lang="en-US" sz="2400" dirty="0" smtClean="0"/>
          </a:p>
          <a:p>
            <a:pPr>
              <a:buClr>
                <a:schemeClr val="accent6">
                  <a:lumMod val="75000"/>
                </a:schemeClr>
              </a:buClr>
              <a:buFont typeface="Courier New" pitchFamily="49" charset="0"/>
              <a:buChar char="o"/>
            </a:pPr>
            <a:r>
              <a:rPr lang="en-US" sz="2400" dirty="0" smtClean="0"/>
              <a:t> Hence, task successful</a:t>
            </a:r>
            <a:endParaRPr lang="en-US" sz="2400" dirty="0"/>
          </a:p>
        </p:txBody>
      </p:sp>
      <p:pic>
        <p:nvPicPr>
          <p:cNvPr id="12" name="Picture 11" descr="download.jpg"/>
          <p:cNvPicPr>
            <a:picLocks noChangeAspect="1"/>
          </p:cNvPicPr>
          <p:nvPr/>
        </p:nvPicPr>
        <p:blipFill>
          <a:blip r:embed="rId3"/>
          <a:stretch>
            <a:fillRect/>
          </a:stretch>
        </p:blipFill>
        <p:spPr>
          <a:xfrm>
            <a:off x="5791200" y="838200"/>
            <a:ext cx="2840748" cy="5105400"/>
          </a:xfrm>
          <a:prstGeom prst="rect">
            <a:avLst/>
          </a:prstGeom>
        </p:spPr>
      </p:pic>
      <p:sp>
        <p:nvSpPr>
          <p:cNvPr id="13" name="Rectangle 12"/>
          <p:cNvSpPr/>
          <p:nvPr/>
        </p:nvSpPr>
        <p:spPr>
          <a:xfrm>
            <a:off x="6019800" y="1447801"/>
            <a:ext cx="2362200" cy="3809999"/>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43800" y="4267200"/>
            <a:ext cx="513262" cy="513262"/>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53200" y="4191000"/>
            <a:ext cx="531224" cy="531224"/>
          </a:xfrm>
          <a:prstGeom prst="rect">
            <a:avLst/>
          </a:prstGeom>
        </p:spPr>
      </p:pic>
      <p:sp>
        <p:nvSpPr>
          <p:cNvPr id="16" name="Rectangle 15"/>
          <p:cNvSpPr/>
          <p:nvPr/>
        </p:nvSpPr>
        <p:spPr>
          <a:xfrm>
            <a:off x="6019800" y="1447800"/>
            <a:ext cx="2362200" cy="381000"/>
          </a:xfrm>
          <a:prstGeom prst="rect">
            <a:avLst/>
          </a:prstGeom>
          <a:blipFill>
            <a:blip r:embed="rId7"/>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239000" y="1447800"/>
            <a:ext cx="304800" cy="381000"/>
          </a:xfrm>
          <a:prstGeom prst="rect">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advTm="2262"/>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download.jpg"/>
          <p:cNvPicPr>
            <a:picLocks noChangeAspect="1"/>
          </p:cNvPicPr>
          <p:nvPr/>
        </p:nvPicPr>
        <p:blipFill>
          <a:blip r:embed="rId3"/>
          <a:stretch>
            <a:fillRect/>
          </a:stretch>
        </p:blipFill>
        <p:spPr>
          <a:xfrm>
            <a:off x="5791200" y="838200"/>
            <a:ext cx="2840748" cy="5105400"/>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9800" y="1905000"/>
            <a:ext cx="2362200" cy="3429000"/>
          </a:xfrm>
          <a:prstGeom prst="rect">
            <a:avLst/>
          </a:prstGeom>
        </p:spPr>
      </p:pic>
      <p:sp>
        <p:nvSpPr>
          <p:cNvPr id="15" name="Oval Callout 14"/>
          <p:cNvSpPr/>
          <p:nvPr/>
        </p:nvSpPr>
        <p:spPr>
          <a:xfrm rot="444375">
            <a:off x="7502954" y="1966290"/>
            <a:ext cx="990601" cy="612648"/>
          </a:xfrm>
          <a:prstGeom prst="wedgeEllipseCallou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 Hi..</a:t>
            </a:r>
            <a:endParaRPr lang="en-US" b="1" dirty="0">
              <a:solidFill>
                <a:srgbClr val="FF0000"/>
              </a:solidFill>
            </a:endParaRPr>
          </a:p>
        </p:txBody>
      </p:sp>
      <p:sp>
        <p:nvSpPr>
          <p:cNvPr id="16" name="Rectangle 15"/>
          <p:cNvSpPr/>
          <p:nvPr/>
        </p:nvSpPr>
        <p:spPr>
          <a:xfrm>
            <a:off x="6019800" y="1447800"/>
            <a:ext cx="2362200" cy="4572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9949977006</a:t>
            </a:r>
            <a:endParaRPr lang="en-US" dirty="0">
              <a:solidFill>
                <a:schemeClr val="tx1"/>
              </a:solidFill>
            </a:endParaRPr>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19800" y="1371600"/>
            <a:ext cx="531224" cy="531224"/>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24800" y="1447800"/>
            <a:ext cx="513262" cy="513262"/>
          </a:xfrm>
          <a:prstGeom prst="rect">
            <a:avLst/>
          </a:prstGeom>
        </p:spPr>
      </p:pic>
      <p:sp>
        <p:nvSpPr>
          <p:cNvPr id="19" name="Rounded Rectangular Callout 18"/>
          <p:cNvSpPr/>
          <p:nvPr/>
        </p:nvSpPr>
        <p:spPr>
          <a:xfrm rot="5400000">
            <a:off x="6426788" y="1802812"/>
            <a:ext cx="405221" cy="914398"/>
          </a:xfrm>
          <a:prstGeom prst="wedgeRoundRectCallou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6248400" y="2057400"/>
            <a:ext cx="838200" cy="369332"/>
          </a:xfrm>
          <a:prstGeom prst="rect">
            <a:avLst/>
          </a:prstGeom>
          <a:noFill/>
        </p:spPr>
        <p:txBody>
          <a:bodyPr wrap="square" rtlCol="0">
            <a:spAutoFit/>
          </a:bodyPr>
          <a:lstStyle/>
          <a:p>
            <a:r>
              <a:rPr lang="en-US" dirty="0" smtClean="0"/>
              <a:t>9906</a:t>
            </a:r>
            <a:endParaRPr lang="en-US" dirty="0"/>
          </a:p>
        </p:txBody>
      </p:sp>
      <p:sp>
        <p:nvSpPr>
          <p:cNvPr id="21" name="Rectangle 20"/>
          <p:cNvSpPr/>
          <p:nvPr/>
        </p:nvSpPr>
        <p:spPr>
          <a:xfrm>
            <a:off x="228600" y="228600"/>
            <a:ext cx="5562600" cy="64008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 </a:t>
            </a:r>
            <a:endParaRPr lang="en-US" dirty="0"/>
          </a:p>
        </p:txBody>
      </p:sp>
      <p:sp>
        <p:nvSpPr>
          <p:cNvPr id="22" name="TextBox 21"/>
          <p:cNvSpPr txBox="1"/>
          <p:nvPr/>
        </p:nvSpPr>
        <p:spPr>
          <a:xfrm>
            <a:off x="914400" y="2514600"/>
            <a:ext cx="3810000" cy="1200329"/>
          </a:xfrm>
          <a:prstGeom prst="rect">
            <a:avLst/>
          </a:prstGeom>
          <a:noFill/>
        </p:spPr>
        <p:txBody>
          <a:bodyPr wrap="square" rtlCol="0">
            <a:spAutoFit/>
          </a:bodyPr>
          <a:lstStyle/>
          <a:p>
            <a:pPr>
              <a:buClr>
                <a:srgbClr val="FF0000"/>
              </a:buClr>
              <a:buFont typeface="Arial" pitchFamily="34" charset="0"/>
              <a:buChar char="•"/>
            </a:pPr>
            <a:r>
              <a:rPr lang="en-US" sz="2400" dirty="0" smtClean="0"/>
              <a:t> What the text  message contained is the code of the vibrate.</a:t>
            </a:r>
          </a:p>
        </p:txBody>
      </p:sp>
    </p:spTree>
    <p:extLst>
      <p:ext uri="{BB962C8B-B14F-4D97-AF65-F5344CB8AC3E}">
        <p14:creationId xmlns:p14="http://schemas.microsoft.com/office/powerpoint/2010/main" val="35541132"/>
      </p:ext>
    </p:extLst>
  </p:cSld>
  <p:clrMapOvr>
    <a:masterClrMapping/>
  </p:clrMapOvr>
  <p:transition advTm="2325"/>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763000" cy="6400800"/>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990600"/>
            <a:ext cx="3276600" cy="5029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TextBox 3"/>
          <p:cNvSpPr txBox="1"/>
          <p:nvPr/>
        </p:nvSpPr>
        <p:spPr>
          <a:xfrm>
            <a:off x="304800" y="457200"/>
            <a:ext cx="4876800" cy="3785652"/>
          </a:xfrm>
          <a:prstGeom prst="rect">
            <a:avLst/>
          </a:prstGeom>
          <a:noFill/>
        </p:spPr>
        <p:txBody>
          <a:bodyPr wrap="square" rtlCol="0">
            <a:spAutoFit/>
          </a:bodyPr>
          <a:lstStyle/>
          <a:p>
            <a:r>
              <a:rPr lang="en-US" sz="2400" dirty="0" smtClean="0">
                <a:solidFill>
                  <a:schemeClr val="accent2">
                    <a:lumMod val="75000"/>
                  </a:schemeClr>
                </a:solidFill>
              </a:rPr>
              <a:t>EXISTING SYSTEM :</a:t>
            </a:r>
          </a:p>
          <a:p>
            <a:endParaRPr lang="en-US" sz="2400" dirty="0">
              <a:solidFill>
                <a:schemeClr val="accent2">
                  <a:lumMod val="75000"/>
                </a:schemeClr>
              </a:solidFill>
            </a:endParaRPr>
          </a:p>
          <a:p>
            <a:pPr marL="285750" indent="-285750" algn="just">
              <a:buClr>
                <a:schemeClr val="accent4">
                  <a:lumMod val="50000"/>
                </a:schemeClr>
              </a:buClr>
            </a:pPr>
            <a:r>
              <a:rPr lang="en-US" sz="2400" dirty="0" smtClean="0">
                <a:solidFill>
                  <a:schemeClr val="accent2">
                    <a:lumMod val="75000"/>
                  </a:schemeClr>
                </a:solidFill>
              </a:rPr>
              <a:t>	</a:t>
            </a:r>
          </a:p>
          <a:p>
            <a:pPr marL="285750" indent="-285750" algn="just">
              <a:buClr>
                <a:schemeClr val="accent4">
                  <a:lumMod val="50000"/>
                </a:schemeClr>
              </a:buClr>
            </a:pPr>
            <a:endParaRPr lang="en-US" sz="2400" dirty="0" smtClean="0">
              <a:solidFill>
                <a:schemeClr val="accent2">
                  <a:lumMod val="75000"/>
                </a:schemeClr>
              </a:solidFill>
            </a:endParaRPr>
          </a:p>
          <a:p>
            <a:pPr marL="285750" indent="-285750" algn="just">
              <a:buClr>
                <a:schemeClr val="accent4">
                  <a:lumMod val="50000"/>
                </a:schemeClr>
              </a:buClr>
            </a:pPr>
            <a:endParaRPr lang="en-US" sz="2400" dirty="0" smtClean="0">
              <a:solidFill>
                <a:schemeClr val="accent2">
                  <a:lumMod val="75000"/>
                </a:schemeClr>
              </a:solidFill>
            </a:endParaRPr>
          </a:p>
          <a:p>
            <a:pPr marL="285750" indent="-285750">
              <a:buClr>
                <a:schemeClr val="accent4">
                  <a:lumMod val="50000"/>
                </a:schemeClr>
              </a:buClr>
            </a:pPr>
            <a:r>
              <a:rPr lang="en-US" sz="2400" dirty="0" smtClean="0">
                <a:solidFill>
                  <a:schemeClr val="accent2">
                    <a:lumMod val="75000"/>
                  </a:schemeClr>
                </a:solidFill>
              </a:rPr>
              <a:t>    There are few applications which only changes the mode of a mobile when lost in the silent state, to the ring state .</a:t>
            </a:r>
          </a:p>
          <a:p>
            <a:pPr marL="285750" indent="-285750">
              <a:buClr>
                <a:schemeClr val="accent4">
                  <a:lumMod val="50000"/>
                </a:schemeClr>
              </a:buClr>
            </a:pPr>
            <a:endParaRPr lang="en-US" sz="2400" dirty="0">
              <a:solidFill>
                <a:schemeClr val="accent2">
                  <a:lumMod val="75000"/>
                </a:schemeClr>
              </a:solidFill>
            </a:endParaRPr>
          </a:p>
        </p:txBody>
      </p:sp>
    </p:spTree>
    <p:extLst>
      <p:ext uri="{BB962C8B-B14F-4D97-AF65-F5344CB8AC3E}">
        <p14:creationId xmlns:p14="http://schemas.microsoft.com/office/powerpoint/2010/main" val="3116581976"/>
      </p:ext>
    </p:extLst>
  </p:cSld>
  <p:clrMapOvr>
    <a:masterClrMapping/>
  </p:clrMapOvr>
  <p:transition advTm="220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52400"/>
            <a:ext cx="8839200" cy="6477000"/>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579397"/>
            <a:ext cx="5486400" cy="390957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5"/>
          <p:cNvSpPr txBox="1"/>
          <p:nvPr/>
        </p:nvSpPr>
        <p:spPr>
          <a:xfrm>
            <a:off x="304800" y="304800"/>
            <a:ext cx="8534400" cy="1938992"/>
          </a:xfrm>
          <a:prstGeom prst="rect">
            <a:avLst/>
          </a:prstGeom>
          <a:noFill/>
        </p:spPr>
        <p:txBody>
          <a:bodyPr wrap="square" rtlCol="0">
            <a:spAutoFit/>
          </a:bodyPr>
          <a:lstStyle/>
          <a:p>
            <a:r>
              <a:rPr lang="en-US" sz="2400" dirty="0" smtClean="0">
                <a:solidFill>
                  <a:schemeClr val="accent6">
                    <a:lumMod val="50000"/>
                  </a:schemeClr>
                </a:solidFill>
              </a:rPr>
              <a:t>PROPOSED SYSTEM :</a:t>
            </a:r>
          </a:p>
          <a:p>
            <a:endParaRPr lang="en-US" sz="2400" dirty="0"/>
          </a:p>
          <a:p>
            <a:pPr marL="285750" indent="-285750">
              <a:buClr>
                <a:srgbClr val="FF3399"/>
              </a:buClr>
              <a:buFont typeface="Courier New" pitchFamily="49" charset="0"/>
              <a:buChar char="o"/>
            </a:pPr>
            <a:r>
              <a:rPr lang="en-US" sz="2400" dirty="0" smtClean="0"/>
              <a:t>Changing of profile from one to another.</a:t>
            </a:r>
          </a:p>
          <a:p>
            <a:pPr marL="285750" indent="-285750">
              <a:buClr>
                <a:srgbClr val="FF3399"/>
              </a:buClr>
              <a:buFont typeface="Courier New" pitchFamily="49" charset="0"/>
              <a:buChar char="o"/>
            </a:pPr>
            <a:r>
              <a:rPr lang="en-US" sz="2400" dirty="0" smtClean="0"/>
              <a:t>Setting a no time limit alarm.</a:t>
            </a:r>
          </a:p>
          <a:p>
            <a:pPr marL="285750" indent="-285750">
              <a:buClr>
                <a:srgbClr val="FF3399"/>
              </a:buClr>
              <a:buFont typeface="Courier New" pitchFamily="49" charset="0"/>
              <a:buChar char="o"/>
            </a:pPr>
            <a:r>
              <a:rPr lang="en-US" sz="2400" dirty="0" smtClean="0"/>
              <a:t>Providing an e-mail facility. </a:t>
            </a:r>
            <a:endParaRPr lang="en-US" sz="2400" dirty="0"/>
          </a:p>
        </p:txBody>
      </p:sp>
    </p:spTree>
    <p:extLst>
      <p:ext uri="{BB962C8B-B14F-4D97-AF65-F5344CB8AC3E}">
        <p14:creationId xmlns:p14="http://schemas.microsoft.com/office/powerpoint/2010/main" val="2380359264"/>
      </p:ext>
    </p:extLst>
  </p:cSld>
  <p:clrMapOvr>
    <a:masterClrMapping/>
  </p:clrMapOvr>
  <p:transition advTm="2512"/>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52400"/>
            <a:ext cx="8839200" cy="6477000"/>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TextBox 5"/>
          <p:cNvSpPr txBox="1"/>
          <p:nvPr/>
        </p:nvSpPr>
        <p:spPr>
          <a:xfrm>
            <a:off x="1219200" y="685800"/>
            <a:ext cx="6553200" cy="2308324"/>
          </a:xfrm>
          <a:prstGeom prst="rect">
            <a:avLst/>
          </a:prstGeom>
          <a:noFill/>
        </p:spPr>
        <p:txBody>
          <a:bodyPr wrap="square" rtlCol="0">
            <a:spAutoFit/>
          </a:bodyPr>
          <a:lstStyle/>
          <a:p>
            <a:pPr algn="ctr"/>
            <a:r>
              <a:rPr lang="en-US" dirty="0" smtClean="0">
                <a:solidFill>
                  <a:srgbClr val="FF0000"/>
                </a:solidFill>
              </a:rPr>
              <a:t>HARDWARE REQUIREMENTS</a:t>
            </a:r>
          </a:p>
          <a:p>
            <a:pPr algn="ctr"/>
            <a:endParaRPr lang="en-US" dirty="0" smtClean="0">
              <a:solidFill>
                <a:srgbClr val="FF0000"/>
              </a:solidFill>
            </a:endParaRPr>
          </a:p>
          <a:p>
            <a:pPr algn="ctr"/>
            <a:endParaRPr lang="en-US" dirty="0"/>
          </a:p>
          <a:p>
            <a:pPr algn="ctr"/>
            <a:endParaRPr lang="en-US" dirty="0"/>
          </a:p>
          <a:p>
            <a:pPr marL="285750" lvl="0" indent="-285750">
              <a:buClr>
                <a:schemeClr val="accent1"/>
              </a:buClr>
              <a:buFont typeface="Wingdings" pitchFamily="2" charset="2"/>
              <a:buChar char="§"/>
            </a:pPr>
            <a:r>
              <a:rPr lang="en-US" dirty="0"/>
              <a:t>Operating System  :  Pentium based systems with a minimum </a:t>
            </a:r>
            <a:r>
              <a:rPr lang="en-US" dirty="0" smtClean="0"/>
              <a:t>of 		       p4</a:t>
            </a:r>
            <a:endParaRPr lang="en-US" dirty="0"/>
          </a:p>
          <a:p>
            <a:pPr marL="285750" lvl="0" indent="-285750">
              <a:buClr>
                <a:schemeClr val="accent1"/>
              </a:buClr>
              <a:buFont typeface="Wingdings" pitchFamily="2" charset="2"/>
              <a:buChar char="§"/>
            </a:pPr>
            <a:r>
              <a:rPr lang="en-US" dirty="0" smtClean="0"/>
              <a:t>RAM                         : </a:t>
            </a:r>
            <a:r>
              <a:rPr lang="en-US" dirty="0"/>
              <a:t>1GB (minimum)</a:t>
            </a:r>
          </a:p>
          <a:p>
            <a:pPr marL="285750" lvl="0" indent="-285750">
              <a:buClr>
                <a:schemeClr val="accent1"/>
              </a:buClr>
              <a:buFont typeface="Wingdings" pitchFamily="2" charset="2"/>
              <a:buChar char="§"/>
            </a:pPr>
            <a:r>
              <a:rPr lang="en-US" dirty="0"/>
              <a:t>Hard Disk              </a:t>
            </a:r>
            <a:r>
              <a:rPr lang="en-US" dirty="0" smtClean="0"/>
              <a:t>   : </a:t>
            </a:r>
            <a:r>
              <a:rPr lang="en-US" dirty="0"/>
              <a:t>40GB or </a:t>
            </a:r>
            <a:r>
              <a:rPr lang="en-US" dirty="0" smtClean="0"/>
              <a:t>above</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124200"/>
            <a:ext cx="5219343" cy="3331497"/>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2897126123"/>
      </p:ext>
    </p:extLst>
  </p:cSld>
  <p:clrMapOvr>
    <a:masterClrMapping/>
  </p:clrMapOvr>
  <p:transition advTm="2698"/>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152400"/>
            <a:ext cx="8839200" cy="6477000"/>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TextBox 7"/>
          <p:cNvSpPr txBox="1"/>
          <p:nvPr/>
        </p:nvSpPr>
        <p:spPr>
          <a:xfrm>
            <a:off x="1295400" y="533400"/>
            <a:ext cx="6781800" cy="1754326"/>
          </a:xfrm>
          <a:prstGeom prst="rect">
            <a:avLst/>
          </a:prstGeom>
          <a:noFill/>
        </p:spPr>
        <p:txBody>
          <a:bodyPr wrap="square" rtlCol="0">
            <a:spAutoFit/>
          </a:bodyPr>
          <a:lstStyle/>
          <a:p>
            <a:pPr algn="ctr"/>
            <a:r>
              <a:rPr lang="en-US" dirty="0" smtClean="0">
                <a:solidFill>
                  <a:schemeClr val="accent5">
                    <a:lumMod val="50000"/>
                  </a:schemeClr>
                </a:solidFill>
              </a:rPr>
              <a:t>SOFTWARE RERQUIREMENTS</a:t>
            </a:r>
          </a:p>
          <a:p>
            <a:pPr algn="ctr"/>
            <a:endParaRPr lang="en-US" dirty="0" smtClean="0"/>
          </a:p>
          <a:p>
            <a:pPr algn="ctr"/>
            <a:endParaRPr lang="en-US" dirty="0"/>
          </a:p>
          <a:p>
            <a:pPr marL="285750" lvl="0" indent="-285750">
              <a:buClr>
                <a:schemeClr val="tx2">
                  <a:lumMod val="60000"/>
                  <a:lumOff val="40000"/>
                </a:schemeClr>
              </a:buClr>
              <a:buFont typeface="Arial" pitchFamily="34" charset="0"/>
              <a:buChar char="•"/>
            </a:pPr>
            <a:r>
              <a:rPr lang="en-US" dirty="0"/>
              <a:t>IDE: Eclipse</a:t>
            </a:r>
          </a:p>
          <a:p>
            <a:pPr marL="285750" lvl="0" indent="-285750">
              <a:buClr>
                <a:schemeClr val="tx2">
                  <a:lumMod val="60000"/>
                  <a:lumOff val="40000"/>
                </a:schemeClr>
              </a:buClr>
              <a:buFont typeface="Arial" pitchFamily="34" charset="0"/>
              <a:buChar char="•"/>
            </a:pPr>
            <a:r>
              <a:rPr lang="en-US" dirty="0"/>
              <a:t>OS: Windows XP and above</a:t>
            </a:r>
          </a:p>
          <a:p>
            <a:pPr marL="285750" lvl="0" indent="-285750">
              <a:buClr>
                <a:schemeClr val="tx2">
                  <a:lumMod val="60000"/>
                  <a:lumOff val="40000"/>
                </a:schemeClr>
              </a:buClr>
              <a:buFont typeface="Arial" pitchFamily="34" charset="0"/>
              <a:buChar char="•"/>
            </a:pPr>
            <a:r>
              <a:rPr lang="en-US" dirty="0"/>
              <a:t>SDK: Android 2.2 and above </a:t>
            </a:r>
            <a:endParaRPr lang="en-US" dirty="0" smtClean="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429000"/>
            <a:ext cx="3048000" cy="230909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3276600"/>
            <a:ext cx="3620253" cy="2347197"/>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8400" y="3733800"/>
            <a:ext cx="2536348" cy="1902261"/>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40634787"/>
      </p:ext>
    </p:extLst>
  </p:cSld>
  <p:clrMapOvr>
    <a:masterClrMapping/>
  </p:clrMapOvr>
  <p:transition advTm="2746"/>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762000"/>
            <a:ext cx="6858000" cy="3785652"/>
          </a:xfrm>
          <a:prstGeom prst="rect">
            <a:avLst/>
          </a:prstGeom>
          <a:noFill/>
        </p:spPr>
        <p:txBody>
          <a:bodyPr wrap="square" rtlCol="0">
            <a:spAutoFit/>
          </a:bodyPr>
          <a:lstStyle/>
          <a:p>
            <a:r>
              <a:rPr lang="en-US" sz="2400" dirty="0" smtClean="0"/>
              <a:t>INTRODUCTION :</a:t>
            </a:r>
          </a:p>
          <a:p>
            <a:endParaRPr lang="en-US" sz="2400" dirty="0" smtClean="0"/>
          </a:p>
          <a:p>
            <a:endParaRPr lang="en-US" sz="2400" dirty="0" smtClean="0"/>
          </a:p>
          <a:p>
            <a:endParaRPr lang="en-US" sz="2400" dirty="0" smtClean="0"/>
          </a:p>
          <a:p>
            <a:r>
              <a:rPr lang="en-US" sz="2400" dirty="0" smtClean="0"/>
              <a:t>The application focuses on the changing of the phone’s current profile to the desired profile.</a:t>
            </a:r>
          </a:p>
          <a:p>
            <a:r>
              <a:rPr lang="en-US" sz="2400" dirty="0" smtClean="0"/>
              <a:t>The process goes with the sending of a customized text message to the concerned mobile. The message need to contain the code alone for this to happen.</a:t>
            </a:r>
            <a:endParaRPr 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763000" cy="6477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33400" y="457200"/>
            <a:ext cx="7924800" cy="4893647"/>
          </a:xfrm>
          <a:prstGeom prst="rect">
            <a:avLst/>
          </a:prstGeom>
          <a:noFill/>
        </p:spPr>
        <p:txBody>
          <a:bodyPr wrap="square" rtlCol="0">
            <a:spAutoFit/>
          </a:bodyPr>
          <a:lstStyle/>
          <a:p>
            <a:pPr algn="ctr"/>
            <a:r>
              <a:rPr lang="en-US" sz="2400" dirty="0" smtClean="0"/>
              <a:t>MODULES</a:t>
            </a:r>
          </a:p>
          <a:p>
            <a:endParaRPr lang="en-US" sz="2400" dirty="0" smtClean="0"/>
          </a:p>
          <a:p>
            <a:endParaRPr lang="en-US" sz="2400" dirty="0" smtClean="0"/>
          </a:p>
          <a:p>
            <a:endParaRPr lang="en-US" sz="2400" dirty="0" smtClean="0"/>
          </a:p>
          <a:p>
            <a:endParaRPr lang="en-US" sz="2400" dirty="0" smtClean="0"/>
          </a:p>
          <a:p>
            <a:pPr marL="285750" lvl="0" indent="-285750">
              <a:buClr>
                <a:schemeClr val="tx2">
                  <a:lumMod val="60000"/>
                  <a:lumOff val="40000"/>
                </a:schemeClr>
              </a:buClr>
              <a:buFont typeface="Arial" pitchFamily="34" charset="0"/>
              <a:buChar char="•"/>
            </a:pPr>
            <a:r>
              <a:rPr lang="en-US" sz="2400" dirty="0" smtClean="0"/>
              <a:t>Setting </a:t>
            </a:r>
            <a:r>
              <a:rPr lang="en-US" sz="2400" dirty="0"/>
              <a:t>the customized </a:t>
            </a:r>
            <a:r>
              <a:rPr lang="en-US" sz="2400" dirty="0" smtClean="0"/>
              <a:t>Codes.</a:t>
            </a:r>
          </a:p>
          <a:p>
            <a:pPr marL="285750" lvl="0" indent="-285750">
              <a:buClr>
                <a:schemeClr val="tx2">
                  <a:lumMod val="60000"/>
                  <a:lumOff val="40000"/>
                </a:schemeClr>
              </a:buClr>
            </a:pPr>
            <a:endParaRPr lang="en-US" sz="2400" dirty="0" smtClean="0"/>
          </a:p>
          <a:p>
            <a:pPr marL="285750" lvl="0" indent="-285750">
              <a:buClr>
                <a:schemeClr val="tx2">
                  <a:lumMod val="60000"/>
                  <a:lumOff val="40000"/>
                </a:schemeClr>
              </a:buClr>
              <a:buFont typeface="Arial" pitchFamily="34" charset="0"/>
              <a:buChar char="•"/>
            </a:pPr>
            <a:r>
              <a:rPr lang="en-US" sz="2400" dirty="0" smtClean="0"/>
              <a:t>Changing </a:t>
            </a:r>
            <a:r>
              <a:rPr lang="en-US" sz="2400" dirty="0"/>
              <a:t>the phone </a:t>
            </a:r>
            <a:r>
              <a:rPr lang="en-US" sz="2400" dirty="0" smtClean="0"/>
              <a:t>mode.</a:t>
            </a:r>
          </a:p>
          <a:p>
            <a:pPr marL="285750" lvl="0" indent="-285750">
              <a:buClr>
                <a:schemeClr val="tx2">
                  <a:lumMod val="60000"/>
                  <a:lumOff val="40000"/>
                </a:schemeClr>
              </a:buClr>
            </a:pPr>
            <a:endParaRPr lang="en-US" sz="2400" dirty="0" smtClean="0"/>
          </a:p>
          <a:p>
            <a:pPr marL="285750" lvl="0" indent="-285750">
              <a:buClr>
                <a:schemeClr val="tx2">
                  <a:lumMod val="60000"/>
                  <a:lumOff val="40000"/>
                </a:schemeClr>
              </a:buClr>
              <a:buFont typeface="Arial" pitchFamily="34" charset="0"/>
              <a:buChar char="•"/>
            </a:pPr>
            <a:r>
              <a:rPr lang="en-US" sz="2400" dirty="0" smtClean="0"/>
              <a:t>UI </a:t>
            </a:r>
            <a:r>
              <a:rPr lang="en-US" sz="2400" dirty="0"/>
              <a:t>Module.</a:t>
            </a:r>
          </a:p>
          <a:p>
            <a:pPr lvl="0"/>
            <a:endParaRPr lang="en-US" sz="2400" dirty="0"/>
          </a:p>
          <a:p>
            <a:pPr lvl="0">
              <a:buClr>
                <a:schemeClr val="tx2">
                  <a:lumMod val="60000"/>
                  <a:lumOff val="40000"/>
                </a:schemeClr>
              </a:buClr>
            </a:pPr>
            <a:endParaRPr lang="en-US" sz="2400" b="1" dirty="0"/>
          </a:p>
          <a:p>
            <a:pPr marL="285750" indent="-285750" algn="ctr">
              <a:buFont typeface="Arial" pitchFamily="34" charset="0"/>
              <a:buChar char="•"/>
            </a:pPr>
            <a:endParaRPr lang="en-US" sz="2400" dirty="0"/>
          </a:p>
        </p:txBody>
      </p:sp>
    </p:spTree>
    <p:extLst>
      <p:ext uri="{BB962C8B-B14F-4D97-AF65-F5344CB8AC3E}">
        <p14:creationId xmlns:p14="http://schemas.microsoft.com/office/powerpoint/2010/main" val="188623828"/>
      </p:ext>
    </p:extLst>
  </p:cSld>
  <p:clrMapOvr>
    <a:masterClrMapping/>
  </p:clrMapOvr>
  <p:transition advTm="2527"/>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0" y="609600"/>
            <a:ext cx="7010400" cy="3600986"/>
          </a:xfrm>
          <a:prstGeom prst="rect">
            <a:avLst/>
          </a:prstGeom>
          <a:noFill/>
        </p:spPr>
        <p:txBody>
          <a:bodyPr wrap="square" rtlCol="0">
            <a:spAutoFit/>
          </a:bodyPr>
          <a:lstStyle/>
          <a:p>
            <a:r>
              <a:rPr lang="en-US" sz="2400" dirty="0" smtClean="0"/>
              <a:t>CONCLUSION :</a:t>
            </a:r>
          </a:p>
          <a:p>
            <a:pPr algn="ctr"/>
            <a:endParaRPr lang="en-US" dirty="0"/>
          </a:p>
          <a:p>
            <a:endParaRPr lang="en-US" dirty="0" smtClean="0"/>
          </a:p>
          <a:p>
            <a:endParaRPr lang="en-US" dirty="0" smtClean="0"/>
          </a:p>
          <a:p>
            <a:endParaRPr lang="en-US" dirty="0" smtClean="0"/>
          </a:p>
          <a:p>
            <a:endParaRPr lang="en-US" dirty="0" smtClean="0"/>
          </a:p>
          <a:p>
            <a:pPr algn="ctr"/>
            <a:endParaRPr lang="en-US" dirty="0"/>
          </a:p>
          <a:p>
            <a:pPr algn="just"/>
            <a:r>
              <a:rPr lang="en-US" sz="2400" dirty="0" smtClean="0"/>
              <a:t>The application is useful when the users is in the need of his phone’s profile. The application reaches the users’ enough requirements that is all needed to make a change in the profiles.</a:t>
            </a:r>
          </a:p>
        </p:txBody>
      </p:sp>
    </p:spTree>
    <p:extLst>
      <p:ext uri="{BB962C8B-B14F-4D97-AF65-F5344CB8AC3E}">
        <p14:creationId xmlns:p14="http://schemas.microsoft.com/office/powerpoint/2010/main" val="1979107348"/>
      </p:ext>
    </p:extLst>
  </p:cSld>
  <p:clrMapOvr>
    <a:masterClrMapping/>
  </p:clrMapOvr>
  <p:transition advTm="1965"/>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76200" y="0"/>
            <a:ext cx="9067800" cy="68580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079863"/>
            <a:ext cx="5562600" cy="4572000"/>
          </a:xfrm>
          <a:prstGeom prst="rect">
            <a:avLst/>
          </a:prstGeom>
        </p:spPr>
      </p:pic>
    </p:spTree>
    <p:extLst>
      <p:ext uri="{BB962C8B-B14F-4D97-AF65-F5344CB8AC3E}">
        <p14:creationId xmlns:p14="http://schemas.microsoft.com/office/powerpoint/2010/main" val="2179428931"/>
      </p:ext>
    </p:extLst>
  </p:cSld>
  <p:clrMapOvr>
    <a:masterClrMapping/>
  </p:clrMapOvr>
  <p:transition advTm="2434"/>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33595" cy="6865821"/>
          </a:xfrm>
          <a:prstGeom prst="rect">
            <a:avLst/>
          </a:prstGeom>
        </p:spPr>
      </p:pic>
    </p:spTree>
    <p:extLst>
      <p:ext uri="{BB962C8B-B14F-4D97-AF65-F5344CB8AC3E}">
        <p14:creationId xmlns:p14="http://schemas.microsoft.com/office/powerpoint/2010/main" val="4096752570"/>
      </p:ext>
    </p:extLst>
  </p:cSld>
  <p:clrMapOvr>
    <a:masterClrMapping/>
  </p:clrMapOvr>
  <p:transition advTm="2122"/>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382000" cy="6172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90600" y="1143000"/>
            <a:ext cx="3124200" cy="4154984"/>
          </a:xfrm>
          <a:prstGeom prst="rect">
            <a:avLst/>
          </a:prstGeom>
          <a:noFill/>
        </p:spPr>
        <p:txBody>
          <a:bodyPr wrap="square" rtlCol="0">
            <a:spAutoFit/>
          </a:bodyPr>
          <a:lstStyle/>
          <a:p>
            <a:pPr algn="ctr"/>
            <a:r>
              <a:rPr lang="en-US" sz="2400" b="1" i="1" dirty="0" smtClean="0">
                <a:solidFill>
                  <a:schemeClr val="accent6">
                    <a:lumMod val="50000"/>
                  </a:schemeClr>
                </a:solidFill>
                <a:latin typeface="Book Antiqua" pitchFamily="18" charset="0"/>
              </a:rPr>
              <a:t>PROFILE  SWAPPER</a:t>
            </a:r>
          </a:p>
          <a:p>
            <a:pPr algn="ctr"/>
            <a:endParaRPr lang="en-US" sz="2400" b="1" i="1" dirty="0" smtClean="0">
              <a:solidFill>
                <a:schemeClr val="accent6">
                  <a:lumMod val="50000"/>
                </a:schemeClr>
              </a:solidFill>
              <a:latin typeface="Book Antiqua" pitchFamily="18" charset="0"/>
            </a:endParaRPr>
          </a:p>
          <a:p>
            <a:pPr algn="ctr"/>
            <a:endParaRPr lang="en-US" sz="2400" b="1" i="1" dirty="0" smtClean="0">
              <a:solidFill>
                <a:schemeClr val="accent6">
                  <a:lumMod val="50000"/>
                </a:schemeClr>
              </a:solidFill>
              <a:latin typeface="Book Antiqua" pitchFamily="18" charset="0"/>
            </a:endParaRPr>
          </a:p>
          <a:p>
            <a:pPr algn="ctr"/>
            <a:endParaRPr lang="en-US" sz="2400" b="1" i="1" dirty="0" smtClean="0">
              <a:solidFill>
                <a:schemeClr val="accent6">
                  <a:lumMod val="50000"/>
                </a:schemeClr>
              </a:solidFill>
              <a:latin typeface="Book Antiqua" pitchFamily="18" charset="0"/>
            </a:endParaRPr>
          </a:p>
          <a:p>
            <a:pPr algn="ctr"/>
            <a:endParaRPr lang="en-US" sz="2400" b="1" i="1" dirty="0" smtClean="0">
              <a:solidFill>
                <a:schemeClr val="accent6">
                  <a:lumMod val="50000"/>
                </a:schemeClr>
              </a:solidFill>
              <a:latin typeface="Book Antiqua" pitchFamily="18" charset="0"/>
            </a:endParaRPr>
          </a:p>
          <a:p>
            <a:pPr algn="ctr"/>
            <a:endParaRPr lang="en-US" sz="2400" b="1" i="1" dirty="0" smtClean="0">
              <a:solidFill>
                <a:schemeClr val="accent6">
                  <a:lumMod val="50000"/>
                </a:schemeClr>
              </a:solidFill>
              <a:latin typeface="Book Antiqua" pitchFamily="18" charset="0"/>
            </a:endParaRPr>
          </a:p>
          <a:p>
            <a:pPr algn="ctr"/>
            <a:endParaRPr lang="en-US" sz="2400" b="1" i="1" dirty="0" smtClean="0">
              <a:latin typeface="Book Antiqua" pitchFamily="18" charset="0"/>
            </a:endParaRPr>
          </a:p>
          <a:p>
            <a:pPr algn="ctr"/>
            <a:r>
              <a:rPr lang="en-US" sz="2400" dirty="0" smtClean="0"/>
              <a:t>You are in a state that you do not find your mobile</a:t>
            </a:r>
            <a:r>
              <a:rPr lang="en-US" sz="2400" dirty="0" smtClean="0">
                <a:solidFill>
                  <a:schemeClr val="accent6">
                    <a:lumMod val="50000"/>
                  </a:schemeClr>
                </a:solidFill>
              </a:rPr>
              <a:t>.</a:t>
            </a:r>
            <a:endParaRPr lang="en-US" sz="2400" dirty="0">
              <a:solidFill>
                <a:schemeClr val="accent6">
                  <a:lumMod val="50000"/>
                </a:schemeClr>
              </a:solidFill>
            </a:endParaRPr>
          </a:p>
        </p:txBody>
      </p:sp>
      <p:sp>
        <p:nvSpPr>
          <p:cNvPr id="12" name="TextBox 11"/>
          <p:cNvSpPr txBox="1"/>
          <p:nvPr/>
        </p:nvSpPr>
        <p:spPr>
          <a:xfrm>
            <a:off x="609600" y="1295400"/>
            <a:ext cx="4800600" cy="369332"/>
          </a:xfrm>
          <a:prstGeom prst="rect">
            <a:avLst/>
          </a:prstGeom>
          <a:noFill/>
        </p:spPr>
        <p:txBody>
          <a:bodyPr wrap="square" rtlCol="0">
            <a:spAutoFit/>
          </a:bodyPr>
          <a:lstStyle/>
          <a:p>
            <a:r>
              <a:rPr lang="en-US" dirty="0" smtClean="0"/>
              <a:t>	</a:t>
            </a:r>
            <a:endParaRPr lang="en-US" dirty="0" smtClean="0">
              <a:latin typeface="Microsoft JhengHei" pitchFamily="34" charset="-120"/>
              <a:ea typeface="Microsoft JhengHei" pitchFamily="34" charset="-120"/>
            </a:endParaRPr>
          </a:p>
        </p:txBody>
      </p:sp>
      <p:pic>
        <p:nvPicPr>
          <p:cNvPr id="6" name="Picture 5" descr="pink1.jpg"/>
          <p:cNvPicPr>
            <a:picLocks noChangeAspect="1"/>
          </p:cNvPicPr>
          <p:nvPr/>
        </p:nvPicPr>
        <p:blipFill>
          <a:blip r:embed="rId3"/>
          <a:stretch>
            <a:fillRect/>
          </a:stretch>
        </p:blipFill>
        <p:spPr>
          <a:xfrm>
            <a:off x="5029200" y="1524000"/>
            <a:ext cx="3180782" cy="3228976"/>
          </a:xfrm>
          <a:prstGeom prst="rect">
            <a:avLst/>
          </a:prstGeom>
        </p:spPr>
      </p:pic>
    </p:spTree>
    <p:extLst>
      <p:ext uri="{BB962C8B-B14F-4D97-AF65-F5344CB8AC3E}">
        <p14:creationId xmlns:p14="http://schemas.microsoft.com/office/powerpoint/2010/main" val="3689422530"/>
      </p:ext>
    </p:extLst>
  </p:cSld>
  <p:clrMapOvr>
    <a:masterClrMapping/>
  </p:clrMapOvr>
  <p:transition advTm="234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8686800" cy="6172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00" y="2286000"/>
            <a:ext cx="6858000" cy="3733800"/>
          </a:xfrm>
          <a:prstGeom prst="rect">
            <a:avLst/>
          </a:prstGeom>
          <a:ln w="88900" cap="sq" cmpd="thickThin">
            <a:solidFill>
              <a:srgbClr val="000000"/>
            </a:solidFill>
            <a:prstDash val="solid"/>
            <a:miter lim="800000"/>
          </a:ln>
          <a:effectLst>
            <a:innerShdw blurRad="76200">
              <a:srgbClr val="000000"/>
            </a:innerShdw>
          </a:effectLst>
        </p:spPr>
      </p:pic>
      <p:sp>
        <p:nvSpPr>
          <p:cNvPr id="10" name="Oval Callout 9"/>
          <p:cNvSpPr/>
          <p:nvPr/>
        </p:nvSpPr>
        <p:spPr>
          <a:xfrm rot="10800000">
            <a:off x="1295400" y="3657600"/>
            <a:ext cx="2590800" cy="1524001"/>
          </a:xfrm>
          <a:prstGeom prst="wedgeEllipseCallou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6">
                  <a:lumMod val="50000"/>
                </a:schemeClr>
              </a:solidFill>
            </a:endParaRPr>
          </a:p>
        </p:txBody>
      </p:sp>
      <p:sp>
        <p:nvSpPr>
          <p:cNvPr id="12" name="TextBox 11"/>
          <p:cNvSpPr txBox="1"/>
          <p:nvPr/>
        </p:nvSpPr>
        <p:spPr>
          <a:xfrm>
            <a:off x="1676400" y="3886200"/>
            <a:ext cx="1676400" cy="1200329"/>
          </a:xfrm>
          <a:prstGeom prst="rect">
            <a:avLst/>
          </a:prstGeom>
          <a:noFill/>
        </p:spPr>
        <p:txBody>
          <a:bodyPr wrap="square" rtlCol="0">
            <a:spAutoFit/>
          </a:bodyPr>
          <a:lstStyle/>
          <a:p>
            <a:r>
              <a:rPr lang="en-US" b="1" dirty="0" smtClean="0"/>
              <a:t>Gosh!!!!</a:t>
            </a:r>
            <a:br>
              <a:rPr lang="en-US" b="1" dirty="0" smtClean="0"/>
            </a:br>
            <a:r>
              <a:rPr lang="en-US" b="1" dirty="0" smtClean="0"/>
              <a:t>My phone is in </a:t>
            </a:r>
            <a:r>
              <a:rPr lang="en-US" b="1" dirty="0" smtClean="0">
                <a:solidFill>
                  <a:srgbClr val="FF0000"/>
                </a:solidFill>
              </a:rPr>
              <a:t>normal mode </a:t>
            </a:r>
            <a:r>
              <a:rPr lang="en-US" b="1" dirty="0" smtClean="0"/>
              <a:t>in my desk!!!</a:t>
            </a:r>
            <a:endParaRPr lang="en-US" b="1" dirty="0"/>
          </a:p>
        </p:txBody>
      </p:sp>
      <p:sp>
        <p:nvSpPr>
          <p:cNvPr id="7" name="TextBox 6"/>
          <p:cNvSpPr txBox="1"/>
          <p:nvPr/>
        </p:nvSpPr>
        <p:spPr>
          <a:xfrm>
            <a:off x="2057400" y="609600"/>
            <a:ext cx="5105400" cy="1569660"/>
          </a:xfrm>
          <a:prstGeom prst="rect">
            <a:avLst/>
          </a:prstGeom>
          <a:noFill/>
        </p:spPr>
        <p:txBody>
          <a:bodyPr wrap="square" rtlCol="0">
            <a:spAutoFit/>
          </a:bodyPr>
          <a:lstStyle/>
          <a:p>
            <a:pPr algn="ctr"/>
            <a:r>
              <a:rPr lang="en-US" sz="2400" dirty="0" smtClean="0">
                <a:solidFill>
                  <a:srgbClr val="FF0000"/>
                </a:solidFill>
              </a:rPr>
              <a:t>At Meeting</a:t>
            </a:r>
          </a:p>
          <a:p>
            <a:pPr algn="ctr"/>
            <a:endParaRPr lang="en-US" sz="2400" dirty="0" smtClean="0">
              <a:solidFill>
                <a:srgbClr val="FF0000"/>
              </a:solidFill>
            </a:endParaRPr>
          </a:p>
          <a:p>
            <a:r>
              <a:rPr lang="en-US" sz="2400" dirty="0" smtClean="0"/>
              <a:t>You kept your phone in your draw and it is in sound profile.</a:t>
            </a:r>
          </a:p>
        </p:txBody>
      </p:sp>
    </p:spTree>
    <p:extLst>
      <p:ext uri="{BB962C8B-B14F-4D97-AF65-F5344CB8AC3E}">
        <p14:creationId xmlns:p14="http://schemas.microsoft.com/office/powerpoint/2010/main" val="878200193"/>
      </p:ext>
    </p:extLst>
  </p:cSld>
  <p:clrMapOvr>
    <a:masterClrMapping/>
  </p:clrMapOvr>
  <p:transition advTm="2028"/>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10600" cy="6400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solidFill>
                <a:schemeClr val="tx1"/>
              </a:solidFill>
            </a:endParaRPr>
          </a:p>
        </p:txBody>
      </p:sp>
      <p:sp>
        <p:nvSpPr>
          <p:cNvPr id="3" name="TextBox 2"/>
          <p:cNvSpPr txBox="1"/>
          <p:nvPr/>
        </p:nvSpPr>
        <p:spPr>
          <a:xfrm>
            <a:off x="381000" y="457200"/>
            <a:ext cx="8305800" cy="1846659"/>
          </a:xfrm>
          <a:prstGeom prst="rect">
            <a:avLst/>
          </a:prstGeom>
          <a:noFill/>
        </p:spPr>
        <p:txBody>
          <a:bodyPr wrap="square" rtlCol="0">
            <a:spAutoFit/>
          </a:bodyPr>
          <a:lstStyle/>
          <a:p>
            <a:endParaRPr lang="en-US" dirty="0" smtClean="0">
              <a:latin typeface="Microsoft JhengHei" pitchFamily="34" charset="-120"/>
              <a:ea typeface="Microsoft JhengHei" pitchFamily="34" charset="-120"/>
            </a:endParaRPr>
          </a:p>
          <a:p>
            <a:r>
              <a:rPr lang="en-US" sz="2400" dirty="0" smtClean="0">
                <a:latin typeface="Microsoft JhengHei" pitchFamily="34" charset="-120"/>
                <a:ea typeface="Microsoft JhengHei" pitchFamily="34" charset="-120"/>
              </a:rPr>
              <a:t>Here is the application that reaches your need..</a:t>
            </a:r>
            <a:endParaRPr lang="en-US" sz="2400" dirty="0" smtClean="0">
              <a:solidFill>
                <a:schemeClr val="tx1"/>
              </a:solidFill>
            </a:endParaRPr>
          </a:p>
          <a:p>
            <a:endParaRPr lang="en-US" sz="2400" dirty="0" smtClean="0">
              <a:solidFill>
                <a:schemeClr val="tx1"/>
              </a:solidFill>
            </a:endParaRPr>
          </a:p>
          <a:p>
            <a:pPr marL="285750" indent="-285750" algn="just">
              <a:buClr>
                <a:schemeClr val="accent6">
                  <a:lumMod val="75000"/>
                </a:schemeClr>
              </a:buClr>
            </a:pPr>
            <a:r>
              <a:rPr lang="en-US" sz="2400" dirty="0" smtClean="0">
                <a:solidFill>
                  <a:schemeClr val="tx1"/>
                </a:solidFill>
              </a:rPr>
              <a:t>	Profile swapper is an application that changes the mode of the mobile to the desired mode.</a:t>
            </a:r>
            <a:endParaRPr 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596520"/>
            <a:ext cx="2857500" cy="2709573"/>
          </a:xfrm>
          <a:prstGeom prst="rect">
            <a:avLst/>
          </a:prstGeom>
        </p:spPr>
      </p:pic>
      <p:sp>
        <p:nvSpPr>
          <p:cNvPr id="5" name="Right Arrow 4"/>
          <p:cNvSpPr/>
          <p:nvPr/>
        </p:nvSpPr>
        <p:spPr>
          <a:xfrm>
            <a:off x="4191000" y="3886200"/>
            <a:ext cx="1143000" cy="4846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eft Arrow 5"/>
          <p:cNvSpPr/>
          <p:nvPr/>
        </p:nvSpPr>
        <p:spPr>
          <a:xfrm>
            <a:off x="4191000" y="5109101"/>
            <a:ext cx="1143000" cy="484632"/>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1260" y="3596520"/>
            <a:ext cx="2498340" cy="2709573"/>
          </a:xfrm>
          <a:prstGeom prst="rect">
            <a:avLst/>
          </a:prstGeom>
        </p:spPr>
      </p:pic>
      <p:sp>
        <p:nvSpPr>
          <p:cNvPr id="8" name="TextBox 7"/>
          <p:cNvSpPr txBox="1"/>
          <p:nvPr/>
        </p:nvSpPr>
        <p:spPr>
          <a:xfrm>
            <a:off x="1219200" y="4800600"/>
            <a:ext cx="990600" cy="369332"/>
          </a:xfrm>
          <a:prstGeom prst="rect">
            <a:avLst/>
          </a:prstGeom>
          <a:noFill/>
        </p:spPr>
        <p:txBody>
          <a:bodyPr wrap="square" rtlCol="0">
            <a:spAutoFit/>
          </a:bodyPr>
          <a:lstStyle/>
          <a:p>
            <a:pPr algn="ctr"/>
            <a:r>
              <a:rPr lang="en-US" dirty="0" smtClean="0">
                <a:solidFill>
                  <a:schemeClr val="bg1"/>
                </a:solidFill>
              </a:rPr>
              <a:t>ring</a:t>
            </a:r>
            <a:endParaRPr lang="en-US" dirty="0">
              <a:solidFill>
                <a:schemeClr val="bg1"/>
              </a:solidFill>
            </a:endParaRPr>
          </a:p>
        </p:txBody>
      </p:sp>
      <p:sp>
        <p:nvSpPr>
          <p:cNvPr id="9" name="TextBox 8"/>
          <p:cNvSpPr txBox="1"/>
          <p:nvPr/>
        </p:nvSpPr>
        <p:spPr>
          <a:xfrm>
            <a:off x="6477000" y="4724400"/>
            <a:ext cx="838200" cy="369332"/>
          </a:xfrm>
          <a:prstGeom prst="rect">
            <a:avLst/>
          </a:prstGeom>
          <a:noFill/>
        </p:spPr>
        <p:txBody>
          <a:bodyPr wrap="square" rtlCol="0">
            <a:spAutoFit/>
          </a:bodyPr>
          <a:lstStyle/>
          <a:p>
            <a:pPr algn="ctr"/>
            <a:r>
              <a:rPr lang="en-US" dirty="0" smtClean="0"/>
              <a:t>silent</a:t>
            </a:r>
            <a:endParaRPr lang="en-US" dirty="0"/>
          </a:p>
        </p:txBody>
      </p:sp>
      <p:sp>
        <p:nvSpPr>
          <p:cNvPr id="10" name="TextBox 9"/>
          <p:cNvSpPr txBox="1"/>
          <p:nvPr/>
        </p:nvSpPr>
        <p:spPr>
          <a:xfrm>
            <a:off x="1828800" y="2438400"/>
            <a:ext cx="5562600" cy="461665"/>
          </a:xfrm>
          <a:prstGeom prst="rect">
            <a:avLst/>
          </a:prstGeom>
          <a:noFill/>
        </p:spPr>
        <p:txBody>
          <a:bodyPr wrap="square" rtlCol="0">
            <a:spAutoFit/>
          </a:bodyPr>
          <a:lstStyle/>
          <a:p>
            <a:pPr algn="ctr"/>
            <a:r>
              <a:rPr lang="en-US" sz="2400" b="1" dirty="0" smtClean="0">
                <a:solidFill>
                  <a:schemeClr val="accent4">
                    <a:lumMod val="75000"/>
                  </a:schemeClr>
                </a:solidFill>
                <a:latin typeface="Batang" pitchFamily="18" charset="-127"/>
                <a:ea typeface="Batang" pitchFamily="18" charset="-127"/>
              </a:rPr>
              <a:t>Switching of Profile</a:t>
            </a:r>
            <a:endParaRPr lang="en-US" sz="2400" b="1" dirty="0">
              <a:solidFill>
                <a:schemeClr val="accent4">
                  <a:lumMod val="75000"/>
                </a:schemeClr>
              </a:solidFill>
              <a:latin typeface="Batang" pitchFamily="18" charset="-127"/>
              <a:ea typeface="Batang" pitchFamily="18" charset="-127"/>
            </a:endParaRPr>
          </a:p>
        </p:txBody>
      </p:sp>
    </p:spTree>
    <p:extLst>
      <p:ext uri="{BB962C8B-B14F-4D97-AF65-F5344CB8AC3E}">
        <p14:creationId xmlns:p14="http://schemas.microsoft.com/office/powerpoint/2010/main" val="3114966709"/>
      </p:ext>
    </p:extLst>
  </p:cSld>
  <p:clrMapOvr>
    <a:masterClrMapping/>
  </p:clrMapOvr>
  <p:transition advTm="2824"/>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228600"/>
            <a:ext cx="8610600" cy="6400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600" y="457200"/>
            <a:ext cx="3048000" cy="5943600"/>
          </a:xfrm>
          <a:prstGeom prst="rect">
            <a:avLst/>
          </a:prstGeom>
        </p:spPr>
      </p:pic>
      <p:sp>
        <p:nvSpPr>
          <p:cNvPr id="8" name="TextBox 7"/>
          <p:cNvSpPr txBox="1"/>
          <p:nvPr/>
        </p:nvSpPr>
        <p:spPr>
          <a:xfrm>
            <a:off x="685800" y="1676400"/>
            <a:ext cx="4114800" cy="3416320"/>
          </a:xfrm>
          <a:prstGeom prst="rect">
            <a:avLst/>
          </a:prstGeom>
          <a:noFill/>
        </p:spPr>
        <p:txBody>
          <a:bodyPr wrap="square" rtlCol="0">
            <a:spAutoFit/>
          </a:bodyPr>
          <a:lstStyle/>
          <a:p>
            <a:pPr algn="just"/>
            <a:r>
              <a:rPr lang="en-US" sz="2400" dirty="0" smtClean="0"/>
              <a:t>The application goes this way</a:t>
            </a:r>
          </a:p>
          <a:p>
            <a:endParaRPr lang="en-US" sz="2400" dirty="0" smtClean="0"/>
          </a:p>
          <a:p>
            <a:endParaRPr lang="en-US" sz="2400" dirty="0" smtClean="0"/>
          </a:p>
          <a:p>
            <a:endParaRPr lang="en-US" sz="2400" dirty="0" smtClean="0"/>
          </a:p>
          <a:p>
            <a:endParaRPr lang="en-US" sz="2400" dirty="0" smtClean="0"/>
          </a:p>
          <a:p>
            <a:r>
              <a:rPr lang="en-US" sz="2400" dirty="0" smtClean="0"/>
              <a:t>Before starting off with the application, there are few tings to be taken into point.</a:t>
            </a:r>
          </a:p>
          <a:p>
            <a:endParaRPr lang="en-US" sz="2400" dirty="0"/>
          </a:p>
        </p:txBody>
      </p:sp>
    </p:spTree>
    <p:extLst>
      <p:ext uri="{BB962C8B-B14F-4D97-AF65-F5344CB8AC3E}">
        <p14:creationId xmlns:p14="http://schemas.microsoft.com/office/powerpoint/2010/main" val="4265494080"/>
      </p:ext>
    </p:extLst>
  </p:cSld>
  <p:clrMapOvr>
    <a:masterClrMapping/>
  </p:clrMapOvr>
  <p:transition advTm="1872"/>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464952" cy="5943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888" y="1905000"/>
            <a:ext cx="7544311" cy="4419600"/>
          </a:xfrm>
          <a:prstGeom prst="rect">
            <a:avLst/>
          </a:prstGeom>
        </p:spPr>
      </p:pic>
      <p:sp>
        <p:nvSpPr>
          <p:cNvPr id="4" name="TextBox 3"/>
          <p:cNvSpPr txBox="1"/>
          <p:nvPr/>
        </p:nvSpPr>
        <p:spPr>
          <a:xfrm>
            <a:off x="381000" y="457200"/>
            <a:ext cx="8305800" cy="461665"/>
          </a:xfrm>
          <a:prstGeom prst="rect">
            <a:avLst/>
          </a:prstGeom>
          <a:noFill/>
        </p:spPr>
        <p:txBody>
          <a:bodyPr wrap="square" rtlCol="0">
            <a:spAutoFit/>
          </a:bodyPr>
          <a:lstStyle/>
          <a:p>
            <a:r>
              <a:rPr lang="en-US" sz="2400" dirty="0" smtClean="0"/>
              <a:t>SEQUENCE DIAGRAM:</a:t>
            </a:r>
            <a:endParaRPr lang="en-US" dirty="0" smtClean="0">
              <a:latin typeface="Microsoft JhengHei" pitchFamily="34" charset="-120"/>
              <a:ea typeface="Microsoft JhengHei" pitchFamily="34" charset="-120"/>
            </a:endParaRPr>
          </a:p>
        </p:txBody>
      </p:sp>
    </p:spTree>
    <p:extLst>
      <p:ext uri="{BB962C8B-B14F-4D97-AF65-F5344CB8AC3E}">
        <p14:creationId xmlns:p14="http://schemas.microsoft.com/office/powerpoint/2010/main" val="734231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304800" y="762000"/>
            <a:ext cx="8534400" cy="5867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759" y="1676400"/>
            <a:ext cx="5058481" cy="4800600"/>
          </a:xfrm>
          <a:prstGeom prst="rect">
            <a:avLst/>
          </a:prstGeom>
        </p:spPr>
      </p:pic>
      <p:sp>
        <p:nvSpPr>
          <p:cNvPr id="4" name="TextBox 3"/>
          <p:cNvSpPr txBox="1"/>
          <p:nvPr/>
        </p:nvSpPr>
        <p:spPr>
          <a:xfrm>
            <a:off x="419100" y="990600"/>
            <a:ext cx="8305800" cy="461665"/>
          </a:xfrm>
          <a:prstGeom prst="rect">
            <a:avLst/>
          </a:prstGeom>
          <a:noFill/>
        </p:spPr>
        <p:txBody>
          <a:bodyPr wrap="square" rtlCol="0">
            <a:spAutoFit/>
          </a:bodyPr>
          <a:lstStyle/>
          <a:p>
            <a:r>
              <a:rPr lang="en-US" sz="2400" dirty="0" smtClean="0"/>
              <a:t>SEQUENCE DIAGRAM:</a:t>
            </a:r>
            <a:endParaRPr lang="en-US" dirty="0" smtClean="0">
              <a:latin typeface="Microsoft JhengHei" pitchFamily="34" charset="-120"/>
              <a:ea typeface="Microsoft JhengHei" pitchFamily="34" charset="-120"/>
            </a:endParaRPr>
          </a:p>
        </p:txBody>
      </p:sp>
    </p:spTree>
    <p:extLst>
      <p:ext uri="{BB962C8B-B14F-4D97-AF65-F5344CB8AC3E}">
        <p14:creationId xmlns:p14="http://schemas.microsoft.com/office/powerpoint/2010/main" val="3549363442"/>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918</TotalTime>
  <Words>1322</Words>
  <Application>Microsoft Office PowerPoint</Application>
  <PresentationFormat>On-screen Show (4:3)</PresentationFormat>
  <Paragraphs>273</Paragraphs>
  <Slides>33</Slides>
  <Notes>14</Notes>
  <HiddenSlides>0</HiddenSlides>
  <MMClips>0</MMClips>
  <ScaleCrop>false</ScaleCrop>
  <HeadingPairs>
    <vt:vector size="4" baseType="variant">
      <vt:variant>
        <vt:lpstr>Theme</vt:lpstr>
      </vt:variant>
      <vt:variant>
        <vt:i4>2</vt:i4>
      </vt:variant>
      <vt:variant>
        <vt:lpstr>Slide Titles</vt:lpstr>
      </vt:variant>
      <vt:variant>
        <vt:i4>33</vt:i4>
      </vt:variant>
    </vt:vector>
  </HeadingPairs>
  <TitlesOfParts>
    <vt:vector size="35" baseType="lpstr">
      <vt:lpstr>Opulent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shravani</dc:creator>
  <cp:lastModifiedBy>shravani</cp:lastModifiedBy>
  <cp:revision>115</cp:revision>
  <dcterms:created xsi:type="dcterms:W3CDTF">2015-01-08T04:39:05Z</dcterms:created>
  <dcterms:modified xsi:type="dcterms:W3CDTF">2015-01-21T05:17:35Z</dcterms:modified>
</cp:coreProperties>
</file>