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8" r:id="rId1"/>
  </p:sldMasterIdLst>
  <p:sldIdLst>
    <p:sldId id="256" r:id="rId2"/>
    <p:sldId id="257" r:id="rId3"/>
    <p:sldId id="258" r:id="rId4"/>
    <p:sldId id="277" r:id="rId5"/>
    <p:sldId id="259" r:id="rId6"/>
    <p:sldId id="261" r:id="rId7"/>
    <p:sldId id="262" r:id="rId8"/>
    <p:sldId id="263" r:id="rId9"/>
    <p:sldId id="265" r:id="rId10"/>
    <p:sldId id="266" r:id="rId11"/>
    <p:sldId id="267" r:id="rId12"/>
    <p:sldId id="278" r:id="rId13"/>
    <p:sldId id="268" r:id="rId14"/>
    <p:sldId id="279" r:id="rId15"/>
    <p:sldId id="269" r:id="rId16"/>
    <p:sldId id="280" r:id="rId17"/>
    <p:sldId id="270" r:id="rId18"/>
    <p:sldId id="281" r:id="rId19"/>
    <p:sldId id="271" r:id="rId20"/>
    <p:sldId id="272" r:id="rId21"/>
    <p:sldId id="273" r:id="rId22"/>
    <p:sldId id="274" r:id="rId23"/>
    <p:sldId id="275" r:id="rId24"/>
    <p:sldId id="276"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algn="r">
              <a:lnSpc>
                <a:spcPct val="100000"/>
              </a:lnSpc>
              <a:tabLst>
                <a:tab pos="0" algn="l"/>
              </a:tabLst>
            </a:pPr>
            <a:fld id="{7D9E39CB-96EB-42BE-AE0B-D7C0AA62B20D}" type="slidenum">
              <a:rPr lang="en" sz="1000" b="0" strike="noStrike" spc="-1" smtClean="0">
                <a:solidFill>
                  <a:srgbClr val="595959"/>
                </a:solidFill>
                <a:latin typeface="Lato"/>
                <a:ea typeface="Lato"/>
              </a:rPr>
              <a:t>‹#›</a:t>
            </a:fld>
            <a:endParaRPr lang="en-IN" sz="1000" b="0" strike="noStrike" spc="-1">
              <a:latin typeface="Times New Roman"/>
            </a:endParaRPr>
          </a:p>
        </p:txBody>
      </p:sp>
    </p:spTree>
    <p:extLst>
      <p:ext uri="{BB962C8B-B14F-4D97-AF65-F5344CB8AC3E}">
        <p14:creationId xmlns:p14="http://schemas.microsoft.com/office/powerpoint/2010/main" val="155371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7D9E39CB-96EB-42BE-AE0B-D7C0AA62B20D}" type="slidenum">
              <a:rPr lang="en" sz="1000" b="0" strike="noStrike" spc="-1" smtClean="0">
                <a:solidFill>
                  <a:srgbClr val="595959"/>
                </a:solidFill>
                <a:latin typeface="Lato"/>
                <a:ea typeface="Lato"/>
              </a:rPr>
              <a:t>‹#›</a:t>
            </a:fld>
            <a:endParaRPr lang="en-IN" sz="1000" b="0" strike="noStrike" spc="-1">
              <a:latin typeface="Times New Roman"/>
            </a:endParaRPr>
          </a:p>
        </p:txBody>
      </p:sp>
    </p:spTree>
    <p:extLst>
      <p:ext uri="{BB962C8B-B14F-4D97-AF65-F5344CB8AC3E}">
        <p14:creationId xmlns:p14="http://schemas.microsoft.com/office/powerpoint/2010/main" val="198744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7D9E39CB-96EB-42BE-AE0B-D7C0AA62B20D}" type="slidenum">
              <a:rPr lang="en" sz="1000" b="0" strike="noStrike" spc="-1" smtClean="0">
                <a:solidFill>
                  <a:srgbClr val="595959"/>
                </a:solidFill>
                <a:latin typeface="Lato"/>
                <a:ea typeface="Lato"/>
              </a:rPr>
              <a:t>‹#›</a:t>
            </a:fld>
            <a:endParaRPr lang="en-IN" sz="1000" b="0" strike="noStrike" spc="-1">
              <a:latin typeface="Times New Roman"/>
            </a:endParaRPr>
          </a:p>
        </p:txBody>
      </p:sp>
    </p:spTree>
    <p:extLst>
      <p:ext uri="{BB962C8B-B14F-4D97-AF65-F5344CB8AC3E}">
        <p14:creationId xmlns:p14="http://schemas.microsoft.com/office/powerpoint/2010/main" val="1763155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318680"/>
            <a:ext cx="7688520" cy="534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1" name="PlaceHolder 2"/>
          <p:cNvSpPr>
            <a:spLocks noGrp="1"/>
          </p:cNvSpPr>
          <p:nvPr>
            <p:ph type="subTitle"/>
          </p:nvPr>
        </p:nvSpPr>
        <p:spPr>
          <a:xfrm>
            <a:off x="729360" y="2079000"/>
            <a:ext cx="7688520" cy="226080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364554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318680"/>
            <a:ext cx="7688520" cy="534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3" name="PlaceHolder 2"/>
          <p:cNvSpPr>
            <a:spLocks noGrp="1"/>
          </p:cNvSpPr>
          <p:nvPr>
            <p:ph type="body"/>
          </p:nvPr>
        </p:nvSpPr>
        <p:spPr>
          <a:xfrm>
            <a:off x="729360" y="2079000"/>
            <a:ext cx="7688520" cy="2260800"/>
          </a:xfrm>
          <a:prstGeom prst="rect">
            <a:avLst/>
          </a:prstGeom>
        </p:spPr>
        <p:txBody>
          <a:bodyPr lIns="0" tIns="0" rIns="0" bIns="0">
            <a:normAutofit/>
          </a:bodyPr>
          <a:lstStyle/>
          <a:p>
            <a:endParaRPr lang="en-IN" sz="1400" b="0" strike="noStrike" spc="-1">
              <a:solidFill>
                <a:srgbClr val="000000"/>
              </a:solidFill>
              <a:latin typeface="Arial"/>
            </a:endParaRPr>
          </a:p>
        </p:txBody>
      </p:sp>
    </p:spTree>
    <p:extLst>
      <p:ext uri="{BB962C8B-B14F-4D97-AF65-F5344CB8AC3E}">
        <p14:creationId xmlns:p14="http://schemas.microsoft.com/office/powerpoint/2010/main" val="255365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7D9E39CB-96EB-42BE-AE0B-D7C0AA62B20D}" type="slidenum">
              <a:rPr lang="en" sz="1000" b="0" strike="noStrike" spc="-1" smtClean="0">
                <a:solidFill>
                  <a:srgbClr val="595959"/>
                </a:solidFill>
                <a:latin typeface="Lato"/>
                <a:ea typeface="Lato"/>
              </a:rPr>
              <a:t>‹#›</a:t>
            </a:fld>
            <a:endParaRPr lang="en-IN" sz="1000" b="0" strike="noStrike" spc="-1">
              <a:latin typeface="Times New Roman"/>
            </a:endParaRPr>
          </a:p>
        </p:txBody>
      </p:sp>
    </p:spTree>
    <p:extLst>
      <p:ext uri="{BB962C8B-B14F-4D97-AF65-F5344CB8AC3E}">
        <p14:creationId xmlns:p14="http://schemas.microsoft.com/office/powerpoint/2010/main" val="272286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908A7C6C-0F39-4D70-8E8D-FE5B9C95FA73}" type="datetimeFigureOut">
              <a:rPr lang="en-US" smtClean="0"/>
              <a:t>10/21/2021</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algn="r">
              <a:lnSpc>
                <a:spcPct val="100000"/>
              </a:lnSpc>
              <a:tabLst>
                <a:tab pos="0" algn="l"/>
              </a:tabLst>
            </a:pPr>
            <a:fld id="{7D9E39CB-96EB-42BE-AE0B-D7C0AA62B20D}" type="slidenum">
              <a:rPr lang="en" sz="1000" b="0" strike="noStrike" spc="-1" smtClean="0">
                <a:solidFill>
                  <a:srgbClr val="595959"/>
                </a:solidFill>
                <a:latin typeface="Lato"/>
                <a:ea typeface="Lato"/>
              </a:rPr>
              <a:t>‹#›</a:t>
            </a:fld>
            <a:endParaRPr lang="en-IN" sz="1000" b="0" strike="noStrike" spc="-1">
              <a:latin typeface="Times New Roman"/>
            </a:endParaRPr>
          </a:p>
        </p:txBody>
      </p:sp>
    </p:spTree>
    <p:extLst>
      <p:ext uri="{BB962C8B-B14F-4D97-AF65-F5344CB8AC3E}">
        <p14:creationId xmlns:p14="http://schemas.microsoft.com/office/powerpoint/2010/main" val="31791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7D9E39CB-96EB-42BE-AE0B-D7C0AA62B20D}" type="slidenum">
              <a:rPr lang="en" sz="1000" b="0" strike="noStrike" spc="-1" smtClean="0">
                <a:solidFill>
                  <a:srgbClr val="595959"/>
                </a:solidFill>
                <a:latin typeface="Lato"/>
                <a:ea typeface="Lato"/>
              </a:rPr>
              <a:t>‹#›</a:t>
            </a:fld>
            <a:endParaRPr lang="en-IN" sz="1000" b="0" strike="noStrike" spc="-1">
              <a:latin typeface="Times New Roman"/>
            </a:endParaRPr>
          </a:p>
        </p:txBody>
      </p:sp>
    </p:spTree>
    <p:extLst>
      <p:ext uri="{BB962C8B-B14F-4D97-AF65-F5344CB8AC3E}">
        <p14:creationId xmlns:p14="http://schemas.microsoft.com/office/powerpoint/2010/main" val="2054709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10/21/2021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r">
              <a:lnSpc>
                <a:spcPct val="100000"/>
              </a:lnSpc>
              <a:tabLst>
                <a:tab pos="0" algn="l"/>
              </a:tabLst>
            </a:pPr>
            <a:fld id="{7D9E39CB-96EB-42BE-AE0B-D7C0AA62B20D}" type="slidenum">
              <a:rPr lang="en" sz="1000" b="0" strike="noStrike" spc="-1" smtClean="0">
                <a:solidFill>
                  <a:srgbClr val="595959"/>
                </a:solidFill>
                <a:latin typeface="Lato"/>
                <a:ea typeface="Lato"/>
              </a:rPr>
              <a:t>‹#›</a:t>
            </a:fld>
            <a:endParaRPr lang="en-IN" sz="1000" b="0" strike="noStrike" spc="-1">
              <a:latin typeface="Times New Roman"/>
            </a:endParaRPr>
          </a:p>
        </p:txBody>
      </p:sp>
    </p:spTree>
    <p:extLst>
      <p:ext uri="{BB962C8B-B14F-4D97-AF65-F5344CB8AC3E}">
        <p14:creationId xmlns:p14="http://schemas.microsoft.com/office/powerpoint/2010/main" val="202841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10/21/2021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7443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10/21/2021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r">
              <a:lnSpc>
                <a:spcPct val="100000"/>
              </a:lnSpc>
              <a:tabLst>
                <a:tab pos="0" algn="l"/>
              </a:tabLst>
            </a:pPr>
            <a:fld id="{7D9E39CB-96EB-42BE-AE0B-D7C0AA62B20D}" type="slidenum">
              <a:rPr lang="en" sz="1000" b="0" strike="noStrike" spc="-1" smtClean="0">
                <a:solidFill>
                  <a:srgbClr val="595959"/>
                </a:solidFill>
                <a:latin typeface="Lato"/>
                <a:ea typeface="Lato"/>
              </a:rPr>
              <a:t>‹#›</a:t>
            </a:fld>
            <a:endParaRPr lang="en-IN" sz="1000" b="0" strike="noStrike" spc="-1">
              <a:latin typeface="Times New Roman"/>
            </a:endParaRPr>
          </a:p>
        </p:txBody>
      </p:sp>
    </p:spTree>
    <p:extLst>
      <p:ext uri="{BB962C8B-B14F-4D97-AF65-F5344CB8AC3E}">
        <p14:creationId xmlns:p14="http://schemas.microsoft.com/office/powerpoint/2010/main" val="391990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10/21/2021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algn="r">
              <a:lnSpc>
                <a:spcPct val="100000"/>
              </a:lnSpc>
              <a:tabLst>
                <a:tab pos="0" algn="l"/>
              </a:tabLst>
            </a:pPr>
            <a:fld id="{7D9E39CB-96EB-42BE-AE0B-D7C0AA62B20D}" type="slidenum">
              <a:rPr lang="en" sz="1000" b="0" strike="noStrike" spc="-1" smtClean="0">
                <a:solidFill>
                  <a:srgbClr val="595959"/>
                </a:solidFill>
                <a:latin typeface="Lato"/>
                <a:ea typeface="Lato"/>
              </a:rPr>
              <a:t>‹#›</a:t>
            </a:fld>
            <a:endParaRPr lang="en-IN" sz="1000" b="0" strike="noStrike" spc="-1">
              <a:latin typeface="Times New Roman"/>
            </a:endParaRPr>
          </a:p>
        </p:txBody>
      </p:sp>
    </p:spTree>
    <p:extLst>
      <p:ext uri="{BB962C8B-B14F-4D97-AF65-F5344CB8AC3E}">
        <p14:creationId xmlns:p14="http://schemas.microsoft.com/office/powerpoint/2010/main" val="353475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10/21/2021</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algn="r">
              <a:lnSpc>
                <a:spcPct val="100000"/>
              </a:lnSpc>
              <a:tabLst>
                <a:tab pos="0" algn="l"/>
              </a:tabLst>
            </a:pPr>
            <a:fld id="{7D9E39CB-96EB-42BE-AE0B-D7C0AA62B20D}" type="slidenum">
              <a:rPr lang="en" sz="1000" b="0" strike="noStrike" spc="-1" smtClean="0">
                <a:solidFill>
                  <a:srgbClr val="595959"/>
                </a:solidFill>
                <a:latin typeface="Lato"/>
                <a:ea typeface="Lato"/>
              </a:rPr>
              <a:t>‹#›</a:t>
            </a:fld>
            <a:endParaRPr lang="en-IN" sz="1000" b="0" strike="noStrike" spc="-1">
              <a:latin typeface="Times New Roman"/>
            </a:endParaRPr>
          </a:p>
        </p:txBody>
      </p:sp>
    </p:spTree>
    <p:extLst>
      <p:ext uri="{BB962C8B-B14F-4D97-AF65-F5344CB8AC3E}">
        <p14:creationId xmlns:p14="http://schemas.microsoft.com/office/powerpoint/2010/main" val="127544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0E59FD0C-5451-4CA0-86AF-E70AE3279989}" type="datetimeFigureOut">
              <a:rPr lang="en-US" smtClean="0"/>
              <a:t>10/21/2021</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algn="r">
              <a:lnSpc>
                <a:spcPct val="100000"/>
              </a:lnSpc>
              <a:tabLst>
                <a:tab pos="0" algn="l"/>
              </a:tabLst>
            </a:pPr>
            <a:fld id="{7D9E39CB-96EB-42BE-AE0B-D7C0AA62B20D}" type="slidenum">
              <a:rPr lang="en" sz="1000" b="0" strike="noStrike" spc="-1" smtClean="0">
                <a:solidFill>
                  <a:srgbClr val="595959"/>
                </a:solidFill>
                <a:latin typeface="Lato"/>
                <a:ea typeface="Lato"/>
              </a:rPr>
              <a:t>‹#›</a:t>
            </a:fld>
            <a:endParaRPr lang="en-IN" sz="1000" b="0" strike="noStrike" spc="-1">
              <a:latin typeface="Times New Roman"/>
            </a:endParaRPr>
          </a:p>
        </p:txBody>
      </p:sp>
    </p:spTree>
    <p:extLst>
      <p:ext uri="{BB962C8B-B14F-4D97-AF65-F5344CB8AC3E}">
        <p14:creationId xmlns:p14="http://schemas.microsoft.com/office/powerpoint/2010/main" val="90592561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xStyles>
    <p:titleStyle>
      <a:lvl1pPr algn="l" defTabSz="685800" rtl="0" eaLnBrk="1" latinLnBrk="0" hangingPunct="1">
        <a:lnSpc>
          <a:spcPct val="90000"/>
        </a:lnSpc>
        <a:spcBef>
          <a:spcPct val="0"/>
        </a:spcBef>
        <a:buNone/>
        <a:defRPr sz="405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arxiv.org/search/eess?searchtype=author&amp;query=Zhang%2C+C" TargetMode="External"/><Relationship Id="rId7" Type="http://schemas.openxmlformats.org/officeDocument/2006/relationships/hyperlink" Target="https://arxiv.org/search/eess?searchtype=author&amp;query=Bom%2C+S" TargetMode="External"/><Relationship Id="rId2" Type="http://schemas.openxmlformats.org/officeDocument/2006/relationships/hyperlink" Target="https://arxiv.org/search/eess?searchtype=author&amp;query=Petrov%2C+S" TargetMode="External"/><Relationship Id="rId1" Type="http://schemas.openxmlformats.org/officeDocument/2006/relationships/slideLayout" Target="../slideLayouts/slideLayout13.xml"/><Relationship Id="rId6" Type="http://schemas.openxmlformats.org/officeDocument/2006/relationships/hyperlink" Target="https://arxiv.org/search/eess?searchtype=author&amp;query=Qian%2C+X" TargetMode="External"/><Relationship Id="rId5" Type="http://schemas.openxmlformats.org/officeDocument/2006/relationships/hyperlink" Target="https://arxiv.org/search/eess?searchtype=author&amp;query=Huang%2C+Y" TargetMode="External"/><Relationship Id="rId4" Type="http://schemas.openxmlformats.org/officeDocument/2006/relationships/hyperlink" Target="https://arxiv.org/search/eess?searchtype=author&amp;query=Yella%2C+J"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43173" y="649096"/>
            <a:ext cx="8057654" cy="1606869"/>
          </a:xfrm>
          <a:prstGeom prst="rect">
            <a:avLst/>
          </a:prstGeom>
          <a:noFill/>
          <a:ln>
            <a:noFill/>
          </a:ln>
        </p:spPr>
        <p:txBody>
          <a:bodyPr tIns="91440" bIns="91440">
            <a:normAutofit fontScale="98500"/>
          </a:bodyPr>
          <a:lstStyle/>
          <a:p>
            <a:pPr>
              <a:lnSpc>
                <a:spcPct val="100000"/>
              </a:lnSpc>
              <a:tabLst>
                <a:tab pos="0" algn="l"/>
              </a:tabLst>
            </a:pPr>
            <a:r>
              <a:rPr lang="en" sz="2400" b="1" strike="noStrike" spc="-1" dirty="0">
                <a:solidFill>
                  <a:srgbClr val="1A9988"/>
                </a:solidFill>
                <a:latin typeface="Arial"/>
                <a:ea typeface="Arial"/>
              </a:rPr>
              <a:t>SOFT SENSING PREDICTION- SEAGATE</a:t>
            </a:r>
            <a:br>
              <a:rPr dirty="0"/>
            </a:br>
            <a:endParaRPr lang="en-US" dirty="0"/>
          </a:p>
          <a:p>
            <a:pPr>
              <a:lnSpc>
                <a:spcPct val="100000"/>
              </a:lnSpc>
              <a:tabLst>
                <a:tab pos="0" algn="l"/>
              </a:tabLst>
            </a:pPr>
            <a:r>
              <a:rPr lang="en" sz="2000" b="1" strike="noStrike" spc="-1" dirty="0">
                <a:solidFill>
                  <a:srgbClr val="EB5600"/>
                </a:solidFill>
                <a:latin typeface="Arial"/>
                <a:ea typeface="Arial"/>
              </a:rPr>
              <a:t>Big data challenge</a:t>
            </a:r>
            <a:endParaRPr lang="en-IN" sz="2000" b="0" strike="noStrike" spc="-1" dirty="0">
              <a:solidFill>
                <a:srgbClr val="000000"/>
              </a:solidFill>
              <a:latin typeface="Arial"/>
            </a:endParaRPr>
          </a:p>
        </p:txBody>
      </p:sp>
      <p:sp>
        <p:nvSpPr>
          <p:cNvPr id="87" name="CustomShape 2"/>
          <p:cNvSpPr/>
          <p:nvPr/>
        </p:nvSpPr>
        <p:spPr>
          <a:xfrm>
            <a:off x="543173" y="2679834"/>
            <a:ext cx="3774240" cy="1535485"/>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50000"/>
              </a:lnSpc>
              <a:tabLst>
                <a:tab pos="0" algn="l"/>
              </a:tabLst>
            </a:pPr>
            <a:r>
              <a:rPr lang="en" sz="1200" b="1" strike="noStrike" spc="-1" dirty="0">
                <a:solidFill>
                  <a:srgbClr val="000000"/>
                </a:solidFill>
                <a:latin typeface="Arial"/>
                <a:ea typeface="Arial"/>
              </a:rPr>
              <a:t>     Name 	            USN  	Roll </a:t>
            </a:r>
            <a:endParaRPr lang="en-IN" sz="1200" b="0" strike="noStrike" spc="-1" dirty="0">
              <a:latin typeface="Arial"/>
            </a:endParaRPr>
          </a:p>
          <a:p>
            <a:pPr>
              <a:lnSpc>
                <a:spcPct val="150000"/>
              </a:lnSpc>
              <a:tabLst>
                <a:tab pos="0" algn="l"/>
              </a:tabLst>
            </a:pPr>
            <a:r>
              <a:rPr lang="en" sz="1200" b="0" strike="noStrike" spc="-1" dirty="0">
                <a:solidFill>
                  <a:srgbClr val="000000"/>
                </a:solidFill>
                <a:latin typeface="Arial"/>
                <a:ea typeface="Arial"/>
              </a:rPr>
              <a:t>Leelaprasad P   01FE19BCS278 	256</a:t>
            </a:r>
            <a:endParaRPr lang="en-IN" sz="1200" b="0" strike="noStrike" spc="-1" dirty="0">
              <a:latin typeface="Arial"/>
            </a:endParaRPr>
          </a:p>
          <a:p>
            <a:pPr>
              <a:lnSpc>
                <a:spcPct val="150000"/>
              </a:lnSpc>
              <a:tabLst>
                <a:tab pos="0" algn="l"/>
              </a:tabLst>
            </a:pPr>
            <a:r>
              <a:rPr lang="en" sz="1200" b="0" strike="noStrike" spc="-1" dirty="0">
                <a:solidFill>
                  <a:srgbClr val="000000"/>
                </a:solidFill>
                <a:latin typeface="Arial"/>
                <a:ea typeface="Arial"/>
              </a:rPr>
              <a:t>Shreesh Bhat    01FE20BCS411 	267</a:t>
            </a:r>
            <a:endParaRPr lang="en-IN" sz="1200" b="0" strike="noStrike" spc="-1" dirty="0">
              <a:latin typeface="Arial"/>
            </a:endParaRPr>
          </a:p>
          <a:p>
            <a:pPr>
              <a:lnSpc>
                <a:spcPct val="150000"/>
              </a:lnSpc>
              <a:tabLst>
                <a:tab pos="0" algn="l"/>
              </a:tabLst>
            </a:pPr>
            <a:r>
              <a:rPr lang="en" sz="1200" b="0" strike="noStrike" spc="-1" dirty="0">
                <a:solidFill>
                  <a:srgbClr val="000000"/>
                </a:solidFill>
                <a:latin typeface="Arial"/>
                <a:ea typeface="Arial"/>
              </a:rPr>
              <a:t>Dhananjay K 	    01FE19BCS131 	254</a:t>
            </a:r>
            <a:endParaRPr lang="en-IN" sz="1200" b="0" strike="noStrike" spc="-1" dirty="0">
              <a:latin typeface="Arial"/>
            </a:endParaRPr>
          </a:p>
          <a:p>
            <a:pPr>
              <a:lnSpc>
                <a:spcPct val="150000"/>
              </a:lnSpc>
              <a:tabLst>
                <a:tab pos="0" algn="l"/>
              </a:tabLst>
            </a:pPr>
            <a:r>
              <a:rPr lang="en" sz="1200" b="0" strike="noStrike" spc="-1" dirty="0">
                <a:solidFill>
                  <a:srgbClr val="000000"/>
                </a:solidFill>
                <a:latin typeface="Arial"/>
                <a:ea typeface="Arial"/>
              </a:rPr>
              <a:t>Siri Revant 	    01FE19BCS126  	251</a:t>
            </a:r>
            <a:endParaRPr lang="en-IN" sz="1200" b="0" strike="noStrike" spc="-1" dirty="0">
              <a:latin typeface="Arial"/>
            </a:endParaRPr>
          </a:p>
        </p:txBody>
      </p:sp>
      <p:pic>
        <p:nvPicPr>
          <p:cNvPr id="1026" name="Picture 2" descr="Big Data &amp;amp; Analytics — Alliance Technology Group">
            <a:extLst>
              <a:ext uri="{FF2B5EF4-FFF2-40B4-BE49-F238E27FC236}">
                <a16:creationId xmlns:a16="http://schemas.microsoft.com/office/drawing/2014/main" id="{04598DFC-AEE8-4E7E-BA65-4F2668F09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2887" y="1809888"/>
            <a:ext cx="2988626" cy="29886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615895" y="709576"/>
            <a:ext cx="7688520" cy="534960"/>
          </a:xfrm>
          <a:prstGeom prst="rect">
            <a:avLst/>
          </a:prstGeom>
          <a:noFill/>
          <a:ln>
            <a:noFill/>
          </a:ln>
        </p:spPr>
        <p:txBody>
          <a:bodyPr tIns="91440" bIns="91440">
            <a:noAutofit/>
          </a:bodyPr>
          <a:lstStyle/>
          <a:p>
            <a:pPr>
              <a:lnSpc>
                <a:spcPct val="100000"/>
              </a:lnSpc>
              <a:tabLst>
                <a:tab pos="0" algn="l"/>
              </a:tabLst>
            </a:pPr>
            <a:r>
              <a:rPr lang="en" b="1" strike="noStrike" spc="-1" dirty="0">
                <a:solidFill>
                  <a:srgbClr val="1A1A1A"/>
                </a:solidFill>
                <a:latin typeface="Times New Roman" panose="02020603050405020304" pitchFamily="18" charset="0"/>
                <a:ea typeface="Arial"/>
                <a:cs typeface="Times New Roman" panose="02020603050405020304" pitchFamily="18" charset="0"/>
              </a:rPr>
              <a:t>LEARNING MODELS</a:t>
            </a:r>
            <a:endParaRPr lang="en-IN"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08" name="TextShape 2"/>
          <p:cNvSpPr txBox="1"/>
          <p:nvPr/>
        </p:nvSpPr>
        <p:spPr>
          <a:xfrm>
            <a:off x="729360" y="2079000"/>
            <a:ext cx="7688520" cy="2260800"/>
          </a:xfrm>
          <a:prstGeom prst="rect">
            <a:avLst/>
          </a:prstGeom>
          <a:noFill/>
          <a:ln>
            <a:noFill/>
          </a:ln>
        </p:spPr>
        <p:txBody>
          <a:bodyPr tIns="91440" bIns="91440">
            <a:normAutofit/>
          </a:bodyPr>
          <a:lstStyle/>
          <a:p>
            <a:pPr>
              <a:lnSpc>
                <a:spcPct val="90000"/>
              </a:lnSpc>
              <a:spcBef>
                <a:spcPts val="1199"/>
              </a:spcBef>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1.Logistic Regression</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1199"/>
              </a:spcBef>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2.KNN classifier algorithm</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1199"/>
              </a:spcBef>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3.Decision tree</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1199"/>
              </a:spcBef>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4.LSTM</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1199"/>
              </a:spcAft>
              <a:tabLst>
                <a:tab pos="0" algn="l"/>
              </a:tabLst>
            </a:pPr>
            <a:endParaRPr lang="en-IN"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526872" y="794990"/>
            <a:ext cx="7688520" cy="534960"/>
          </a:xfrm>
          <a:prstGeom prst="rect">
            <a:avLst/>
          </a:prstGeom>
          <a:noFill/>
          <a:ln>
            <a:noFill/>
          </a:ln>
        </p:spPr>
        <p:txBody>
          <a:bodyPr tIns="91440" bIns="91440">
            <a:noAutofit/>
          </a:bodyPr>
          <a:lstStyle/>
          <a:p>
            <a:pPr>
              <a:lnSpc>
                <a:spcPct val="90000"/>
              </a:lnSpc>
              <a:spcBef>
                <a:spcPts val="1199"/>
              </a:spcBef>
              <a:tabLst>
                <a:tab pos="0" algn="l"/>
              </a:tabLst>
            </a:pPr>
            <a:r>
              <a:rPr lang="en" b="1" strike="noStrike" spc="-1" dirty="0">
                <a:latin typeface="Times New Roman" panose="02020603050405020304" pitchFamily="18" charset="0"/>
                <a:ea typeface="Arial"/>
                <a:cs typeface="Times New Roman" panose="02020603050405020304" pitchFamily="18" charset="0"/>
              </a:rPr>
              <a:t>LOGISTIC REGRESSION</a:t>
            </a:r>
            <a:endParaRPr lang="en-IN" b="1" strike="noStrike" spc="-1" dirty="0">
              <a:latin typeface="Times New Roman" panose="02020603050405020304" pitchFamily="18" charset="0"/>
              <a:cs typeface="Times New Roman" panose="02020603050405020304" pitchFamily="18" charset="0"/>
            </a:endParaRPr>
          </a:p>
        </p:txBody>
      </p:sp>
      <p:sp>
        <p:nvSpPr>
          <p:cNvPr id="110" name="TextShape 2"/>
          <p:cNvSpPr txBox="1"/>
          <p:nvPr/>
        </p:nvSpPr>
        <p:spPr>
          <a:xfrm>
            <a:off x="152832" y="794990"/>
            <a:ext cx="8062560" cy="3606840"/>
          </a:xfrm>
          <a:prstGeom prst="rect">
            <a:avLst/>
          </a:prstGeom>
          <a:noFill/>
          <a:ln>
            <a:noFill/>
          </a:ln>
        </p:spPr>
        <p:txBody>
          <a:bodyPr tIns="91440" bIns="91440">
            <a:noAutofit/>
          </a:bodyPr>
          <a:lstStyle/>
          <a:p>
            <a:pPr lvl="1">
              <a:lnSpc>
                <a:spcPct val="90000"/>
              </a:lnSpc>
              <a:spcBef>
                <a:spcPts val="1199"/>
              </a:spcBef>
              <a:tabLst>
                <a:tab pos="0" algn="l"/>
              </a:tabLst>
            </a:pP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800100" lvl="1" indent="-342900">
              <a:lnSpc>
                <a:spcPct val="90000"/>
              </a:lnSpc>
              <a:spcBef>
                <a:spcPts val="1199"/>
              </a:spcBef>
              <a:buFont typeface="+mj-lt"/>
              <a:buAutoNum type="arabicPeriod"/>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Used for models to predict values having dependent variable with 2 classes.</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800100" lvl="1" indent="-342900">
              <a:lnSpc>
                <a:spcPct val="90000"/>
              </a:lnSpc>
              <a:spcBef>
                <a:spcPts val="1199"/>
              </a:spcBef>
              <a:buFont typeface="+mj-lt"/>
              <a:buAutoNum type="arabicPeriod"/>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 The independent variables can be binary or continuous. </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1022310" lvl="1" indent="-285750">
              <a:lnSpc>
                <a:spcPct val="90000"/>
              </a:lnSpc>
              <a:spcBef>
                <a:spcPts val="400"/>
              </a:spcBef>
              <a:buFont typeface="Arial" panose="020B0604020202020204" pitchFamily="34" charset="0"/>
              <a:buChar char="•"/>
              <a:tabLst>
                <a:tab pos="0" algn="l"/>
              </a:tabLst>
            </a:pPr>
            <a:r>
              <a:rPr lang="en" sz="1600" b="0" u="sng" strike="noStrike" spc="-1" dirty="0">
                <a:solidFill>
                  <a:srgbClr val="595959"/>
                </a:solidFill>
                <a:uFillTx/>
                <a:latin typeface="Times New Roman" panose="02020603050405020304" pitchFamily="18" charset="0"/>
                <a:ea typeface="Arial"/>
                <a:cs typeface="Times New Roman" panose="02020603050405020304" pitchFamily="18" charset="0"/>
              </a:rPr>
              <a:t>Logistic function:</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lvl="1">
              <a:lnSpc>
                <a:spcPct val="90000"/>
              </a:lnSpc>
              <a:spcBef>
                <a:spcPts val="400"/>
              </a:spcBef>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The logistic function is a sigmoid function, which takes any binary or real input t, and outputs a value between zero and one.</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lvl="1">
              <a:lnSpc>
                <a:spcPct val="90000"/>
              </a:lnSpc>
              <a:spcBef>
                <a:spcPts val="400"/>
              </a:spcBef>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The standard logistic function </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1079460" lvl="1" indent="-342900">
              <a:lnSpc>
                <a:spcPct val="90000"/>
              </a:lnSpc>
              <a:spcBef>
                <a:spcPts val="400"/>
              </a:spcBef>
              <a:buFont typeface="Arial" panose="020B0604020202020204" pitchFamily="34" charset="0"/>
              <a:buChar char="•"/>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  σ: R→(0,1) is defined as follows: </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1079460" lvl="1" indent="-342900">
              <a:lnSpc>
                <a:spcPct val="90000"/>
              </a:lnSpc>
              <a:spcBef>
                <a:spcPts val="400"/>
              </a:spcBef>
              <a:buFont typeface="Arial" panose="020B0604020202020204" pitchFamily="34" charset="0"/>
              <a:buChar char="•"/>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  σ(t) = (e^t)/(e^t + 1). </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1079460" lvl="1" indent="-342900">
              <a:lnSpc>
                <a:spcPct val="90000"/>
              </a:lnSpc>
              <a:spcBef>
                <a:spcPts val="400"/>
              </a:spcBef>
              <a:buFont typeface="Arial" panose="020B0604020202020204" pitchFamily="34" charset="0"/>
              <a:buChar char="•"/>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  for 1 predictors: t = β0 + β1*x </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1079460" lvl="1" indent="-342900">
              <a:lnSpc>
                <a:spcPct val="90000"/>
              </a:lnSpc>
              <a:spcBef>
                <a:spcPts val="400"/>
              </a:spcBef>
              <a:buFont typeface="Arial" panose="020B0604020202020204" pitchFamily="34" charset="0"/>
              <a:buChar char="•"/>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  for 2 predictors: t = β0 + β1*x1 + β2*x2</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736560" lvl="1">
              <a:lnSpc>
                <a:spcPct val="90000"/>
              </a:lnSpc>
              <a:spcBef>
                <a:spcPts val="400"/>
              </a:spcBef>
              <a:tabLst>
                <a:tab pos="0" algn="l"/>
              </a:tabLst>
            </a:pPr>
            <a:r>
              <a:rPr lang="en" sz="1600" b="1" strike="noStrike" spc="-1" dirty="0">
                <a:solidFill>
                  <a:srgbClr val="595959"/>
                </a:solidFill>
                <a:latin typeface="Times New Roman" panose="02020603050405020304" pitchFamily="18" charset="0"/>
                <a:ea typeface="Arial"/>
                <a:cs typeface="Times New Roman" panose="02020603050405020304" pitchFamily="18" charset="0"/>
              </a:rPr>
              <a:t>Accuracy</a:t>
            </a:r>
            <a:endParaRPr lang="en-IN" sz="1600" b="1" strike="noStrike" spc="-1" dirty="0">
              <a:solidFill>
                <a:srgbClr val="000000"/>
              </a:solidFill>
              <a:latin typeface="Times New Roman" panose="02020603050405020304" pitchFamily="18" charset="0"/>
              <a:cs typeface="Times New Roman" panose="02020603050405020304" pitchFamily="18" charset="0"/>
            </a:endParaRPr>
          </a:p>
          <a:p>
            <a:pPr marL="736560" lvl="1">
              <a:lnSpc>
                <a:spcPct val="90000"/>
              </a:lnSpc>
              <a:spcBef>
                <a:spcPts val="400"/>
              </a:spcBef>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Train set :  0.99</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lvl="1">
              <a:lnSpc>
                <a:spcPct val="115000"/>
              </a:lnSpc>
              <a:spcBef>
                <a:spcPts val="201"/>
              </a:spcBef>
              <a:spcAft>
                <a:spcPts val="1199"/>
              </a:spcAft>
              <a:tabLst>
                <a:tab pos="0" algn="l"/>
              </a:tabLst>
            </a:pPr>
            <a:endParaRPr lang="en-IN"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118CCF-907E-4577-9A44-ACA4E0571FB6}"/>
              </a:ext>
            </a:extLst>
          </p:cNvPr>
          <p:cNvSpPr>
            <a:spLocks noGrp="1"/>
          </p:cNvSpPr>
          <p:nvPr>
            <p:ph type="body"/>
          </p:nvPr>
        </p:nvSpPr>
        <p:spPr>
          <a:xfrm>
            <a:off x="368710" y="302342"/>
            <a:ext cx="8049170" cy="4037458"/>
          </a:xfrm>
        </p:spPr>
        <p:txBody>
          <a:bodyPr/>
          <a:lstStyle/>
          <a:p>
            <a:pPr marL="0" indent="0">
              <a:buNone/>
            </a:pPr>
            <a:endParaRPr lang="en-IN" dirty="0"/>
          </a:p>
          <a:p>
            <a:pPr marL="0" indent="0">
              <a:buNone/>
            </a:pPr>
            <a:endParaRPr lang="en-IN" dirty="0"/>
          </a:p>
          <a:p>
            <a:pPr marL="0" indent="0">
              <a:buNone/>
            </a:pPr>
            <a:endParaRPr lang="en-IN" dirty="0"/>
          </a:p>
          <a:p>
            <a:pPr marL="0" indent="0">
              <a:buNone/>
            </a:pPr>
            <a:r>
              <a:rPr lang="en-IN" dirty="0"/>
              <a:t>							 Th  </a:t>
            </a:r>
          </a:p>
        </p:txBody>
      </p:sp>
      <p:pic>
        <p:nvPicPr>
          <p:cNvPr id="4" name="Picture 3">
            <a:extLst>
              <a:ext uri="{FF2B5EF4-FFF2-40B4-BE49-F238E27FC236}">
                <a16:creationId xmlns:a16="http://schemas.microsoft.com/office/drawing/2014/main" id="{BAC3E4DE-E1F5-41C7-B210-BA42B3FDDF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8710" y="302342"/>
            <a:ext cx="5137312" cy="3447927"/>
          </a:xfrm>
          <a:prstGeom prst="rect">
            <a:avLst/>
          </a:prstGeom>
          <a:noFill/>
          <a:ln>
            <a:noFill/>
          </a:ln>
        </p:spPr>
      </p:pic>
      <p:sp>
        <p:nvSpPr>
          <p:cNvPr id="5" name="TextBox 4">
            <a:extLst>
              <a:ext uri="{FF2B5EF4-FFF2-40B4-BE49-F238E27FC236}">
                <a16:creationId xmlns:a16="http://schemas.microsoft.com/office/drawing/2014/main" id="{C8C9F4EA-9F96-4DEA-B9D6-EBC87B710CCC}"/>
              </a:ext>
            </a:extLst>
          </p:cNvPr>
          <p:cNvSpPr txBox="1"/>
          <p:nvPr/>
        </p:nvSpPr>
        <p:spPr>
          <a:xfrm>
            <a:off x="5506022" y="589935"/>
            <a:ext cx="2664584" cy="1384995"/>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1: The graph shown is the Receiver operator Curve for all the Labels of Logistic Regression Model</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AUC Score: 0.59</a:t>
            </a:r>
          </a:p>
        </p:txBody>
      </p:sp>
    </p:spTree>
    <p:extLst>
      <p:ext uri="{BB962C8B-B14F-4D97-AF65-F5344CB8AC3E}">
        <p14:creationId xmlns:p14="http://schemas.microsoft.com/office/powerpoint/2010/main" val="2620466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601897" y="759702"/>
            <a:ext cx="7688520" cy="534960"/>
          </a:xfrm>
          <a:prstGeom prst="rect">
            <a:avLst/>
          </a:prstGeom>
          <a:noFill/>
          <a:ln>
            <a:noFill/>
          </a:ln>
        </p:spPr>
        <p:txBody>
          <a:bodyPr tIns="91440" bIns="91440">
            <a:noAutofit/>
          </a:bodyPr>
          <a:lstStyle/>
          <a:p>
            <a:pPr>
              <a:lnSpc>
                <a:spcPct val="90000"/>
              </a:lnSpc>
              <a:spcBef>
                <a:spcPts val="1199"/>
              </a:spcBef>
              <a:tabLst>
                <a:tab pos="0" algn="l"/>
              </a:tabLst>
            </a:pPr>
            <a:r>
              <a:rPr lang="en" b="1" strike="noStrike" spc="-1" dirty="0">
                <a:latin typeface="Times New Roman" panose="02020603050405020304" pitchFamily="18" charset="0"/>
                <a:ea typeface="Arial"/>
                <a:cs typeface="Times New Roman" panose="02020603050405020304" pitchFamily="18" charset="0"/>
              </a:rPr>
              <a:t>KNN CLASSIFIER ALGORITHM :</a:t>
            </a:r>
            <a:endParaRPr lang="en-IN" b="1" strike="noStrike" spc="-1" dirty="0">
              <a:latin typeface="Times New Roman" panose="02020603050405020304" pitchFamily="18" charset="0"/>
              <a:cs typeface="Times New Roman" panose="02020603050405020304" pitchFamily="18" charset="0"/>
            </a:endParaRPr>
          </a:p>
        </p:txBody>
      </p:sp>
      <p:sp>
        <p:nvSpPr>
          <p:cNvPr id="112" name="TextShape 2"/>
          <p:cNvSpPr txBox="1"/>
          <p:nvPr/>
        </p:nvSpPr>
        <p:spPr>
          <a:xfrm>
            <a:off x="478742" y="919660"/>
            <a:ext cx="7611120" cy="3168720"/>
          </a:xfrm>
          <a:prstGeom prst="rect">
            <a:avLst/>
          </a:prstGeom>
          <a:noFill/>
          <a:ln>
            <a:noFill/>
          </a:ln>
        </p:spPr>
        <p:txBody>
          <a:bodyPr tIns="91440" bIns="91440">
            <a:normAutofit/>
          </a:bodyPr>
          <a:lstStyle/>
          <a:p>
            <a:pPr>
              <a:lnSpc>
                <a:spcPct val="90000"/>
              </a:lnSpc>
              <a:spcBef>
                <a:spcPts val="1199"/>
              </a:spcBef>
              <a:tabLst>
                <a:tab pos="0" algn="l"/>
              </a:tabLst>
            </a:pP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57200" indent="-342720">
              <a:lnSpc>
                <a:spcPct val="90000"/>
              </a:lnSpc>
              <a:spcBef>
                <a:spcPts val="400"/>
              </a:spcBef>
              <a:buClr>
                <a:srgbClr val="595959"/>
              </a:buClr>
              <a:buFont typeface="Arial"/>
              <a:buAutoNum type="arabicPeriod"/>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KNN algorithm is one of the simplest Machine Learning model</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57200" indent="-342720">
              <a:lnSpc>
                <a:spcPct val="90000"/>
              </a:lnSpc>
              <a:buClr>
                <a:srgbClr val="595959"/>
              </a:buClr>
              <a:buFont typeface="Arial"/>
              <a:buAutoNum type="arabicPeriod"/>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It is simple to implement and robust to the noisy training data.</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57200" indent="-342720">
              <a:lnSpc>
                <a:spcPct val="90000"/>
              </a:lnSpc>
              <a:buClr>
                <a:srgbClr val="595959"/>
              </a:buClr>
              <a:buFont typeface="Arial"/>
              <a:buAutoNum type="arabicPeriod"/>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It can be more effective if the training data is large.</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57200" indent="-342720">
              <a:lnSpc>
                <a:spcPct val="90000"/>
              </a:lnSpc>
              <a:buClr>
                <a:srgbClr val="595959"/>
              </a:buClr>
              <a:buFont typeface="Arial"/>
              <a:buAutoNum type="arabicPeriod"/>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As KNN is a lazy learner model, it doesn’t learning from the training data instantly but stores the dataset and at the time of classification, it performs an action on the dataset.</a:t>
            </a:r>
          </a:p>
          <a:p>
            <a:pPr marL="279360">
              <a:lnSpc>
                <a:spcPct val="90000"/>
              </a:lnSpc>
              <a:spcBef>
                <a:spcPts val="400"/>
              </a:spcBef>
              <a:tabLst>
                <a:tab pos="0" algn="l"/>
              </a:tabLst>
            </a:pPr>
            <a:endParaRPr lang="en-IN" sz="1600" spc="-1" dirty="0">
              <a:solidFill>
                <a:srgbClr val="000000"/>
              </a:solidFill>
              <a:latin typeface="Times New Roman" panose="02020603050405020304" pitchFamily="18" charset="0"/>
              <a:cs typeface="Times New Roman" panose="02020603050405020304" pitchFamily="18" charset="0"/>
            </a:endParaRPr>
          </a:p>
          <a:p>
            <a:pPr marL="279360">
              <a:lnSpc>
                <a:spcPct val="90000"/>
              </a:lnSpc>
              <a:spcBef>
                <a:spcPts val="400"/>
              </a:spcBef>
              <a:tabLst>
                <a:tab pos="0" algn="l"/>
              </a:tabLst>
            </a:pPr>
            <a:r>
              <a:rPr lang="en" sz="1600" b="1" strike="noStrike" spc="-1" dirty="0">
                <a:solidFill>
                  <a:srgbClr val="595959"/>
                </a:solidFill>
                <a:latin typeface="Times New Roman" panose="02020603050405020304" pitchFamily="18" charset="0"/>
                <a:ea typeface="Arial"/>
                <a:cs typeface="Times New Roman" panose="02020603050405020304" pitchFamily="18" charset="0"/>
              </a:rPr>
              <a:t>Accuracy</a:t>
            </a:r>
            <a:endParaRPr lang="en-IN" sz="1600" b="1" strike="noStrike" spc="-1" dirty="0">
              <a:solidFill>
                <a:srgbClr val="000000"/>
              </a:solidFill>
              <a:latin typeface="Times New Roman" panose="02020603050405020304" pitchFamily="18" charset="0"/>
              <a:cs typeface="Times New Roman" panose="02020603050405020304" pitchFamily="18" charset="0"/>
            </a:endParaRPr>
          </a:p>
          <a:p>
            <a:pPr marL="279360">
              <a:lnSpc>
                <a:spcPct val="90000"/>
              </a:lnSpc>
              <a:spcBef>
                <a:spcPts val="400"/>
              </a:spcBef>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Train set : 0</a:t>
            </a:r>
            <a:r>
              <a:rPr lang="en" sz="1600" spc="-1" dirty="0">
                <a:solidFill>
                  <a:srgbClr val="595959"/>
                </a:solidFill>
                <a:latin typeface="Times New Roman" panose="02020603050405020304" pitchFamily="18" charset="0"/>
                <a:ea typeface="Arial"/>
                <a:cs typeface="Times New Roman" panose="02020603050405020304" pitchFamily="18" charset="0"/>
              </a:rPr>
              <a:t>.91</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spcBef>
                <a:spcPts val="201"/>
              </a:spcBef>
              <a:spcAft>
                <a:spcPts val="1199"/>
              </a:spcAft>
              <a:tabLst>
                <a:tab pos="0" algn="l"/>
              </a:tabLst>
            </a:pPr>
            <a:endParaRPr lang="en-IN"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118CCF-907E-4577-9A44-ACA4E0571FB6}"/>
              </a:ext>
            </a:extLst>
          </p:cNvPr>
          <p:cNvSpPr>
            <a:spLocks noGrp="1"/>
          </p:cNvSpPr>
          <p:nvPr>
            <p:ph type="body"/>
          </p:nvPr>
        </p:nvSpPr>
        <p:spPr>
          <a:xfrm>
            <a:off x="368710" y="302342"/>
            <a:ext cx="8049170" cy="4037458"/>
          </a:xfrm>
        </p:spPr>
        <p:txBody>
          <a:bodyPr/>
          <a:lstStyle/>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
        <p:nvSpPr>
          <p:cNvPr id="5" name="TextBox 4">
            <a:extLst>
              <a:ext uri="{FF2B5EF4-FFF2-40B4-BE49-F238E27FC236}">
                <a16:creationId xmlns:a16="http://schemas.microsoft.com/office/drawing/2014/main" id="{C8C9F4EA-9F96-4DEA-B9D6-EBC87B710CCC}"/>
              </a:ext>
            </a:extLst>
          </p:cNvPr>
          <p:cNvSpPr txBox="1"/>
          <p:nvPr/>
        </p:nvSpPr>
        <p:spPr>
          <a:xfrm>
            <a:off x="5506022" y="589935"/>
            <a:ext cx="2664584" cy="1384995"/>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1: The graph shown is the Receiver operator Curve for all the Labels of KNN Classifier Model</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AUC Score: 0.55</a:t>
            </a:r>
          </a:p>
        </p:txBody>
      </p:sp>
      <p:pic>
        <p:nvPicPr>
          <p:cNvPr id="6" name="Picture 5">
            <a:extLst>
              <a:ext uri="{FF2B5EF4-FFF2-40B4-BE49-F238E27FC236}">
                <a16:creationId xmlns:a16="http://schemas.microsoft.com/office/drawing/2014/main" id="{AE096172-89E8-43E8-83B2-46F1EC61E7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8710" y="315247"/>
            <a:ext cx="5063874" cy="3458497"/>
          </a:xfrm>
          <a:prstGeom prst="rect">
            <a:avLst/>
          </a:prstGeom>
          <a:noFill/>
          <a:ln>
            <a:noFill/>
          </a:ln>
        </p:spPr>
      </p:pic>
    </p:spTree>
    <p:extLst>
      <p:ext uri="{BB962C8B-B14F-4D97-AF65-F5344CB8AC3E}">
        <p14:creationId xmlns:p14="http://schemas.microsoft.com/office/powerpoint/2010/main" val="2466394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559987" y="796343"/>
            <a:ext cx="7688520" cy="534960"/>
          </a:xfrm>
          <a:prstGeom prst="rect">
            <a:avLst/>
          </a:prstGeom>
          <a:noFill/>
          <a:ln>
            <a:noFill/>
          </a:ln>
        </p:spPr>
        <p:txBody>
          <a:bodyPr tIns="91440" bIns="91440">
            <a:noAutofit/>
          </a:bodyPr>
          <a:lstStyle/>
          <a:p>
            <a:pPr>
              <a:lnSpc>
                <a:spcPct val="90000"/>
              </a:lnSpc>
              <a:spcBef>
                <a:spcPts val="1199"/>
              </a:spcBef>
              <a:tabLst>
                <a:tab pos="0" algn="l"/>
              </a:tabLst>
            </a:pPr>
            <a:r>
              <a:rPr lang="en" b="1" strike="noStrike" spc="-1" dirty="0">
                <a:latin typeface="Times New Roman" panose="02020603050405020304" pitchFamily="18" charset="0"/>
                <a:ea typeface="Arial"/>
                <a:cs typeface="Times New Roman" panose="02020603050405020304" pitchFamily="18" charset="0"/>
              </a:rPr>
              <a:t>DECISION TREE ALGORITHM :</a:t>
            </a:r>
            <a:endParaRPr lang="en-IN" b="1" strike="noStrike" spc="-1" dirty="0">
              <a:latin typeface="Times New Roman" panose="02020603050405020304" pitchFamily="18" charset="0"/>
              <a:cs typeface="Times New Roman" panose="02020603050405020304" pitchFamily="18" charset="0"/>
            </a:endParaRPr>
          </a:p>
        </p:txBody>
      </p:sp>
      <p:sp>
        <p:nvSpPr>
          <p:cNvPr id="114" name="TextShape 2"/>
          <p:cNvSpPr txBox="1"/>
          <p:nvPr/>
        </p:nvSpPr>
        <p:spPr>
          <a:xfrm>
            <a:off x="429847" y="1014750"/>
            <a:ext cx="7948800" cy="3114000"/>
          </a:xfrm>
          <a:prstGeom prst="rect">
            <a:avLst/>
          </a:prstGeom>
          <a:noFill/>
          <a:ln>
            <a:noFill/>
          </a:ln>
        </p:spPr>
        <p:txBody>
          <a:bodyPr tIns="91440" bIns="91440">
            <a:normAutofit/>
          </a:bodyPr>
          <a:lstStyle/>
          <a:p>
            <a:pPr>
              <a:lnSpc>
                <a:spcPct val="90000"/>
              </a:lnSpc>
              <a:spcBef>
                <a:spcPts val="1199"/>
              </a:spcBef>
              <a:tabLst>
                <a:tab pos="0" algn="l"/>
              </a:tabLst>
            </a:pP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57200" indent="-342720">
              <a:lnSpc>
                <a:spcPct val="90000"/>
              </a:lnSpc>
              <a:spcBef>
                <a:spcPts val="400"/>
              </a:spcBef>
              <a:buClr>
                <a:srgbClr val="595959"/>
              </a:buClr>
              <a:buFont typeface="Arial"/>
              <a:buAutoNum type="arabicPeriod"/>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Decision Tree algorithm belongs to the family of supervised learning algorithms.</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57200" indent="-342720">
              <a:lnSpc>
                <a:spcPct val="90000"/>
              </a:lnSpc>
              <a:buClr>
                <a:srgbClr val="595959"/>
              </a:buClr>
              <a:buFont typeface="Arial"/>
              <a:buAutoNum type="arabicPeriod"/>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A decision tree does not require scaling of data as well.</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57200" indent="-342720">
              <a:lnSpc>
                <a:spcPct val="90000"/>
              </a:lnSpc>
              <a:buClr>
                <a:srgbClr val="595959"/>
              </a:buClr>
              <a:buFont typeface="Arial"/>
              <a:buAutoNum type="arabicPeriod"/>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Training period is less as compared to other used models because it generates only one tree.</a:t>
            </a:r>
          </a:p>
          <a:p>
            <a:pPr marL="114480">
              <a:lnSpc>
                <a:spcPct val="90000"/>
              </a:lnSpc>
              <a:buClr>
                <a:srgbClr val="595959"/>
              </a:buClr>
              <a:tabLst>
                <a:tab pos="0" algn="l"/>
              </a:tabLst>
            </a:pPr>
            <a:endParaRPr lang="en-IN" sz="1600" spc="-1" dirty="0">
              <a:solidFill>
                <a:srgbClr val="000000"/>
              </a:solidFill>
              <a:latin typeface="Times New Roman" panose="02020603050405020304" pitchFamily="18" charset="0"/>
              <a:cs typeface="Times New Roman" panose="02020603050405020304" pitchFamily="18" charset="0"/>
            </a:endParaRPr>
          </a:p>
          <a:p>
            <a:pPr marL="114480">
              <a:lnSpc>
                <a:spcPct val="90000"/>
              </a:lnSpc>
              <a:buClr>
                <a:srgbClr val="595959"/>
              </a:buClr>
              <a:tabLst>
                <a:tab pos="0" algn="l"/>
              </a:tabLst>
            </a:pPr>
            <a:r>
              <a:rPr lang="en" sz="1600" b="1" strike="noStrike" spc="-1" dirty="0">
                <a:solidFill>
                  <a:srgbClr val="595959"/>
                </a:solidFill>
                <a:latin typeface="Times New Roman" panose="02020603050405020304" pitchFamily="18" charset="0"/>
                <a:ea typeface="Arial"/>
                <a:cs typeface="Times New Roman" panose="02020603050405020304" pitchFamily="18" charset="0"/>
              </a:rPr>
              <a:t>Accuracy</a:t>
            </a:r>
            <a:endParaRPr lang="en-IN" sz="1600" b="1" spc="-1" dirty="0">
              <a:solidFill>
                <a:srgbClr val="000000"/>
              </a:solidFill>
              <a:latin typeface="Times New Roman" panose="02020603050405020304" pitchFamily="18" charset="0"/>
              <a:cs typeface="Times New Roman" panose="02020603050405020304" pitchFamily="18" charset="0"/>
            </a:endParaRPr>
          </a:p>
          <a:p>
            <a:pPr marL="114480">
              <a:lnSpc>
                <a:spcPct val="90000"/>
              </a:lnSpc>
              <a:buClr>
                <a:srgbClr val="595959"/>
              </a:buClr>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Train set : 0.92</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279360">
              <a:lnSpc>
                <a:spcPct val="90000"/>
              </a:lnSpc>
              <a:spcBef>
                <a:spcPts val="400"/>
              </a:spcBef>
              <a:tabLst>
                <a:tab pos="0" algn="l"/>
              </a:tabLst>
            </a:pP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spcBef>
                <a:spcPts val="201"/>
              </a:spcBef>
              <a:spcAft>
                <a:spcPts val="1199"/>
              </a:spcAft>
              <a:tabLst>
                <a:tab pos="0" algn="l"/>
              </a:tabLst>
            </a:pPr>
            <a:endParaRPr lang="en-IN"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118CCF-907E-4577-9A44-ACA4E0571FB6}"/>
              </a:ext>
            </a:extLst>
          </p:cNvPr>
          <p:cNvSpPr>
            <a:spLocks noGrp="1"/>
          </p:cNvSpPr>
          <p:nvPr>
            <p:ph type="body"/>
          </p:nvPr>
        </p:nvSpPr>
        <p:spPr>
          <a:xfrm>
            <a:off x="368710" y="302342"/>
            <a:ext cx="8049170" cy="4037458"/>
          </a:xfrm>
        </p:spPr>
        <p:txBody>
          <a:bodyPr/>
          <a:lstStyle/>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
        <p:nvSpPr>
          <p:cNvPr id="5" name="TextBox 4">
            <a:extLst>
              <a:ext uri="{FF2B5EF4-FFF2-40B4-BE49-F238E27FC236}">
                <a16:creationId xmlns:a16="http://schemas.microsoft.com/office/drawing/2014/main" id="{C8C9F4EA-9F96-4DEA-B9D6-EBC87B710CCC}"/>
              </a:ext>
            </a:extLst>
          </p:cNvPr>
          <p:cNvSpPr txBox="1"/>
          <p:nvPr/>
        </p:nvSpPr>
        <p:spPr>
          <a:xfrm>
            <a:off x="5506022" y="589935"/>
            <a:ext cx="2664584" cy="1384995"/>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1: The graph shown is the Receiver operator Curve for all the Labels of Decision tree Classifier Model</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AUC Score: 0.63</a:t>
            </a:r>
          </a:p>
        </p:txBody>
      </p:sp>
      <p:pic>
        <p:nvPicPr>
          <p:cNvPr id="7" name="Picture 6">
            <a:extLst>
              <a:ext uri="{FF2B5EF4-FFF2-40B4-BE49-F238E27FC236}">
                <a16:creationId xmlns:a16="http://schemas.microsoft.com/office/drawing/2014/main" id="{4270F990-2032-4B7E-BAEC-B309C7B783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584" y="302342"/>
            <a:ext cx="5297948" cy="3598606"/>
          </a:xfrm>
          <a:prstGeom prst="rect">
            <a:avLst/>
          </a:prstGeom>
          <a:noFill/>
          <a:ln>
            <a:noFill/>
          </a:ln>
        </p:spPr>
      </p:pic>
    </p:spTree>
    <p:extLst>
      <p:ext uri="{BB962C8B-B14F-4D97-AF65-F5344CB8AC3E}">
        <p14:creationId xmlns:p14="http://schemas.microsoft.com/office/powerpoint/2010/main" val="505280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727740" y="782995"/>
            <a:ext cx="7688520" cy="534960"/>
          </a:xfrm>
          <a:prstGeom prst="rect">
            <a:avLst/>
          </a:prstGeom>
          <a:noFill/>
          <a:ln>
            <a:noFill/>
          </a:ln>
        </p:spPr>
        <p:txBody>
          <a:bodyPr tIns="91440" bIns="91440">
            <a:noAutofit/>
          </a:bodyPr>
          <a:lstStyle/>
          <a:p>
            <a:pPr>
              <a:lnSpc>
                <a:spcPct val="90000"/>
              </a:lnSpc>
              <a:spcBef>
                <a:spcPts val="1199"/>
              </a:spcBef>
              <a:tabLst>
                <a:tab pos="0" algn="l"/>
              </a:tabLst>
            </a:pPr>
            <a:r>
              <a:rPr lang="en" b="1" strike="noStrike" spc="-1" dirty="0">
                <a:latin typeface="Times New Roman" panose="02020603050405020304" pitchFamily="18" charset="0"/>
                <a:ea typeface="Arial"/>
                <a:cs typeface="Times New Roman" panose="02020603050405020304" pitchFamily="18" charset="0"/>
              </a:rPr>
              <a:t>LSTM</a:t>
            </a:r>
            <a:endParaRPr lang="en-IN" b="1" strike="noStrike" spc="-1" dirty="0">
              <a:latin typeface="Times New Roman" panose="02020603050405020304" pitchFamily="18" charset="0"/>
              <a:cs typeface="Times New Roman" panose="02020603050405020304" pitchFamily="18" charset="0"/>
            </a:endParaRPr>
          </a:p>
        </p:txBody>
      </p:sp>
      <p:sp>
        <p:nvSpPr>
          <p:cNvPr id="116" name="TextShape 2"/>
          <p:cNvSpPr txBox="1"/>
          <p:nvPr/>
        </p:nvSpPr>
        <p:spPr>
          <a:xfrm>
            <a:off x="467460" y="1050475"/>
            <a:ext cx="7948800" cy="3114000"/>
          </a:xfrm>
          <a:prstGeom prst="rect">
            <a:avLst/>
          </a:prstGeom>
          <a:noFill/>
          <a:ln>
            <a:noFill/>
          </a:ln>
        </p:spPr>
        <p:txBody>
          <a:bodyPr tIns="91440" bIns="91440">
            <a:normAutofit/>
          </a:bodyPr>
          <a:lstStyle/>
          <a:p>
            <a:pPr marL="279360">
              <a:lnSpc>
                <a:spcPct val="90000"/>
              </a:lnSpc>
              <a:spcBef>
                <a:spcPts val="400"/>
              </a:spcBef>
              <a:tabLst>
                <a:tab pos="0" algn="l"/>
              </a:tabLst>
            </a:pPr>
            <a:endParaRPr lang="en-US" sz="1600" i="0" dirty="0">
              <a:solidFill>
                <a:srgbClr val="202124"/>
              </a:solidFill>
              <a:effectLst/>
              <a:latin typeface="Times New Roman" panose="02020603050405020304" pitchFamily="18" charset="0"/>
              <a:cs typeface="Times New Roman" panose="02020603050405020304" pitchFamily="18" charset="0"/>
            </a:endParaRPr>
          </a:p>
          <a:p>
            <a:pPr marL="279360">
              <a:lnSpc>
                <a:spcPct val="90000"/>
              </a:lnSpc>
              <a:spcBef>
                <a:spcPts val="400"/>
              </a:spcBef>
              <a:tabLst>
                <a:tab pos="0" algn="l"/>
              </a:tabLst>
            </a:pPr>
            <a:r>
              <a:rPr lang="en-US" sz="1600" i="0" dirty="0">
                <a:solidFill>
                  <a:srgbClr val="202124"/>
                </a:solidFill>
                <a:effectLst/>
                <a:latin typeface="Times New Roman" panose="02020603050405020304" pitchFamily="18" charset="0"/>
                <a:cs typeface="Times New Roman" panose="02020603050405020304" pitchFamily="18" charset="0"/>
              </a:rPr>
              <a:t>LSTM is a novel recurrent network architecture training with an appropriate gradient-based learning algorithm.</a:t>
            </a:r>
          </a:p>
          <a:p>
            <a:pPr marL="622260" indent="-342900">
              <a:lnSpc>
                <a:spcPct val="90000"/>
              </a:lnSpc>
              <a:spcBef>
                <a:spcPts val="400"/>
              </a:spcBef>
              <a:buFont typeface="+mj-lt"/>
              <a:buAutoNum type="arabicPeriod"/>
              <a:tabLst>
                <a:tab pos="0" algn="l"/>
              </a:tabLst>
            </a:pPr>
            <a:r>
              <a:rPr lang="en-US" sz="1600" i="0" dirty="0">
                <a:solidFill>
                  <a:srgbClr val="202124"/>
                </a:solidFill>
                <a:effectLst/>
                <a:latin typeface="Times New Roman" panose="02020603050405020304" pitchFamily="18" charset="0"/>
                <a:cs typeface="Times New Roman" panose="02020603050405020304" pitchFamily="18" charset="0"/>
              </a:rPr>
              <a:t> The original LSTM model is comprised of a single hidden LSTM layer followed by a standard feedforward output layer.</a:t>
            </a:r>
          </a:p>
          <a:p>
            <a:pPr marL="622260" indent="-342900">
              <a:lnSpc>
                <a:spcPct val="90000"/>
              </a:lnSpc>
              <a:spcBef>
                <a:spcPts val="400"/>
              </a:spcBef>
              <a:buFont typeface="+mj-lt"/>
              <a:buAutoNum type="arabicPeriod"/>
              <a:tabLst>
                <a:tab pos="0" algn="l"/>
              </a:tabLst>
            </a:pPr>
            <a:r>
              <a:rPr lang="en-US" sz="1600" strike="noStrike" spc="-1" dirty="0">
                <a:solidFill>
                  <a:srgbClr val="202124"/>
                </a:solidFill>
                <a:latin typeface="Times New Roman" panose="02020603050405020304" pitchFamily="18" charset="0"/>
                <a:cs typeface="Times New Roman" panose="02020603050405020304" pitchFamily="18" charset="0"/>
              </a:rPr>
              <a:t>The Stacked LSTM is an extension to this model that has multiple hidden LSTM layers where each layer contains multiple memory cells</a:t>
            </a:r>
          </a:p>
          <a:p>
            <a:pPr marL="622260" indent="-342900">
              <a:lnSpc>
                <a:spcPct val="90000"/>
              </a:lnSpc>
              <a:spcBef>
                <a:spcPts val="400"/>
              </a:spcBef>
              <a:buFont typeface="+mj-lt"/>
              <a:buAutoNum type="arabicPeriod"/>
              <a:tabLst>
                <a:tab pos="0" algn="l"/>
              </a:tabLst>
            </a:pPr>
            <a:r>
              <a:rPr lang="en-US" sz="1600" strike="noStrike" spc="-1" dirty="0">
                <a:solidFill>
                  <a:srgbClr val="202124"/>
                </a:solidFill>
                <a:latin typeface="Times New Roman" panose="02020603050405020304" pitchFamily="18" charset="0"/>
                <a:cs typeface="Times New Roman" panose="02020603050405020304" pitchFamily="18" charset="0"/>
              </a:rPr>
              <a:t>Stacking LSTM hidden layers makes the model deeper and more accurately earning the description.</a:t>
            </a:r>
          </a:p>
          <a:p>
            <a:pPr marL="279360">
              <a:lnSpc>
                <a:spcPct val="90000"/>
              </a:lnSpc>
              <a:spcBef>
                <a:spcPts val="400"/>
              </a:spcBef>
              <a:tabLst>
                <a:tab pos="0" algn="l"/>
              </a:tabLst>
            </a:pPr>
            <a:r>
              <a:rPr lang="en-US" sz="1600" b="1" spc="-1" dirty="0">
                <a:solidFill>
                  <a:srgbClr val="202124"/>
                </a:solidFill>
                <a:latin typeface="Times New Roman" panose="02020603050405020304" pitchFamily="18" charset="0"/>
                <a:cs typeface="Times New Roman" panose="02020603050405020304" pitchFamily="18" charset="0"/>
              </a:rPr>
              <a:t>Accuracy</a:t>
            </a:r>
          </a:p>
          <a:p>
            <a:pPr marL="279360">
              <a:lnSpc>
                <a:spcPct val="90000"/>
              </a:lnSpc>
              <a:spcBef>
                <a:spcPts val="400"/>
              </a:spcBef>
              <a:tabLst>
                <a:tab pos="0" algn="l"/>
              </a:tabLst>
            </a:pPr>
            <a:r>
              <a:rPr lang="en-US" sz="1600" strike="noStrike" spc="-1" dirty="0">
                <a:solidFill>
                  <a:srgbClr val="202124"/>
                </a:solidFill>
                <a:latin typeface="Times New Roman" panose="02020603050405020304" pitchFamily="18" charset="0"/>
                <a:cs typeface="Times New Roman" panose="02020603050405020304" pitchFamily="18" charset="0"/>
              </a:rPr>
              <a:t>Test set: 0.84</a:t>
            </a:r>
            <a:endParaRPr lang="en-IN" sz="160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118CCF-907E-4577-9A44-ACA4E0571FB6}"/>
              </a:ext>
            </a:extLst>
          </p:cNvPr>
          <p:cNvSpPr>
            <a:spLocks noGrp="1"/>
          </p:cNvSpPr>
          <p:nvPr>
            <p:ph type="body"/>
          </p:nvPr>
        </p:nvSpPr>
        <p:spPr>
          <a:xfrm>
            <a:off x="368710" y="302342"/>
            <a:ext cx="8049170" cy="4037458"/>
          </a:xfrm>
        </p:spPr>
        <p:txBody>
          <a:bodyPr/>
          <a:lstStyle/>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
        <p:nvSpPr>
          <p:cNvPr id="5" name="TextBox 4">
            <a:extLst>
              <a:ext uri="{FF2B5EF4-FFF2-40B4-BE49-F238E27FC236}">
                <a16:creationId xmlns:a16="http://schemas.microsoft.com/office/drawing/2014/main" id="{C8C9F4EA-9F96-4DEA-B9D6-EBC87B710CCC}"/>
              </a:ext>
            </a:extLst>
          </p:cNvPr>
          <p:cNvSpPr txBox="1"/>
          <p:nvPr/>
        </p:nvSpPr>
        <p:spPr>
          <a:xfrm>
            <a:off x="5506022" y="589935"/>
            <a:ext cx="2664584" cy="1169551"/>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1: The graph shown is the Receiver operator Curve for all the Labels of LSTM Model</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AUC Score: 0.91</a:t>
            </a:r>
          </a:p>
        </p:txBody>
      </p:sp>
      <p:pic>
        <p:nvPicPr>
          <p:cNvPr id="6" name="Picture 5">
            <a:extLst>
              <a:ext uri="{FF2B5EF4-FFF2-40B4-BE49-F238E27FC236}">
                <a16:creationId xmlns:a16="http://schemas.microsoft.com/office/drawing/2014/main" id="{A239FFA0-919F-4D7A-9C40-E29A3C64D5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3274" y="302341"/>
            <a:ext cx="5047901" cy="3487993"/>
          </a:xfrm>
          <a:prstGeom prst="rect">
            <a:avLst/>
          </a:prstGeom>
          <a:noFill/>
          <a:ln>
            <a:noFill/>
          </a:ln>
        </p:spPr>
      </p:pic>
    </p:spTree>
    <p:extLst>
      <p:ext uri="{BB962C8B-B14F-4D97-AF65-F5344CB8AC3E}">
        <p14:creationId xmlns:p14="http://schemas.microsoft.com/office/powerpoint/2010/main" val="62601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615894" y="794543"/>
            <a:ext cx="7688520" cy="534960"/>
          </a:xfrm>
          <a:prstGeom prst="rect">
            <a:avLst/>
          </a:prstGeom>
          <a:noFill/>
          <a:ln>
            <a:noFill/>
          </a:ln>
        </p:spPr>
        <p:txBody>
          <a:bodyPr tIns="91440" bIns="91440">
            <a:normAutofit fontScale="93500"/>
          </a:bodyPr>
          <a:lstStyle/>
          <a:p>
            <a:pPr>
              <a:lnSpc>
                <a:spcPct val="100000"/>
              </a:lnSpc>
              <a:tabLst>
                <a:tab pos="0" algn="l"/>
              </a:tabLst>
            </a:pPr>
            <a:r>
              <a:rPr lang="en" b="1" strike="noStrike" spc="-1" dirty="0">
                <a:solidFill>
                  <a:srgbClr val="1A1A1A"/>
                </a:solidFill>
                <a:latin typeface="Times New Roman" panose="02020603050405020304" pitchFamily="18" charset="0"/>
                <a:ea typeface="Raleway"/>
                <a:cs typeface="Times New Roman" panose="02020603050405020304" pitchFamily="18" charset="0"/>
              </a:rPr>
              <a:t>RESULTS FROM LEARNING MODELS</a:t>
            </a:r>
            <a:endParaRPr lang="en-IN" b="0" strike="noStrike" spc="-1" dirty="0">
              <a:solidFill>
                <a:srgbClr val="000000"/>
              </a:solidFill>
              <a:latin typeface="Times New Roman" panose="02020603050405020304" pitchFamily="18" charset="0"/>
              <a:cs typeface="Times New Roman" panose="02020603050405020304" pitchFamily="18" charset="0"/>
            </a:endParaRPr>
          </a:p>
        </p:txBody>
      </p:sp>
      <p:graphicFrame>
        <p:nvGraphicFramePr>
          <p:cNvPr id="118" name="Table 2"/>
          <p:cNvGraphicFramePr/>
          <p:nvPr>
            <p:extLst>
              <p:ext uri="{D42A27DB-BD31-4B8C-83A1-F6EECF244321}">
                <p14:modId xmlns:p14="http://schemas.microsoft.com/office/powerpoint/2010/main" val="4178382170"/>
              </p:ext>
            </p:extLst>
          </p:nvPr>
        </p:nvGraphicFramePr>
        <p:xfrm>
          <a:off x="1034540" y="2000160"/>
          <a:ext cx="7156540" cy="2403000"/>
        </p:xfrm>
        <a:graphic>
          <a:graphicData uri="http://schemas.openxmlformats.org/drawingml/2006/table">
            <a:tbl>
              <a:tblPr/>
              <a:tblGrid>
                <a:gridCol w="2330740">
                  <a:extLst>
                    <a:ext uri="{9D8B030D-6E8A-4147-A177-3AD203B41FA5}">
                      <a16:colId xmlns:a16="http://schemas.microsoft.com/office/drawing/2014/main" val="20000"/>
                    </a:ext>
                  </a:extLst>
                </a:gridCol>
                <a:gridCol w="2412720">
                  <a:extLst>
                    <a:ext uri="{9D8B030D-6E8A-4147-A177-3AD203B41FA5}">
                      <a16:colId xmlns:a16="http://schemas.microsoft.com/office/drawing/2014/main" val="20001"/>
                    </a:ext>
                  </a:extLst>
                </a:gridCol>
                <a:gridCol w="2413080">
                  <a:extLst>
                    <a:ext uri="{9D8B030D-6E8A-4147-A177-3AD203B41FA5}">
                      <a16:colId xmlns:a16="http://schemas.microsoft.com/office/drawing/2014/main" val="20002"/>
                    </a:ext>
                  </a:extLst>
                </a:gridCol>
              </a:tblGrid>
              <a:tr h="480600">
                <a:tc>
                  <a:txBody>
                    <a:bodyPr/>
                    <a:lstStyle/>
                    <a:p>
                      <a:pPr algn="ctr">
                        <a:lnSpc>
                          <a:spcPct val="100000"/>
                        </a:lnSpc>
                        <a:tabLst>
                          <a:tab pos="0" algn="l"/>
                        </a:tabLst>
                      </a:pPr>
                      <a:r>
                        <a:rPr lang="en" sz="1400" b="1" strike="noStrike" spc="-1" dirty="0">
                          <a:solidFill>
                            <a:srgbClr val="000000"/>
                          </a:solidFill>
                          <a:latin typeface="Arial"/>
                          <a:ea typeface="Arial"/>
                        </a:rPr>
                        <a:t>Model</a:t>
                      </a:r>
                      <a:endParaRPr lang="en-IN" sz="1400" b="0" strike="noStrike" spc="-1" dirty="0">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tabLst>
                          <a:tab pos="0" algn="l"/>
                        </a:tabLst>
                      </a:pPr>
                      <a:r>
                        <a:rPr lang="en" sz="1400" b="1" strike="noStrike" spc="-1">
                          <a:solidFill>
                            <a:srgbClr val="000000"/>
                          </a:solidFill>
                          <a:latin typeface="Arial"/>
                          <a:ea typeface="Arial"/>
                        </a:rPr>
                        <a:t>AUC</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tabLst>
                          <a:tab pos="0" algn="l"/>
                        </a:tabLst>
                      </a:pPr>
                      <a:r>
                        <a:rPr lang="en" sz="1600" b="1" strike="noStrike" spc="-1">
                          <a:solidFill>
                            <a:srgbClr val="595959"/>
                          </a:solidFill>
                          <a:latin typeface="Arial"/>
                          <a:ea typeface="Arial"/>
                        </a:rPr>
                        <a:t>Accuracy</a:t>
                      </a:r>
                      <a:endParaRPr lang="en-IN"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r h="480600">
                <a:tc>
                  <a:txBody>
                    <a:bodyPr/>
                    <a:lstStyle/>
                    <a:p>
                      <a:pPr algn="l">
                        <a:lnSpc>
                          <a:spcPct val="100000"/>
                        </a:lnSpc>
                        <a:tabLst>
                          <a:tab pos="0" algn="l"/>
                        </a:tabLst>
                      </a:pPr>
                      <a:r>
                        <a:rPr lang="en" sz="1600" b="0" strike="noStrike" spc="-1" dirty="0">
                          <a:solidFill>
                            <a:srgbClr val="000000"/>
                          </a:solidFill>
                          <a:latin typeface="Times New Roman" panose="02020603050405020304" pitchFamily="18" charset="0"/>
                          <a:ea typeface="Arial"/>
                          <a:cs typeface="Times New Roman" panose="02020603050405020304" pitchFamily="18" charset="0"/>
                        </a:rPr>
                        <a:t>Logistic Regression</a:t>
                      </a:r>
                      <a:endParaRPr lang="en-IN" sz="16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tabLst>
                          <a:tab pos="0" algn="l"/>
                        </a:tabLst>
                      </a:pPr>
                      <a:r>
                        <a:rPr lang="en" sz="1600" b="0" strike="noStrike" spc="-1" dirty="0">
                          <a:solidFill>
                            <a:srgbClr val="000000"/>
                          </a:solidFill>
                          <a:latin typeface="Times New Roman" panose="02020603050405020304" pitchFamily="18" charset="0"/>
                          <a:ea typeface="Arial"/>
                          <a:cs typeface="Times New Roman" panose="02020603050405020304" pitchFamily="18" charset="0"/>
                        </a:rPr>
                        <a:t>0.59</a:t>
                      </a:r>
                      <a:endParaRPr lang="en-IN" sz="16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tabLst>
                          <a:tab pos="0" algn="l"/>
                        </a:tabLst>
                      </a:pPr>
                      <a:r>
                        <a:rPr lang="en" sz="1600" b="0" strike="noStrike" spc="-1" dirty="0">
                          <a:solidFill>
                            <a:srgbClr val="000000"/>
                          </a:solidFill>
                          <a:latin typeface="Times New Roman" panose="02020603050405020304" pitchFamily="18" charset="0"/>
                          <a:ea typeface="Arial"/>
                          <a:cs typeface="Times New Roman" panose="02020603050405020304" pitchFamily="18" charset="0"/>
                        </a:rPr>
                        <a:t>0.99</a:t>
                      </a:r>
                      <a:endParaRPr lang="en-IN" sz="16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1"/>
                  </a:ext>
                </a:extLst>
              </a:tr>
              <a:tr h="480600">
                <a:tc>
                  <a:txBody>
                    <a:bodyPr/>
                    <a:lstStyle/>
                    <a:p>
                      <a:pPr algn="l">
                        <a:lnSpc>
                          <a:spcPct val="100000"/>
                        </a:lnSpc>
                        <a:tabLst>
                          <a:tab pos="0" algn="l"/>
                        </a:tabLst>
                      </a:pPr>
                      <a:r>
                        <a:rPr lang="en" sz="1600" b="0" strike="noStrike" spc="-1" dirty="0">
                          <a:solidFill>
                            <a:srgbClr val="000000"/>
                          </a:solidFill>
                          <a:latin typeface="Times New Roman" panose="02020603050405020304" pitchFamily="18" charset="0"/>
                          <a:ea typeface="Arial"/>
                          <a:cs typeface="Times New Roman" panose="02020603050405020304" pitchFamily="18" charset="0"/>
                        </a:rPr>
                        <a:t>KNN Classifier</a:t>
                      </a:r>
                      <a:endParaRPr lang="en-IN" sz="16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tabLst>
                          <a:tab pos="0" algn="l"/>
                        </a:tabLst>
                      </a:pPr>
                      <a:r>
                        <a:rPr lang="en" sz="1600" b="0" strike="noStrike" spc="-1" dirty="0">
                          <a:solidFill>
                            <a:srgbClr val="000000"/>
                          </a:solidFill>
                          <a:latin typeface="Times New Roman" panose="02020603050405020304" pitchFamily="18" charset="0"/>
                          <a:ea typeface="Arial"/>
                          <a:cs typeface="Times New Roman" panose="02020603050405020304" pitchFamily="18" charset="0"/>
                        </a:rPr>
                        <a:t>0.55</a:t>
                      </a:r>
                      <a:endParaRPr lang="en-IN" sz="16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tabLst>
                          <a:tab pos="0" algn="l"/>
                        </a:tabLst>
                      </a:pPr>
                      <a:r>
                        <a:rPr lang="en" sz="1600" b="0" strike="noStrike" spc="-1" dirty="0">
                          <a:solidFill>
                            <a:srgbClr val="000000"/>
                          </a:solidFill>
                          <a:latin typeface="Times New Roman" panose="02020603050405020304" pitchFamily="18" charset="0"/>
                          <a:ea typeface="Arial"/>
                          <a:cs typeface="Times New Roman" panose="02020603050405020304" pitchFamily="18" charset="0"/>
                        </a:rPr>
                        <a:t>0.91</a:t>
                      </a:r>
                      <a:endParaRPr lang="en-IN" sz="16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2"/>
                  </a:ext>
                </a:extLst>
              </a:tr>
              <a:tr h="480600">
                <a:tc>
                  <a:txBody>
                    <a:bodyPr/>
                    <a:lstStyle/>
                    <a:p>
                      <a:pPr algn="l">
                        <a:lnSpc>
                          <a:spcPct val="100000"/>
                        </a:lnSpc>
                        <a:tabLst>
                          <a:tab pos="0" algn="l"/>
                        </a:tabLst>
                      </a:pPr>
                      <a:r>
                        <a:rPr lang="en" sz="1600" b="0" strike="noStrike" spc="-1" dirty="0">
                          <a:solidFill>
                            <a:srgbClr val="000000"/>
                          </a:solidFill>
                          <a:latin typeface="Times New Roman" panose="02020603050405020304" pitchFamily="18" charset="0"/>
                          <a:ea typeface="Arial"/>
                          <a:cs typeface="Times New Roman" panose="02020603050405020304" pitchFamily="18" charset="0"/>
                        </a:rPr>
                        <a:t>Decision Tree Classifier</a:t>
                      </a:r>
                      <a:endParaRPr lang="en-IN" sz="16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90000"/>
                        </a:lnSpc>
                        <a:spcBef>
                          <a:spcPts val="400"/>
                        </a:spcBef>
                        <a:spcAft>
                          <a:spcPts val="201"/>
                        </a:spcAft>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0.63</a:t>
                      </a:r>
                      <a:endParaRPr lang="en-IN" sz="16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tabLst>
                          <a:tab pos="0" algn="l"/>
                        </a:tabLst>
                      </a:pPr>
                      <a:r>
                        <a:rPr lang="en" sz="1600" b="0" strike="noStrike" spc="-1" dirty="0">
                          <a:solidFill>
                            <a:srgbClr val="000000"/>
                          </a:solidFill>
                          <a:latin typeface="Times New Roman" panose="02020603050405020304" pitchFamily="18" charset="0"/>
                          <a:ea typeface="Arial"/>
                          <a:cs typeface="Times New Roman" panose="02020603050405020304" pitchFamily="18" charset="0"/>
                        </a:rPr>
                        <a:t>0.92</a:t>
                      </a:r>
                      <a:endParaRPr lang="en-IN" sz="16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3"/>
                  </a:ext>
                </a:extLst>
              </a:tr>
              <a:tr h="480600">
                <a:tc>
                  <a:txBody>
                    <a:bodyPr/>
                    <a:lstStyle/>
                    <a:p>
                      <a:pPr algn="l"/>
                      <a:r>
                        <a:rPr lang="en-IN" sz="1600" b="0" strike="noStrike" spc="-1" dirty="0">
                          <a:latin typeface="Times New Roman" panose="02020603050405020304" pitchFamily="18" charset="0"/>
                          <a:cs typeface="Times New Roman" panose="02020603050405020304" pitchFamily="18" charset="0"/>
                        </a:rPr>
                        <a:t>LSTM</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r>
                        <a:rPr lang="en-US" sz="1600" dirty="0">
                          <a:latin typeface="Times New Roman" panose="02020603050405020304" pitchFamily="18" charset="0"/>
                          <a:cs typeface="Times New Roman" panose="02020603050405020304" pitchFamily="18" charset="0"/>
                        </a:rPr>
                        <a:t>0.91</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r>
                        <a:rPr lang="en-US" sz="1600" dirty="0">
                          <a:latin typeface="Times New Roman" panose="02020603050405020304" pitchFamily="18" charset="0"/>
                          <a:cs typeface="Times New Roman" panose="02020603050405020304" pitchFamily="18" charset="0"/>
                        </a:rPr>
                        <a:t>0.84</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729360" y="476280"/>
            <a:ext cx="7688520" cy="534960"/>
          </a:xfrm>
          <a:prstGeom prst="rect">
            <a:avLst/>
          </a:prstGeom>
          <a:noFill/>
          <a:ln>
            <a:noFill/>
          </a:ln>
        </p:spPr>
        <p:txBody>
          <a:bodyPr tIns="91440" bIns="91440">
            <a:normAutofit fontScale="93500" lnSpcReduction="10000"/>
          </a:bodyPr>
          <a:lstStyle/>
          <a:p>
            <a:pPr>
              <a:lnSpc>
                <a:spcPct val="100000"/>
              </a:lnSpc>
              <a:tabLst>
                <a:tab pos="0" algn="l"/>
              </a:tabLst>
            </a:pPr>
            <a:r>
              <a:rPr lang="en" sz="2600" b="1" strike="noStrike" spc="-1" dirty="0">
                <a:solidFill>
                  <a:srgbClr val="1A1A1A"/>
                </a:solidFill>
                <a:latin typeface="Times New Roman" panose="02020603050405020304" pitchFamily="18" charset="0"/>
                <a:ea typeface="Raleway"/>
                <a:cs typeface="Times New Roman" panose="02020603050405020304" pitchFamily="18" charset="0"/>
              </a:rPr>
              <a:t>Team Member contributions</a:t>
            </a:r>
            <a:endParaRPr lang="en-IN" sz="2600" b="0" strike="noStrike" spc="-1" dirty="0">
              <a:solidFill>
                <a:srgbClr val="000000"/>
              </a:solidFill>
              <a:latin typeface="Times New Roman" panose="02020603050405020304" pitchFamily="18" charset="0"/>
              <a:cs typeface="Times New Roman" panose="02020603050405020304" pitchFamily="18" charset="0"/>
            </a:endParaRPr>
          </a:p>
        </p:txBody>
      </p:sp>
      <p:graphicFrame>
        <p:nvGraphicFramePr>
          <p:cNvPr id="89" name="Table 2"/>
          <p:cNvGraphicFramePr/>
          <p:nvPr>
            <p:extLst>
              <p:ext uri="{D42A27DB-BD31-4B8C-83A1-F6EECF244321}">
                <p14:modId xmlns:p14="http://schemas.microsoft.com/office/powerpoint/2010/main" val="55421640"/>
              </p:ext>
            </p:extLst>
          </p:nvPr>
        </p:nvGraphicFramePr>
        <p:xfrm>
          <a:off x="952560" y="1619280"/>
          <a:ext cx="7238520" cy="2040196"/>
        </p:xfrm>
        <a:graphic>
          <a:graphicData uri="http://schemas.openxmlformats.org/drawingml/2006/table">
            <a:tbl>
              <a:tblPr/>
              <a:tblGrid>
                <a:gridCol w="2412720">
                  <a:extLst>
                    <a:ext uri="{9D8B030D-6E8A-4147-A177-3AD203B41FA5}">
                      <a16:colId xmlns:a16="http://schemas.microsoft.com/office/drawing/2014/main" val="20000"/>
                    </a:ext>
                  </a:extLst>
                </a:gridCol>
                <a:gridCol w="2412720">
                  <a:extLst>
                    <a:ext uri="{9D8B030D-6E8A-4147-A177-3AD203B41FA5}">
                      <a16:colId xmlns:a16="http://schemas.microsoft.com/office/drawing/2014/main" val="20001"/>
                    </a:ext>
                  </a:extLst>
                </a:gridCol>
                <a:gridCol w="2413080">
                  <a:extLst>
                    <a:ext uri="{9D8B030D-6E8A-4147-A177-3AD203B41FA5}">
                      <a16:colId xmlns:a16="http://schemas.microsoft.com/office/drawing/2014/main" val="20002"/>
                    </a:ext>
                  </a:extLst>
                </a:gridCol>
              </a:tblGrid>
              <a:tr h="382320">
                <a:tc>
                  <a:txBody>
                    <a:bodyPr/>
                    <a:lstStyle/>
                    <a:p>
                      <a:pPr algn="l">
                        <a:lnSpc>
                          <a:spcPct val="100000"/>
                        </a:lnSpc>
                        <a:tabLst>
                          <a:tab pos="0" algn="l"/>
                        </a:tabLst>
                      </a:pPr>
                      <a:r>
                        <a:rPr lang="en" sz="1400" b="0" strike="noStrike" spc="-1" dirty="0">
                          <a:solidFill>
                            <a:srgbClr val="000000"/>
                          </a:solidFill>
                          <a:latin typeface="Times New Roman" panose="02020603050405020304" pitchFamily="18" charset="0"/>
                          <a:ea typeface="Arial"/>
                          <a:cs typeface="Times New Roman" panose="02020603050405020304" pitchFamily="18" charset="0"/>
                        </a:rPr>
                        <a:t>Name</a:t>
                      </a:r>
                      <a:endParaRPr lang="en-IN" sz="14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l">
                        <a:lnSpc>
                          <a:spcPct val="100000"/>
                        </a:lnSpc>
                        <a:tabLst>
                          <a:tab pos="0" algn="l"/>
                        </a:tabLst>
                      </a:pPr>
                      <a:r>
                        <a:rPr lang="en" sz="1400" b="0" strike="noStrike" spc="-1" dirty="0">
                          <a:solidFill>
                            <a:srgbClr val="000000"/>
                          </a:solidFill>
                          <a:latin typeface="Times New Roman" panose="02020603050405020304" pitchFamily="18" charset="0"/>
                          <a:ea typeface="Arial"/>
                          <a:cs typeface="Times New Roman" panose="02020603050405020304" pitchFamily="18" charset="0"/>
                        </a:rPr>
                        <a:t>Model</a:t>
                      </a:r>
                      <a:endParaRPr lang="en-IN" sz="14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l">
                        <a:lnSpc>
                          <a:spcPct val="100000"/>
                        </a:lnSpc>
                        <a:tabLst>
                          <a:tab pos="0" algn="l"/>
                        </a:tabLst>
                      </a:pPr>
                      <a:r>
                        <a:rPr lang="en" sz="1400" b="0" strike="noStrike" spc="-1">
                          <a:solidFill>
                            <a:srgbClr val="000000"/>
                          </a:solidFill>
                          <a:latin typeface="Times New Roman" panose="02020603050405020304" pitchFamily="18" charset="0"/>
                          <a:ea typeface="Arial"/>
                          <a:cs typeface="Times New Roman" panose="02020603050405020304" pitchFamily="18" charset="0"/>
                        </a:rPr>
                        <a:t>Contribution</a:t>
                      </a:r>
                      <a:endParaRPr lang="en-IN" sz="1400" b="0" strike="noStrike" spc="-1">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r h="382320">
                <a:tc>
                  <a:txBody>
                    <a:bodyPr/>
                    <a:lstStyle/>
                    <a:p>
                      <a:pPr algn="l">
                        <a:lnSpc>
                          <a:spcPct val="100000"/>
                        </a:lnSpc>
                        <a:tabLst>
                          <a:tab pos="0" algn="l"/>
                        </a:tabLst>
                      </a:pPr>
                      <a:r>
                        <a:rPr lang="en" sz="1400" b="0" strike="noStrike" spc="-1" dirty="0">
                          <a:solidFill>
                            <a:srgbClr val="000000"/>
                          </a:solidFill>
                          <a:latin typeface="Times New Roman" panose="02020603050405020304" pitchFamily="18" charset="0"/>
                          <a:ea typeface="Arial"/>
                          <a:cs typeface="Times New Roman" panose="02020603050405020304" pitchFamily="18" charset="0"/>
                        </a:rPr>
                        <a:t>Leelaprasad P</a:t>
                      </a:r>
                      <a:endParaRPr lang="en-IN" sz="14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l">
                        <a:lnSpc>
                          <a:spcPct val="100000"/>
                        </a:lnSpc>
                        <a:tabLst>
                          <a:tab pos="0" algn="l"/>
                        </a:tabLst>
                      </a:pPr>
                      <a:r>
                        <a:rPr lang="en" sz="1400" b="0" strike="noStrike" spc="-1" dirty="0">
                          <a:solidFill>
                            <a:srgbClr val="000000"/>
                          </a:solidFill>
                          <a:latin typeface="Times New Roman" panose="02020603050405020304" pitchFamily="18" charset="0"/>
                          <a:ea typeface="Arial"/>
                          <a:cs typeface="Times New Roman" panose="02020603050405020304" pitchFamily="18" charset="0"/>
                        </a:rPr>
                        <a:t>LSTM</a:t>
                      </a:r>
                      <a:endParaRPr lang="en-IN" sz="14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l">
                        <a:lnSpc>
                          <a:spcPct val="100000"/>
                        </a:lnSpc>
                        <a:tabLst>
                          <a:tab pos="0" algn="l"/>
                        </a:tabLst>
                      </a:pPr>
                      <a:r>
                        <a:rPr lang="en" sz="1400" b="0" strike="noStrike" spc="-1">
                          <a:solidFill>
                            <a:srgbClr val="000000"/>
                          </a:solidFill>
                          <a:latin typeface="Times New Roman" panose="02020603050405020304" pitchFamily="18" charset="0"/>
                          <a:ea typeface="Arial"/>
                          <a:cs typeface="Times New Roman" panose="02020603050405020304" pitchFamily="18" charset="0"/>
                        </a:rPr>
                        <a:t>Complete Model</a:t>
                      </a:r>
                      <a:endParaRPr lang="en-IN" sz="1400" b="0" strike="noStrike" spc="-1">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1"/>
                  </a:ext>
                </a:extLst>
              </a:tr>
              <a:tr h="382320">
                <a:tc>
                  <a:txBody>
                    <a:bodyPr/>
                    <a:lstStyle/>
                    <a:p>
                      <a:pPr algn="l">
                        <a:lnSpc>
                          <a:spcPct val="100000"/>
                        </a:lnSpc>
                        <a:tabLst>
                          <a:tab pos="0" algn="l"/>
                        </a:tabLst>
                      </a:pPr>
                      <a:r>
                        <a:rPr lang="en" sz="1400" b="0" strike="noStrike" spc="-1" dirty="0">
                          <a:solidFill>
                            <a:srgbClr val="000000"/>
                          </a:solidFill>
                          <a:latin typeface="Times New Roman" panose="02020603050405020304" pitchFamily="18" charset="0"/>
                          <a:ea typeface="Arial"/>
                          <a:cs typeface="Times New Roman" panose="02020603050405020304" pitchFamily="18" charset="0"/>
                        </a:rPr>
                        <a:t>Dhananjay K</a:t>
                      </a:r>
                      <a:endParaRPr lang="en-IN" sz="14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l">
                        <a:lnSpc>
                          <a:spcPct val="100000"/>
                        </a:lnSpc>
                        <a:tabLst>
                          <a:tab pos="0" algn="l"/>
                        </a:tabLst>
                      </a:pPr>
                      <a:r>
                        <a:rPr lang="en" sz="1400" b="0" strike="noStrike" spc="-1">
                          <a:solidFill>
                            <a:srgbClr val="000000"/>
                          </a:solidFill>
                          <a:latin typeface="Times New Roman" panose="02020603050405020304" pitchFamily="18" charset="0"/>
                          <a:ea typeface="Arial"/>
                          <a:cs typeface="Times New Roman" panose="02020603050405020304" pitchFamily="18" charset="0"/>
                        </a:rPr>
                        <a:t>Logistic Regression</a:t>
                      </a:r>
                      <a:endParaRPr lang="en-IN" sz="1400" b="0" strike="noStrike" spc="-1">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l">
                        <a:lnSpc>
                          <a:spcPct val="100000"/>
                        </a:lnSpc>
                        <a:tabLst>
                          <a:tab pos="0" algn="l"/>
                        </a:tabLst>
                      </a:pPr>
                      <a:r>
                        <a:rPr lang="en" sz="1400" b="0" strike="noStrike" spc="-1" dirty="0">
                          <a:solidFill>
                            <a:srgbClr val="000000"/>
                          </a:solidFill>
                          <a:latin typeface="Times New Roman" panose="02020603050405020304" pitchFamily="18" charset="0"/>
                          <a:ea typeface="Arial"/>
                          <a:cs typeface="Times New Roman" panose="02020603050405020304" pitchFamily="18" charset="0"/>
                        </a:rPr>
                        <a:t>Complete Model</a:t>
                      </a:r>
                      <a:endParaRPr lang="en-IN" sz="14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2"/>
                  </a:ext>
                </a:extLst>
              </a:tr>
              <a:tr h="510916">
                <a:tc>
                  <a:txBody>
                    <a:bodyPr/>
                    <a:lstStyle/>
                    <a:p>
                      <a:pPr algn="l">
                        <a:lnSpc>
                          <a:spcPct val="100000"/>
                        </a:lnSpc>
                        <a:tabLst>
                          <a:tab pos="0" algn="l"/>
                        </a:tabLst>
                      </a:pPr>
                      <a:r>
                        <a:rPr lang="en" sz="1400" b="0" strike="noStrike" spc="-1" dirty="0">
                          <a:solidFill>
                            <a:srgbClr val="000000"/>
                          </a:solidFill>
                          <a:latin typeface="Times New Roman" panose="02020603050405020304" pitchFamily="18" charset="0"/>
                          <a:ea typeface="Arial"/>
                          <a:cs typeface="Times New Roman" panose="02020603050405020304" pitchFamily="18" charset="0"/>
                        </a:rPr>
                        <a:t>Shreesh Bhat</a:t>
                      </a:r>
                      <a:endParaRPr lang="en-IN" sz="14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l">
                        <a:lnSpc>
                          <a:spcPct val="100000"/>
                        </a:lnSpc>
                        <a:tabLst>
                          <a:tab pos="0" algn="l"/>
                        </a:tabLst>
                      </a:pPr>
                      <a:r>
                        <a:rPr lang="en" sz="1400" b="0" strike="noStrike" spc="-1" dirty="0">
                          <a:solidFill>
                            <a:srgbClr val="000000"/>
                          </a:solidFill>
                          <a:latin typeface="Times New Roman" panose="02020603050405020304" pitchFamily="18" charset="0"/>
                          <a:ea typeface="Arial"/>
                          <a:cs typeface="Times New Roman" panose="02020603050405020304" pitchFamily="18" charset="0"/>
                        </a:rPr>
                        <a:t>Decision Tree Classifier</a:t>
                      </a:r>
                      <a:endParaRPr lang="en-IN" sz="14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l">
                        <a:lnSpc>
                          <a:spcPct val="100000"/>
                        </a:lnSpc>
                        <a:tabLst>
                          <a:tab pos="0" algn="l"/>
                        </a:tabLst>
                      </a:pPr>
                      <a:r>
                        <a:rPr lang="en" sz="1400" b="0" strike="noStrike" spc="-1" dirty="0">
                          <a:solidFill>
                            <a:srgbClr val="000000"/>
                          </a:solidFill>
                          <a:latin typeface="Times New Roman" panose="02020603050405020304" pitchFamily="18" charset="0"/>
                          <a:ea typeface="Arial"/>
                          <a:cs typeface="Times New Roman" panose="02020603050405020304" pitchFamily="18" charset="0"/>
                        </a:rPr>
                        <a:t>Complete Model</a:t>
                      </a:r>
                      <a:endParaRPr lang="en-IN" sz="14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3"/>
                  </a:ext>
                </a:extLst>
              </a:tr>
              <a:tr h="382320">
                <a:tc>
                  <a:txBody>
                    <a:bodyPr/>
                    <a:lstStyle/>
                    <a:p>
                      <a:pPr algn="l">
                        <a:lnSpc>
                          <a:spcPct val="100000"/>
                        </a:lnSpc>
                        <a:tabLst>
                          <a:tab pos="0" algn="l"/>
                        </a:tabLst>
                      </a:pPr>
                      <a:r>
                        <a:rPr lang="en" sz="1400" b="0" strike="noStrike" spc="-1" dirty="0">
                          <a:solidFill>
                            <a:srgbClr val="000000"/>
                          </a:solidFill>
                          <a:latin typeface="Times New Roman" panose="02020603050405020304" pitchFamily="18" charset="0"/>
                          <a:ea typeface="Arial"/>
                          <a:cs typeface="Times New Roman" panose="02020603050405020304" pitchFamily="18" charset="0"/>
                        </a:rPr>
                        <a:t>Siri Revant</a:t>
                      </a:r>
                      <a:endParaRPr lang="en-IN" sz="14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l">
                        <a:lnSpc>
                          <a:spcPct val="100000"/>
                        </a:lnSpc>
                        <a:tabLst>
                          <a:tab pos="0" algn="l"/>
                        </a:tabLst>
                      </a:pPr>
                      <a:r>
                        <a:rPr lang="en" sz="1400" b="0" strike="noStrike" spc="-1">
                          <a:solidFill>
                            <a:srgbClr val="000000"/>
                          </a:solidFill>
                          <a:latin typeface="Times New Roman" panose="02020603050405020304" pitchFamily="18" charset="0"/>
                          <a:ea typeface="Arial"/>
                          <a:cs typeface="Times New Roman" panose="02020603050405020304" pitchFamily="18" charset="0"/>
                        </a:rPr>
                        <a:t>KNN classifier</a:t>
                      </a:r>
                      <a:endParaRPr lang="en-IN" sz="1400" b="0" strike="noStrike" spc="-1">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l">
                        <a:lnSpc>
                          <a:spcPct val="100000"/>
                        </a:lnSpc>
                        <a:tabLst>
                          <a:tab pos="0" algn="l"/>
                        </a:tabLst>
                      </a:pPr>
                      <a:r>
                        <a:rPr lang="en" sz="1400" b="0" strike="noStrike" spc="-1" dirty="0">
                          <a:solidFill>
                            <a:srgbClr val="000000"/>
                          </a:solidFill>
                          <a:latin typeface="Times New Roman" panose="02020603050405020304" pitchFamily="18" charset="0"/>
                          <a:ea typeface="Arial"/>
                          <a:cs typeface="Times New Roman" panose="02020603050405020304" pitchFamily="18" charset="0"/>
                        </a:rPr>
                        <a:t>Complete Model</a:t>
                      </a:r>
                      <a:endParaRPr lang="en-IN" sz="14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642592" y="740925"/>
            <a:ext cx="7688520" cy="534960"/>
          </a:xfrm>
          <a:prstGeom prst="rect">
            <a:avLst/>
          </a:prstGeom>
          <a:noFill/>
          <a:ln>
            <a:noFill/>
          </a:ln>
        </p:spPr>
        <p:txBody>
          <a:bodyPr tIns="91440" bIns="91440">
            <a:normAutofit fontScale="93500"/>
          </a:bodyPr>
          <a:lstStyle/>
          <a:p>
            <a:pPr>
              <a:lnSpc>
                <a:spcPct val="100000"/>
              </a:lnSpc>
              <a:tabLst>
                <a:tab pos="0" algn="l"/>
              </a:tabLst>
            </a:pPr>
            <a:r>
              <a:rPr lang="en" b="1" strike="noStrike" spc="-1" dirty="0">
                <a:solidFill>
                  <a:srgbClr val="1A1A1A"/>
                </a:solidFill>
                <a:latin typeface="Times New Roman" panose="02020603050405020304" pitchFamily="18" charset="0"/>
                <a:ea typeface="Raleway"/>
                <a:cs typeface="Times New Roman" panose="02020603050405020304" pitchFamily="18" charset="0"/>
              </a:rPr>
              <a:t>DATA PREPROCESSING 2</a:t>
            </a:r>
            <a:endParaRPr lang="en-IN"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0" name="TextShape 2"/>
          <p:cNvSpPr txBox="1"/>
          <p:nvPr/>
        </p:nvSpPr>
        <p:spPr>
          <a:xfrm>
            <a:off x="727560" y="1365120"/>
            <a:ext cx="7970400" cy="3156120"/>
          </a:xfrm>
          <a:prstGeom prst="rect">
            <a:avLst/>
          </a:prstGeom>
          <a:noFill/>
          <a:ln>
            <a:noFill/>
          </a:ln>
        </p:spPr>
        <p:txBody>
          <a:bodyPr tIns="91440" bIns="91440">
            <a:normAutofit/>
          </a:bodyPr>
          <a:lstStyle/>
          <a:p>
            <a:pPr marL="476460" indent="-342900">
              <a:lnSpc>
                <a:spcPct val="200000"/>
              </a:lnSpc>
              <a:buClr>
                <a:srgbClr val="595959"/>
              </a:buClr>
              <a:buFont typeface="+mj-lt"/>
              <a:buAutoNum type="arabicPeriod"/>
            </a:pPr>
            <a:r>
              <a:rPr lang="en" sz="1600" b="0" strike="noStrike" spc="-1" dirty="0">
                <a:solidFill>
                  <a:srgbClr val="595959"/>
                </a:solidFill>
                <a:latin typeface="Times New Roman" panose="02020603050405020304" pitchFamily="18" charset="0"/>
                <a:ea typeface="Lato"/>
                <a:cs typeface="Times New Roman" panose="02020603050405020304" pitchFamily="18" charset="0"/>
              </a:rPr>
              <a:t>The given Dataset is imbalanced.</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76460" indent="-342900">
              <a:lnSpc>
                <a:spcPct val="200000"/>
              </a:lnSpc>
              <a:buClr>
                <a:srgbClr val="595959"/>
              </a:buClr>
              <a:buFont typeface="+mj-lt"/>
              <a:buAutoNum type="arabicPeriod"/>
            </a:pPr>
            <a:r>
              <a:rPr lang="en" sz="1600" b="0" strike="noStrike" spc="-1" dirty="0">
                <a:solidFill>
                  <a:srgbClr val="595959"/>
                </a:solidFill>
                <a:latin typeface="Times New Roman" panose="02020603050405020304" pitchFamily="18" charset="0"/>
                <a:ea typeface="Lato"/>
                <a:cs typeface="Times New Roman" panose="02020603050405020304" pitchFamily="18" charset="0"/>
              </a:rPr>
              <a:t>The prediction output skews towards class label with value “Zero”.</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76460" indent="-342900">
              <a:lnSpc>
                <a:spcPct val="200000"/>
              </a:lnSpc>
              <a:buClr>
                <a:srgbClr val="595959"/>
              </a:buClr>
              <a:buFont typeface="+mj-lt"/>
              <a:buAutoNum type="arabicPeriod"/>
            </a:pPr>
            <a:r>
              <a:rPr lang="en" sz="1600" b="0" strike="noStrike" spc="-1" dirty="0">
                <a:solidFill>
                  <a:srgbClr val="595959"/>
                </a:solidFill>
                <a:latin typeface="Times New Roman" panose="02020603050405020304" pitchFamily="18" charset="0"/>
                <a:ea typeface="Lato"/>
                <a:cs typeface="Times New Roman" panose="02020603050405020304" pitchFamily="18" charset="0"/>
              </a:rPr>
              <a:t>Hence, we found two techniques to be most feasible, namely Oversampling and Undersampling.</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76460" indent="-342900">
              <a:lnSpc>
                <a:spcPct val="200000"/>
              </a:lnSpc>
              <a:buClr>
                <a:srgbClr val="595959"/>
              </a:buClr>
              <a:buFont typeface="+mj-lt"/>
              <a:buAutoNum type="arabicPeriod"/>
            </a:pPr>
            <a:r>
              <a:rPr lang="en" sz="1600" b="0" strike="noStrike" spc="-1" dirty="0">
                <a:solidFill>
                  <a:srgbClr val="595959"/>
                </a:solidFill>
                <a:latin typeface="Times New Roman" panose="02020603050405020304" pitchFamily="18" charset="0"/>
                <a:ea typeface="Lato"/>
                <a:cs typeface="Times New Roman" panose="02020603050405020304" pitchFamily="18" charset="0"/>
              </a:rPr>
              <a:t>As the given Dataset is large, choosing Oversampling requires hardware with higher specifications. Hence we chose to go with undersampling.</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891263" y="759542"/>
            <a:ext cx="7638687" cy="980767"/>
          </a:xfrm>
          <a:prstGeom prst="rect">
            <a:avLst/>
          </a:prstGeom>
          <a:noFill/>
          <a:ln>
            <a:noFill/>
          </a:ln>
        </p:spPr>
        <p:txBody>
          <a:bodyPr tIns="91440" bIns="91440">
            <a:normAutofit fontScale="86000" lnSpcReduction="20000"/>
          </a:bodyPr>
          <a:lstStyle/>
          <a:p>
            <a:pPr>
              <a:lnSpc>
                <a:spcPct val="100000"/>
              </a:lnSpc>
              <a:tabLst>
                <a:tab pos="0" algn="l"/>
              </a:tabLst>
            </a:pPr>
            <a:r>
              <a:rPr lang="en" b="1" strike="noStrike" spc="-1" dirty="0">
                <a:solidFill>
                  <a:srgbClr val="1A1A1A"/>
                </a:solidFill>
                <a:latin typeface="Times New Roman" panose="02020603050405020304" pitchFamily="18" charset="0"/>
                <a:ea typeface="Raleway"/>
                <a:cs typeface="Times New Roman" panose="02020603050405020304" pitchFamily="18" charset="0"/>
              </a:rPr>
              <a:t>LEARNING MODELS &amp; RESULTS –</a:t>
            </a:r>
          </a:p>
          <a:p>
            <a:pPr>
              <a:lnSpc>
                <a:spcPct val="100000"/>
              </a:lnSpc>
              <a:tabLst>
                <a:tab pos="0" algn="l"/>
              </a:tabLst>
            </a:pPr>
            <a:endParaRPr lang="en" b="1" strike="noStrike" spc="-1" dirty="0">
              <a:solidFill>
                <a:srgbClr val="1A1A1A"/>
              </a:solidFill>
              <a:latin typeface="Times New Roman" panose="02020603050405020304" pitchFamily="18" charset="0"/>
              <a:ea typeface="Raleway"/>
              <a:cs typeface="Times New Roman" panose="02020603050405020304" pitchFamily="18" charset="0"/>
            </a:endParaRPr>
          </a:p>
          <a:p>
            <a:pPr>
              <a:lnSpc>
                <a:spcPct val="100000"/>
              </a:lnSpc>
              <a:tabLst>
                <a:tab pos="0" algn="l"/>
              </a:tabLst>
            </a:pPr>
            <a:r>
              <a:rPr lang="en" sz="1600" strike="noStrike" spc="-1" dirty="0">
                <a:solidFill>
                  <a:srgbClr val="1A1A1A"/>
                </a:solidFill>
                <a:latin typeface="Times New Roman" panose="02020603050405020304" pitchFamily="18" charset="0"/>
                <a:ea typeface="Raleway"/>
                <a:cs typeface="Times New Roman" panose="02020603050405020304" pitchFamily="18" charset="0"/>
              </a:rPr>
              <a:t>We dec</a:t>
            </a:r>
            <a:r>
              <a:rPr lang="en" sz="1600" spc="-1" dirty="0">
                <a:solidFill>
                  <a:srgbClr val="1A1A1A"/>
                </a:solidFill>
                <a:latin typeface="Times New Roman" panose="02020603050405020304" pitchFamily="18" charset="0"/>
                <a:ea typeface="Raleway"/>
                <a:cs typeface="Times New Roman" panose="02020603050405020304" pitchFamily="18" charset="0"/>
              </a:rPr>
              <a:t>ided to apply undersampling to the top two models with the highest accuracy</a:t>
            </a:r>
            <a:endParaRPr lang="en" sz="1600" strike="noStrike" spc="-1" dirty="0">
              <a:solidFill>
                <a:srgbClr val="1A1A1A"/>
              </a:solidFill>
              <a:latin typeface="Times New Roman" panose="02020603050405020304" pitchFamily="18" charset="0"/>
              <a:ea typeface="Raleway"/>
              <a:cs typeface="Times New Roman" panose="02020603050405020304" pitchFamily="18" charset="0"/>
            </a:endParaRPr>
          </a:p>
          <a:p>
            <a:pPr>
              <a:lnSpc>
                <a:spcPct val="100000"/>
              </a:lnSpc>
              <a:tabLst>
                <a:tab pos="0" algn="l"/>
              </a:tabLst>
            </a:pPr>
            <a:r>
              <a:rPr lang="en" b="1" strike="noStrike" spc="-1" dirty="0">
                <a:solidFill>
                  <a:srgbClr val="1A1A1A"/>
                </a:solidFill>
                <a:latin typeface="Times New Roman" panose="02020603050405020304" pitchFamily="18" charset="0"/>
                <a:ea typeface="Raleway"/>
                <a:cs typeface="Times New Roman" panose="02020603050405020304" pitchFamily="18" charset="0"/>
              </a:rPr>
              <a:t> </a:t>
            </a:r>
            <a:endParaRPr lang="en-IN" b="0" strike="noStrike" spc="-1" dirty="0">
              <a:solidFill>
                <a:srgbClr val="000000"/>
              </a:solidFill>
              <a:latin typeface="Times New Roman" panose="02020603050405020304" pitchFamily="18" charset="0"/>
              <a:cs typeface="Times New Roman" panose="02020603050405020304" pitchFamily="18" charset="0"/>
            </a:endParaRPr>
          </a:p>
        </p:txBody>
      </p:sp>
      <p:graphicFrame>
        <p:nvGraphicFramePr>
          <p:cNvPr id="122" name="Table 2"/>
          <p:cNvGraphicFramePr/>
          <p:nvPr>
            <p:extLst>
              <p:ext uri="{D42A27DB-BD31-4B8C-83A1-F6EECF244321}">
                <p14:modId xmlns:p14="http://schemas.microsoft.com/office/powerpoint/2010/main" val="1868114244"/>
              </p:ext>
            </p:extLst>
          </p:nvPr>
        </p:nvGraphicFramePr>
        <p:xfrm>
          <a:off x="891263" y="1740309"/>
          <a:ext cx="7780789" cy="2116394"/>
        </p:xfrm>
        <a:graphic>
          <a:graphicData uri="http://schemas.openxmlformats.org/drawingml/2006/table">
            <a:tbl>
              <a:tblPr/>
              <a:tblGrid>
                <a:gridCol w="1925583">
                  <a:extLst>
                    <a:ext uri="{9D8B030D-6E8A-4147-A177-3AD203B41FA5}">
                      <a16:colId xmlns:a16="http://schemas.microsoft.com/office/drawing/2014/main" val="20000"/>
                    </a:ext>
                  </a:extLst>
                </a:gridCol>
                <a:gridCol w="1066906">
                  <a:extLst>
                    <a:ext uri="{9D8B030D-6E8A-4147-A177-3AD203B41FA5}">
                      <a16:colId xmlns:a16="http://schemas.microsoft.com/office/drawing/2014/main" val="20001"/>
                    </a:ext>
                  </a:extLst>
                </a:gridCol>
                <a:gridCol w="1218530">
                  <a:extLst>
                    <a:ext uri="{9D8B030D-6E8A-4147-A177-3AD203B41FA5}">
                      <a16:colId xmlns:a16="http://schemas.microsoft.com/office/drawing/2014/main" val="20002"/>
                    </a:ext>
                  </a:extLst>
                </a:gridCol>
                <a:gridCol w="1335696">
                  <a:extLst>
                    <a:ext uri="{9D8B030D-6E8A-4147-A177-3AD203B41FA5}">
                      <a16:colId xmlns:a16="http://schemas.microsoft.com/office/drawing/2014/main" val="20003"/>
                    </a:ext>
                  </a:extLst>
                </a:gridCol>
                <a:gridCol w="2234074">
                  <a:extLst>
                    <a:ext uri="{9D8B030D-6E8A-4147-A177-3AD203B41FA5}">
                      <a16:colId xmlns:a16="http://schemas.microsoft.com/office/drawing/2014/main" val="20004"/>
                    </a:ext>
                  </a:extLst>
                </a:gridCol>
              </a:tblGrid>
              <a:tr h="992060">
                <a:tc>
                  <a:txBody>
                    <a:bodyPr/>
                    <a:lstStyle/>
                    <a:p>
                      <a:pPr algn="ctr">
                        <a:lnSpc>
                          <a:spcPct val="100000"/>
                        </a:lnSpc>
                        <a:tabLst>
                          <a:tab pos="0" algn="l"/>
                        </a:tabLst>
                      </a:pPr>
                      <a:r>
                        <a:rPr lang="en" sz="1200" b="1" strike="noStrike" spc="-1" dirty="0">
                          <a:solidFill>
                            <a:schemeClr val="tx1"/>
                          </a:solidFill>
                          <a:latin typeface="Times New Roman" panose="02020603050405020304" pitchFamily="18" charset="0"/>
                          <a:ea typeface="Arial"/>
                          <a:cs typeface="Times New Roman" panose="02020603050405020304" pitchFamily="18" charset="0"/>
                        </a:rPr>
                        <a:t>Model</a:t>
                      </a:r>
                      <a:endParaRPr lang="en-IN" sz="1200" b="1" strike="noStrike" spc="-1" dirty="0">
                        <a:solidFill>
                          <a:schemeClr val="tx1"/>
                        </a:solidFill>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tabLst>
                          <a:tab pos="0" algn="l"/>
                        </a:tabLst>
                      </a:pPr>
                      <a:r>
                        <a:rPr lang="en" sz="1200" b="1" strike="noStrike" spc="-1" dirty="0">
                          <a:solidFill>
                            <a:schemeClr val="tx1"/>
                          </a:solidFill>
                          <a:latin typeface="Times New Roman" panose="02020603050405020304" pitchFamily="18" charset="0"/>
                          <a:ea typeface="Arial"/>
                          <a:cs typeface="Times New Roman" panose="02020603050405020304" pitchFamily="18" charset="0"/>
                        </a:rPr>
                        <a:t>AUC</a:t>
                      </a:r>
                      <a:endParaRPr lang="en-IN" sz="1200" b="1" strike="noStrike" spc="-1" dirty="0">
                        <a:solidFill>
                          <a:schemeClr val="tx1"/>
                        </a:solidFill>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tabLst>
                          <a:tab pos="0" algn="l"/>
                        </a:tabLst>
                      </a:pPr>
                      <a:r>
                        <a:rPr lang="en" sz="1200" b="1" strike="noStrike" spc="-1" dirty="0">
                          <a:solidFill>
                            <a:schemeClr val="tx1"/>
                          </a:solidFill>
                          <a:latin typeface="Times New Roman" panose="02020603050405020304" pitchFamily="18" charset="0"/>
                          <a:ea typeface="Arial"/>
                          <a:cs typeface="Times New Roman" panose="02020603050405020304" pitchFamily="18" charset="0"/>
                        </a:rPr>
                        <a:t>Accuracy</a:t>
                      </a:r>
                      <a:endParaRPr lang="en-IN" sz="1200" b="1" strike="noStrike" spc="-1" dirty="0">
                        <a:solidFill>
                          <a:schemeClr val="tx1"/>
                        </a:solidFill>
                        <a:latin typeface="Times New Roman" panose="02020603050405020304" pitchFamily="18" charset="0"/>
                        <a:cs typeface="Times New Roman" panose="02020603050405020304" pitchFamily="18" charset="0"/>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216000" indent="-216000">
                        <a:buClr>
                          <a:srgbClr val="000000"/>
                        </a:buClr>
                        <a:buSzPct val="45000"/>
                        <a:buFont typeface="Wingdings" charset="2"/>
                        <a:buChar char=""/>
                      </a:pPr>
                      <a:r>
                        <a:rPr lang="en-IN" sz="1200" b="1" strike="noStrike" spc="-1" dirty="0">
                          <a:solidFill>
                            <a:schemeClr val="tx1"/>
                          </a:solidFill>
                          <a:latin typeface="Times New Roman" panose="02020603050405020304" pitchFamily="18" charset="0"/>
                          <a:cs typeface="Times New Roman" panose="02020603050405020304" pitchFamily="18" charset="0"/>
                        </a:rPr>
                        <a:t>Previous AUC</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216000" indent="-216000">
                        <a:buClr>
                          <a:srgbClr val="000000"/>
                        </a:buClr>
                        <a:buSzPct val="45000"/>
                        <a:buFont typeface="Wingdings" charset="2"/>
                        <a:buChar char=""/>
                      </a:pPr>
                      <a:r>
                        <a:rPr lang="en-IN" sz="1200" b="1" strike="noStrike" spc="-1" dirty="0">
                          <a:solidFill>
                            <a:schemeClr val="tx1"/>
                          </a:solidFill>
                          <a:latin typeface="Times New Roman" panose="02020603050405020304" pitchFamily="18" charset="0"/>
                          <a:cs typeface="Times New Roman" panose="02020603050405020304" pitchFamily="18" charset="0"/>
                        </a:rPr>
                        <a:t>Previous Accuracy</a:t>
                      </a: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r h="1124334">
                <a:tc>
                  <a:txBody>
                    <a:bodyPr/>
                    <a:lstStyle/>
                    <a:p>
                      <a:pPr algn="ctr">
                        <a:lnSpc>
                          <a:spcPct val="100000"/>
                        </a:lnSpc>
                        <a:tabLst>
                          <a:tab pos="0" algn="l"/>
                        </a:tabLst>
                      </a:pPr>
                      <a:r>
                        <a:rPr lang="en-IN" sz="1400" b="0" strike="noStrike" spc="-1" dirty="0">
                          <a:latin typeface="Times New Roman" panose="02020603050405020304" pitchFamily="18" charset="0"/>
                          <a:ea typeface="Noto Sans CJK SC"/>
                          <a:cs typeface="Times New Roman" panose="02020603050405020304" pitchFamily="18" charset="0"/>
                        </a:rPr>
                        <a:t>Decision Tree classifier </a:t>
                      </a:r>
                      <a:endParaRPr lang="en-IN" sz="1400" b="0" strike="noStrike" spc="-1" dirty="0">
                        <a:latin typeface="Times New Roman" panose="02020603050405020304" pitchFamily="18" charset="0"/>
                        <a:cs typeface="Times New Roman" panose="02020603050405020304" pitchFamily="18" charset="0"/>
                      </a:endParaRPr>
                    </a:p>
                    <a:p>
                      <a:pPr algn="ctr">
                        <a:lnSpc>
                          <a:spcPct val="100000"/>
                        </a:lnSpc>
                        <a:tabLst>
                          <a:tab pos="0" algn="l"/>
                        </a:tabLst>
                      </a:pPr>
                      <a:r>
                        <a:rPr lang="en" sz="1400" b="0" strike="noStrike" spc="-1" dirty="0">
                          <a:solidFill>
                            <a:srgbClr val="000000"/>
                          </a:solidFill>
                          <a:latin typeface="Times New Roman" panose="02020603050405020304" pitchFamily="18" charset="0"/>
                          <a:ea typeface="Arial"/>
                          <a:cs typeface="Times New Roman" panose="02020603050405020304" pitchFamily="18" charset="0"/>
                        </a:rPr>
                        <a:t>(After Undersampling)</a:t>
                      </a:r>
                      <a:endParaRPr lang="en-IN" sz="1400" b="0" strike="noStrike" spc="-1" dirty="0">
                        <a:latin typeface="Times New Roman" panose="02020603050405020304" pitchFamily="18" charset="0"/>
                        <a:cs typeface="Times New Roman" panose="02020603050405020304" pitchFamily="18" charset="0"/>
                      </a:endParaRPr>
                    </a:p>
                  </a:txBody>
                  <a:tcPr marL="91080" marR="91080">
                    <a:lnL w="9360">
                      <a:solidFill>
                        <a:srgbClr val="9E9E9E"/>
                      </a:solidFill>
                    </a:lnL>
                    <a:lnR w="9360" cap="flat" cmpd="sng" algn="ctr">
                      <a:solidFill>
                        <a:srgbClr val="9E9E9E"/>
                      </a:solidFill>
                      <a:prstDash val="solid"/>
                      <a:round/>
                      <a:headEnd type="none" w="med" len="med"/>
                      <a:tailEnd type="none" w="med" len="med"/>
                    </a:lnR>
                    <a:lnT w="9360" cap="flat" cmpd="sng" algn="ctr">
                      <a:solidFill>
                        <a:srgbClr val="9E9E9E"/>
                      </a:solidFill>
                      <a:prstDash val="solid"/>
                      <a:round/>
                      <a:headEnd type="none" w="med" len="med"/>
                      <a:tailEnd type="none" w="med" len="med"/>
                    </a:lnT>
                    <a:lnB w="9360">
                      <a:solidFill>
                        <a:srgbClr val="9E9E9E"/>
                      </a:solidFill>
                    </a:lnB>
                    <a:noFill/>
                  </a:tcPr>
                </a:tc>
                <a:tc>
                  <a:txBody>
                    <a:bodyPr/>
                    <a:lstStyle/>
                    <a:p>
                      <a:r>
                        <a:rPr lang="en-US" sz="1400" dirty="0">
                          <a:latin typeface="Times New Roman" panose="02020603050405020304" pitchFamily="18" charset="0"/>
                          <a:cs typeface="Times New Roman" panose="02020603050405020304" pitchFamily="18" charset="0"/>
                        </a:rPr>
                        <a:t>     0.63</a:t>
                      </a:r>
                    </a:p>
                  </a:txBody>
                  <a:tcPr marL="91080" marR="91080">
                    <a:lnL w="9360" cap="flat" cmpd="sng" algn="ctr">
                      <a:solidFill>
                        <a:srgbClr val="9E9E9E"/>
                      </a:solidFill>
                      <a:prstDash val="solid"/>
                      <a:round/>
                      <a:headEnd type="none" w="med" len="med"/>
                      <a:tailEnd type="none" w="med" len="med"/>
                    </a:lnL>
                    <a:lnR w="9360" cap="flat" cmpd="sng" algn="ctr">
                      <a:solidFill>
                        <a:srgbClr val="9E9E9E"/>
                      </a:solidFill>
                      <a:prstDash val="solid"/>
                      <a:round/>
                      <a:headEnd type="none" w="med" len="med"/>
                      <a:tailEnd type="none" w="med" len="med"/>
                    </a:lnR>
                    <a:lnT w="9360" cap="flat" cmpd="sng" algn="ctr">
                      <a:solidFill>
                        <a:srgbClr val="9E9E9E"/>
                      </a:solidFill>
                      <a:prstDash val="solid"/>
                      <a:round/>
                      <a:headEnd type="none" w="med" len="med"/>
                      <a:tailEnd type="none" w="med" len="med"/>
                    </a:lnT>
                    <a:lnB w="9360">
                      <a:solidFill>
                        <a:srgbClr val="9E9E9E"/>
                      </a:solidFill>
                    </a:lnB>
                    <a:noFill/>
                  </a:tcPr>
                </a:tc>
                <a:tc>
                  <a:txBody>
                    <a:bodyPr/>
                    <a:lstStyle/>
                    <a:p>
                      <a:r>
                        <a:rPr lang="en-US" sz="1400" dirty="0">
                          <a:latin typeface="Times New Roman" panose="02020603050405020304" pitchFamily="18" charset="0"/>
                          <a:cs typeface="Times New Roman" panose="02020603050405020304" pitchFamily="18" charset="0"/>
                        </a:rPr>
                        <a:t>0.92</a:t>
                      </a:r>
                    </a:p>
                  </a:txBody>
                  <a:tcPr marL="91080" marR="91080">
                    <a:lnL w="9360" cap="flat" cmpd="sng" algn="ctr">
                      <a:solidFill>
                        <a:srgbClr val="9E9E9E"/>
                      </a:solidFill>
                      <a:prstDash val="solid"/>
                      <a:round/>
                      <a:headEnd type="none" w="med" len="med"/>
                      <a:tailEnd type="none" w="med" len="med"/>
                    </a:lnL>
                    <a:lnR w="9360" cap="flat" cmpd="sng" algn="ctr">
                      <a:solidFill>
                        <a:srgbClr val="9E9E9E"/>
                      </a:solidFill>
                      <a:prstDash val="solid"/>
                      <a:round/>
                      <a:headEnd type="none" w="med" len="med"/>
                      <a:tailEnd type="none" w="med" len="med"/>
                    </a:lnR>
                    <a:lnT w="9360" cap="flat" cmpd="sng" algn="ctr">
                      <a:solidFill>
                        <a:srgbClr val="9E9E9E"/>
                      </a:solidFill>
                      <a:prstDash val="solid"/>
                      <a:round/>
                      <a:headEnd type="none" w="med" len="med"/>
                      <a:tailEnd type="none" w="med" len="med"/>
                    </a:lnT>
                    <a:lnB w="9360">
                      <a:solidFill>
                        <a:srgbClr val="9E9E9E"/>
                      </a:solidFill>
                    </a:lnB>
                    <a:noFill/>
                  </a:tcPr>
                </a:tc>
                <a:tc>
                  <a:txBody>
                    <a:bodyPr/>
                    <a:lstStyle/>
                    <a:p>
                      <a:r>
                        <a:rPr lang="en-US" sz="1400" dirty="0">
                          <a:latin typeface="Times New Roman" panose="02020603050405020304" pitchFamily="18" charset="0"/>
                          <a:cs typeface="Times New Roman" panose="02020603050405020304" pitchFamily="18" charset="0"/>
                        </a:rPr>
                        <a:t>0.57</a:t>
                      </a:r>
                    </a:p>
                  </a:txBody>
                  <a:tcPr marL="91080" marR="91080">
                    <a:lnL w="9360" cap="flat" cmpd="sng" algn="ctr">
                      <a:solidFill>
                        <a:srgbClr val="9E9E9E"/>
                      </a:solidFill>
                      <a:prstDash val="solid"/>
                      <a:round/>
                      <a:headEnd type="none" w="med" len="med"/>
                      <a:tailEnd type="none" w="med" len="med"/>
                    </a:lnL>
                    <a:lnR w="9360" cap="flat" cmpd="sng" algn="ctr">
                      <a:solidFill>
                        <a:srgbClr val="9E9E9E"/>
                      </a:solidFill>
                      <a:prstDash val="solid"/>
                      <a:round/>
                      <a:headEnd type="none" w="med" len="med"/>
                      <a:tailEnd type="none" w="med" len="med"/>
                    </a:lnR>
                    <a:lnT w="9360" cap="flat" cmpd="sng" algn="ctr">
                      <a:solidFill>
                        <a:srgbClr val="9E9E9E"/>
                      </a:solidFill>
                      <a:prstDash val="solid"/>
                      <a:round/>
                      <a:headEnd type="none" w="med" len="med"/>
                      <a:tailEnd type="none" w="med" len="med"/>
                    </a:lnT>
                    <a:lnB w="9360">
                      <a:solidFill>
                        <a:srgbClr val="9E9E9E"/>
                      </a:solidFill>
                    </a:lnB>
                    <a:noFill/>
                  </a:tcPr>
                </a:tc>
                <a:tc>
                  <a:txBody>
                    <a:bodyPr/>
                    <a:lstStyle/>
                    <a:p>
                      <a:r>
                        <a:rPr lang="en-US" sz="1400" dirty="0">
                          <a:latin typeface="Times New Roman" panose="02020603050405020304" pitchFamily="18" charset="0"/>
                          <a:cs typeface="Times New Roman" panose="02020603050405020304" pitchFamily="18" charset="0"/>
                        </a:rPr>
                        <a:t>0.897</a:t>
                      </a:r>
                    </a:p>
                  </a:txBody>
                  <a:tcPr marL="91080" marR="91080">
                    <a:lnL w="9360" cap="flat" cmpd="sng" algn="ctr">
                      <a:solidFill>
                        <a:srgbClr val="9E9E9E"/>
                      </a:solidFill>
                      <a:prstDash val="solid"/>
                      <a:round/>
                      <a:headEnd type="none" w="med" len="med"/>
                      <a:tailEnd type="none" w="med" len="med"/>
                    </a:lnL>
                    <a:lnR w="9360">
                      <a:solidFill>
                        <a:srgbClr val="9E9E9E"/>
                      </a:solidFill>
                    </a:lnR>
                    <a:lnT w="9360" cap="flat" cmpd="sng" algn="ctr">
                      <a:solidFill>
                        <a:srgbClr val="9E9E9E"/>
                      </a:solidFill>
                      <a:prstDash val="solid"/>
                      <a:round/>
                      <a:headEnd type="none" w="med" len="med"/>
                      <a:tailEnd type="none" w="med" len="med"/>
                    </a:lnT>
                    <a:lnB w="9360">
                      <a:solidFill>
                        <a:srgbClr val="9E9E9E"/>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27280" y="466200"/>
            <a:ext cx="7688520" cy="534960"/>
          </a:xfrm>
          <a:prstGeom prst="rect">
            <a:avLst/>
          </a:prstGeom>
          <a:noFill/>
          <a:ln>
            <a:noFill/>
          </a:ln>
        </p:spPr>
        <p:txBody>
          <a:bodyPr tIns="91440" bIns="91440">
            <a:noAutofit/>
          </a:bodyPr>
          <a:lstStyle/>
          <a:p>
            <a:pPr>
              <a:lnSpc>
                <a:spcPct val="100000"/>
              </a:lnSpc>
              <a:tabLst>
                <a:tab pos="0" algn="l"/>
              </a:tabLst>
            </a:pPr>
            <a:r>
              <a:rPr lang="en" b="1" strike="noStrike" spc="-1" dirty="0">
                <a:solidFill>
                  <a:srgbClr val="1A1A1A"/>
                </a:solidFill>
                <a:latin typeface="Times New Roman" panose="02020603050405020304" pitchFamily="18" charset="0"/>
                <a:ea typeface="Raleway"/>
                <a:cs typeface="Times New Roman" panose="02020603050405020304" pitchFamily="18" charset="0"/>
              </a:rPr>
              <a:t>RANKING </a:t>
            </a:r>
            <a:endParaRPr lang="en-IN"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70E2BA0-3BE7-44ED-B226-EB52CD20094F}"/>
              </a:ext>
            </a:extLst>
          </p:cNvPr>
          <p:cNvPicPr>
            <a:picLocks noChangeAspect="1"/>
          </p:cNvPicPr>
          <p:nvPr/>
        </p:nvPicPr>
        <p:blipFill>
          <a:blip r:embed="rId2"/>
          <a:stretch>
            <a:fillRect/>
          </a:stretch>
        </p:blipFill>
        <p:spPr>
          <a:xfrm>
            <a:off x="762153" y="1001160"/>
            <a:ext cx="5038725" cy="3867150"/>
          </a:xfrm>
          <a:prstGeom prst="rect">
            <a:avLst/>
          </a:prstGeom>
        </p:spPr>
      </p:pic>
      <p:sp>
        <p:nvSpPr>
          <p:cNvPr id="4" name="TextBox 3">
            <a:extLst>
              <a:ext uri="{FF2B5EF4-FFF2-40B4-BE49-F238E27FC236}">
                <a16:creationId xmlns:a16="http://schemas.microsoft.com/office/drawing/2014/main" id="{E3CBFBF6-E59F-49DD-BC5C-8E742253E276}"/>
              </a:ext>
            </a:extLst>
          </p:cNvPr>
          <p:cNvSpPr txBox="1"/>
          <p:nvPr/>
        </p:nvSpPr>
        <p:spPr>
          <a:xfrm>
            <a:off x="6157452" y="1001160"/>
            <a:ext cx="2544096" cy="1569660"/>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The following is the leader board of the competition, the score for test set using LSTM model is 0.719 and currently we stand at 3</a:t>
            </a:r>
            <a:r>
              <a:rPr lang="en-IN" sz="1600" baseline="30000" dirty="0">
                <a:latin typeface="Times New Roman" panose="02020603050405020304" pitchFamily="18" charset="0"/>
                <a:cs typeface="Times New Roman" panose="02020603050405020304" pitchFamily="18" charset="0"/>
              </a:rPr>
              <a:t>rd</a:t>
            </a:r>
            <a:r>
              <a:rPr lang="en-IN" sz="1600" dirty="0">
                <a:latin typeface="Times New Roman" panose="02020603050405020304" pitchFamily="18" charset="0"/>
                <a:cs typeface="Times New Roman" panose="02020603050405020304" pitchFamily="18" charset="0"/>
              </a:rPr>
              <a:t> place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603567" y="733517"/>
            <a:ext cx="7688520" cy="534960"/>
          </a:xfrm>
          <a:prstGeom prst="rect">
            <a:avLst/>
          </a:prstGeom>
          <a:noFill/>
          <a:ln>
            <a:noFill/>
          </a:ln>
        </p:spPr>
        <p:txBody>
          <a:bodyPr tIns="91440" bIns="91440">
            <a:normAutofit fontScale="93500"/>
          </a:bodyPr>
          <a:lstStyle/>
          <a:p>
            <a:pPr>
              <a:lnSpc>
                <a:spcPct val="100000"/>
              </a:lnSpc>
              <a:tabLst>
                <a:tab pos="0" algn="l"/>
              </a:tabLst>
            </a:pPr>
            <a:r>
              <a:rPr lang="en" b="1" strike="noStrike" spc="-1" dirty="0">
                <a:solidFill>
                  <a:srgbClr val="1A1A1A"/>
                </a:solidFill>
                <a:latin typeface="Times New Roman" panose="02020603050405020304" pitchFamily="18" charset="0"/>
                <a:ea typeface="Raleway"/>
                <a:cs typeface="Times New Roman" panose="02020603050405020304" pitchFamily="18" charset="0"/>
              </a:rPr>
              <a:t>CONCLUSION</a:t>
            </a:r>
            <a:endParaRPr lang="en-IN"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6" name="TextShape 2"/>
          <p:cNvSpPr txBox="1"/>
          <p:nvPr/>
        </p:nvSpPr>
        <p:spPr>
          <a:xfrm>
            <a:off x="727560" y="1441080"/>
            <a:ext cx="7688520" cy="2260800"/>
          </a:xfrm>
          <a:prstGeom prst="rect">
            <a:avLst/>
          </a:prstGeom>
          <a:noFill/>
          <a:ln>
            <a:noFill/>
          </a:ln>
        </p:spPr>
        <p:txBody>
          <a:bodyPr tIns="91440" bIns="91440">
            <a:normAutofit/>
          </a:bodyPr>
          <a:lstStyle/>
          <a:p>
            <a:pPr marL="457200" indent="-323640">
              <a:lnSpc>
                <a:spcPct val="150000"/>
              </a:lnSpc>
              <a:buClr>
                <a:srgbClr val="24292F"/>
              </a:buClr>
              <a:buFont typeface="Lato"/>
              <a:buAutoNum type="arabicPeriod"/>
            </a:pPr>
            <a:r>
              <a:rPr lang="en" sz="1600" b="0" strike="noStrike" spc="-1" dirty="0">
                <a:solidFill>
                  <a:srgbClr val="24292F"/>
                </a:solidFill>
                <a:latin typeface="Times New Roman" panose="02020603050405020304" pitchFamily="18" charset="0"/>
                <a:ea typeface="Lato"/>
                <a:cs typeface="Times New Roman" panose="02020603050405020304" pitchFamily="18" charset="0"/>
              </a:rPr>
              <a:t>In this work, we concentrated on the problem of soft sensing data classification.</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57200" indent="-323640">
              <a:lnSpc>
                <a:spcPct val="150000"/>
              </a:lnSpc>
              <a:buClr>
                <a:srgbClr val="24292F"/>
              </a:buClr>
              <a:buFont typeface="Lato"/>
              <a:buAutoNum type="arabicPeriod"/>
            </a:pPr>
            <a:r>
              <a:rPr lang="en" sz="1600" spc="-1" dirty="0">
                <a:solidFill>
                  <a:srgbClr val="24292F"/>
                </a:solidFill>
                <a:latin typeface="Times New Roman" panose="02020603050405020304" pitchFamily="18" charset="0"/>
                <a:ea typeface="Lato"/>
                <a:cs typeface="Times New Roman" panose="02020603050405020304" pitchFamily="18" charset="0"/>
              </a:rPr>
              <a:t>Four</a:t>
            </a:r>
            <a:r>
              <a:rPr lang="en" sz="1600" b="0" strike="noStrike" spc="-1" dirty="0">
                <a:solidFill>
                  <a:srgbClr val="24292F"/>
                </a:solidFill>
                <a:latin typeface="Times New Roman" panose="02020603050405020304" pitchFamily="18" charset="0"/>
                <a:ea typeface="Lato"/>
                <a:cs typeface="Times New Roman" panose="02020603050405020304" pitchFamily="18" charset="0"/>
              </a:rPr>
              <a:t> models were implemented, namely Logistic regression model, KNN classification, Decision tree classification and LSTM.</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57200" indent="-323640">
              <a:lnSpc>
                <a:spcPct val="150000"/>
              </a:lnSpc>
              <a:buClr>
                <a:srgbClr val="24292F"/>
              </a:buClr>
              <a:buFont typeface="Lato"/>
              <a:buAutoNum type="arabicPeriod"/>
            </a:pPr>
            <a:r>
              <a:rPr lang="en" sz="1600" b="0" strike="noStrike" spc="-1" dirty="0">
                <a:solidFill>
                  <a:srgbClr val="24292F"/>
                </a:solidFill>
                <a:latin typeface="Times New Roman" panose="02020603050405020304" pitchFamily="18" charset="0"/>
                <a:ea typeface="Lato"/>
                <a:cs typeface="Times New Roman" panose="02020603050405020304" pitchFamily="18" charset="0"/>
              </a:rPr>
              <a:t>Under</a:t>
            </a:r>
            <a:r>
              <a:rPr lang="en" sz="1600" spc="-1" dirty="0">
                <a:solidFill>
                  <a:srgbClr val="24292F"/>
                </a:solidFill>
                <a:latin typeface="Times New Roman" panose="02020603050405020304" pitchFamily="18" charset="0"/>
                <a:ea typeface="Lato"/>
                <a:cs typeface="Times New Roman" panose="02020603050405020304" pitchFamily="18" charset="0"/>
              </a:rPr>
              <a:t>sampled Data was used to predict score using Decision tree classifier.</a:t>
            </a:r>
          </a:p>
          <a:p>
            <a:pPr marL="457200" indent="-323640">
              <a:lnSpc>
                <a:spcPct val="150000"/>
              </a:lnSpc>
              <a:buClr>
                <a:srgbClr val="24292F"/>
              </a:buClr>
              <a:buFont typeface="Lato"/>
              <a:buAutoNum type="arabicPeriod"/>
            </a:pPr>
            <a:r>
              <a:rPr lang="en" sz="1600" spc="-1" dirty="0">
                <a:solidFill>
                  <a:srgbClr val="24292F"/>
                </a:solidFill>
                <a:latin typeface="Times New Roman" panose="02020603050405020304" pitchFamily="18" charset="0"/>
                <a:ea typeface="Lato"/>
                <a:cs typeface="Times New Roman" panose="02020603050405020304" pitchFamily="18" charset="0"/>
              </a:rPr>
              <a:t>Finally, LSTM model had the highest AUC score among the four models for train set.</a:t>
            </a:r>
            <a:endParaRPr lang="en-IN"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660087" y="695367"/>
            <a:ext cx="7688520" cy="534960"/>
          </a:xfrm>
          <a:prstGeom prst="rect">
            <a:avLst/>
          </a:prstGeom>
          <a:noFill/>
          <a:ln>
            <a:noFill/>
          </a:ln>
        </p:spPr>
        <p:txBody>
          <a:bodyPr tIns="91440" bIns="91440">
            <a:noAutofit/>
          </a:bodyPr>
          <a:lstStyle/>
          <a:p>
            <a:pPr>
              <a:lnSpc>
                <a:spcPct val="100000"/>
              </a:lnSpc>
              <a:tabLst>
                <a:tab pos="0" algn="l"/>
              </a:tabLst>
            </a:pPr>
            <a:r>
              <a:rPr lang="en" b="1" strike="noStrike" spc="-1" dirty="0">
                <a:solidFill>
                  <a:srgbClr val="1A1A1A"/>
                </a:solidFill>
                <a:latin typeface="Times New Roman" panose="02020603050405020304" pitchFamily="18" charset="0"/>
                <a:ea typeface="Arial"/>
                <a:cs typeface="Times New Roman" panose="02020603050405020304" pitchFamily="18" charset="0"/>
              </a:rPr>
              <a:t>REFERENCES</a:t>
            </a:r>
            <a:endParaRPr lang="en-IN"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8" name="TextShape 2"/>
          <p:cNvSpPr txBox="1"/>
          <p:nvPr/>
        </p:nvSpPr>
        <p:spPr>
          <a:xfrm>
            <a:off x="729360" y="2079000"/>
            <a:ext cx="7688520" cy="2260800"/>
          </a:xfrm>
          <a:prstGeom prst="rect">
            <a:avLst/>
          </a:prstGeom>
          <a:noFill/>
          <a:ln>
            <a:noFill/>
          </a:ln>
        </p:spPr>
        <p:txBody>
          <a:bodyPr tIns="91440" bIns="91440">
            <a:normAutofit/>
          </a:bodyPr>
          <a:lstStyle/>
          <a:p>
            <a:pPr>
              <a:lnSpc>
                <a:spcPct val="90000"/>
              </a:lnSpc>
              <a:spcBef>
                <a:spcPts val="1199"/>
              </a:spcBef>
              <a:tabLst>
                <a:tab pos="0" algn="l"/>
              </a:tabLst>
            </a:pPr>
            <a:r>
              <a:rPr lang="en" sz="1600" b="0" u="sng" strike="noStrike" spc="-1" dirty="0">
                <a:uFillTx/>
                <a:latin typeface="Times New Roman" panose="02020603050405020304" pitchFamily="18" charset="0"/>
                <a:ea typeface="Arial"/>
                <a:cs typeface="Times New Roman" panose="02020603050405020304" pitchFamily="18" charset="0"/>
                <a:hlinkClick r:id="rId2">
                  <a:extLst>
                    <a:ext uri="{A12FA001-AC4F-418D-AE19-62706E023703}">
                      <ahyp:hlinkClr xmlns:ahyp="http://schemas.microsoft.com/office/drawing/2018/hyperlinkcolor" val="tx"/>
                    </a:ext>
                  </a:extLst>
                </a:hlinkClick>
              </a:rPr>
              <a:t>Sergei Petrov</a:t>
            </a:r>
            <a:r>
              <a:rPr lang="en" sz="1600" b="0" strike="noStrike" spc="-1" dirty="0">
                <a:latin typeface="Times New Roman" panose="02020603050405020304" pitchFamily="18" charset="0"/>
                <a:ea typeface="Arial"/>
                <a:cs typeface="Times New Roman" panose="02020603050405020304" pitchFamily="18" charset="0"/>
              </a:rPr>
              <a:t>, </a:t>
            </a:r>
            <a:r>
              <a:rPr lang="en" sz="1600" b="0" u="sng" strike="noStrike" spc="-1" dirty="0">
                <a:uFillTx/>
                <a:latin typeface="Times New Roman" panose="02020603050405020304" pitchFamily="18" charset="0"/>
                <a:ea typeface="Arial"/>
                <a:cs typeface="Times New Roman" panose="02020603050405020304" pitchFamily="18" charset="0"/>
                <a:hlinkClick r:id="rId3">
                  <a:extLst>
                    <a:ext uri="{A12FA001-AC4F-418D-AE19-62706E023703}">
                      <ahyp:hlinkClr xmlns:ahyp="http://schemas.microsoft.com/office/drawing/2018/hyperlinkcolor" val="tx"/>
                    </a:ext>
                  </a:extLst>
                </a:hlinkClick>
              </a:rPr>
              <a:t>Chao Zhang</a:t>
            </a:r>
            <a:r>
              <a:rPr lang="en" sz="1600" b="0" strike="noStrike" spc="-1" dirty="0">
                <a:latin typeface="Times New Roman" panose="02020603050405020304" pitchFamily="18" charset="0"/>
                <a:ea typeface="Arial"/>
                <a:cs typeface="Times New Roman" panose="02020603050405020304" pitchFamily="18" charset="0"/>
              </a:rPr>
              <a:t>, </a:t>
            </a:r>
            <a:r>
              <a:rPr lang="en" sz="1600" b="0" u="sng" strike="noStrike" spc="-1" dirty="0">
                <a:uFillTx/>
                <a:latin typeface="Times New Roman" panose="02020603050405020304" pitchFamily="18" charset="0"/>
                <a:ea typeface="Arial"/>
                <a:cs typeface="Times New Roman" panose="02020603050405020304" pitchFamily="18" charset="0"/>
                <a:hlinkClick r:id="rId4">
                  <a:extLst>
                    <a:ext uri="{A12FA001-AC4F-418D-AE19-62706E023703}">
                      <ahyp:hlinkClr xmlns:ahyp="http://schemas.microsoft.com/office/drawing/2018/hyperlinkcolor" val="tx"/>
                    </a:ext>
                  </a:extLst>
                </a:hlinkClick>
              </a:rPr>
              <a:t>Jaswanth Yella</a:t>
            </a:r>
            <a:r>
              <a:rPr lang="en" sz="1600" b="0" strike="noStrike" spc="-1" dirty="0">
                <a:latin typeface="Times New Roman" panose="02020603050405020304" pitchFamily="18" charset="0"/>
                <a:ea typeface="Arial"/>
                <a:cs typeface="Times New Roman" panose="02020603050405020304" pitchFamily="18" charset="0"/>
              </a:rPr>
              <a:t>, </a:t>
            </a:r>
            <a:r>
              <a:rPr lang="en" sz="1600" b="0" u="sng" strike="noStrike" spc="-1" dirty="0">
                <a:uFillTx/>
                <a:latin typeface="Times New Roman" panose="02020603050405020304" pitchFamily="18" charset="0"/>
                <a:ea typeface="Arial"/>
                <a:cs typeface="Times New Roman" panose="02020603050405020304" pitchFamily="18" charset="0"/>
                <a:hlinkClick r:id="rId5">
                  <a:extLst>
                    <a:ext uri="{A12FA001-AC4F-418D-AE19-62706E023703}">
                      <ahyp:hlinkClr xmlns:ahyp="http://schemas.microsoft.com/office/drawing/2018/hyperlinkcolor" val="tx"/>
                    </a:ext>
                  </a:extLst>
                </a:hlinkClick>
              </a:rPr>
              <a:t>Yu Huang</a:t>
            </a:r>
            <a:r>
              <a:rPr lang="en" sz="1600" b="0" strike="noStrike" spc="-1" dirty="0">
                <a:latin typeface="Times New Roman" panose="02020603050405020304" pitchFamily="18" charset="0"/>
                <a:ea typeface="Arial"/>
                <a:cs typeface="Times New Roman" panose="02020603050405020304" pitchFamily="18" charset="0"/>
              </a:rPr>
              <a:t>, </a:t>
            </a:r>
            <a:r>
              <a:rPr lang="en" sz="1600" b="0" u="sng" strike="noStrike" spc="-1" dirty="0">
                <a:uFillTx/>
                <a:latin typeface="Times New Roman" panose="02020603050405020304" pitchFamily="18" charset="0"/>
                <a:ea typeface="Arial"/>
                <a:cs typeface="Times New Roman" panose="02020603050405020304" pitchFamily="18" charset="0"/>
                <a:hlinkClick r:id="rId6">
                  <a:extLst>
                    <a:ext uri="{A12FA001-AC4F-418D-AE19-62706E023703}">
                      <ahyp:hlinkClr xmlns:ahyp="http://schemas.microsoft.com/office/drawing/2018/hyperlinkcolor" val="tx"/>
                    </a:ext>
                  </a:extLst>
                </a:hlinkClick>
              </a:rPr>
              <a:t>Xiaoye Qian</a:t>
            </a:r>
            <a:r>
              <a:rPr lang="en" sz="1600" b="0" strike="noStrike" spc="-1" dirty="0">
                <a:latin typeface="Times New Roman" panose="02020603050405020304" pitchFamily="18" charset="0"/>
                <a:ea typeface="Arial"/>
                <a:cs typeface="Times New Roman" panose="02020603050405020304" pitchFamily="18" charset="0"/>
              </a:rPr>
              <a:t>, </a:t>
            </a:r>
            <a:r>
              <a:rPr lang="en" sz="1600" b="0" u="sng" strike="noStrike" spc="-1" dirty="0">
                <a:uFillTx/>
                <a:latin typeface="Times New Roman" panose="02020603050405020304" pitchFamily="18" charset="0"/>
                <a:ea typeface="Arial"/>
                <a:cs typeface="Times New Roman" panose="02020603050405020304" pitchFamily="18" charset="0"/>
                <a:hlinkClick r:id="rId7">
                  <a:extLst>
                    <a:ext uri="{A12FA001-AC4F-418D-AE19-62706E023703}">
                      <ahyp:hlinkClr xmlns:ahyp="http://schemas.microsoft.com/office/drawing/2018/hyperlinkcolor" val="tx"/>
                    </a:ext>
                  </a:extLst>
                </a:hlinkClick>
              </a:rPr>
              <a:t>Sthitie Bom</a:t>
            </a:r>
            <a:r>
              <a:rPr lang="en" sz="1600" b="0" strike="noStrike" spc="-1" dirty="0">
                <a:latin typeface="Times New Roman" panose="02020603050405020304" pitchFamily="18" charset="0"/>
                <a:ea typeface="Arial"/>
                <a:cs typeface="Times New Roman" panose="02020603050405020304" pitchFamily="18" charset="0"/>
              </a:rPr>
              <a:t>(2021).</a:t>
            </a:r>
            <a:endParaRPr lang="en-IN" sz="1600" b="0" strike="noStrike" spc="-1" dirty="0">
              <a:latin typeface="Times New Roman" panose="02020603050405020304" pitchFamily="18" charset="0"/>
              <a:cs typeface="Times New Roman" panose="02020603050405020304" pitchFamily="18" charset="0"/>
            </a:endParaRPr>
          </a:p>
          <a:p>
            <a:pPr>
              <a:lnSpc>
                <a:spcPct val="90000"/>
              </a:lnSpc>
              <a:spcBef>
                <a:spcPts val="1199"/>
              </a:spcBef>
              <a:tabLst>
                <a:tab pos="0" algn="l"/>
              </a:tabLst>
            </a:pPr>
            <a:r>
              <a:rPr lang="en" sz="1600" b="0" strike="noStrike" spc="-1" dirty="0">
                <a:latin typeface="Times New Roman" panose="02020603050405020304" pitchFamily="18" charset="0"/>
                <a:ea typeface="Arial"/>
                <a:cs typeface="Times New Roman" panose="02020603050405020304" pitchFamily="18" charset="0"/>
              </a:rPr>
              <a:t>     IEEE BigData 2021 Cup: Soft Sensing at Scale</a:t>
            </a:r>
            <a:endParaRPr lang="en-IN" sz="1600" b="0" strike="noStrike" spc="-1" dirty="0">
              <a:latin typeface="Times New Roman" panose="02020603050405020304" pitchFamily="18" charset="0"/>
              <a:cs typeface="Times New Roman" panose="02020603050405020304" pitchFamily="18" charset="0"/>
            </a:endParaRPr>
          </a:p>
          <a:p>
            <a:pPr>
              <a:lnSpc>
                <a:spcPct val="115000"/>
              </a:lnSpc>
              <a:spcAft>
                <a:spcPts val="1199"/>
              </a:spcAft>
              <a:tabLst>
                <a:tab pos="0" algn="l"/>
              </a:tabLst>
            </a:pPr>
            <a:endParaRPr lang="en-IN" sz="16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668746" y="642368"/>
            <a:ext cx="7688520" cy="534960"/>
          </a:xfrm>
          <a:prstGeom prst="rect">
            <a:avLst/>
          </a:prstGeom>
          <a:noFill/>
          <a:ln>
            <a:noFill/>
          </a:ln>
        </p:spPr>
        <p:txBody>
          <a:bodyPr lIns="0" tIns="0" rIns="0" bIns="0" anchor="ctr">
            <a:noAutofit/>
          </a:bodyPr>
          <a:lstStyle/>
          <a:p>
            <a:r>
              <a:rPr lang="en-IN" b="1" strike="noStrike" spc="-1" dirty="0">
                <a:solidFill>
                  <a:srgbClr val="000000"/>
                </a:solidFill>
                <a:latin typeface="Times New Roman" panose="02020603050405020304" pitchFamily="18" charset="0"/>
                <a:cs typeface="Times New Roman" panose="02020603050405020304" pitchFamily="18" charset="0"/>
              </a:rPr>
              <a:t>INTRODUCTION</a:t>
            </a:r>
          </a:p>
        </p:txBody>
      </p:sp>
      <p:sp>
        <p:nvSpPr>
          <p:cNvPr id="91" name="TextShape 2"/>
          <p:cNvSpPr txBox="1"/>
          <p:nvPr/>
        </p:nvSpPr>
        <p:spPr>
          <a:xfrm>
            <a:off x="615114" y="1397759"/>
            <a:ext cx="8176625" cy="3420817"/>
          </a:xfrm>
          <a:prstGeom prst="rect">
            <a:avLst/>
          </a:prstGeom>
          <a:noFill/>
          <a:ln>
            <a:noFill/>
          </a:ln>
        </p:spPr>
        <p:txBody>
          <a:bodyPr lIns="90000" tIns="45000" rIns="90000" bIns="45000">
            <a:noAutofit/>
          </a:bodyPr>
          <a:lstStyle/>
          <a:p>
            <a:r>
              <a:rPr lang="en-US" sz="1600" b="1" u="sng" strike="noStrike" spc="-1" dirty="0">
                <a:solidFill>
                  <a:srgbClr val="24292F"/>
                </a:solidFill>
                <a:latin typeface="Times New Roman" panose="02020603050405020304" pitchFamily="18" charset="0"/>
                <a:cs typeface="Times New Roman" panose="02020603050405020304" pitchFamily="18" charset="0"/>
              </a:rPr>
              <a:t>Soft sensing problem:</a:t>
            </a:r>
          </a:p>
          <a:p>
            <a:endParaRPr lang="en-IN" sz="1600" b="0" u="sng" strike="noStrike" spc="-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0" strike="noStrike" spc="-1" dirty="0">
                <a:solidFill>
                  <a:srgbClr val="24292F"/>
                </a:solidFill>
                <a:latin typeface="Times New Roman" panose="02020603050405020304" pitchFamily="18" charset="0"/>
                <a:cs typeface="Times New Roman" panose="02020603050405020304" pitchFamily="18" charset="0"/>
              </a:rPr>
              <a:t>Wafer manufacturing is highly complex and takes a long time</a:t>
            </a:r>
          </a:p>
          <a:p>
            <a:pPr lvl="1"/>
            <a:endParaRPr lang="en-IN" sz="1600" b="0" strike="noStrike" spc="-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0" strike="noStrike" spc="-1" dirty="0">
                <a:solidFill>
                  <a:srgbClr val="24292F"/>
                </a:solidFill>
                <a:latin typeface="Times New Roman" panose="02020603050405020304" pitchFamily="18" charset="0"/>
                <a:cs typeface="Times New Roman" panose="02020603050405020304" pitchFamily="18" charset="0"/>
              </a:rPr>
              <a:t>To improve predictability and product yield, </a:t>
            </a:r>
            <a:r>
              <a:rPr lang="en-US" sz="1600" spc="-1" dirty="0">
                <a:solidFill>
                  <a:srgbClr val="24292F"/>
                </a:solidFill>
                <a:latin typeface="Times New Roman" panose="02020603050405020304" pitchFamily="18" charset="0"/>
                <a:cs typeface="Times New Roman" panose="02020603050405020304" pitchFamily="18" charset="0"/>
              </a:rPr>
              <a:t>Seagate</a:t>
            </a:r>
            <a:r>
              <a:rPr lang="en-US" sz="1600" b="0" strike="noStrike" spc="-1" dirty="0">
                <a:solidFill>
                  <a:srgbClr val="24292F"/>
                </a:solidFill>
                <a:latin typeface="Times New Roman" panose="02020603050405020304" pitchFamily="18" charset="0"/>
                <a:cs typeface="Times New Roman" panose="02020603050405020304" pitchFamily="18" charset="0"/>
              </a:rPr>
              <a:t> has added a lot of sensors and measurements in the manufacturing line</a:t>
            </a:r>
          </a:p>
          <a:p>
            <a:pPr lvl="1"/>
            <a:endParaRPr lang="en-IN" sz="1600" b="0" strike="noStrike" spc="-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0" strike="noStrike" spc="-1" dirty="0">
                <a:solidFill>
                  <a:srgbClr val="24292F"/>
                </a:solidFill>
                <a:latin typeface="Times New Roman" panose="02020603050405020304" pitchFamily="18" charset="0"/>
                <a:cs typeface="Times New Roman" panose="02020603050405020304" pitchFamily="18" charset="0"/>
              </a:rPr>
              <a:t>The sensors and measurements are noisy, expensive and take a long time to manage</a:t>
            </a:r>
          </a:p>
          <a:p>
            <a:pPr lvl="1"/>
            <a:endParaRPr lang="en-IN" sz="1600" b="0" strike="noStrike" spc="-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0" strike="noStrike" spc="-1" dirty="0">
                <a:solidFill>
                  <a:srgbClr val="24292F"/>
                </a:solidFill>
                <a:latin typeface="Times New Roman" panose="02020603050405020304" pitchFamily="18" charset="0"/>
                <a:cs typeface="Times New Roman" panose="02020603050405020304" pitchFamily="18" charset="0"/>
              </a:rPr>
              <a:t>We want to save the time for measurement and get better insights into the predictive value of these sensors for product quality </a:t>
            </a:r>
            <a:r>
              <a:rPr lang="en-US" sz="1600" b="0" strike="noStrike" spc="-1">
                <a:solidFill>
                  <a:srgbClr val="24292F"/>
                </a:solidFill>
                <a:latin typeface="Times New Roman" panose="02020603050405020304" pitchFamily="18" charset="0"/>
                <a:cs typeface="Times New Roman" panose="02020603050405020304" pitchFamily="18" charset="0"/>
              </a:rPr>
              <a:t>by using </a:t>
            </a:r>
            <a:r>
              <a:rPr lang="en-US" sz="1600" b="0" strike="noStrike" spc="-1" dirty="0">
                <a:solidFill>
                  <a:srgbClr val="24292F"/>
                </a:solidFill>
                <a:latin typeface="Times New Roman" panose="02020603050405020304" pitchFamily="18" charset="0"/>
                <a:cs typeface="Times New Roman" panose="02020603050405020304" pitchFamily="18" charset="0"/>
              </a:rPr>
              <a:t>learning models to predict the measurement results based on the sensing data</a:t>
            </a:r>
            <a:endParaRPr lang="en-IN" sz="1600" b="0" strike="noStrike" spc="-1" dirty="0">
              <a:latin typeface="Times New Roman" panose="02020603050405020304" pitchFamily="18" charset="0"/>
              <a:cs typeface="Times New Roman" panose="02020603050405020304" pitchFamily="18" charset="0"/>
            </a:endParaRPr>
          </a:p>
          <a:p>
            <a:endParaRPr lang="en-IN" sz="16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19C-EBC4-4A42-9700-3B7AC2088455}"/>
              </a:ext>
            </a:extLst>
          </p:cNvPr>
          <p:cNvSpPr>
            <a:spLocks noGrp="1"/>
          </p:cNvSpPr>
          <p:nvPr>
            <p:ph type="title"/>
          </p:nvPr>
        </p:nvSpPr>
        <p:spPr>
          <a:xfrm>
            <a:off x="729360" y="536220"/>
            <a:ext cx="7688520" cy="534960"/>
          </a:xfrm>
        </p:spPr>
        <p:txBody>
          <a:bodyPr/>
          <a:lstStyle/>
          <a:p>
            <a:r>
              <a:rPr lang="en-US" sz="1800" b="1" dirty="0">
                <a:latin typeface="Times New Roman" panose="02020603050405020304" pitchFamily="18" charset="0"/>
                <a:cs typeface="Times New Roman" panose="02020603050405020304" pitchFamily="18" charset="0"/>
              </a:rPr>
              <a:t>Motivation</a:t>
            </a:r>
            <a:endParaRPr lang="en-IN" sz="1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0BBD78F-CE54-4765-A07F-9B9FB290D66C}"/>
              </a:ext>
            </a:extLst>
          </p:cNvPr>
          <p:cNvSpPr>
            <a:spLocks noGrp="1"/>
          </p:cNvSpPr>
          <p:nvPr>
            <p:ph type="body"/>
          </p:nvPr>
        </p:nvSpPr>
        <p:spPr>
          <a:xfrm>
            <a:off x="727740" y="1260465"/>
            <a:ext cx="7688520" cy="2260800"/>
          </a:xfrm>
        </p:spPr>
        <p:txBody>
          <a:bodyPr>
            <a:normAutofit/>
          </a:bodyPr>
          <a:lstStyle/>
          <a:p>
            <a:pPr>
              <a:buFont typeface="Arial" panose="020B0604020202020204" pitchFamily="34" charset="0"/>
              <a:buChar char="•"/>
            </a:pPr>
            <a:r>
              <a:rPr lang="en-US" sz="1600" b="0" i="0" cap="none" dirty="0">
                <a:solidFill>
                  <a:srgbClr val="000000"/>
                </a:solidFill>
                <a:effectLst/>
                <a:latin typeface="Times New Roman" panose="02020603050405020304" pitchFamily="18" charset="0"/>
              </a:rPr>
              <a:t>The motivation for doing this project was primarily an interest in undertaking a challenging     	project.</a:t>
            </a:r>
          </a:p>
          <a:p>
            <a:pPr>
              <a:buFont typeface="Arial" panose="020B0604020202020204" pitchFamily="34" charset="0"/>
              <a:buChar char="•"/>
            </a:pPr>
            <a:r>
              <a:rPr lang="en-US" sz="1600" b="0" i="0" cap="none" dirty="0">
                <a:solidFill>
                  <a:srgbClr val="000000"/>
                </a:solidFill>
                <a:effectLst/>
                <a:latin typeface="Times New Roman" panose="02020603050405020304" pitchFamily="18" charset="0"/>
              </a:rPr>
              <a:t>The opportunity to learn about </a:t>
            </a:r>
            <a:r>
              <a:rPr lang="en-US" sz="1600" cap="none" dirty="0">
                <a:solidFill>
                  <a:srgbClr val="000000"/>
                </a:solidFill>
                <a:latin typeface="Times New Roman" panose="02020603050405020304" pitchFamily="18" charset="0"/>
              </a:rPr>
              <a:t>data mining and analysis practically, and learn from the 	theory taught</a:t>
            </a:r>
            <a:r>
              <a:rPr lang="en-US" sz="1600" b="0" i="0" cap="none" dirty="0">
                <a:solidFill>
                  <a:srgbClr val="000000"/>
                </a:solidFill>
                <a:effectLst/>
                <a:latin typeface="Times New Roman" panose="02020603050405020304" pitchFamily="18" charset="0"/>
              </a:rPr>
              <a:t> in lectures was appealing.</a:t>
            </a:r>
          </a:p>
          <a:p>
            <a:pPr>
              <a:buFont typeface="Arial" panose="020B0604020202020204" pitchFamily="34" charset="0"/>
              <a:buChar char="•"/>
            </a:pPr>
            <a:r>
              <a:rPr lang="en-US" sz="1600" cap="none" dirty="0">
                <a:solidFill>
                  <a:srgbClr val="000000"/>
                </a:solidFill>
                <a:latin typeface="Times New Roman" panose="02020603050405020304" pitchFamily="18" charset="0"/>
                <a:cs typeface="Times New Roman" panose="02020603050405020304" pitchFamily="18" charset="0"/>
              </a:rPr>
              <a:t>The thought of competing with learners from around the world was a added boost.</a:t>
            </a: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97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642600" y="693268"/>
            <a:ext cx="7688520" cy="534960"/>
          </a:xfrm>
          <a:prstGeom prst="rect">
            <a:avLst/>
          </a:prstGeom>
          <a:noFill/>
          <a:ln>
            <a:noFill/>
          </a:ln>
        </p:spPr>
        <p:txBody>
          <a:bodyPr tIns="91440" bIns="91440">
            <a:normAutofit fontScale="93500"/>
          </a:bodyPr>
          <a:lstStyle/>
          <a:p>
            <a:pPr>
              <a:lnSpc>
                <a:spcPct val="100000"/>
              </a:lnSpc>
              <a:tabLst>
                <a:tab pos="0" algn="l"/>
              </a:tabLst>
            </a:pPr>
            <a:r>
              <a:rPr lang="en" b="1" strike="noStrike" spc="-1" dirty="0">
                <a:solidFill>
                  <a:srgbClr val="1A1A1A"/>
                </a:solidFill>
                <a:latin typeface="Times New Roman" panose="02020603050405020304" pitchFamily="18" charset="0"/>
                <a:ea typeface="Raleway"/>
                <a:cs typeface="Times New Roman" panose="02020603050405020304" pitchFamily="18" charset="0"/>
              </a:rPr>
              <a:t>PROBLEM STATEMENT</a:t>
            </a:r>
            <a:endParaRPr lang="en-IN" b="0" strike="noStrike" spc="-1" dirty="0">
              <a:solidFill>
                <a:srgbClr val="000000"/>
              </a:solidFill>
              <a:latin typeface="Times New Roman" panose="02020603050405020304" pitchFamily="18" charset="0"/>
              <a:cs typeface="Times New Roman" panose="02020603050405020304" pitchFamily="18" charset="0"/>
            </a:endParaRPr>
          </a:p>
        </p:txBody>
      </p:sp>
      <p:sp>
        <p:nvSpPr>
          <p:cNvPr id="93" name="TextShape 2"/>
          <p:cNvSpPr txBox="1"/>
          <p:nvPr/>
        </p:nvSpPr>
        <p:spPr>
          <a:xfrm>
            <a:off x="556200" y="960748"/>
            <a:ext cx="7861320" cy="2852280"/>
          </a:xfrm>
          <a:prstGeom prst="rect">
            <a:avLst/>
          </a:prstGeom>
          <a:noFill/>
          <a:ln>
            <a:noFill/>
          </a:ln>
        </p:spPr>
        <p:txBody>
          <a:bodyPr tIns="91440" bIns="91440">
            <a:normAutofit/>
          </a:bodyPr>
          <a:lstStyle/>
          <a:p>
            <a:pPr marL="457200">
              <a:lnSpc>
                <a:spcPct val="115000"/>
              </a:lnSpc>
              <a:tabLst>
                <a:tab pos="0" algn="l"/>
              </a:tabLst>
            </a:pP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57200" indent="-317160">
              <a:lnSpc>
                <a:spcPct val="115000"/>
              </a:lnSpc>
              <a:spcBef>
                <a:spcPts val="1199"/>
              </a:spcBef>
              <a:buClr>
                <a:srgbClr val="1A1A1A"/>
              </a:buClr>
              <a:buFont typeface="Lato"/>
              <a:buAutoNum type="arabicPeriod"/>
              <a:tabLst>
                <a:tab pos="0" algn="l"/>
              </a:tabLst>
            </a:pPr>
            <a:r>
              <a:rPr lang="en" sz="1600" b="0" strike="noStrike" spc="-1" dirty="0">
                <a:solidFill>
                  <a:srgbClr val="1A1A1A"/>
                </a:solidFill>
                <a:latin typeface="Times New Roman" panose="02020603050405020304" pitchFamily="18" charset="0"/>
                <a:ea typeface="Lato"/>
                <a:cs typeface="Times New Roman" panose="02020603050405020304" pitchFamily="18" charset="0"/>
              </a:rPr>
              <a:t>The scope of this challenge is to tackle the task of classifying soft sensing data with machine learning models that works best.  </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57200" indent="-317160">
              <a:lnSpc>
                <a:spcPct val="115000"/>
              </a:lnSpc>
              <a:buClr>
                <a:srgbClr val="24292F"/>
              </a:buClr>
              <a:buFont typeface="Arial"/>
              <a:buAutoNum type="arabicPeriod"/>
              <a:tabLst>
                <a:tab pos="0" algn="l"/>
              </a:tabLst>
            </a:pPr>
            <a:r>
              <a:rPr lang="en" sz="1600" b="0" strike="noStrike" spc="-1" dirty="0">
                <a:solidFill>
                  <a:srgbClr val="24292F"/>
                </a:solidFill>
                <a:highlight>
                  <a:srgbClr val="FFFFFF"/>
                </a:highlight>
                <a:latin typeface="Times New Roman" panose="02020603050405020304" pitchFamily="18" charset="0"/>
                <a:ea typeface="Arial"/>
                <a:cs typeface="Times New Roman" panose="02020603050405020304" pitchFamily="18" charset="0"/>
              </a:rPr>
              <a:t>To improve predictability and product yield, a lot of sensors were added in manufacturing of wafer</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57200" indent="-329760">
              <a:lnSpc>
                <a:spcPct val="115000"/>
              </a:lnSpc>
              <a:buClr>
                <a:srgbClr val="1A1A1A"/>
              </a:buClr>
              <a:buFont typeface="Lato"/>
              <a:buAutoNum type="arabicPeriod"/>
              <a:tabLst>
                <a:tab pos="0" algn="l"/>
              </a:tabLst>
            </a:pPr>
            <a:r>
              <a:rPr lang="en" sz="1600" b="0" strike="noStrike" spc="-1" dirty="0">
                <a:solidFill>
                  <a:srgbClr val="24292F"/>
                </a:solidFill>
                <a:highlight>
                  <a:srgbClr val="FFFFFF"/>
                </a:highlight>
                <a:latin typeface="Times New Roman" panose="02020603050405020304" pitchFamily="18" charset="0"/>
                <a:ea typeface="Arial"/>
                <a:cs typeface="Times New Roman" panose="02020603050405020304" pitchFamily="18" charset="0"/>
              </a:rPr>
              <a:t>To save the time for measurement and get better insights into the predictive value of these sensors for product quality by using learning models to predict the measurement results based on the sensing data.</a:t>
            </a:r>
            <a:endParaRPr lang="en-IN"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647640" y="691920"/>
            <a:ext cx="7688520" cy="534960"/>
          </a:xfrm>
          <a:prstGeom prst="rect">
            <a:avLst/>
          </a:prstGeom>
          <a:noFill/>
          <a:ln>
            <a:noFill/>
          </a:ln>
        </p:spPr>
        <p:txBody>
          <a:bodyPr tIns="91440" bIns="91440">
            <a:noAutofit/>
          </a:bodyPr>
          <a:lstStyle/>
          <a:p>
            <a:pPr>
              <a:lnSpc>
                <a:spcPct val="100000"/>
              </a:lnSpc>
              <a:tabLst>
                <a:tab pos="0" algn="l"/>
              </a:tabLst>
            </a:pPr>
            <a:r>
              <a:rPr lang="en" b="1" strike="noStrike" spc="-1" dirty="0">
                <a:solidFill>
                  <a:srgbClr val="1A1A1A"/>
                </a:solidFill>
                <a:latin typeface="Times New Roman" panose="02020603050405020304" pitchFamily="18" charset="0"/>
                <a:ea typeface="Arial"/>
                <a:cs typeface="Times New Roman" panose="02020603050405020304" pitchFamily="18" charset="0"/>
              </a:rPr>
              <a:t>DATA DESCRIPTION</a:t>
            </a:r>
            <a:endParaRPr lang="en-IN" b="0" strike="noStrike" spc="-1" dirty="0">
              <a:solidFill>
                <a:srgbClr val="000000"/>
              </a:solidFill>
              <a:latin typeface="Times New Roman" panose="02020603050405020304" pitchFamily="18" charset="0"/>
              <a:cs typeface="Times New Roman" panose="02020603050405020304" pitchFamily="18" charset="0"/>
            </a:endParaRPr>
          </a:p>
        </p:txBody>
      </p:sp>
      <p:sp>
        <p:nvSpPr>
          <p:cNvPr id="97" name="TextShape 2"/>
          <p:cNvSpPr txBox="1"/>
          <p:nvPr/>
        </p:nvSpPr>
        <p:spPr>
          <a:xfrm>
            <a:off x="670680" y="1308065"/>
            <a:ext cx="7283520" cy="3321000"/>
          </a:xfrm>
          <a:prstGeom prst="rect">
            <a:avLst/>
          </a:prstGeom>
          <a:noFill/>
          <a:ln>
            <a:noFill/>
          </a:ln>
        </p:spPr>
        <p:txBody>
          <a:bodyPr tIns="91440" bIns="91440">
            <a:normAutofit fontScale="79500" lnSpcReduction="20000"/>
          </a:bodyPr>
          <a:lstStyle/>
          <a:p>
            <a:pPr>
              <a:lnSpc>
                <a:spcPct val="115000"/>
              </a:lnSpc>
              <a:tabLst>
                <a:tab pos="0" algn="l"/>
              </a:tabLst>
            </a:pPr>
            <a:r>
              <a:rPr lang="en" sz="2000" b="0" strike="noStrike" spc="-1" dirty="0">
                <a:solidFill>
                  <a:srgbClr val="595959"/>
                </a:solidFill>
                <a:latin typeface="Times New Roman" panose="02020603050405020304" pitchFamily="18" charset="0"/>
                <a:ea typeface="Arial"/>
                <a:cs typeface="Times New Roman" panose="02020603050405020304" pitchFamily="18" charset="0"/>
              </a:rPr>
              <a:t>X_train.npy</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tabLst>
                <a:tab pos="0" algn="l"/>
              </a:tabLst>
            </a:pPr>
            <a:r>
              <a:rPr lang="en" sz="1800" b="0" strike="noStrike" spc="-1" dirty="0">
                <a:solidFill>
                  <a:srgbClr val="595959"/>
                </a:solidFill>
                <a:latin typeface="Times New Roman" panose="02020603050405020304" pitchFamily="18" charset="0"/>
                <a:ea typeface="Arial"/>
                <a:cs typeface="Times New Roman" panose="02020603050405020304" pitchFamily="18" charset="0"/>
              </a:rPr>
              <a:t>The number of samples are 194042</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tabLst>
                <a:tab pos="0" algn="l"/>
              </a:tabLst>
            </a:pPr>
            <a:r>
              <a:rPr lang="en" sz="1800" b="0" strike="noStrike" spc="-1" dirty="0">
                <a:solidFill>
                  <a:srgbClr val="595959"/>
                </a:solidFill>
                <a:latin typeface="Times New Roman" panose="02020603050405020304" pitchFamily="18" charset="0"/>
                <a:ea typeface="Arial"/>
                <a:cs typeface="Times New Roman" panose="02020603050405020304" pitchFamily="18" charset="0"/>
              </a:rPr>
              <a:t>Each sample contains 2 timestep</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tabLst>
                <a:tab pos="0" algn="l"/>
              </a:tabLst>
            </a:pPr>
            <a:r>
              <a:rPr lang="en" sz="1800" b="0" strike="noStrike" spc="-1" dirty="0">
                <a:solidFill>
                  <a:srgbClr val="595959"/>
                </a:solidFill>
                <a:latin typeface="Times New Roman" panose="02020603050405020304" pitchFamily="18" charset="0"/>
                <a:ea typeface="Arial"/>
                <a:cs typeface="Times New Roman" panose="02020603050405020304" pitchFamily="18" charset="0"/>
              </a:rPr>
              <a:t>Each timestep will have 817 features</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tabLst>
                <a:tab pos="0" algn="l"/>
              </a:tabLst>
            </a:pPr>
            <a:r>
              <a:rPr lang="en" sz="1800" b="0" strike="noStrike" spc="-1" dirty="0">
                <a:solidFill>
                  <a:srgbClr val="595959"/>
                </a:solidFill>
                <a:latin typeface="Times New Roman" panose="02020603050405020304" pitchFamily="18" charset="0"/>
                <a:ea typeface="Arial"/>
                <a:cs typeface="Times New Roman" panose="02020603050405020304" pitchFamily="18" charset="0"/>
              </a:rPr>
              <a:t>x_val.npy</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tabLst>
                <a:tab pos="0" algn="l"/>
              </a:tabLst>
            </a:pPr>
            <a:r>
              <a:rPr lang="en" sz="1800" b="0" strike="noStrike" spc="-1" dirty="0">
                <a:solidFill>
                  <a:srgbClr val="595959"/>
                </a:solidFill>
                <a:latin typeface="Times New Roman" panose="02020603050405020304" pitchFamily="18" charset="0"/>
                <a:ea typeface="Arial"/>
                <a:cs typeface="Times New Roman" panose="02020603050405020304" pitchFamily="18" charset="0"/>
              </a:rPr>
              <a:t>The number of samples are 34122</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tabLst>
                <a:tab pos="0" algn="l"/>
              </a:tabLst>
            </a:pPr>
            <a:r>
              <a:rPr lang="en" sz="1800" b="0" strike="noStrike" spc="-1" dirty="0">
                <a:solidFill>
                  <a:srgbClr val="595959"/>
                </a:solidFill>
                <a:latin typeface="Times New Roman" panose="02020603050405020304" pitchFamily="18" charset="0"/>
                <a:ea typeface="Arial"/>
                <a:cs typeface="Times New Roman" panose="02020603050405020304" pitchFamily="18" charset="0"/>
              </a:rPr>
              <a:t>Each sample contains 2 timestep</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tabLst>
                <a:tab pos="0" algn="l"/>
              </a:tabLst>
            </a:pPr>
            <a:r>
              <a:rPr lang="en" sz="1800" b="0" strike="noStrike" spc="-1" dirty="0">
                <a:solidFill>
                  <a:srgbClr val="595959"/>
                </a:solidFill>
                <a:latin typeface="Times New Roman" panose="02020603050405020304" pitchFamily="18" charset="0"/>
                <a:ea typeface="Arial"/>
                <a:cs typeface="Times New Roman" panose="02020603050405020304" pitchFamily="18" charset="0"/>
              </a:rPr>
              <a:t>Each timestep will have 817 features</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tabLst>
                <a:tab pos="0" algn="l"/>
              </a:tabLst>
            </a:pPr>
            <a:r>
              <a:rPr lang="en" sz="1800" b="0" strike="noStrike" spc="-1" dirty="0">
                <a:solidFill>
                  <a:srgbClr val="595959"/>
                </a:solidFill>
                <a:latin typeface="Times New Roman" panose="02020603050405020304" pitchFamily="18" charset="0"/>
                <a:ea typeface="Arial"/>
                <a:cs typeface="Times New Roman" panose="02020603050405020304" pitchFamily="18" charset="0"/>
              </a:rPr>
              <a:t>x_test.npy</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tabLst>
                <a:tab pos="0" algn="l"/>
              </a:tabLst>
            </a:pPr>
            <a:r>
              <a:rPr lang="en" sz="1800" b="0" strike="noStrike" spc="-1" dirty="0">
                <a:solidFill>
                  <a:srgbClr val="595959"/>
                </a:solidFill>
                <a:latin typeface="Times New Roman" panose="02020603050405020304" pitchFamily="18" charset="0"/>
                <a:ea typeface="Arial"/>
                <a:cs typeface="Times New Roman" panose="02020603050405020304" pitchFamily="18" charset="0"/>
              </a:rPr>
              <a:t>The number of samples are 27326</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tabLst>
                <a:tab pos="0" algn="l"/>
              </a:tabLst>
            </a:pPr>
            <a:r>
              <a:rPr lang="en" sz="1800" b="0" strike="noStrike" spc="-1" dirty="0">
                <a:solidFill>
                  <a:srgbClr val="595959"/>
                </a:solidFill>
                <a:latin typeface="Times New Roman" panose="02020603050405020304" pitchFamily="18" charset="0"/>
                <a:ea typeface="Arial"/>
                <a:cs typeface="Times New Roman" panose="02020603050405020304" pitchFamily="18" charset="0"/>
              </a:rPr>
              <a:t>Each sample contains 2 timestep</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tabLst>
                <a:tab pos="0" algn="l"/>
              </a:tabLst>
            </a:pPr>
            <a:r>
              <a:rPr lang="en" sz="1800" b="0" strike="noStrike" spc="-1" dirty="0">
                <a:solidFill>
                  <a:srgbClr val="595959"/>
                </a:solidFill>
                <a:latin typeface="Times New Roman" panose="02020603050405020304" pitchFamily="18" charset="0"/>
                <a:ea typeface="Arial"/>
                <a:cs typeface="Times New Roman" panose="02020603050405020304" pitchFamily="18" charset="0"/>
              </a:rPr>
              <a:t>Each timestep will have 817 features			   3D graphical representation of data</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1199"/>
              </a:spcAft>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98" name="Google Shape;106;p16"/>
          <p:cNvPicPr/>
          <p:nvPr/>
        </p:nvPicPr>
        <p:blipFill>
          <a:blip r:embed="rId2"/>
          <a:stretch/>
        </p:blipFill>
        <p:spPr>
          <a:xfrm>
            <a:off x="5083920" y="1444680"/>
            <a:ext cx="3389400" cy="23796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612127" y="714392"/>
            <a:ext cx="7688520" cy="534960"/>
          </a:xfrm>
          <a:prstGeom prst="rect">
            <a:avLst/>
          </a:prstGeom>
          <a:noFill/>
          <a:ln>
            <a:noFill/>
          </a:ln>
        </p:spPr>
        <p:txBody>
          <a:bodyPr tIns="91440" bIns="91440">
            <a:noAutofit/>
          </a:bodyPr>
          <a:lstStyle/>
          <a:p>
            <a:pPr>
              <a:lnSpc>
                <a:spcPct val="100000"/>
              </a:lnSpc>
              <a:tabLst>
                <a:tab pos="0" algn="l"/>
              </a:tabLst>
            </a:pPr>
            <a:r>
              <a:rPr lang="en-US" b="1" spc="-1" dirty="0">
                <a:solidFill>
                  <a:srgbClr val="000000"/>
                </a:solidFill>
                <a:latin typeface="Times New Roman" panose="02020603050405020304" pitchFamily="18" charset="0"/>
                <a:cs typeface="Times New Roman" panose="02020603050405020304" pitchFamily="18" charset="0"/>
              </a:rPr>
              <a:t>DATA DESCRIPTION</a:t>
            </a:r>
            <a:endParaRPr lang="en-IN"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00" name="TextShape 2"/>
          <p:cNvSpPr txBox="1"/>
          <p:nvPr/>
        </p:nvSpPr>
        <p:spPr>
          <a:xfrm>
            <a:off x="612127" y="1356248"/>
            <a:ext cx="7038720" cy="3418200"/>
          </a:xfrm>
          <a:prstGeom prst="rect">
            <a:avLst/>
          </a:prstGeom>
          <a:noFill/>
          <a:ln>
            <a:noFill/>
          </a:ln>
        </p:spPr>
        <p:txBody>
          <a:bodyPr tIns="91440" bIns="91440">
            <a:normAutofit/>
          </a:bodyPr>
          <a:lstStyle/>
          <a:p>
            <a:pPr>
              <a:lnSpc>
                <a:spcPct val="115000"/>
              </a:lnSpc>
              <a:spcBef>
                <a:spcPts val="1199"/>
              </a:spcBef>
              <a:tabLst>
                <a:tab pos="0" algn="l"/>
              </a:tabLst>
            </a:pPr>
            <a:r>
              <a:rPr lang="en" sz="1600" b="1" u="sng" strike="noStrike" spc="-1" dirty="0">
                <a:solidFill>
                  <a:srgbClr val="595959"/>
                </a:solidFill>
                <a:uFillTx/>
                <a:latin typeface="Times New Roman" panose="02020603050405020304" pitchFamily="18" charset="0"/>
                <a:ea typeface="Arial"/>
                <a:cs typeface="Times New Roman" panose="02020603050405020304" pitchFamily="18" charset="0"/>
              </a:rPr>
              <a:t>Output Data</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spcBef>
                <a:spcPts val="1199"/>
              </a:spcBef>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1.	label_train.npy</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57200" indent="-355320">
              <a:lnSpc>
                <a:spcPct val="115000"/>
              </a:lnSpc>
              <a:spcBef>
                <a:spcPts val="1199"/>
              </a:spcBef>
              <a:buClr>
                <a:srgbClr val="595959"/>
              </a:buClr>
              <a:buFont typeface="Arial"/>
              <a:buChar char="●"/>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The number of samples are 194042</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57200" indent="-355320">
              <a:lnSpc>
                <a:spcPct val="115000"/>
              </a:lnSpc>
              <a:buClr>
                <a:srgbClr val="595959"/>
              </a:buClr>
              <a:buFont typeface="Arial"/>
              <a:buChar char="●"/>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The number of labels are 11</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spcBef>
                <a:spcPts val="1199"/>
              </a:spcBef>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2.	label_val.npy</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57200" indent="-355320">
              <a:lnSpc>
                <a:spcPct val="115000"/>
              </a:lnSpc>
              <a:spcBef>
                <a:spcPts val="1199"/>
              </a:spcBef>
              <a:buClr>
                <a:srgbClr val="595959"/>
              </a:buClr>
              <a:buFont typeface="Arial"/>
              <a:buChar char="●"/>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The number of samples are 34122</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457200" indent="-355320">
              <a:lnSpc>
                <a:spcPct val="115000"/>
              </a:lnSpc>
              <a:buClr>
                <a:srgbClr val="595959"/>
              </a:buClr>
              <a:buFont typeface="Arial"/>
              <a:buChar char="●"/>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The number of labels are 11</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1199"/>
              </a:spcAft>
              <a:tabLst>
                <a:tab pos="0" algn="l"/>
              </a:tabLst>
            </a:pPr>
            <a:endParaRPr lang="en-IN"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727740" y="704482"/>
            <a:ext cx="7688520" cy="534960"/>
          </a:xfrm>
          <a:prstGeom prst="rect">
            <a:avLst/>
          </a:prstGeom>
          <a:noFill/>
          <a:ln>
            <a:noFill/>
          </a:ln>
        </p:spPr>
        <p:txBody>
          <a:bodyPr tIns="91440" bIns="91440">
            <a:normAutofit/>
          </a:bodyPr>
          <a:lstStyle/>
          <a:p>
            <a:pPr>
              <a:lnSpc>
                <a:spcPct val="100000"/>
              </a:lnSpc>
              <a:tabLst>
                <a:tab pos="0" algn="l"/>
              </a:tabLst>
            </a:pPr>
            <a:r>
              <a:rPr lang="en" b="1" spc="-1" dirty="0">
                <a:solidFill>
                  <a:srgbClr val="1A1A1A"/>
                </a:solidFill>
                <a:latin typeface="Times New Roman" panose="02020603050405020304" pitchFamily="18" charset="0"/>
                <a:cs typeface="Times New Roman" panose="02020603050405020304" pitchFamily="18" charset="0"/>
              </a:rPr>
              <a:t>DATA DESCRIPTION</a:t>
            </a:r>
            <a:endParaRPr lang="en-IN"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02" name="TextShape 2"/>
          <p:cNvSpPr txBox="1"/>
          <p:nvPr/>
        </p:nvSpPr>
        <p:spPr>
          <a:xfrm>
            <a:off x="727740" y="1391493"/>
            <a:ext cx="7688520" cy="2830320"/>
          </a:xfrm>
          <a:prstGeom prst="rect">
            <a:avLst/>
          </a:prstGeom>
          <a:noFill/>
          <a:ln>
            <a:noFill/>
          </a:ln>
        </p:spPr>
        <p:txBody>
          <a:bodyPr tIns="91440" bIns="91440">
            <a:normAutofit/>
          </a:bodyPr>
          <a:lstStyle/>
          <a:p>
            <a:pPr>
              <a:lnSpc>
                <a:spcPct val="150000"/>
              </a:lnSpc>
              <a:spcBef>
                <a:spcPts val="1199"/>
              </a:spcBef>
              <a:tabLst>
                <a:tab pos="0" algn="l"/>
              </a:tabLst>
            </a:pPr>
            <a:r>
              <a:rPr lang="en" sz="1600" b="1" u="sng" strike="noStrike" spc="-1" dirty="0">
                <a:solidFill>
                  <a:srgbClr val="595959"/>
                </a:solidFill>
                <a:latin typeface="Times New Roman" panose="02020603050405020304" pitchFamily="18" charset="0"/>
                <a:ea typeface="Arial"/>
                <a:cs typeface="Times New Roman" panose="02020603050405020304" pitchFamily="18" charset="0"/>
              </a:rPr>
              <a:t>Features of Input data</a:t>
            </a:r>
            <a:endParaRPr lang="en-IN" sz="1600" b="1" u="sng"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1199"/>
              </a:spcBef>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 The feature axis has 817 columns, which are again of 3 types</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400"/>
              </a:spcBef>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•One hot encoded integer values of categorical features – 0 to 726 column</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400"/>
              </a:spcBef>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•Float features are scaled numerical features – 727 to 815 column</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400"/>
              </a:spcBef>
              <a:tabLst>
                <a:tab pos="0" algn="l"/>
              </a:tabLst>
            </a:pPr>
            <a:r>
              <a:rPr lang="en" sz="1600" b="0" strike="noStrike" spc="-1" dirty="0">
                <a:solidFill>
                  <a:srgbClr val="595959"/>
                </a:solidFill>
                <a:latin typeface="Times New Roman" panose="02020603050405020304" pitchFamily="18" charset="0"/>
                <a:ea typeface="Arial"/>
                <a:cs typeface="Times New Roman" panose="02020603050405020304" pitchFamily="18" charset="0"/>
              </a:rPr>
              <a:t>•Padding indicator – 816 column</a:t>
            </a: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spcBef>
                <a:spcPts val="201"/>
              </a:spcBef>
              <a:spcAft>
                <a:spcPts val="1199"/>
              </a:spcAft>
              <a:tabLst>
                <a:tab pos="0" algn="l"/>
              </a:tabLst>
            </a:pPr>
            <a:endParaRPr lang="en-IN"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620948" y="803700"/>
            <a:ext cx="7688520" cy="534960"/>
          </a:xfrm>
          <a:prstGeom prst="rect">
            <a:avLst/>
          </a:prstGeom>
          <a:noFill/>
          <a:ln>
            <a:noFill/>
          </a:ln>
        </p:spPr>
        <p:txBody>
          <a:bodyPr tIns="91440" bIns="91440">
            <a:normAutofit fontScale="93500"/>
          </a:bodyPr>
          <a:lstStyle/>
          <a:p>
            <a:pPr>
              <a:lnSpc>
                <a:spcPct val="100000"/>
              </a:lnSpc>
              <a:tabLst>
                <a:tab pos="0" algn="l"/>
              </a:tabLst>
            </a:pPr>
            <a:r>
              <a:rPr lang="en" b="1" strike="noStrike" spc="-1" dirty="0">
                <a:solidFill>
                  <a:srgbClr val="1A1A1A"/>
                </a:solidFill>
                <a:latin typeface="Times New Roman" panose="02020603050405020304" pitchFamily="18" charset="0"/>
                <a:ea typeface="Raleway"/>
                <a:cs typeface="Times New Roman" panose="02020603050405020304" pitchFamily="18" charset="0"/>
              </a:rPr>
              <a:t>DATA PRE PROCESSING 1</a:t>
            </a:r>
            <a:endParaRPr lang="en-IN"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06" name="TextShape 2"/>
          <p:cNvSpPr txBox="1"/>
          <p:nvPr/>
        </p:nvSpPr>
        <p:spPr>
          <a:xfrm>
            <a:off x="729360" y="2079000"/>
            <a:ext cx="7688520" cy="2260800"/>
          </a:xfrm>
          <a:prstGeom prst="rect">
            <a:avLst/>
          </a:prstGeom>
          <a:noFill/>
          <a:ln>
            <a:noFill/>
          </a:ln>
        </p:spPr>
        <p:txBody>
          <a:bodyPr tIns="91440" bIns="91440">
            <a:normAutofit/>
          </a:bodyPr>
          <a:lstStyle/>
          <a:p>
            <a:pPr>
              <a:lnSpc>
                <a:spcPct val="115000"/>
              </a:lnSpc>
              <a:spcAft>
                <a:spcPts val="1199"/>
              </a:spcAft>
              <a:tabLst>
                <a:tab pos="0" algn="l"/>
              </a:tabLst>
            </a:pPr>
            <a:r>
              <a:rPr lang="en" sz="1600" spc="-1" dirty="0">
                <a:solidFill>
                  <a:srgbClr val="595959"/>
                </a:solidFill>
                <a:latin typeface="Times New Roman" panose="02020603050405020304" pitchFamily="18" charset="0"/>
                <a:ea typeface="Lato"/>
                <a:cs typeface="Times New Roman" panose="02020603050405020304" pitchFamily="18" charset="0"/>
              </a:rPr>
              <a:t>Data Provided Was Already Preprocessed.</a:t>
            </a:r>
            <a:endParaRPr lang="en-IN"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268</TotalTime>
  <Words>1190</Words>
  <Application>Microsoft Office PowerPoint</Application>
  <PresentationFormat>On-screen Show (16:9)</PresentationFormat>
  <Paragraphs>190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Lato</vt:lpstr>
      <vt:lpstr>Rockwell</vt:lpstr>
      <vt:lpstr>Rockwell Condensed</vt:lpstr>
      <vt:lpstr>Times New Roman</vt:lpstr>
      <vt:lpstr>Wingdings</vt:lpstr>
      <vt:lpstr>Wood Type</vt:lpstr>
      <vt:lpstr>PowerPoint Presentation</vt:lpstr>
      <vt:lpstr>PowerPoint Presentation</vt:lpstr>
      <vt:lpstr>PowerPoint Presentation</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SENSING PREDICTION- SEAGATE Big data challenge</dc:title>
  <dc:subject/>
  <dc:creator/>
  <dc:description/>
  <cp:lastModifiedBy>siri revant</cp:lastModifiedBy>
  <cp:revision>20</cp:revision>
  <dcterms:modified xsi:type="dcterms:W3CDTF">2021-10-21T07:09:24Z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17</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