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0" r:id="rId7"/>
    <p:sldId id="309" r:id="rId8"/>
    <p:sldId id="311" r:id="rId9"/>
    <p:sldId id="312" r:id="rId10"/>
    <p:sldId id="31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esh Bhat" userId="08f3b6821541e0bb" providerId="LiveId" clId="{F9F65A61-51A7-4F3A-8A6B-61EAC379FF6D}"/>
    <pc:docChg chg="undo custSel addSld modSld sldOrd">
      <pc:chgData name="Shreesh Bhat" userId="08f3b6821541e0bb" providerId="LiveId" clId="{F9F65A61-51A7-4F3A-8A6B-61EAC379FF6D}" dt="2021-08-23T13:37:03.886" v="626" actId="20577"/>
      <pc:docMkLst>
        <pc:docMk/>
      </pc:docMkLst>
      <pc:sldChg chg="addSp delSp modSp mod delDesignElem">
        <pc:chgData name="Shreesh Bhat" userId="08f3b6821541e0bb" providerId="LiveId" clId="{F9F65A61-51A7-4F3A-8A6B-61EAC379FF6D}" dt="2021-08-23T13:28:22.398" v="547" actId="20577"/>
        <pc:sldMkLst>
          <pc:docMk/>
          <pc:sldMk cId="895915843" sldId="266"/>
        </pc:sldMkLst>
        <pc:spChg chg="add del">
          <ac:chgData name="Shreesh Bhat" userId="08f3b6821541e0bb" providerId="LiveId" clId="{F9F65A61-51A7-4F3A-8A6B-61EAC379FF6D}" dt="2021-08-23T13:13:07.085" v="509"/>
          <ac:spMkLst>
            <pc:docMk/>
            <pc:sldMk cId="895915843" sldId="266"/>
            <ac:spMk id="24" creationId="{F452A527-3631-41ED-858D-3777A7D1496A}"/>
          </ac:spMkLst>
        </pc:spChg>
        <pc:graphicFrameChg chg="mod modGraphic">
          <ac:chgData name="Shreesh Bhat" userId="08f3b6821541e0bb" providerId="LiveId" clId="{F9F65A61-51A7-4F3A-8A6B-61EAC379FF6D}" dt="2021-08-23T13:28:22.398" v="547" actId="20577"/>
          <ac:graphicFrameMkLst>
            <pc:docMk/>
            <pc:sldMk cId="895915843" sldId="266"/>
            <ac:graphicFrameMk id="9" creationId="{2B23490F-5E67-405C-90BA-378C81EFF43B}"/>
          </ac:graphicFrameMkLst>
        </pc:graphicFrameChg>
        <pc:cxnChg chg="add del">
          <ac:chgData name="Shreesh Bhat" userId="08f3b6821541e0bb" providerId="LiveId" clId="{F9F65A61-51A7-4F3A-8A6B-61EAC379FF6D}" dt="2021-08-23T13:13:07.085" v="509"/>
          <ac:cxnSpMkLst>
            <pc:docMk/>
            <pc:sldMk cId="895915843" sldId="266"/>
            <ac:cxnSpMk id="26" creationId="{D28A9C89-B313-458F-9C85-515930A51A93}"/>
          </ac:cxnSpMkLst>
        </pc:cxnChg>
      </pc:sldChg>
      <pc:sldChg chg="modSp mod">
        <pc:chgData name="Shreesh Bhat" userId="08f3b6821541e0bb" providerId="LiveId" clId="{F9F65A61-51A7-4F3A-8A6B-61EAC379FF6D}" dt="2021-08-23T13:37:03.886" v="626" actId="20577"/>
        <pc:sldMkLst>
          <pc:docMk/>
          <pc:sldMk cId="265522590" sldId="308"/>
        </pc:sldMkLst>
        <pc:spChg chg="mod">
          <ac:chgData name="Shreesh Bhat" userId="08f3b6821541e0bb" providerId="LiveId" clId="{F9F65A61-51A7-4F3A-8A6B-61EAC379FF6D}" dt="2021-08-23T13:14:06.030" v="517"/>
          <ac:spMkLst>
            <pc:docMk/>
            <pc:sldMk cId="265522590" sldId="308"/>
            <ac:spMk id="2" creationId="{66A47F5C-50EC-416A-AE8C-6F6BB4225673}"/>
          </ac:spMkLst>
        </pc:spChg>
        <pc:spChg chg="mod">
          <ac:chgData name="Shreesh Bhat" userId="08f3b6821541e0bb" providerId="LiveId" clId="{F9F65A61-51A7-4F3A-8A6B-61EAC379FF6D}" dt="2021-08-23T13:37:03.886" v="626" actId="20577"/>
          <ac:spMkLst>
            <pc:docMk/>
            <pc:sldMk cId="265522590" sldId="308"/>
            <ac:spMk id="5" creationId="{C4269D00-C5A0-49AC-ADB1-9FC79EB821FE}"/>
          </ac:spMkLst>
        </pc:spChg>
      </pc:sldChg>
      <pc:sldChg chg="addSp delSp modSp mod">
        <pc:chgData name="Shreesh Bhat" userId="08f3b6821541e0bb" providerId="LiveId" clId="{F9F65A61-51A7-4F3A-8A6B-61EAC379FF6D}" dt="2021-08-23T13:30:21.651" v="589" actId="313"/>
        <pc:sldMkLst>
          <pc:docMk/>
          <pc:sldMk cId="2323966050" sldId="309"/>
        </pc:sldMkLst>
        <pc:spChg chg="mod">
          <ac:chgData name="Shreesh Bhat" userId="08f3b6821541e0bb" providerId="LiveId" clId="{F9F65A61-51A7-4F3A-8A6B-61EAC379FF6D}" dt="2021-08-23T13:14:06.030" v="517"/>
          <ac:spMkLst>
            <pc:docMk/>
            <pc:sldMk cId="2323966050" sldId="309"/>
            <ac:spMk id="2" creationId="{7802C395-B280-4023-A845-BFF683AD1B63}"/>
          </ac:spMkLst>
        </pc:spChg>
        <pc:spChg chg="mod">
          <ac:chgData name="Shreesh Bhat" userId="08f3b6821541e0bb" providerId="LiveId" clId="{F9F65A61-51A7-4F3A-8A6B-61EAC379FF6D}" dt="2021-08-23T13:30:21.651" v="589" actId="313"/>
          <ac:spMkLst>
            <pc:docMk/>
            <pc:sldMk cId="2323966050" sldId="309"/>
            <ac:spMk id="3" creationId="{24C2AC65-9A2C-463D-9BD8-C1A0395A4B32}"/>
          </ac:spMkLst>
        </pc:spChg>
        <pc:graphicFrameChg chg="add del mod">
          <ac:chgData name="Shreesh Bhat" userId="08f3b6821541e0bb" providerId="LiveId" clId="{F9F65A61-51A7-4F3A-8A6B-61EAC379FF6D}" dt="2021-08-22T13:26:23.501" v="63"/>
          <ac:graphicFrameMkLst>
            <pc:docMk/>
            <pc:sldMk cId="2323966050" sldId="309"/>
            <ac:graphicFrameMk id="4" creationId="{5081B257-FACE-4EC5-A422-FFD6CE65108E}"/>
          </ac:graphicFrameMkLst>
        </pc:graphicFrameChg>
        <pc:graphicFrameChg chg="add del mod">
          <ac:chgData name="Shreesh Bhat" userId="08f3b6821541e0bb" providerId="LiveId" clId="{F9F65A61-51A7-4F3A-8A6B-61EAC379FF6D}" dt="2021-08-22T13:26:30.931" v="65"/>
          <ac:graphicFrameMkLst>
            <pc:docMk/>
            <pc:sldMk cId="2323966050" sldId="309"/>
            <ac:graphicFrameMk id="5" creationId="{9D3D7B4D-1CD5-434D-A03E-4B610EFD805F}"/>
          </ac:graphicFrameMkLst>
        </pc:graphicFrameChg>
        <pc:graphicFrameChg chg="add del mod modGraphic">
          <ac:chgData name="Shreesh Bhat" userId="08f3b6821541e0bb" providerId="LiveId" clId="{F9F65A61-51A7-4F3A-8A6B-61EAC379FF6D}" dt="2021-08-22T13:27:08.565" v="71" actId="478"/>
          <ac:graphicFrameMkLst>
            <pc:docMk/>
            <pc:sldMk cId="2323966050" sldId="309"/>
            <ac:graphicFrameMk id="6" creationId="{13877CAD-C843-46E9-9773-5CCB084D4321}"/>
          </ac:graphicFrameMkLst>
        </pc:graphicFrameChg>
      </pc:sldChg>
      <pc:sldChg chg="modSp new mod ord">
        <pc:chgData name="Shreesh Bhat" userId="08f3b6821541e0bb" providerId="LiveId" clId="{F9F65A61-51A7-4F3A-8A6B-61EAC379FF6D}" dt="2021-08-23T13:14:06.030" v="517"/>
        <pc:sldMkLst>
          <pc:docMk/>
          <pc:sldMk cId="2677637968" sldId="310"/>
        </pc:sldMkLst>
        <pc:spChg chg="mod">
          <ac:chgData name="Shreesh Bhat" userId="08f3b6821541e0bb" providerId="LiveId" clId="{F9F65A61-51A7-4F3A-8A6B-61EAC379FF6D}" dt="2021-08-23T13:14:06.030" v="517"/>
          <ac:spMkLst>
            <pc:docMk/>
            <pc:sldMk cId="2677637968" sldId="310"/>
            <ac:spMk id="2" creationId="{99B6DEF9-99D8-44A8-9F62-21C6F1FE26B4}"/>
          </ac:spMkLst>
        </pc:spChg>
        <pc:spChg chg="mod">
          <ac:chgData name="Shreesh Bhat" userId="08f3b6821541e0bb" providerId="LiveId" clId="{F9F65A61-51A7-4F3A-8A6B-61EAC379FF6D}" dt="2021-08-23T13:14:06.030" v="517"/>
          <ac:spMkLst>
            <pc:docMk/>
            <pc:sldMk cId="2677637968" sldId="310"/>
            <ac:spMk id="3" creationId="{551EEE6A-6DD6-44F6-B5A8-002D92DD88E4}"/>
          </ac:spMkLst>
        </pc:spChg>
      </pc:sldChg>
      <pc:sldChg chg="addSp modSp new mod">
        <pc:chgData name="Shreesh Bhat" userId="08f3b6821541e0bb" providerId="LiveId" clId="{F9F65A61-51A7-4F3A-8A6B-61EAC379FF6D}" dt="2021-08-23T13:14:06.030" v="517"/>
        <pc:sldMkLst>
          <pc:docMk/>
          <pc:sldMk cId="3701743952" sldId="311"/>
        </pc:sldMkLst>
        <pc:spChg chg="mod">
          <ac:chgData name="Shreesh Bhat" userId="08f3b6821541e0bb" providerId="LiveId" clId="{F9F65A61-51A7-4F3A-8A6B-61EAC379FF6D}" dt="2021-08-23T13:14:06.030" v="517"/>
          <ac:spMkLst>
            <pc:docMk/>
            <pc:sldMk cId="3701743952" sldId="311"/>
            <ac:spMk id="2" creationId="{CD066DCC-D7EE-4313-8D77-1DC78C3B0185}"/>
          </ac:spMkLst>
        </pc:spChg>
        <pc:spChg chg="mod">
          <ac:chgData name="Shreesh Bhat" userId="08f3b6821541e0bb" providerId="LiveId" clId="{F9F65A61-51A7-4F3A-8A6B-61EAC379FF6D}" dt="2021-08-23T13:14:06.030" v="517"/>
          <ac:spMkLst>
            <pc:docMk/>
            <pc:sldMk cId="3701743952" sldId="311"/>
            <ac:spMk id="3" creationId="{8AB8F592-4082-43CB-828B-6D88A7597003}"/>
          </ac:spMkLst>
        </pc:spChg>
        <pc:spChg chg="add mod">
          <ac:chgData name="Shreesh Bhat" userId="08f3b6821541e0bb" providerId="LiveId" clId="{F9F65A61-51A7-4F3A-8A6B-61EAC379FF6D}" dt="2021-08-23T13:14:05.318" v="515" actId="1076"/>
          <ac:spMkLst>
            <pc:docMk/>
            <pc:sldMk cId="3701743952" sldId="311"/>
            <ac:spMk id="6" creationId="{ED08F4A6-A3F4-4D8A-89CB-0ADB3DDE7924}"/>
          </ac:spMkLst>
        </pc:spChg>
        <pc:picChg chg="add mod">
          <ac:chgData name="Shreesh Bhat" userId="08f3b6821541e0bb" providerId="LiveId" clId="{F9F65A61-51A7-4F3A-8A6B-61EAC379FF6D}" dt="2021-08-23T13:14:05.662" v="516" actId="1076"/>
          <ac:picMkLst>
            <pc:docMk/>
            <pc:sldMk cId="3701743952" sldId="311"/>
            <ac:picMk id="5" creationId="{D489C205-54A0-42D6-A242-FB47ABFC0D40}"/>
          </ac:picMkLst>
        </pc:picChg>
      </pc:sldChg>
      <pc:sldChg chg="modSp new mod">
        <pc:chgData name="Shreesh Bhat" userId="08f3b6821541e0bb" providerId="LiveId" clId="{F9F65A61-51A7-4F3A-8A6B-61EAC379FF6D}" dt="2021-08-23T13:14:06.030" v="517"/>
        <pc:sldMkLst>
          <pc:docMk/>
          <pc:sldMk cId="2379652570" sldId="312"/>
        </pc:sldMkLst>
        <pc:spChg chg="mod">
          <ac:chgData name="Shreesh Bhat" userId="08f3b6821541e0bb" providerId="LiveId" clId="{F9F65A61-51A7-4F3A-8A6B-61EAC379FF6D}" dt="2021-08-23T13:14:06.030" v="517"/>
          <ac:spMkLst>
            <pc:docMk/>
            <pc:sldMk cId="2379652570" sldId="312"/>
            <ac:spMk id="2" creationId="{73997084-6AD0-4ECC-829A-481E6D70AD28}"/>
          </ac:spMkLst>
        </pc:spChg>
        <pc:spChg chg="mod">
          <ac:chgData name="Shreesh Bhat" userId="08f3b6821541e0bb" providerId="LiveId" clId="{F9F65A61-51A7-4F3A-8A6B-61EAC379FF6D}" dt="2021-08-23T13:14:06.030" v="517"/>
          <ac:spMkLst>
            <pc:docMk/>
            <pc:sldMk cId="2379652570" sldId="312"/>
            <ac:spMk id="3" creationId="{343A9BF8-FD94-40B1-B450-5E1422DE815F}"/>
          </ac:spMkLst>
        </pc:spChg>
      </pc:sldChg>
      <pc:sldChg chg="modSp new mod">
        <pc:chgData name="Shreesh Bhat" userId="08f3b6821541e0bb" providerId="LiveId" clId="{F9F65A61-51A7-4F3A-8A6B-61EAC379FF6D}" dt="2021-08-23T13:34:24.701" v="614" actId="20577"/>
        <pc:sldMkLst>
          <pc:docMk/>
          <pc:sldMk cId="20745582" sldId="313"/>
        </pc:sldMkLst>
        <pc:spChg chg="mod">
          <ac:chgData name="Shreesh Bhat" userId="08f3b6821541e0bb" providerId="LiveId" clId="{F9F65A61-51A7-4F3A-8A6B-61EAC379FF6D}" dt="2021-08-23T13:29:05.645" v="557" actId="20577"/>
          <ac:spMkLst>
            <pc:docMk/>
            <pc:sldMk cId="20745582" sldId="313"/>
            <ac:spMk id="2" creationId="{C2294D80-FD4F-4C5B-8613-8C95DAF12166}"/>
          </ac:spMkLst>
        </pc:spChg>
        <pc:spChg chg="mod">
          <ac:chgData name="Shreesh Bhat" userId="08f3b6821541e0bb" providerId="LiveId" clId="{F9F65A61-51A7-4F3A-8A6B-61EAC379FF6D}" dt="2021-08-23T13:34:24.701" v="614" actId="20577"/>
          <ac:spMkLst>
            <pc:docMk/>
            <pc:sldMk cId="20745582" sldId="313"/>
            <ac:spMk id="3" creationId="{875407AA-BA28-4E3A-A4FC-17779A810B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eagate/BigDataChallenge/blob/main/data/Data_description" TargetMode="External"/><Relationship Id="rId2" Type="http://schemas.openxmlformats.org/officeDocument/2006/relationships/hyperlink" Target="https://github.com/Seagate/BigDataChallen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93077" y="1417739"/>
            <a:ext cx="4813072" cy="1390688"/>
          </a:xfrm>
        </p:spPr>
        <p:txBody>
          <a:bodyPr>
            <a:noAutofit/>
          </a:bodyPr>
          <a:lstStyle/>
          <a:p>
            <a:r>
              <a:rPr lang="en-US" sz="4400" dirty="0">
                <a:solidFill>
                  <a:schemeClr val="tx1"/>
                </a:solidFill>
              </a:rPr>
              <a:t>SOFT SENSING AT SCALE - SEAGATE</a:t>
            </a:r>
            <a:endParaRPr lang="en-US" sz="44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450" y="3056138"/>
            <a:ext cx="4829101" cy="1238616"/>
          </a:xfrm>
        </p:spPr>
        <p:txBody>
          <a:bodyPr>
            <a:normAutofit/>
          </a:bodyPr>
          <a:lstStyle/>
          <a:p>
            <a:r>
              <a:rPr lang="en-US" dirty="0">
                <a:solidFill>
                  <a:schemeClr val="tx1"/>
                </a:solidFill>
              </a:rPr>
              <a:t>Big Data Challenge</a:t>
            </a:r>
          </a:p>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Table 5">
            <a:extLst>
              <a:ext uri="{FF2B5EF4-FFF2-40B4-BE49-F238E27FC236}">
                <a16:creationId xmlns:a16="http://schemas.microsoft.com/office/drawing/2014/main" id="{2B23490F-5E67-405C-90BA-378C81EFF43B}"/>
              </a:ext>
            </a:extLst>
          </p:cNvPr>
          <p:cNvGraphicFramePr>
            <a:graphicFrameLocks/>
          </p:cNvGraphicFramePr>
          <p:nvPr>
            <p:extLst>
              <p:ext uri="{D42A27DB-BD31-4B8C-83A1-F6EECF244321}">
                <p14:modId xmlns:p14="http://schemas.microsoft.com/office/powerpoint/2010/main" val="442686068"/>
              </p:ext>
            </p:extLst>
          </p:nvPr>
        </p:nvGraphicFramePr>
        <p:xfrm>
          <a:off x="6425268" y="4383403"/>
          <a:ext cx="5437464" cy="2048548"/>
        </p:xfrm>
        <a:graphic>
          <a:graphicData uri="http://schemas.openxmlformats.org/drawingml/2006/table">
            <a:tbl>
              <a:tblPr firstRow="1" bandRow="1">
                <a:tableStyleId>{5C22544A-7EE6-4342-B048-85BDC9FD1C3A}</a:tableStyleId>
              </a:tblPr>
              <a:tblGrid>
                <a:gridCol w="1803902">
                  <a:extLst>
                    <a:ext uri="{9D8B030D-6E8A-4147-A177-3AD203B41FA5}">
                      <a16:colId xmlns:a16="http://schemas.microsoft.com/office/drawing/2014/main" val="2906937316"/>
                    </a:ext>
                  </a:extLst>
                </a:gridCol>
                <a:gridCol w="1816781">
                  <a:extLst>
                    <a:ext uri="{9D8B030D-6E8A-4147-A177-3AD203B41FA5}">
                      <a16:colId xmlns:a16="http://schemas.microsoft.com/office/drawing/2014/main" val="2142184895"/>
                    </a:ext>
                  </a:extLst>
                </a:gridCol>
                <a:gridCol w="1816781">
                  <a:extLst>
                    <a:ext uri="{9D8B030D-6E8A-4147-A177-3AD203B41FA5}">
                      <a16:colId xmlns:a16="http://schemas.microsoft.com/office/drawing/2014/main" val="2176879997"/>
                    </a:ext>
                  </a:extLst>
                </a:gridCol>
              </a:tblGrid>
              <a:tr h="334576">
                <a:tc>
                  <a:txBody>
                    <a:bodyPr/>
                    <a:lstStyle/>
                    <a:p>
                      <a:r>
                        <a:rPr lang="en-US" dirty="0"/>
                        <a:t>Name</a:t>
                      </a:r>
                    </a:p>
                  </a:txBody>
                  <a:tcPr/>
                </a:tc>
                <a:tc>
                  <a:txBody>
                    <a:bodyPr/>
                    <a:lstStyle/>
                    <a:p>
                      <a:r>
                        <a:rPr lang="en-US" dirty="0"/>
                        <a:t>USN</a:t>
                      </a:r>
                    </a:p>
                  </a:txBody>
                  <a:tcPr/>
                </a:tc>
                <a:tc>
                  <a:txBody>
                    <a:bodyPr/>
                    <a:lstStyle/>
                    <a:p>
                      <a:r>
                        <a:rPr lang="en-US" dirty="0"/>
                        <a:t>Roll Number</a:t>
                      </a:r>
                    </a:p>
                  </a:txBody>
                  <a:tcPr/>
                </a:tc>
                <a:extLst>
                  <a:ext uri="{0D108BD9-81ED-4DB2-BD59-A6C34878D82A}">
                    <a16:rowId xmlns:a16="http://schemas.microsoft.com/office/drawing/2014/main" val="1459980489"/>
                  </a:ext>
                </a:extLst>
              </a:tr>
              <a:tr h="337807">
                <a:tc>
                  <a:txBody>
                    <a:bodyPr/>
                    <a:lstStyle/>
                    <a:p>
                      <a:r>
                        <a:rPr lang="en-US" dirty="0"/>
                        <a:t>Leelaprasad P</a:t>
                      </a:r>
                    </a:p>
                  </a:txBody>
                  <a:tcPr/>
                </a:tc>
                <a:tc>
                  <a:txBody>
                    <a:bodyPr/>
                    <a:lstStyle/>
                    <a:p>
                      <a:r>
                        <a:rPr lang="en-US" dirty="0"/>
                        <a:t>01FE19BCS278</a:t>
                      </a:r>
                    </a:p>
                  </a:txBody>
                  <a:tcPr/>
                </a:tc>
                <a:tc>
                  <a:txBody>
                    <a:bodyPr/>
                    <a:lstStyle/>
                    <a:p>
                      <a:r>
                        <a:rPr lang="en-US" dirty="0"/>
                        <a:t>256</a:t>
                      </a:r>
                    </a:p>
                  </a:txBody>
                  <a:tcPr/>
                </a:tc>
                <a:extLst>
                  <a:ext uri="{0D108BD9-81ED-4DB2-BD59-A6C34878D82A}">
                    <a16:rowId xmlns:a16="http://schemas.microsoft.com/office/drawing/2014/main" val="3520371875"/>
                  </a:ext>
                </a:extLst>
              </a:tr>
              <a:tr h="3378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Shreesh Bhat</a:t>
                      </a:r>
                    </a:p>
                  </a:txBody>
                  <a:tcPr/>
                </a:tc>
                <a:tc>
                  <a:txBody>
                    <a:bodyPr/>
                    <a:lstStyle/>
                    <a:p>
                      <a:r>
                        <a:rPr lang="en-US" dirty="0"/>
                        <a:t>01FE20BCS411</a:t>
                      </a:r>
                    </a:p>
                  </a:txBody>
                  <a:tcPr/>
                </a:tc>
                <a:tc>
                  <a:txBody>
                    <a:bodyPr/>
                    <a:lstStyle/>
                    <a:p>
                      <a:r>
                        <a:rPr lang="en-US" dirty="0"/>
                        <a:t>267</a:t>
                      </a:r>
                    </a:p>
                  </a:txBody>
                  <a:tcPr/>
                </a:tc>
                <a:extLst>
                  <a:ext uri="{0D108BD9-81ED-4DB2-BD59-A6C34878D82A}">
                    <a16:rowId xmlns:a16="http://schemas.microsoft.com/office/drawing/2014/main" val="2696756334"/>
                  </a:ext>
                </a:extLst>
              </a:tr>
              <a:tr h="337807">
                <a:tc>
                  <a:txBody>
                    <a:bodyPr/>
                    <a:lstStyle/>
                    <a:p>
                      <a:r>
                        <a:rPr lang="en-US" dirty="0"/>
                        <a:t>Dhananjay K</a:t>
                      </a:r>
                    </a:p>
                  </a:txBody>
                  <a:tcPr/>
                </a:tc>
                <a:tc>
                  <a:txBody>
                    <a:bodyPr/>
                    <a:lstStyle/>
                    <a:p>
                      <a:r>
                        <a:rPr lang="en-US" dirty="0"/>
                        <a:t>01FE19BCS131</a:t>
                      </a:r>
                    </a:p>
                  </a:txBody>
                  <a:tcPr/>
                </a:tc>
                <a:tc>
                  <a:txBody>
                    <a:bodyPr/>
                    <a:lstStyle/>
                    <a:p>
                      <a:r>
                        <a:rPr lang="en-US" dirty="0"/>
                        <a:t>254</a:t>
                      </a:r>
                    </a:p>
                  </a:txBody>
                  <a:tcPr/>
                </a:tc>
                <a:extLst>
                  <a:ext uri="{0D108BD9-81ED-4DB2-BD59-A6C34878D82A}">
                    <a16:rowId xmlns:a16="http://schemas.microsoft.com/office/drawing/2014/main" val="2007312152"/>
                  </a:ext>
                </a:extLst>
              </a:tr>
              <a:tr h="5855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Siri Revant</a:t>
                      </a:r>
                    </a:p>
                  </a:txBody>
                  <a:tcPr/>
                </a:tc>
                <a:tc>
                  <a:txBody>
                    <a:bodyPr/>
                    <a:lstStyle/>
                    <a:p>
                      <a:r>
                        <a:rPr lang="en-US" dirty="0"/>
                        <a:t>01FE19BCS126</a:t>
                      </a:r>
                    </a:p>
                  </a:txBody>
                  <a:tcPr/>
                </a:tc>
                <a:tc>
                  <a:txBody>
                    <a:bodyPr/>
                    <a:lstStyle/>
                    <a:p>
                      <a:r>
                        <a:rPr lang="en-US" dirty="0"/>
                        <a:t>251</a:t>
                      </a:r>
                    </a:p>
                  </a:txBody>
                  <a:tcPr/>
                </a:tc>
                <a:extLst>
                  <a:ext uri="{0D108BD9-81ED-4DB2-BD59-A6C34878D82A}">
                    <a16:rowId xmlns:a16="http://schemas.microsoft.com/office/drawing/2014/main" val="3049272790"/>
                  </a:ext>
                </a:extLst>
              </a:tr>
            </a:tbl>
          </a:graphicData>
        </a:graphic>
      </p:graphicFrame>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Introduction </a:t>
            </a:r>
            <a:r>
              <a:rPr lang="en-US" dirty="0">
                <a:solidFill>
                  <a:schemeClr val="tx1"/>
                </a:solidFill>
              </a:rPr>
              <a:t>To Challenge</a:t>
            </a:r>
            <a:endParaRPr lang="en-US" dirty="0"/>
          </a:p>
        </p:txBody>
      </p:sp>
      <p:sp>
        <p:nvSpPr>
          <p:cNvPr id="5" name="Content Placeholder 4">
            <a:extLst>
              <a:ext uri="{FF2B5EF4-FFF2-40B4-BE49-F238E27FC236}">
                <a16:creationId xmlns:a16="http://schemas.microsoft.com/office/drawing/2014/main" id="{C4269D00-C5A0-49AC-ADB1-9FC79EB821FE}"/>
              </a:ext>
            </a:extLst>
          </p:cNvPr>
          <p:cNvSpPr>
            <a:spLocks noGrp="1"/>
          </p:cNvSpPr>
          <p:nvPr>
            <p:ph idx="1"/>
          </p:nvPr>
        </p:nvSpPr>
        <p:spPr/>
        <p:txBody>
          <a:bodyPr>
            <a:normAutofit/>
          </a:bodyPr>
          <a:lstStyle/>
          <a:p>
            <a:pPr algn="l"/>
            <a:r>
              <a:rPr lang="en-US" b="1" i="0" dirty="0">
                <a:solidFill>
                  <a:schemeClr val="tx1"/>
                </a:solidFill>
                <a:effectLst/>
                <a:latin typeface="-apple-system"/>
              </a:rPr>
              <a:t>Soft sensing problem:</a:t>
            </a:r>
          </a:p>
          <a:p>
            <a:pPr algn="just">
              <a:buFont typeface="Arial" panose="020B0604020202020204" pitchFamily="34" charset="0"/>
              <a:buChar char="•"/>
            </a:pPr>
            <a:r>
              <a:rPr lang="en-US" sz="1600" b="0" i="0" dirty="0">
                <a:solidFill>
                  <a:schemeClr val="tx1"/>
                </a:solidFill>
                <a:effectLst/>
                <a:latin typeface="-apple-system"/>
              </a:rPr>
              <a:t>Wafer manufacturing is highly complex and takes a long time</a:t>
            </a:r>
          </a:p>
          <a:p>
            <a:pPr algn="just">
              <a:buFont typeface="Arial" panose="020B0604020202020204" pitchFamily="34" charset="0"/>
              <a:buChar char="•"/>
            </a:pPr>
            <a:r>
              <a:rPr lang="en-US" sz="1600" b="0" i="0" dirty="0">
                <a:solidFill>
                  <a:schemeClr val="tx1"/>
                </a:solidFill>
                <a:effectLst/>
                <a:latin typeface="-apple-system"/>
              </a:rPr>
              <a:t>To improve predictability and product yield, </a:t>
            </a:r>
            <a:r>
              <a:rPr lang="en-US" sz="1600" b="0" i="0" dirty="0" err="1">
                <a:solidFill>
                  <a:schemeClr val="tx1"/>
                </a:solidFill>
                <a:effectLst/>
                <a:latin typeface="-apple-system"/>
              </a:rPr>
              <a:t>seagate</a:t>
            </a:r>
            <a:r>
              <a:rPr lang="en-US" sz="1600" b="0" i="0" dirty="0">
                <a:solidFill>
                  <a:schemeClr val="tx1"/>
                </a:solidFill>
                <a:effectLst/>
                <a:latin typeface="-apple-system"/>
              </a:rPr>
              <a:t> have added a lot of sensors and measurements in the manufacturing line</a:t>
            </a:r>
          </a:p>
          <a:p>
            <a:pPr algn="just">
              <a:buFont typeface="Arial" panose="020B0604020202020204" pitchFamily="34" charset="0"/>
              <a:buChar char="•"/>
            </a:pPr>
            <a:r>
              <a:rPr lang="en-US" sz="1600" b="0" i="0" dirty="0">
                <a:solidFill>
                  <a:schemeClr val="tx1"/>
                </a:solidFill>
                <a:effectLst/>
                <a:latin typeface="-apple-system"/>
              </a:rPr>
              <a:t>The sensors and measurements are noisy, expensive and take a long time to manage</a:t>
            </a:r>
          </a:p>
          <a:p>
            <a:pPr algn="just"/>
            <a:r>
              <a:rPr lang="en-US" sz="1600" dirty="0">
                <a:solidFill>
                  <a:schemeClr val="tx1"/>
                </a:solidFill>
                <a:latin typeface="-apple-system"/>
              </a:rPr>
              <a:t>Organizers</a:t>
            </a:r>
            <a:r>
              <a:rPr lang="en-US" sz="1600" b="0" i="0" dirty="0">
                <a:solidFill>
                  <a:schemeClr val="tx1"/>
                </a:solidFill>
                <a:effectLst/>
                <a:latin typeface="-apple-system"/>
              </a:rPr>
              <a:t> want to save the time for measurement and get better insights into the predictive value of these sensors for product quality by using deep learning models to predict the measurement results based on the sensing data</a:t>
            </a:r>
          </a:p>
          <a:p>
            <a:pPr algn="l"/>
            <a:endParaRPr lang="en-US" b="0" i="0" dirty="0">
              <a:solidFill>
                <a:schemeClr val="tx1"/>
              </a:solidFill>
              <a:effectLst/>
              <a:latin typeface="-apple-system"/>
            </a:endParaRPr>
          </a:p>
          <a:p>
            <a:endParaRPr lang="en-US" dirty="0"/>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DEF9-99D8-44A8-9F62-21C6F1FE26B4}"/>
              </a:ext>
            </a:extLst>
          </p:cNvPr>
          <p:cNvSpPr>
            <a:spLocks noGrp="1"/>
          </p:cNvSpPr>
          <p:nvPr>
            <p:ph type="title"/>
          </p:nvPr>
        </p:nvSpPr>
        <p:spPr/>
        <p:txBody>
          <a:bodyPr/>
          <a:lstStyle/>
          <a:p>
            <a:r>
              <a:rPr lang="en-US" dirty="0">
                <a:solidFill>
                  <a:schemeClr val="tx1"/>
                </a:solidFill>
              </a:rPr>
              <a:t>Introduction To Challenge</a:t>
            </a:r>
            <a:endParaRPr lang="en-US" dirty="0"/>
          </a:p>
        </p:txBody>
      </p:sp>
      <p:sp>
        <p:nvSpPr>
          <p:cNvPr id="3" name="Content Placeholder 2">
            <a:extLst>
              <a:ext uri="{FF2B5EF4-FFF2-40B4-BE49-F238E27FC236}">
                <a16:creationId xmlns:a16="http://schemas.microsoft.com/office/drawing/2014/main" id="{551EEE6A-6DD6-44F6-B5A8-002D92DD88E4}"/>
              </a:ext>
            </a:extLst>
          </p:cNvPr>
          <p:cNvSpPr>
            <a:spLocks noGrp="1"/>
          </p:cNvSpPr>
          <p:nvPr>
            <p:ph idx="1"/>
          </p:nvPr>
        </p:nvSpPr>
        <p:spPr/>
        <p:txBody>
          <a:bodyPr/>
          <a:lstStyle/>
          <a:p>
            <a:pPr algn="l"/>
            <a:r>
              <a:rPr lang="en-US" b="1" i="0" dirty="0">
                <a:solidFill>
                  <a:schemeClr val="tx1"/>
                </a:solidFill>
                <a:effectLst/>
                <a:latin typeface="-apple-system"/>
              </a:rPr>
              <a:t>Challenge Specific Details</a:t>
            </a:r>
          </a:p>
          <a:p>
            <a:pPr algn="l">
              <a:buFont typeface="Arial" panose="020B0604020202020204" pitchFamily="34" charset="0"/>
              <a:buChar char="•"/>
            </a:pPr>
            <a:r>
              <a:rPr lang="en-US" sz="1600" b="0" i="0" dirty="0">
                <a:solidFill>
                  <a:schemeClr val="tx1"/>
                </a:solidFill>
                <a:effectLst/>
                <a:latin typeface="-apple-system"/>
              </a:rPr>
              <a:t>Important dates</a:t>
            </a:r>
          </a:p>
          <a:p>
            <a:pPr algn="l"/>
            <a:r>
              <a:rPr lang="en-US" sz="1600" b="0" i="0" dirty="0">
                <a:solidFill>
                  <a:schemeClr val="tx1"/>
                </a:solidFill>
                <a:effectLst/>
                <a:latin typeface="-apple-system"/>
              </a:rPr>
              <a:t>Registration: Jul. 12 - Aug. 31, 2021</a:t>
            </a:r>
          </a:p>
          <a:p>
            <a:pPr algn="l"/>
            <a:r>
              <a:rPr lang="en-US" sz="1600" b="0" i="0" dirty="0">
                <a:solidFill>
                  <a:schemeClr val="tx1"/>
                </a:solidFill>
                <a:effectLst/>
                <a:latin typeface="-apple-system"/>
              </a:rPr>
              <a:t>Submission: Jul. 12 - Nov. 4, 2021</a:t>
            </a:r>
          </a:p>
          <a:p>
            <a:pPr algn="l"/>
            <a:r>
              <a:rPr lang="en-US" sz="1600" b="0" i="0" dirty="0">
                <a:solidFill>
                  <a:schemeClr val="tx1"/>
                </a:solidFill>
                <a:effectLst/>
                <a:latin typeface="-apple-system"/>
              </a:rPr>
              <a:t>Judgement: Nov. 5 - Nov. 12, 2021</a:t>
            </a:r>
          </a:p>
          <a:p>
            <a:endParaRPr lang="en-US" dirty="0"/>
          </a:p>
        </p:txBody>
      </p:sp>
    </p:spTree>
    <p:extLst>
      <p:ext uri="{BB962C8B-B14F-4D97-AF65-F5344CB8AC3E}">
        <p14:creationId xmlns:p14="http://schemas.microsoft.com/office/powerpoint/2010/main" val="267763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C395-B280-4023-A845-BFF683AD1B63}"/>
              </a:ext>
            </a:extLst>
          </p:cNvPr>
          <p:cNvSpPr>
            <a:spLocks noGrp="1"/>
          </p:cNvSpPr>
          <p:nvPr>
            <p:ph type="title"/>
          </p:nvPr>
        </p:nvSpPr>
        <p:spPr/>
        <p:txBody>
          <a:bodyPr/>
          <a:lstStyle/>
          <a:p>
            <a:r>
              <a:rPr lang="en-US" dirty="0"/>
              <a:t>Understanding of data</a:t>
            </a:r>
          </a:p>
        </p:txBody>
      </p:sp>
      <p:sp>
        <p:nvSpPr>
          <p:cNvPr id="3" name="Content Placeholder 2">
            <a:extLst>
              <a:ext uri="{FF2B5EF4-FFF2-40B4-BE49-F238E27FC236}">
                <a16:creationId xmlns:a16="http://schemas.microsoft.com/office/drawing/2014/main" id="{24C2AC65-9A2C-463D-9BD8-C1A0395A4B32}"/>
              </a:ext>
            </a:extLst>
          </p:cNvPr>
          <p:cNvSpPr>
            <a:spLocks noGrp="1"/>
          </p:cNvSpPr>
          <p:nvPr>
            <p:ph idx="1"/>
          </p:nvPr>
        </p:nvSpPr>
        <p:spPr/>
        <p:txBody>
          <a:bodyPr>
            <a:noAutofit/>
          </a:bodyPr>
          <a:lstStyle/>
          <a:p>
            <a:pPr algn="just"/>
            <a:r>
              <a:rPr lang="en-US" sz="1600" b="0" i="0" dirty="0">
                <a:solidFill>
                  <a:schemeClr val="tx1"/>
                </a:solidFill>
                <a:effectLst/>
                <a:latin typeface="-apple-system"/>
              </a:rPr>
              <a:t>The proposed Data Challenge belongs to the business problem/research problem sector.</a:t>
            </a:r>
          </a:p>
          <a:p>
            <a:pPr algn="just"/>
            <a:r>
              <a:rPr lang="en-US" sz="1600" b="0" i="0" dirty="0">
                <a:solidFill>
                  <a:schemeClr val="tx1"/>
                </a:solidFill>
                <a:effectLst/>
                <a:latin typeface="-apple-system"/>
              </a:rPr>
              <a:t>The data released contain the sensor data coming out of vacuum tools.</a:t>
            </a:r>
          </a:p>
          <a:p>
            <a:pPr marL="0" algn="just" rtl="0" eaLnBrk="1" fontAlgn="t" latinLnBrk="0" hangingPunct="1">
              <a:spcBef>
                <a:spcPts val="0"/>
              </a:spcBef>
              <a:spcAft>
                <a:spcPts val="0"/>
              </a:spcAft>
            </a:pPr>
            <a:r>
              <a:rPr lang="en-US" sz="1600" b="0" i="0" u="none" strike="noStrike" kern="1200" dirty="0">
                <a:solidFill>
                  <a:srgbClr val="000000"/>
                </a:solidFill>
                <a:effectLst/>
                <a:latin typeface="ui-monospace"/>
              </a:rPr>
              <a:t>There are 5 Data files, 3 of them are input files for train/val/test, and rest 2 are output labels for train/val. </a:t>
            </a:r>
            <a:endParaRPr lang="en-US" sz="1600" b="0" i="0" u="none" strike="noStrike" dirty="0">
              <a:effectLst/>
              <a:latin typeface="Arial" panose="020B0604020202020204" pitchFamily="34" charset="0"/>
            </a:endParaRPr>
          </a:p>
          <a:p>
            <a:pPr marL="0" algn="just" rtl="0" eaLnBrk="1" fontAlgn="t" latinLnBrk="0" hangingPunct="1">
              <a:spcBef>
                <a:spcPts val="0"/>
              </a:spcBef>
              <a:spcAft>
                <a:spcPts val="0"/>
              </a:spcAft>
            </a:pPr>
            <a:r>
              <a:rPr lang="en-US" sz="1600" b="0" i="0" u="none" strike="noStrike" kern="1200" dirty="0">
                <a:solidFill>
                  <a:srgbClr val="000000"/>
                </a:solidFill>
                <a:effectLst/>
                <a:latin typeface="ui-monospace"/>
              </a:rPr>
              <a:t>The output labels are hidden, and the final score is calculated based on the average ROC-AUC calculated      </a:t>
            </a:r>
          </a:p>
          <a:p>
            <a:pPr marL="0" algn="just" rtl="0" eaLnBrk="1" fontAlgn="t" latinLnBrk="0" hangingPunct="1">
              <a:spcBef>
                <a:spcPts val="0"/>
              </a:spcBef>
              <a:spcAft>
                <a:spcPts val="0"/>
              </a:spcAft>
            </a:pPr>
            <a:r>
              <a:rPr lang="en-US" sz="1600" b="0" i="0" u="none" strike="noStrike" kern="1200" dirty="0">
                <a:solidFill>
                  <a:srgbClr val="000000"/>
                </a:solidFill>
                <a:effectLst/>
                <a:latin typeface="ui-monospace"/>
              </a:rPr>
              <a:t>based on the hidden labels and predictions</a:t>
            </a:r>
          </a:p>
          <a:p>
            <a:pPr marL="0" indent="0">
              <a:buNone/>
            </a:pPr>
            <a:r>
              <a:rPr lang="en-US" sz="1800" b="1" dirty="0">
                <a:latin typeface="ui-monospace"/>
                <a:cs typeface="Times New Roman" panose="02020603050405020304" pitchFamily="18" charset="0"/>
              </a:rPr>
              <a:t>     </a:t>
            </a:r>
            <a:r>
              <a:rPr lang="en-US" sz="1800" b="1" u="sng" dirty="0">
                <a:latin typeface="ui-monospace"/>
                <a:cs typeface="Times New Roman" panose="02020603050405020304" pitchFamily="18" charset="0"/>
              </a:rPr>
              <a:t>Input Data </a:t>
            </a:r>
          </a:p>
          <a:p>
            <a:pPr marL="0" indent="0">
              <a:buNone/>
            </a:pPr>
            <a:r>
              <a:rPr lang="en-US" sz="1800" dirty="0">
                <a:latin typeface="ui-monospace"/>
                <a:cs typeface="Times New Roman" panose="02020603050405020304" pitchFamily="18" charset="0"/>
              </a:rPr>
              <a:t>     X_train.npy</a:t>
            </a:r>
          </a:p>
          <a:p>
            <a:r>
              <a:rPr lang="en-US" dirty="0">
                <a:latin typeface="ui-monospace"/>
                <a:cs typeface="Times New Roman" panose="02020603050405020304" pitchFamily="18" charset="0"/>
              </a:rPr>
              <a:t>   </a:t>
            </a:r>
            <a:r>
              <a:rPr lang="en-US" sz="1600" dirty="0">
                <a:latin typeface="ui-monospace"/>
                <a:cs typeface="Times New Roman" panose="02020603050405020304" pitchFamily="18" charset="0"/>
              </a:rPr>
              <a:t>The number of rows are 194042</a:t>
            </a:r>
          </a:p>
          <a:p>
            <a:r>
              <a:rPr lang="en-US" sz="1600" dirty="0">
                <a:latin typeface="ui-monospace"/>
                <a:cs typeface="Times New Roman" panose="02020603050405020304" pitchFamily="18" charset="0"/>
              </a:rPr>
              <a:t>    The number of columns are 2</a:t>
            </a:r>
          </a:p>
          <a:p>
            <a:r>
              <a:rPr lang="en-US" sz="1600" dirty="0">
                <a:latin typeface="ui-monospace"/>
                <a:cs typeface="Times New Roman" panose="02020603050405020304" pitchFamily="18" charset="0"/>
              </a:rPr>
              <a:t>   The number of 3d-columns are 817</a:t>
            </a:r>
          </a:p>
        </p:txBody>
      </p:sp>
    </p:spTree>
    <p:extLst>
      <p:ext uri="{BB962C8B-B14F-4D97-AF65-F5344CB8AC3E}">
        <p14:creationId xmlns:p14="http://schemas.microsoft.com/office/powerpoint/2010/main" val="232396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6DCC-D7EE-4313-8D77-1DC78C3B0185}"/>
              </a:ext>
            </a:extLst>
          </p:cNvPr>
          <p:cNvSpPr>
            <a:spLocks noGrp="1"/>
          </p:cNvSpPr>
          <p:nvPr>
            <p:ph type="title"/>
          </p:nvPr>
        </p:nvSpPr>
        <p:spPr/>
        <p:txBody>
          <a:bodyPr/>
          <a:lstStyle/>
          <a:p>
            <a:r>
              <a:rPr lang="en-US" dirty="0"/>
              <a:t>Understanding of data</a:t>
            </a:r>
          </a:p>
        </p:txBody>
      </p:sp>
      <p:sp>
        <p:nvSpPr>
          <p:cNvPr id="3" name="Content Placeholder 2">
            <a:extLst>
              <a:ext uri="{FF2B5EF4-FFF2-40B4-BE49-F238E27FC236}">
                <a16:creationId xmlns:a16="http://schemas.microsoft.com/office/drawing/2014/main" id="{8AB8F592-4082-43CB-828B-6D88A7597003}"/>
              </a:ext>
            </a:extLst>
          </p:cNvPr>
          <p:cNvSpPr>
            <a:spLocks noGrp="1"/>
          </p:cNvSpPr>
          <p:nvPr>
            <p:ph idx="1"/>
          </p:nvPr>
        </p:nvSpPr>
        <p:spPr/>
        <p:txBody>
          <a:bodyPr>
            <a:noAutofit/>
          </a:bodyPr>
          <a:lstStyle/>
          <a:p>
            <a:r>
              <a:rPr lang="en-US" sz="1800" dirty="0" err="1">
                <a:latin typeface="ui-monospace"/>
              </a:rPr>
              <a:t>x_val.npy</a:t>
            </a:r>
            <a:r>
              <a:rPr lang="en-US" sz="1800" dirty="0">
                <a:latin typeface="ui-monospace"/>
              </a:rPr>
              <a:t> </a:t>
            </a:r>
          </a:p>
          <a:p>
            <a:r>
              <a:rPr lang="en-US" sz="1400" dirty="0">
                <a:latin typeface="ui-monospace"/>
              </a:rPr>
              <a:t>The number of rows are 34122</a:t>
            </a:r>
          </a:p>
          <a:p>
            <a:r>
              <a:rPr lang="en-US" sz="1400" dirty="0">
                <a:latin typeface="ui-monospace"/>
              </a:rPr>
              <a:t>The number of columns are 2</a:t>
            </a:r>
          </a:p>
          <a:p>
            <a:r>
              <a:rPr lang="en-US" sz="1400" dirty="0">
                <a:latin typeface="ui-monospace"/>
              </a:rPr>
              <a:t>The number of 3d-columns are 817</a:t>
            </a:r>
          </a:p>
          <a:p>
            <a:endParaRPr lang="en-US" sz="1800" dirty="0">
              <a:latin typeface="ui-monospace"/>
            </a:endParaRPr>
          </a:p>
          <a:p>
            <a:r>
              <a:rPr lang="en-US" sz="1800" dirty="0" err="1">
                <a:latin typeface="ui-monospace"/>
              </a:rPr>
              <a:t>x_test.npy</a:t>
            </a:r>
            <a:r>
              <a:rPr lang="en-US" sz="1800" dirty="0">
                <a:latin typeface="ui-monospace"/>
              </a:rPr>
              <a:t> </a:t>
            </a:r>
          </a:p>
          <a:p>
            <a:r>
              <a:rPr lang="en-US" sz="1400" dirty="0">
                <a:latin typeface="ui-monospace"/>
              </a:rPr>
              <a:t>The number of rows are 27326</a:t>
            </a:r>
          </a:p>
          <a:p>
            <a:r>
              <a:rPr lang="en-US" sz="1400" dirty="0">
                <a:latin typeface="ui-monospace"/>
              </a:rPr>
              <a:t>The number of columns are 2</a:t>
            </a:r>
          </a:p>
          <a:p>
            <a:r>
              <a:rPr lang="en-US" sz="1400" dirty="0">
                <a:latin typeface="ui-monospace"/>
              </a:rPr>
              <a:t>The number of 3d-columns are 817</a:t>
            </a:r>
          </a:p>
          <a:p>
            <a:endParaRPr lang="en-US" sz="1800" dirty="0"/>
          </a:p>
        </p:txBody>
      </p:sp>
      <p:pic>
        <p:nvPicPr>
          <p:cNvPr id="5" name="Picture 4">
            <a:extLst>
              <a:ext uri="{FF2B5EF4-FFF2-40B4-BE49-F238E27FC236}">
                <a16:creationId xmlns:a16="http://schemas.microsoft.com/office/drawing/2014/main" id="{D489C205-54A0-42D6-A242-FB47ABFC0D40}"/>
              </a:ext>
            </a:extLst>
          </p:cNvPr>
          <p:cNvPicPr>
            <a:picLocks noChangeAspect="1"/>
          </p:cNvPicPr>
          <p:nvPr/>
        </p:nvPicPr>
        <p:blipFill>
          <a:blip r:embed="rId2"/>
          <a:stretch>
            <a:fillRect/>
          </a:stretch>
        </p:blipFill>
        <p:spPr>
          <a:xfrm>
            <a:off x="6266576" y="2033644"/>
            <a:ext cx="4889104" cy="3432776"/>
          </a:xfrm>
          <a:prstGeom prst="rect">
            <a:avLst/>
          </a:prstGeom>
        </p:spPr>
      </p:pic>
      <p:sp>
        <p:nvSpPr>
          <p:cNvPr id="6" name="TextBox 5">
            <a:extLst>
              <a:ext uri="{FF2B5EF4-FFF2-40B4-BE49-F238E27FC236}">
                <a16:creationId xmlns:a16="http://schemas.microsoft.com/office/drawing/2014/main" id="{ED08F4A6-A3F4-4D8A-89CB-0ADB3DDE7924}"/>
              </a:ext>
            </a:extLst>
          </p:cNvPr>
          <p:cNvSpPr txBox="1"/>
          <p:nvPr/>
        </p:nvSpPr>
        <p:spPr>
          <a:xfrm>
            <a:off x="7197753" y="5356311"/>
            <a:ext cx="4379053" cy="369332"/>
          </a:xfrm>
          <a:prstGeom prst="rect">
            <a:avLst/>
          </a:prstGeom>
          <a:noFill/>
        </p:spPr>
        <p:txBody>
          <a:bodyPr wrap="square" rtlCol="0">
            <a:spAutoFit/>
          </a:bodyPr>
          <a:lstStyle/>
          <a:p>
            <a:r>
              <a:rPr lang="en-US" b="1" dirty="0"/>
              <a:t>3D graphical representation of Data </a:t>
            </a:r>
          </a:p>
        </p:txBody>
      </p:sp>
    </p:spTree>
    <p:extLst>
      <p:ext uri="{BB962C8B-B14F-4D97-AF65-F5344CB8AC3E}">
        <p14:creationId xmlns:p14="http://schemas.microsoft.com/office/powerpoint/2010/main" val="370174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7084-6AD0-4ECC-829A-481E6D70AD28}"/>
              </a:ext>
            </a:extLst>
          </p:cNvPr>
          <p:cNvSpPr>
            <a:spLocks noGrp="1"/>
          </p:cNvSpPr>
          <p:nvPr>
            <p:ph type="title"/>
          </p:nvPr>
        </p:nvSpPr>
        <p:spPr/>
        <p:txBody>
          <a:bodyPr/>
          <a:lstStyle/>
          <a:p>
            <a:r>
              <a:rPr lang="en-US" dirty="0"/>
              <a:t>Understanding of data</a:t>
            </a:r>
          </a:p>
        </p:txBody>
      </p:sp>
      <p:sp>
        <p:nvSpPr>
          <p:cNvPr id="3" name="Content Placeholder 2">
            <a:extLst>
              <a:ext uri="{FF2B5EF4-FFF2-40B4-BE49-F238E27FC236}">
                <a16:creationId xmlns:a16="http://schemas.microsoft.com/office/drawing/2014/main" id="{343A9BF8-FD94-40B1-B450-5E1422DE815F}"/>
              </a:ext>
            </a:extLst>
          </p:cNvPr>
          <p:cNvSpPr>
            <a:spLocks noGrp="1"/>
          </p:cNvSpPr>
          <p:nvPr>
            <p:ph idx="1"/>
          </p:nvPr>
        </p:nvSpPr>
        <p:spPr/>
        <p:txBody>
          <a:bodyPr>
            <a:normAutofit/>
          </a:bodyPr>
          <a:lstStyle/>
          <a:p>
            <a:r>
              <a:rPr lang="en-US" sz="1800" b="1" u="sng" dirty="0">
                <a:latin typeface="ui-monospace"/>
              </a:rPr>
              <a:t>Output Data</a:t>
            </a:r>
          </a:p>
          <a:p>
            <a:r>
              <a:rPr lang="en-US" sz="1400" dirty="0" err="1">
                <a:latin typeface="ui-monospace"/>
              </a:rPr>
              <a:t>label_train.npy</a:t>
            </a:r>
            <a:r>
              <a:rPr lang="en-US" sz="1400" dirty="0">
                <a:latin typeface="ui-monospace"/>
              </a:rPr>
              <a:t> </a:t>
            </a:r>
          </a:p>
          <a:p>
            <a:r>
              <a:rPr lang="en-US" sz="1400" dirty="0">
                <a:latin typeface="ui-monospace"/>
              </a:rPr>
              <a:t>The number of rows are 194042</a:t>
            </a:r>
          </a:p>
          <a:p>
            <a:r>
              <a:rPr lang="en-US" sz="1400" dirty="0">
                <a:latin typeface="ui-monospace"/>
              </a:rPr>
              <a:t>The number of columns are 22</a:t>
            </a:r>
          </a:p>
          <a:p>
            <a:endParaRPr lang="en-US" sz="1800" dirty="0">
              <a:latin typeface="ui-monospace"/>
            </a:endParaRPr>
          </a:p>
          <a:p>
            <a:r>
              <a:rPr lang="en-US" sz="1800" dirty="0" err="1">
                <a:latin typeface="ui-monospace"/>
              </a:rPr>
              <a:t>label_val.npy</a:t>
            </a:r>
            <a:r>
              <a:rPr lang="en-US" sz="1800" dirty="0">
                <a:latin typeface="ui-monospace"/>
              </a:rPr>
              <a:t> </a:t>
            </a:r>
          </a:p>
          <a:p>
            <a:r>
              <a:rPr lang="en-US" sz="1400" dirty="0">
                <a:latin typeface="ui-monospace"/>
              </a:rPr>
              <a:t>The number of rows are 34122</a:t>
            </a:r>
          </a:p>
          <a:p>
            <a:r>
              <a:rPr lang="en-US" sz="1400" dirty="0">
                <a:latin typeface="ui-monospace"/>
              </a:rPr>
              <a:t>The number of columns are 22</a:t>
            </a:r>
          </a:p>
        </p:txBody>
      </p:sp>
    </p:spTree>
    <p:extLst>
      <p:ext uri="{BB962C8B-B14F-4D97-AF65-F5344CB8AC3E}">
        <p14:creationId xmlns:p14="http://schemas.microsoft.com/office/powerpoint/2010/main" val="237965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4D80-FD4F-4C5B-8613-8C95DAF1216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875407AA-BA28-4E3A-A4FC-17779A810BA3}"/>
              </a:ext>
            </a:extLst>
          </p:cNvPr>
          <p:cNvSpPr>
            <a:spLocks noGrp="1"/>
          </p:cNvSpPr>
          <p:nvPr>
            <p:ph idx="1"/>
          </p:nvPr>
        </p:nvSpPr>
        <p:spPr/>
        <p:txBody>
          <a:bodyPr/>
          <a:lstStyle/>
          <a:p>
            <a:r>
              <a:rPr lang="en-US" b="1" dirty="0"/>
              <a:t>Challenge and Dataset Source</a:t>
            </a:r>
          </a:p>
          <a:p>
            <a:r>
              <a:rPr lang="en-US" dirty="0">
                <a:hlinkClick r:id="rId2"/>
              </a:rPr>
              <a:t>https://github.com/Seagate/BigDataChallenge</a:t>
            </a:r>
            <a:endParaRPr lang="en-US" dirty="0"/>
          </a:p>
          <a:p>
            <a:r>
              <a:rPr lang="en-US" dirty="0"/>
              <a:t>Description Of Data</a:t>
            </a:r>
          </a:p>
          <a:p>
            <a:r>
              <a:rPr lang="en-US" dirty="0">
                <a:hlinkClick r:id="rId3"/>
              </a:rPr>
              <a:t>https://github.com/Seagate/BigDataChallenge/blob/main/data/Data_description</a:t>
            </a:r>
            <a:endParaRPr lang="en-US" dirty="0"/>
          </a:p>
          <a:p>
            <a:endParaRPr lang="en-US" dirty="0"/>
          </a:p>
          <a:p>
            <a:endParaRPr lang="en-US" dirty="0"/>
          </a:p>
        </p:txBody>
      </p:sp>
    </p:spTree>
    <p:extLst>
      <p:ext uri="{BB962C8B-B14F-4D97-AF65-F5344CB8AC3E}">
        <p14:creationId xmlns:p14="http://schemas.microsoft.com/office/powerpoint/2010/main" val="2074558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104</TotalTime>
  <Words>403</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Georgia Pro Cond Light</vt:lpstr>
      <vt:lpstr>Speak Pro</vt:lpstr>
      <vt:lpstr>ui-monospace</vt:lpstr>
      <vt:lpstr>RetrospectVTI</vt:lpstr>
      <vt:lpstr>SOFT SENSING AT SCALE - SEAGATE</vt:lpstr>
      <vt:lpstr>Introduction To Challenge</vt:lpstr>
      <vt:lpstr>Introduction To Challenge</vt:lpstr>
      <vt:lpstr>Understanding of data</vt:lpstr>
      <vt:lpstr>Understanding of data</vt:lpstr>
      <vt:lpstr>Understanding of data</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SENSING AT SCALE - SEAGATE</dc:title>
  <dc:creator>Shreesh Bhat</dc:creator>
  <cp:lastModifiedBy>Shreesh Bhat</cp:lastModifiedBy>
  <cp:revision>3</cp:revision>
  <dcterms:created xsi:type="dcterms:W3CDTF">2021-08-22T12:48:56Z</dcterms:created>
  <dcterms:modified xsi:type="dcterms:W3CDTF">2021-08-23T14:00:52Z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