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B0604020202020204" pitchFamily="34" charset="0"/>
      <p:regular r:id="rId20"/>
      <p:bold r:id="rId21"/>
      <p:italic r:id="rId22"/>
      <p:boldItalic r:id="rId23"/>
    </p:embeddedFont>
    <p:embeddedFont>
      <p:font typeface="Raleway" panose="020B0604020202020204"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F3EE48-23D5-4CF0-8AF4-10C075A5A7F3}">
  <a:tblStyle styleId="{E0F3EE48-23D5-4CF0-8AF4-10C075A5A7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varScale="1">
        <p:scale>
          <a:sx n="104" d="100"/>
          <a:sy n="104" d="100"/>
        </p:scale>
        <p:origin x="787"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6f3af7c52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6f3af7c52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6f3af7c5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6f3af7c5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6f3af7c52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6f3af7c52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6f3af7c52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6f3af7c52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6f3af7c52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6f3af7c52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6f3af7c52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6f3af7c52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6f3af7c52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f6f3af7c52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6f3af7c52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f6f3af7c52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6f3af7c52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6f3af7c52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6f3af7c52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6f3af7c5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6f3af7c52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6f3af7c52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6f3af7c52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6f3af7c52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6f3af7c52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6f3af7c52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6f3af7c52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6f3af7c52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6f3af7c52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6f3af7c52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6f3af7c52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f6f3af7c52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search/eess?searchtype=author&amp;query=Bom%2C+S" TargetMode="External"/><Relationship Id="rId3" Type="http://schemas.openxmlformats.org/officeDocument/2006/relationships/hyperlink" Target="https://arxiv.org/search/eess?searchtype=author&amp;query=Petrov%2C+S" TargetMode="External"/><Relationship Id="rId7" Type="http://schemas.openxmlformats.org/officeDocument/2006/relationships/hyperlink" Target="https://arxiv.org/search/eess?searchtype=author&amp;query=Qian%2C+X"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arxiv.org/search/eess?searchtype=author&amp;query=Huang%2C+Y" TargetMode="External"/><Relationship Id="rId5" Type="http://schemas.openxmlformats.org/officeDocument/2006/relationships/hyperlink" Target="https://arxiv.org/search/eess?searchtype=author&amp;query=Yella%2C+J" TargetMode="External"/><Relationship Id="rId4" Type="http://schemas.openxmlformats.org/officeDocument/2006/relationships/hyperlink" Target="https://arxiv.org/search/eess?searchtype=author&amp;query=Zhang%2C+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261139" y="748125"/>
            <a:ext cx="5017500" cy="209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777" dirty="0">
                <a:solidFill>
                  <a:schemeClr val="dk1"/>
                </a:solidFill>
                <a:latin typeface="Arial"/>
                <a:ea typeface="Arial"/>
                <a:cs typeface="Arial"/>
                <a:sym typeface="Arial"/>
              </a:rPr>
              <a:t>SOFT SENSING PREDICTION- SEAGATE</a:t>
            </a:r>
            <a:endParaRPr sz="3777" dirty="0">
              <a:solidFill>
                <a:schemeClr val="dk1"/>
              </a:solidFill>
              <a:latin typeface="Arial"/>
              <a:ea typeface="Arial"/>
              <a:cs typeface="Arial"/>
              <a:sym typeface="Arial"/>
            </a:endParaRPr>
          </a:p>
          <a:p>
            <a:pPr marL="0" lvl="0" indent="0" algn="l" rtl="0">
              <a:spcBef>
                <a:spcPts val="0"/>
              </a:spcBef>
              <a:spcAft>
                <a:spcPts val="0"/>
              </a:spcAft>
              <a:buNone/>
            </a:pPr>
            <a:r>
              <a:rPr lang="en" sz="2777" dirty="0">
                <a:solidFill>
                  <a:schemeClr val="accent3"/>
                </a:solidFill>
                <a:latin typeface="Arial"/>
                <a:ea typeface="Arial"/>
                <a:cs typeface="Arial"/>
                <a:sym typeface="Arial"/>
              </a:rPr>
              <a:t>Big data challenge</a:t>
            </a:r>
            <a:endParaRPr sz="2777" dirty="0">
              <a:solidFill>
                <a:schemeClr val="accent3"/>
              </a:solidFill>
              <a:latin typeface="Arial"/>
              <a:ea typeface="Arial"/>
              <a:cs typeface="Arial"/>
              <a:sym typeface="Arial"/>
            </a:endParaRPr>
          </a:p>
        </p:txBody>
      </p:sp>
      <p:sp>
        <p:nvSpPr>
          <p:cNvPr id="87" name="Google Shape;87;p13"/>
          <p:cNvSpPr txBox="1"/>
          <p:nvPr/>
        </p:nvSpPr>
        <p:spPr>
          <a:xfrm>
            <a:off x="4436575" y="3347325"/>
            <a:ext cx="3774600" cy="124646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dirty="0"/>
              <a:t>     Name 	            USN  	Roll </a:t>
            </a:r>
            <a:endParaRPr sz="1200" b="1" dirty="0"/>
          </a:p>
          <a:p>
            <a:pPr marL="0" lvl="0" indent="0" algn="l" rtl="0">
              <a:lnSpc>
                <a:spcPct val="115000"/>
              </a:lnSpc>
              <a:spcBef>
                <a:spcPts val="0"/>
              </a:spcBef>
              <a:spcAft>
                <a:spcPts val="0"/>
              </a:spcAft>
              <a:buNone/>
            </a:pPr>
            <a:r>
              <a:rPr lang="en" sz="1200" dirty="0"/>
              <a:t>Leelaprasad P   01FE19BCS278 	256</a:t>
            </a:r>
            <a:endParaRPr sz="1200" dirty="0"/>
          </a:p>
          <a:p>
            <a:pPr marL="0" lvl="0" indent="0" algn="l" rtl="0">
              <a:lnSpc>
                <a:spcPct val="115000"/>
              </a:lnSpc>
              <a:spcBef>
                <a:spcPts val="0"/>
              </a:spcBef>
              <a:spcAft>
                <a:spcPts val="0"/>
              </a:spcAft>
              <a:buNone/>
            </a:pPr>
            <a:r>
              <a:rPr lang="en" sz="1200" dirty="0"/>
              <a:t>Shreesh Bhat    01FE20BCS411 	267</a:t>
            </a:r>
            <a:endParaRPr sz="1200" dirty="0"/>
          </a:p>
          <a:p>
            <a:pPr marL="0" lvl="0" indent="0" algn="l" rtl="0">
              <a:lnSpc>
                <a:spcPct val="115000"/>
              </a:lnSpc>
              <a:spcBef>
                <a:spcPts val="0"/>
              </a:spcBef>
              <a:spcAft>
                <a:spcPts val="0"/>
              </a:spcAft>
              <a:buNone/>
            </a:pPr>
            <a:r>
              <a:rPr lang="en" sz="1200" dirty="0"/>
              <a:t>Dhananjay K 	    01FE19BCS131 	254</a:t>
            </a:r>
            <a:endParaRPr sz="1200" dirty="0"/>
          </a:p>
          <a:p>
            <a:pPr marL="0" lvl="0" indent="0" algn="l" rtl="0">
              <a:lnSpc>
                <a:spcPct val="115000"/>
              </a:lnSpc>
              <a:spcBef>
                <a:spcPts val="0"/>
              </a:spcBef>
              <a:spcAft>
                <a:spcPts val="0"/>
              </a:spcAft>
              <a:buNone/>
            </a:pPr>
            <a:r>
              <a:rPr lang="en" sz="1200" dirty="0"/>
              <a:t>Siri Revant 	    01FE19BCS126  	251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862200" y="546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00" dirty="0">
                <a:latin typeface="Arial"/>
                <a:ea typeface="Arial"/>
                <a:cs typeface="Arial"/>
                <a:sym typeface="Arial"/>
              </a:rPr>
              <a:t>Proposed approach to derive solution</a:t>
            </a:r>
            <a:endParaRPr sz="2300" dirty="0"/>
          </a:p>
        </p:txBody>
      </p:sp>
      <p:sp>
        <p:nvSpPr>
          <p:cNvPr id="142" name="Google Shape;142;p22"/>
          <p:cNvSpPr txBox="1">
            <a:spLocks noGrp="1"/>
          </p:cNvSpPr>
          <p:nvPr>
            <p:ph type="body" idx="1"/>
          </p:nvPr>
        </p:nvSpPr>
        <p:spPr>
          <a:xfrm>
            <a:off x="862200" y="1428550"/>
            <a:ext cx="7611600" cy="3168900"/>
          </a:xfrm>
          <a:prstGeom prst="rect">
            <a:avLst/>
          </a:prstGeom>
        </p:spPr>
        <p:txBody>
          <a:bodyPr spcFirstLastPara="1" wrap="square" lIns="91425" tIns="91425" rIns="91425" bIns="91425" anchor="t" anchorCtr="0">
            <a:normAutofit/>
          </a:bodyPr>
          <a:lstStyle/>
          <a:p>
            <a:pPr marL="0" lvl="0" indent="0" algn="l" rtl="0">
              <a:lnSpc>
                <a:spcPct val="90000"/>
              </a:lnSpc>
              <a:spcBef>
                <a:spcPts val="1200"/>
              </a:spcBef>
              <a:spcAft>
                <a:spcPts val="0"/>
              </a:spcAft>
              <a:buNone/>
            </a:pPr>
            <a:r>
              <a:rPr lang="en" sz="2400" dirty="0">
                <a:latin typeface="Arial"/>
                <a:ea typeface="Arial"/>
                <a:cs typeface="Arial"/>
                <a:sym typeface="Arial"/>
              </a:rPr>
              <a:t>KNN classifier algorithm :</a:t>
            </a:r>
            <a:endParaRPr sz="2400" dirty="0">
              <a:latin typeface="Arial"/>
              <a:ea typeface="Arial"/>
              <a:cs typeface="Arial"/>
              <a:sym typeface="Arial"/>
            </a:endParaRPr>
          </a:p>
          <a:p>
            <a:pPr marL="457200" lvl="0" indent="-342900" algn="l" rtl="0">
              <a:lnSpc>
                <a:spcPct val="90000"/>
              </a:lnSpc>
              <a:spcBef>
                <a:spcPts val="400"/>
              </a:spcBef>
              <a:spcAft>
                <a:spcPts val="0"/>
              </a:spcAft>
              <a:buSzPts val="1800"/>
              <a:buFont typeface="Arial"/>
              <a:buAutoNum type="arabicPeriod"/>
            </a:pPr>
            <a:r>
              <a:rPr lang="en" sz="1800" dirty="0">
                <a:latin typeface="Arial"/>
                <a:ea typeface="Arial"/>
                <a:cs typeface="Arial"/>
                <a:sym typeface="Arial"/>
              </a:rPr>
              <a:t>KNN algorithm is one of the simplest Machine Learning model</a:t>
            </a:r>
            <a:endParaRPr sz="1800" dirty="0">
              <a:latin typeface="Arial"/>
              <a:ea typeface="Arial"/>
              <a:cs typeface="Arial"/>
              <a:sym typeface="Arial"/>
            </a:endParaRPr>
          </a:p>
          <a:p>
            <a:pPr marL="457200" lvl="0" indent="-342900" algn="l" rtl="0">
              <a:lnSpc>
                <a:spcPct val="90000"/>
              </a:lnSpc>
              <a:spcBef>
                <a:spcPts val="0"/>
              </a:spcBef>
              <a:spcAft>
                <a:spcPts val="0"/>
              </a:spcAft>
              <a:buSzPts val="1800"/>
              <a:buFont typeface="Arial"/>
              <a:buAutoNum type="arabicPeriod"/>
            </a:pPr>
            <a:r>
              <a:rPr lang="en" sz="1800" dirty="0">
                <a:latin typeface="Arial"/>
                <a:ea typeface="Arial"/>
                <a:cs typeface="Arial"/>
                <a:sym typeface="Arial"/>
              </a:rPr>
              <a:t>It is simple to implement and robust to the noisy training data.</a:t>
            </a:r>
            <a:endParaRPr sz="1800" dirty="0">
              <a:latin typeface="Arial"/>
              <a:ea typeface="Arial"/>
              <a:cs typeface="Arial"/>
              <a:sym typeface="Arial"/>
            </a:endParaRPr>
          </a:p>
          <a:p>
            <a:pPr marL="457200" lvl="0" indent="-342900" algn="l" rtl="0">
              <a:lnSpc>
                <a:spcPct val="90000"/>
              </a:lnSpc>
              <a:spcBef>
                <a:spcPts val="0"/>
              </a:spcBef>
              <a:spcAft>
                <a:spcPts val="0"/>
              </a:spcAft>
              <a:buSzPts val="1800"/>
              <a:buFont typeface="Arial"/>
              <a:buAutoNum type="arabicPeriod"/>
            </a:pPr>
            <a:r>
              <a:rPr lang="en" sz="1800" dirty="0">
                <a:latin typeface="Arial"/>
                <a:ea typeface="Arial"/>
                <a:cs typeface="Arial"/>
                <a:sym typeface="Arial"/>
              </a:rPr>
              <a:t>It can be more effective if the training data is large.</a:t>
            </a:r>
            <a:endParaRPr sz="1800" dirty="0">
              <a:latin typeface="Arial"/>
              <a:ea typeface="Arial"/>
              <a:cs typeface="Arial"/>
              <a:sym typeface="Arial"/>
            </a:endParaRPr>
          </a:p>
          <a:p>
            <a:pPr marL="457200" lvl="0" indent="-342900" algn="l" rtl="0">
              <a:lnSpc>
                <a:spcPct val="90000"/>
              </a:lnSpc>
              <a:spcBef>
                <a:spcPts val="0"/>
              </a:spcBef>
              <a:spcAft>
                <a:spcPts val="0"/>
              </a:spcAft>
              <a:buSzPts val="1800"/>
              <a:buFont typeface="Arial"/>
              <a:buAutoNum type="arabicPeriod"/>
            </a:pPr>
            <a:r>
              <a:rPr lang="en" sz="1800" dirty="0">
                <a:latin typeface="Arial"/>
                <a:ea typeface="Arial"/>
                <a:cs typeface="Arial"/>
                <a:sym typeface="Arial"/>
              </a:rPr>
              <a:t>As KNN is a lazy learner model, it doesn’t learning from the training data instantly but stores the dataset and at the time of classification, it performs an action on the dataset.</a:t>
            </a:r>
            <a:endParaRPr sz="1800" dirty="0">
              <a:latin typeface="Arial"/>
              <a:ea typeface="Arial"/>
              <a:cs typeface="Arial"/>
              <a:sym typeface="Arial"/>
            </a:endParaRPr>
          </a:p>
          <a:p>
            <a:pPr marL="279400" lvl="0" indent="0" algn="l" rtl="0">
              <a:lnSpc>
                <a:spcPct val="90000"/>
              </a:lnSpc>
              <a:spcBef>
                <a:spcPts val="400"/>
              </a:spcBef>
              <a:spcAft>
                <a:spcPts val="0"/>
              </a:spcAft>
              <a:buNone/>
            </a:pPr>
            <a:r>
              <a:rPr lang="en" sz="1800" dirty="0">
                <a:latin typeface="Arial"/>
                <a:ea typeface="Arial"/>
                <a:cs typeface="Arial"/>
                <a:sym typeface="Arial"/>
              </a:rPr>
              <a:t>Accuracy</a:t>
            </a:r>
            <a:endParaRPr sz="1800" dirty="0">
              <a:latin typeface="Arial"/>
              <a:ea typeface="Arial"/>
              <a:cs typeface="Arial"/>
              <a:sym typeface="Arial"/>
            </a:endParaRPr>
          </a:p>
          <a:p>
            <a:pPr marL="279400" lvl="0" indent="0" algn="l" rtl="0">
              <a:lnSpc>
                <a:spcPct val="90000"/>
              </a:lnSpc>
              <a:spcBef>
                <a:spcPts val="400"/>
              </a:spcBef>
              <a:spcAft>
                <a:spcPts val="0"/>
              </a:spcAft>
              <a:buNone/>
            </a:pPr>
            <a:r>
              <a:rPr lang="en" sz="1800" dirty="0">
                <a:latin typeface="Arial"/>
                <a:ea typeface="Arial"/>
                <a:cs typeface="Arial"/>
                <a:sym typeface="Arial"/>
              </a:rPr>
              <a:t>Train set : 0.6</a:t>
            </a:r>
            <a:endParaRPr sz="1800" dirty="0">
              <a:latin typeface="Arial"/>
              <a:ea typeface="Arial"/>
              <a:cs typeface="Arial"/>
              <a:sym typeface="Arial"/>
            </a:endParaRPr>
          </a:p>
          <a:p>
            <a:pPr marL="0" lvl="0" indent="0" algn="l" rtl="0">
              <a:spcBef>
                <a:spcPts val="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640075" y="5361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dirty="0">
                <a:latin typeface="Arial"/>
                <a:ea typeface="Arial"/>
                <a:cs typeface="Arial"/>
                <a:sym typeface="Arial"/>
              </a:rPr>
              <a:t>Proposed approach to derive solution</a:t>
            </a:r>
            <a:endParaRPr sz="2400" dirty="0"/>
          </a:p>
        </p:txBody>
      </p:sp>
      <p:sp>
        <p:nvSpPr>
          <p:cNvPr id="148" name="Google Shape;148;p23"/>
          <p:cNvSpPr txBox="1">
            <a:spLocks noGrp="1"/>
          </p:cNvSpPr>
          <p:nvPr>
            <p:ph type="body" idx="1"/>
          </p:nvPr>
        </p:nvSpPr>
        <p:spPr>
          <a:xfrm>
            <a:off x="640075" y="1493025"/>
            <a:ext cx="7949100" cy="3114300"/>
          </a:xfrm>
          <a:prstGeom prst="rect">
            <a:avLst/>
          </a:prstGeom>
        </p:spPr>
        <p:txBody>
          <a:bodyPr spcFirstLastPara="1" wrap="square" lIns="91425" tIns="91425" rIns="91425" bIns="91425" anchor="t" anchorCtr="0">
            <a:normAutofit/>
          </a:bodyPr>
          <a:lstStyle/>
          <a:p>
            <a:pPr marL="0" lvl="0" indent="0" algn="l" rtl="0">
              <a:lnSpc>
                <a:spcPct val="90000"/>
              </a:lnSpc>
              <a:spcBef>
                <a:spcPts val="1200"/>
              </a:spcBef>
              <a:spcAft>
                <a:spcPts val="0"/>
              </a:spcAft>
              <a:buNone/>
            </a:pPr>
            <a:r>
              <a:rPr lang="en" sz="2400">
                <a:latin typeface="Arial"/>
                <a:ea typeface="Arial"/>
                <a:cs typeface="Arial"/>
                <a:sym typeface="Arial"/>
              </a:rPr>
              <a:t>Decision tree algorithm :</a:t>
            </a:r>
            <a:endParaRPr sz="2400">
              <a:latin typeface="Arial"/>
              <a:ea typeface="Arial"/>
              <a:cs typeface="Arial"/>
              <a:sym typeface="Arial"/>
            </a:endParaRPr>
          </a:p>
          <a:p>
            <a:pPr marL="457200" lvl="0" indent="-342900" algn="l" rtl="0">
              <a:lnSpc>
                <a:spcPct val="90000"/>
              </a:lnSpc>
              <a:spcBef>
                <a:spcPts val="400"/>
              </a:spcBef>
              <a:spcAft>
                <a:spcPts val="0"/>
              </a:spcAft>
              <a:buSzPts val="1800"/>
              <a:buFont typeface="Arial"/>
              <a:buAutoNum type="arabicPeriod"/>
            </a:pPr>
            <a:r>
              <a:rPr lang="en" sz="1800">
                <a:latin typeface="Arial"/>
                <a:ea typeface="Arial"/>
                <a:cs typeface="Arial"/>
                <a:sym typeface="Arial"/>
              </a:rPr>
              <a:t>Decision Tree algorithm belongs to the family of supervised learning algorithms.</a:t>
            </a:r>
            <a:endParaRPr sz="1800">
              <a:latin typeface="Arial"/>
              <a:ea typeface="Arial"/>
              <a:cs typeface="Arial"/>
              <a:sym typeface="Arial"/>
            </a:endParaRPr>
          </a:p>
          <a:p>
            <a:pPr marL="457200" lvl="0" indent="-342900" algn="l" rtl="0">
              <a:lnSpc>
                <a:spcPct val="90000"/>
              </a:lnSpc>
              <a:spcBef>
                <a:spcPts val="0"/>
              </a:spcBef>
              <a:spcAft>
                <a:spcPts val="0"/>
              </a:spcAft>
              <a:buSzPts val="1800"/>
              <a:buFont typeface="Arial"/>
              <a:buAutoNum type="arabicPeriod"/>
            </a:pPr>
            <a:r>
              <a:rPr lang="en" sz="1800">
                <a:latin typeface="Arial"/>
                <a:ea typeface="Arial"/>
                <a:cs typeface="Arial"/>
                <a:sym typeface="Arial"/>
              </a:rPr>
              <a:t>A decision tree does not require scaling of data as well.</a:t>
            </a:r>
            <a:endParaRPr sz="1800">
              <a:latin typeface="Arial"/>
              <a:ea typeface="Arial"/>
              <a:cs typeface="Arial"/>
              <a:sym typeface="Arial"/>
            </a:endParaRPr>
          </a:p>
          <a:p>
            <a:pPr marL="457200" lvl="0" indent="-342900" algn="l" rtl="0">
              <a:lnSpc>
                <a:spcPct val="90000"/>
              </a:lnSpc>
              <a:spcBef>
                <a:spcPts val="0"/>
              </a:spcBef>
              <a:spcAft>
                <a:spcPts val="0"/>
              </a:spcAft>
              <a:buSzPts val="1800"/>
              <a:buFont typeface="Arial"/>
              <a:buAutoNum type="arabicPeriod"/>
            </a:pPr>
            <a:r>
              <a:rPr lang="en" sz="1800">
                <a:latin typeface="Arial"/>
                <a:ea typeface="Arial"/>
                <a:cs typeface="Arial"/>
                <a:sym typeface="Arial"/>
              </a:rPr>
              <a:t>Training period is less as compared to other used models because it generates only one tree.</a:t>
            </a:r>
            <a:endParaRPr sz="1800">
              <a:latin typeface="Arial"/>
              <a:ea typeface="Arial"/>
              <a:cs typeface="Arial"/>
              <a:sym typeface="Arial"/>
            </a:endParaRPr>
          </a:p>
          <a:p>
            <a:pPr marL="279400" lvl="0" indent="0" algn="l" rtl="0">
              <a:lnSpc>
                <a:spcPct val="90000"/>
              </a:lnSpc>
              <a:spcBef>
                <a:spcPts val="400"/>
              </a:spcBef>
              <a:spcAft>
                <a:spcPts val="0"/>
              </a:spcAft>
              <a:buNone/>
            </a:pPr>
            <a:r>
              <a:rPr lang="en" sz="1800">
                <a:latin typeface="Arial"/>
                <a:ea typeface="Arial"/>
                <a:cs typeface="Arial"/>
                <a:sym typeface="Arial"/>
              </a:rPr>
              <a:t>Accuracy</a:t>
            </a:r>
            <a:endParaRPr sz="1800">
              <a:latin typeface="Arial"/>
              <a:ea typeface="Arial"/>
              <a:cs typeface="Arial"/>
              <a:sym typeface="Arial"/>
            </a:endParaRPr>
          </a:p>
          <a:p>
            <a:pPr marL="279400" lvl="0" indent="0" algn="l" rtl="0">
              <a:lnSpc>
                <a:spcPct val="90000"/>
              </a:lnSpc>
              <a:spcBef>
                <a:spcPts val="400"/>
              </a:spcBef>
              <a:spcAft>
                <a:spcPts val="0"/>
              </a:spcAft>
              <a:buNone/>
            </a:pPr>
            <a:r>
              <a:rPr lang="en" sz="1600">
                <a:latin typeface="Arial"/>
                <a:ea typeface="Arial"/>
                <a:cs typeface="Arial"/>
                <a:sym typeface="Arial"/>
              </a:rPr>
              <a:t>Train set : 0.8262</a:t>
            </a:r>
            <a:endParaRPr sz="1600">
              <a:latin typeface="Arial"/>
              <a:ea typeface="Arial"/>
              <a:cs typeface="Arial"/>
              <a:sym typeface="Arial"/>
            </a:endParaRPr>
          </a:p>
          <a:p>
            <a:pPr marL="279400" lvl="0" indent="0" algn="l" rtl="0">
              <a:lnSpc>
                <a:spcPct val="90000"/>
              </a:lnSpc>
              <a:spcBef>
                <a:spcPts val="400"/>
              </a:spcBef>
              <a:spcAft>
                <a:spcPts val="0"/>
              </a:spcAft>
              <a:buNone/>
            </a:pPr>
            <a:endParaRPr sz="1600">
              <a:latin typeface="Arial"/>
              <a:ea typeface="Arial"/>
              <a:cs typeface="Arial"/>
              <a:sym typeface="Arial"/>
            </a:endParaRPr>
          </a:p>
          <a:p>
            <a:pPr marL="0" lvl="0" indent="0" algn="l" rtl="0">
              <a:spcBef>
                <a:spcPts val="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9450" y="534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from Learning models</a:t>
            </a:r>
            <a:endParaRPr dirty="0"/>
          </a:p>
        </p:txBody>
      </p:sp>
      <p:graphicFrame>
        <p:nvGraphicFramePr>
          <p:cNvPr id="154" name="Google Shape;154;p24"/>
          <p:cNvGraphicFramePr/>
          <p:nvPr/>
        </p:nvGraphicFramePr>
        <p:xfrm>
          <a:off x="952500" y="2000250"/>
          <a:ext cx="7239000" cy="1922400"/>
        </p:xfrm>
        <a:graphic>
          <a:graphicData uri="http://schemas.openxmlformats.org/drawingml/2006/table">
            <a:tbl>
              <a:tblPr>
                <a:noFill/>
                <a:tableStyleId>{E0F3EE48-23D5-4CF0-8AF4-10C075A5A7F3}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480600">
                <a:tc>
                  <a:txBody>
                    <a:bodyPr/>
                    <a:lstStyle/>
                    <a:p>
                      <a:pPr marL="0" lvl="0" indent="0" algn="ctr" rtl="0">
                        <a:spcBef>
                          <a:spcPts val="0"/>
                        </a:spcBef>
                        <a:spcAft>
                          <a:spcPts val="0"/>
                        </a:spcAft>
                        <a:buNone/>
                      </a:pPr>
                      <a:r>
                        <a:rPr lang="en" b="1"/>
                        <a:t>Model</a:t>
                      </a:r>
                      <a:endParaRPr b="1"/>
                    </a:p>
                  </a:txBody>
                  <a:tcPr marL="91425" marR="91425" marT="91425" marB="91425"/>
                </a:tc>
                <a:tc>
                  <a:txBody>
                    <a:bodyPr/>
                    <a:lstStyle/>
                    <a:p>
                      <a:pPr marL="0" lvl="0" indent="0" algn="ctr" rtl="0">
                        <a:spcBef>
                          <a:spcPts val="0"/>
                        </a:spcBef>
                        <a:spcAft>
                          <a:spcPts val="0"/>
                        </a:spcAft>
                        <a:buNone/>
                      </a:pPr>
                      <a:r>
                        <a:rPr lang="en" b="1"/>
                        <a:t>AUC</a:t>
                      </a:r>
                      <a:endParaRPr b="1"/>
                    </a:p>
                  </a:txBody>
                  <a:tcPr marL="91425" marR="91425" marT="91425" marB="91425"/>
                </a:tc>
                <a:tc>
                  <a:txBody>
                    <a:bodyPr/>
                    <a:lstStyle/>
                    <a:p>
                      <a:pPr marL="0" lvl="0" indent="0" algn="ctr" rtl="0">
                        <a:spcBef>
                          <a:spcPts val="0"/>
                        </a:spcBef>
                        <a:spcAft>
                          <a:spcPts val="0"/>
                        </a:spcAft>
                        <a:buNone/>
                      </a:pPr>
                      <a:r>
                        <a:rPr lang="en" sz="1600" b="1">
                          <a:solidFill>
                            <a:schemeClr val="accent1"/>
                          </a:solidFill>
                        </a:rPr>
                        <a:t>Accuracy</a:t>
                      </a:r>
                      <a:endParaRPr b="1"/>
                    </a:p>
                  </a:txBody>
                  <a:tcPr marL="91425" marR="91425" marT="91425" marB="91425"/>
                </a:tc>
                <a:extLst>
                  <a:ext uri="{0D108BD9-81ED-4DB2-BD59-A6C34878D82A}">
                    <a16:rowId xmlns:a16="http://schemas.microsoft.com/office/drawing/2014/main" val="10000"/>
                  </a:ext>
                </a:extLst>
              </a:tr>
              <a:tr h="480600">
                <a:tc>
                  <a:txBody>
                    <a:bodyPr/>
                    <a:lstStyle/>
                    <a:p>
                      <a:pPr marL="0" lvl="0" indent="0" algn="ctr" rtl="0">
                        <a:spcBef>
                          <a:spcPts val="0"/>
                        </a:spcBef>
                        <a:spcAft>
                          <a:spcPts val="0"/>
                        </a:spcAft>
                        <a:buNone/>
                      </a:pPr>
                      <a:r>
                        <a:rPr lang="en"/>
                        <a:t>Logistic Regression</a:t>
                      </a:r>
                      <a:endParaRPr/>
                    </a:p>
                  </a:txBody>
                  <a:tcPr marL="91425" marR="91425" marT="91425" marB="91425"/>
                </a:tc>
                <a:tc>
                  <a:txBody>
                    <a:bodyPr/>
                    <a:lstStyle/>
                    <a:p>
                      <a:pPr marL="0" lvl="0" indent="0" algn="ctr" rtl="0">
                        <a:spcBef>
                          <a:spcPts val="0"/>
                        </a:spcBef>
                        <a:spcAft>
                          <a:spcPts val="0"/>
                        </a:spcAft>
                        <a:buNone/>
                      </a:pPr>
                      <a:r>
                        <a:rPr lang="en"/>
                        <a:t>0.54</a:t>
                      </a:r>
                      <a:endParaRPr/>
                    </a:p>
                  </a:txBody>
                  <a:tcPr marL="91425" marR="91425" marT="91425" marB="91425"/>
                </a:tc>
                <a:tc>
                  <a:txBody>
                    <a:bodyPr/>
                    <a:lstStyle/>
                    <a:p>
                      <a:pPr marL="0" lvl="0" indent="0" algn="ctr" rtl="0">
                        <a:spcBef>
                          <a:spcPts val="0"/>
                        </a:spcBef>
                        <a:spcAft>
                          <a:spcPts val="0"/>
                        </a:spcAft>
                        <a:buNone/>
                      </a:pPr>
                      <a:r>
                        <a:rPr lang="en"/>
                        <a:t>0.97</a:t>
                      </a:r>
                      <a:endParaRPr/>
                    </a:p>
                  </a:txBody>
                  <a:tcPr marL="91425" marR="91425" marT="91425" marB="91425"/>
                </a:tc>
                <a:extLst>
                  <a:ext uri="{0D108BD9-81ED-4DB2-BD59-A6C34878D82A}">
                    <a16:rowId xmlns:a16="http://schemas.microsoft.com/office/drawing/2014/main" val="10001"/>
                  </a:ext>
                </a:extLst>
              </a:tr>
              <a:tr h="480600">
                <a:tc>
                  <a:txBody>
                    <a:bodyPr/>
                    <a:lstStyle/>
                    <a:p>
                      <a:pPr marL="0" lvl="0" indent="0" algn="ctr" rtl="0">
                        <a:spcBef>
                          <a:spcPts val="0"/>
                        </a:spcBef>
                        <a:spcAft>
                          <a:spcPts val="0"/>
                        </a:spcAft>
                        <a:buNone/>
                      </a:pPr>
                      <a:r>
                        <a:rPr lang="en"/>
                        <a:t>KNN Classifier</a:t>
                      </a:r>
                      <a:endParaRPr/>
                    </a:p>
                  </a:txBody>
                  <a:tcPr marL="91425" marR="91425" marT="91425" marB="91425"/>
                </a:tc>
                <a:tc>
                  <a:txBody>
                    <a:bodyPr/>
                    <a:lstStyle/>
                    <a:p>
                      <a:pPr marL="0" lvl="0" indent="0" algn="ctr" rtl="0">
                        <a:spcBef>
                          <a:spcPts val="0"/>
                        </a:spcBef>
                        <a:spcAft>
                          <a:spcPts val="0"/>
                        </a:spcAft>
                        <a:buNone/>
                      </a:pPr>
                      <a:r>
                        <a:rPr lang="en"/>
                        <a:t>0.51</a:t>
                      </a:r>
                      <a:endParaRPr/>
                    </a:p>
                  </a:txBody>
                  <a:tcPr marL="91425" marR="91425" marT="91425" marB="91425"/>
                </a:tc>
                <a:tc>
                  <a:txBody>
                    <a:bodyPr/>
                    <a:lstStyle/>
                    <a:p>
                      <a:pPr marL="0" lvl="0" indent="0" algn="ctr" rtl="0">
                        <a:spcBef>
                          <a:spcPts val="0"/>
                        </a:spcBef>
                        <a:spcAft>
                          <a:spcPts val="0"/>
                        </a:spcAft>
                        <a:buNone/>
                      </a:pPr>
                      <a:r>
                        <a:rPr lang="en"/>
                        <a:t>0.91</a:t>
                      </a:r>
                      <a:endParaRPr/>
                    </a:p>
                  </a:txBody>
                  <a:tcPr marL="91425" marR="91425" marT="91425" marB="91425"/>
                </a:tc>
                <a:extLst>
                  <a:ext uri="{0D108BD9-81ED-4DB2-BD59-A6C34878D82A}">
                    <a16:rowId xmlns:a16="http://schemas.microsoft.com/office/drawing/2014/main" val="10002"/>
                  </a:ext>
                </a:extLst>
              </a:tr>
              <a:tr h="480600">
                <a:tc>
                  <a:txBody>
                    <a:bodyPr/>
                    <a:lstStyle/>
                    <a:p>
                      <a:pPr marL="0" lvl="0" indent="0" algn="ctr" rtl="0">
                        <a:spcBef>
                          <a:spcPts val="0"/>
                        </a:spcBef>
                        <a:spcAft>
                          <a:spcPts val="0"/>
                        </a:spcAft>
                        <a:buNone/>
                      </a:pPr>
                      <a:r>
                        <a:rPr lang="en"/>
                        <a:t>Decision Tree Classifier</a:t>
                      </a:r>
                      <a:endParaRPr/>
                    </a:p>
                  </a:txBody>
                  <a:tcPr marL="91425" marR="91425" marT="91425" marB="91425"/>
                </a:tc>
                <a:tc>
                  <a:txBody>
                    <a:bodyPr/>
                    <a:lstStyle/>
                    <a:p>
                      <a:pPr marL="0" lvl="0" indent="0" algn="ctr" rtl="0">
                        <a:lnSpc>
                          <a:spcPct val="90000"/>
                        </a:lnSpc>
                        <a:spcBef>
                          <a:spcPts val="400"/>
                        </a:spcBef>
                        <a:spcAft>
                          <a:spcPts val="200"/>
                        </a:spcAft>
                        <a:buNone/>
                      </a:pPr>
                      <a:r>
                        <a:rPr lang="en" sz="1600">
                          <a:solidFill>
                            <a:schemeClr val="accent1"/>
                          </a:solidFill>
                        </a:rPr>
                        <a:t>0.7</a:t>
                      </a:r>
                      <a:endParaRPr/>
                    </a:p>
                  </a:txBody>
                  <a:tcPr marL="91425" marR="91425" marT="91425" marB="91425"/>
                </a:tc>
                <a:tc>
                  <a:txBody>
                    <a:bodyPr/>
                    <a:lstStyle/>
                    <a:p>
                      <a:pPr marL="0" lvl="0" indent="0" algn="ctr" rtl="0">
                        <a:spcBef>
                          <a:spcPts val="0"/>
                        </a:spcBef>
                        <a:spcAft>
                          <a:spcPts val="0"/>
                        </a:spcAft>
                        <a:buNone/>
                      </a:pPr>
                      <a:r>
                        <a:rPr lang="en"/>
                        <a:t>0.99</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29450" y="554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preprocessing 2</a:t>
            </a:r>
            <a:endParaRPr dirty="0"/>
          </a:p>
        </p:txBody>
      </p:sp>
      <p:sp>
        <p:nvSpPr>
          <p:cNvPr id="160" name="Google Shape;160;p25"/>
          <p:cNvSpPr txBox="1">
            <a:spLocks noGrp="1"/>
          </p:cNvSpPr>
          <p:nvPr>
            <p:ph type="body" idx="1"/>
          </p:nvPr>
        </p:nvSpPr>
        <p:spPr>
          <a:xfrm>
            <a:off x="727650" y="1365000"/>
            <a:ext cx="7970700" cy="3156300"/>
          </a:xfrm>
          <a:prstGeom prst="rect">
            <a:avLst/>
          </a:prstGeom>
        </p:spPr>
        <p:txBody>
          <a:bodyPr spcFirstLastPara="1" wrap="square" lIns="91425" tIns="91425" rIns="91425" bIns="91425" anchor="t" anchorCtr="0">
            <a:normAutofit/>
          </a:bodyPr>
          <a:lstStyle/>
          <a:p>
            <a:pPr marL="457200" lvl="0" indent="-323850" algn="l" rtl="0">
              <a:lnSpc>
                <a:spcPct val="200000"/>
              </a:lnSpc>
              <a:spcBef>
                <a:spcPts val="0"/>
              </a:spcBef>
              <a:spcAft>
                <a:spcPts val="0"/>
              </a:spcAft>
              <a:buSzPts val="1500"/>
              <a:buChar char="●"/>
            </a:pPr>
            <a:r>
              <a:rPr lang="en" sz="1500"/>
              <a:t>The given Dataset is imbalanced.</a:t>
            </a:r>
            <a:endParaRPr sz="1500"/>
          </a:p>
          <a:p>
            <a:pPr marL="457200" lvl="0" indent="-323850" algn="l" rtl="0">
              <a:lnSpc>
                <a:spcPct val="200000"/>
              </a:lnSpc>
              <a:spcBef>
                <a:spcPts val="0"/>
              </a:spcBef>
              <a:spcAft>
                <a:spcPts val="0"/>
              </a:spcAft>
              <a:buSzPts val="1500"/>
              <a:buChar char="●"/>
            </a:pPr>
            <a:r>
              <a:rPr lang="en" sz="1500"/>
              <a:t>The prediction output skews towards class label with value “Zero”.</a:t>
            </a:r>
            <a:endParaRPr sz="1500"/>
          </a:p>
          <a:p>
            <a:pPr marL="457200" lvl="0" indent="-323850" algn="l" rtl="0">
              <a:lnSpc>
                <a:spcPct val="200000"/>
              </a:lnSpc>
              <a:spcBef>
                <a:spcPts val="0"/>
              </a:spcBef>
              <a:spcAft>
                <a:spcPts val="0"/>
              </a:spcAft>
              <a:buSzPts val="1500"/>
              <a:buChar char="●"/>
            </a:pPr>
            <a:r>
              <a:rPr lang="en" sz="1500"/>
              <a:t>Hence, we found two techniques to be most feasible, namely Oversampling and Undersampling.</a:t>
            </a:r>
            <a:endParaRPr sz="1500"/>
          </a:p>
          <a:p>
            <a:pPr marL="457200" lvl="0" indent="-323850" algn="l" rtl="0">
              <a:lnSpc>
                <a:spcPct val="200000"/>
              </a:lnSpc>
              <a:spcBef>
                <a:spcPts val="0"/>
              </a:spcBef>
              <a:spcAft>
                <a:spcPts val="0"/>
              </a:spcAft>
              <a:buSzPts val="1500"/>
              <a:buChar char="●"/>
            </a:pPr>
            <a:r>
              <a:rPr lang="en" sz="1500"/>
              <a:t>As the given Dataset is large, choosing Oversampling requires hardware with higher specifications. Hence we chose to go with undersampling.</a:t>
            </a:r>
            <a:endParaRPr sz="1500"/>
          </a:p>
          <a:p>
            <a:pPr marL="914400" lvl="1" indent="-311150" algn="l" rtl="0">
              <a:lnSpc>
                <a:spcPct val="200000"/>
              </a:lnSpc>
              <a:spcBef>
                <a:spcPts val="0"/>
              </a:spcBef>
              <a:spcAft>
                <a:spcPts val="0"/>
              </a:spcAft>
              <a:buSzPts val="1300"/>
              <a:buChar char="○"/>
            </a:pP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727650" y="41837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Learning models &amp; Results - </a:t>
            </a:r>
            <a:endParaRPr dirty="0"/>
          </a:p>
        </p:txBody>
      </p:sp>
      <p:graphicFrame>
        <p:nvGraphicFramePr>
          <p:cNvPr id="166" name="Google Shape;166;p26"/>
          <p:cNvGraphicFramePr/>
          <p:nvPr/>
        </p:nvGraphicFramePr>
        <p:xfrm>
          <a:off x="952500" y="1980400"/>
          <a:ext cx="7239000" cy="1699740"/>
        </p:xfrm>
        <a:graphic>
          <a:graphicData uri="http://schemas.openxmlformats.org/drawingml/2006/table">
            <a:tbl>
              <a:tblPr>
                <a:noFill/>
                <a:tableStyleId>{E0F3EE48-23D5-4CF0-8AF4-10C075A5A7F3}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480600">
                <a:tc>
                  <a:txBody>
                    <a:bodyPr/>
                    <a:lstStyle/>
                    <a:p>
                      <a:pPr marL="0" lvl="0" indent="0" algn="ctr" rtl="0">
                        <a:spcBef>
                          <a:spcPts val="0"/>
                        </a:spcBef>
                        <a:spcAft>
                          <a:spcPts val="0"/>
                        </a:spcAft>
                        <a:buNone/>
                      </a:pPr>
                      <a:r>
                        <a:rPr lang="en" b="1"/>
                        <a:t>Model</a:t>
                      </a:r>
                      <a:endParaRPr b="1"/>
                    </a:p>
                  </a:txBody>
                  <a:tcPr marL="91425" marR="91425" marT="91425" marB="91425"/>
                </a:tc>
                <a:tc>
                  <a:txBody>
                    <a:bodyPr/>
                    <a:lstStyle/>
                    <a:p>
                      <a:pPr marL="0" lvl="0" indent="0" algn="ctr" rtl="0">
                        <a:spcBef>
                          <a:spcPts val="0"/>
                        </a:spcBef>
                        <a:spcAft>
                          <a:spcPts val="0"/>
                        </a:spcAft>
                        <a:buNone/>
                      </a:pPr>
                      <a:r>
                        <a:rPr lang="en" b="1"/>
                        <a:t>AUC</a:t>
                      </a:r>
                      <a:endParaRPr b="1"/>
                    </a:p>
                  </a:txBody>
                  <a:tcPr marL="91425" marR="91425" marT="91425" marB="91425"/>
                </a:tc>
                <a:tc>
                  <a:txBody>
                    <a:bodyPr/>
                    <a:lstStyle/>
                    <a:p>
                      <a:pPr marL="0" lvl="0" indent="0" algn="ctr" rtl="0">
                        <a:spcBef>
                          <a:spcPts val="0"/>
                        </a:spcBef>
                        <a:spcAft>
                          <a:spcPts val="0"/>
                        </a:spcAft>
                        <a:buNone/>
                      </a:pPr>
                      <a:r>
                        <a:rPr lang="en" sz="1600" b="1">
                          <a:solidFill>
                            <a:schemeClr val="accent1"/>
                          </a:solidFill>
                        </a:rPr>
                        <a:t>Accuracy</a:t>
                      </a:r>
                      <a:endParaRPr b="1"/>
                    </a:p>
                  </a:txBody>
                  <a:tcPr marL="91425" marR="91425" marT="91425" marB="91425"/>
                </a:tc>
                <a:extLst>
                  <a:ext uri="{0D108BD9-81ED-4DB2-BD59-A6C34878D82A}">
                    <a16:rowId xmlns:a16="http://schemas.microsoft.com/office/drawing/2014/main" val="10000"/>
                  </a:ext>
                </a:extLst>
              </a:tr>
              <a:tr h="480600">
                <a:tc>
                  <a:txBody>
                    <a:bodyPr/>
                    <a:lstStyle/>
                    <a:p>
                      <a:pPr marL="0" lvl="0" indent="0" algn="ctr" rtl="0">
                        <a:spcBef>
                          <a:spcPts val="0"/>
                        </a:spcBef>
                        <a:spcAft>
                          <a:spcPts val="0"/>
                        </a:spcAft>
                        <a:buNone/>
                      </a:pPr>
                      <a:r>
                        <a:rPr lang="en"/>
                        <a:t>Decision Tree Classifier</a:t>
                      </a:r>
                      <a:endParaRPr/>
                    </a:p>
                    <a:p>
                      <a:pPr marL="0" lvl="0" indent="0" algn="ctr" rtl="0">
                        <a:spcBef>
                          <a:spcPts val="0"/>
                        </a:spcBef>
                        <a:spcAft>
                          <a:spcPts val="0"/>
                        </a:spcAft>
                        <a:buNone/>
                      </a:pPr>
                      <a:r>
                        <a:rPr lang="en"/>
                        <a:t>(Before Undersampling)</a:t>
                      </a:r>
                      <a:endParaRPr/>
                    </a:p>
                  </a:txBody>
                  <a:tcPr marL="91425" marR="91425" marT="91425" marB="91425"/>
                </a:tc>
                <a:tc>
                  <a:txBody>
                    <a:bodyPr/>
                    <a:lstStyle/>
                    <a:p>
                      <a:pPr marL="0" lvl="0" indent="0" algn="ctr" rtl="0">
                        <a:spcBef>
                          <a:spcPts val="0"/>
                        </a:spcBef>
                        <a:spcAft>
                          <a:spcPts val="0"/>
                        </a:spcAft>
                        <a:buNone/>
                      </a:pPr>
                      <a:r>
                        <a:rPr lang="en"/>
                        <a:t>0.7</a:t>
                      </a:r>
                      <a:endParaRPr/>
                    </a:p>
                  </a:txBody>
                  <a:tcPr marL="91425" marR="91425" marT="91425" marB="91425"/>
                </a:tc>
                <a:tc>
                  <a:txBody>
                    <a:bodyPr/>
                    <a:lstStyle/>
                    <a:p>
                      <a:pPr marL="0" lvl="0" indent="0" algn="ctr" rtl="0">
                        <a:spcBef>
                          <a:spcPts val="0"/>
                        </a:spcBef>
                        <a:spcAft>
                          <a:spcPts val="0"/>
                        </a:spcAft>
                        <a:buNone/>
                      </a:pPr>
                      <a:r>
                        <a:rPr lang="en"/>
                        <a:t>0.99</a:t>
                      </a:r>
                      <a:endParaRPr/>
                    </a:p>
                  </a:txBody>
                  <a:tcPr marL="91425" marR="91425" marT="91425" marB="91425"/>
                </a:tc>
                <a:extLst>
                  <a:ext uri="{0D108BD9-81ED-4DB2-BD59-A6C34878D82A}">
                    <a16:rowId xmlns:a16="http://schemas.microsoft.com/office/drawing/2014/main" val="10001"/>
                  </a:ext>
                </a:extLst>
              </a:tr>
              <a:tr h="480600">
                <a:tc>
                  <a:txBody>
                    <a:bodyPr/>
                    <a:lstStyle/>
                    <a:p>
                      <a:pPr marL="0" lvl="0" indent="0" algn="ctr" rtl="0">
                        <a:spcBef>
                          <a:spcPts val="0"/>
                        </a:spcBef>
                        <a:spcAft>
                          <a:spcPts val="0"/>
                        </a:spcAft>
                        <a:buNone/>
                      </a:pPr>
                      <a:r>
                        <a:rPr lang="en"/>
                        <a:t>Decision Tree Classifier</a:t>
                      </a:r>
                      <a:endParaRPr/>
                    </a:p>
                    <a:p>
                      <a:pPr marL="0" lvl="0" indent="0" algn="ctr" rtl="0">
                        <a:spcBef>
                          <a:spcPts val="0"/>
                        </a:spcBef>
                        <a:spcAft>
                          <a:spcPts val="0"/>
                        </a:spcAft>
                        <a:buNone/>
                      </a:pPr>
                      <a:r>
                        <a:rPr lang="en"/>
                        <a:t>(After Undersampling)</a:t>
                      </a:r>
                      <a:endParaRPr/>
                    </a:p>
                  </a:txBody>
                  <a:tcPr marL="91425" marR="91425" marT="91425" marB="91425"/>
                </a:tc>
                <a:tc>
                  <a:txBody>
                    <a:bodyPr/>
                    <a:lstStyle/>
                    <a:p>
                      <a:pPr marL="0" lvl="0" indent="0" algn="ctr" rtl="0">
                        <a:lnSpc>
                          <a:spcPct val="90000"/>
                        </a:lnSpc>
                        <a:spcBef>
                          <a:spcPts val="400"/>
                        </a:spcBef>
                        <a:spcAft>
                          <a:spcPts val="200"/>
                        </a:spcAft>
                        <a:buNone/>
                      </a:pPr>
                      <a:r>
                        <a:rPr lang="en" sz="1600">
                          <a:solidFill>
                            <a:schemeClr val="accent1"/>
                          </a:solidFill>
                        </a:rPr>
                        <a:t>0.74</a:t>
                      </a:r>
                      <a:endParaRPr/>
                    </a:p>
                  </a:txBody>
                  <a:tcPr marL="91425" marR="91425" marT="91425" marB="91425"/>
                </a:tc>
                <a:tc>
                  <a:txBody>
                    <a:bodyPr/>
                    <a:lstStyle/>
                    <a:p>
                      <a:pPr marL="0" lvl="0" indent="0" algn="ctr" rtl="0">
                        <a:spcBef>
                          <a:spcPts val="0"/>
                        </a:spcBef>
                        <a:spcAft>
                          <a:spcPts val="0"/>
                        </a:spcAft>
                        <a:buNone/>
                      </a:pPr>
                      <a:r>
                        <a:rPr lang="en"/>
                        <a:t>0.81</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827156" y="466169"/>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Ranking </a:t>
            </a:r>
            <a:endParaRPr sz="2400" dirty="0"/>
          </a:p>
        </p:txBody>
      </p:sp>
      <p:pic>
        <p:nvPicPr>
          <p:cNvPr id="172" name="Google Shape;172;p27"/>
          <p:cNvPicPr preferRelativeResize="0"/>
          <p:nvPr/>
        </p:nvPicPr>
        <p:blipFill>
          <a:blip r:embed="rId3">
            <a:alphaModFix/>
          </a:blip>
          <a:stretch>
            <a:fillRect/>
          </a:stretch>
        </p:blipFill>
        <p:spPr>
          <a:xfrm>
            <a:off x="2019481" y="1369400"/>
            <a:ext cx="5304050" cy="364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672700" y="546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78" name="Google Shape;178;p28"/>
          <p:cNvSpPr txBox="1">
            <a:spLocks noGrp="1"/>
          </p:cNvSpPr>
          <p:nvPr>
            <p:ph type="body" idx="1"/>
          </p:nvPr>
        </p:nvSpPr>
        <p:spPr>
          <a:xfrm>
            <a:off x="727650" y="1441200"/>
            <a:ext cx="7688700" cy="22611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24292F"/>
              </a:buClr>
              <a:buSzPts val="1500"/>
              <a:buAutoNum type="arabicPeriod"/>
            </a:pPr>
            <a:r>
              <a:rPr lang="en" sz="1500">
                <a:solidFill>
                  <a:srgbClr val="24292F"/>
                </a:solidFill>
              </a:rPr>
              <a:t>In this work, we concentrated on the problem of soft sensing data classification.</a:t>
            </a:r>
            <a:endParaRPr sz="1500">
              <a:solidFill>
                <a:srgbClr val="24292F"/>
              </a:solidFill>
            </a:endParaRPr>
          </a:p>
          <a:p>
            <a:pPr marL="457200" lvl="0" indent="-323850" algn="l" rtl="0">
              <a:lnSpc>
                <a:spcPct val="150000"/>
              </a:lnSpc>
              <a:spcBef>
                <a:spcPts val="0"/>
              </a:spcBef>
              <a:spcAft>
                <a:spcPts val="0"/>
              </a:spcAft>
              <a:buClr>
                <a:srgbClr val="24292F"/>
              </a:buClr>
              <a:buSzPts val="1500"/>
              <a:buAutoNum type="arabicPeriod"/>
            </a:pPr>
            <a:r>
              <a:rPr lang="en" sz="1500">
                <a:solidFill>
                  <a:srgbClr val="24292F"/>
                </a:solidFill>
              </a:rPr>
              <a:t>Three models were implemented, namely Logistic regression model, KNN classification, Decision tree classification.</a:t>
            </a:r>
            <a:endParaRPr sz="1500">
              <a:solidFill>
                <a:srgbClr val="24292F"/>
              </a:solidFill>
            </a:endParaRPr>
          </a:p>
          <a:p>
            <a:pPr marL="457200" lvl="0" indent="-323850" algn="l" rtl="0">
              <a:lnSpc>
                <a:spcPct val="150000"/>
              </a:lnSpc>
              <a:spcBef>
                <a:spcPts val="0"/>
              </a:spcBef>
              <a:spcAft>
                <a:spcPts val="0"/>
              </a:spcAft>
              <a:buClr>
                <a:srgbClr val="24292F"/>
              </a:buClr>
              <a:buSzPts val="1500"/>
              <a:buAutoNum type="arabicPeriod"/>
            </a:pPr>
            <a:r>
              <a:rPr lang="en" sz="1500">
                <a:solidFill>
                  <a:srgbClr val="24292F"/>
                </a:solidFill>
              </a:rPr>
              <a:t>Decision tree classification was found out to be having highest AUC score for validation and te</a:t>
            </a:r>
            <a:endParaRPr sz="1500">
              <a:solidFill>
                <a:srgbClr val="24292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729450"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Arial"/>
                <a:ea typeface="Arial"/>
                <a:cs typeface="Arial"/>
                <a:sym typeface="Arial"/>
              </a:rPr>
              <a:t>References</a:t>
            </a:r>
            <a:endParaRPr sz="2400" dirty="0"/>
          </a:p>
        </p:txBody>
      </p:sp>
      <p:sp>
        <p:nvSpPr>
          <p:cNvPr id="184" name="Google Shape;184;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90000"/>
              </a:lnSpc>
              <a:spcBef>
                <a:spcPts val="1200"/>
              </a:spcBef>
              <a:spcAft>
                <a:spcPts val="0"/>
              </a:spcAft>
              <a:buNone/>
            </a:pPr>
            <a:r>
              <a:rPr lang="en" sz="1800" u="sng" dirty="0">
                <a:latin typeface="Arial"/>
                <a:ea typeface="Arial"/>
                <a:cs typeface="Arial"/>
                <a:sym typeface="Arial"/>
                <a:hlinkClick r:id="rId3"/>
              </a:rPr>
              <a:t>[1] Sergei Petrov</a:t>
            </a:r>
            <a:r>
              <a:rPr lang="en" sz="1800" dirty="0">
                <a:latin typeface="Arial"/>
                <a:ea typeface="Arial"/>
                <a:cs typeface="Arial"/>
                <a:sym typeface="Arial"/>
              </a:rPr>
              <a:t>, </a:t>
            </a:r>
            <a:r>
              <a:rPr lang="en" sz="1800" u="sng" dirty="0">
                <a:latin typeface="Arial"/>
                <a:ea typeface="Arial"/>
                <a:cs typeface="Arial"/>
                <a:sym typeface="Arial"/>
                <a:hlinkClick r:id="rId4"/>
              </a:rPr>
              <a:t>Chao Zhang</a:t>
            </a:r>
            <a:r>
              <a:rPr lang="en" sz="1800" dirty="0">
                <a:latin typeface="Arial"/>
                <a:ea typeface="Arial"/>
                <a:cs typeface="Arial"/>
                <a:sym typeface="Arial"/>
              </a:rPr>
              <a:t>, </a:t>
            </a:r>
            <a:r>
              <a:rPr lang="en" sz="1800" u="sng" dirty="0">
                <a:latin typeface="Arial"/>
                <a:ea typeface="Arial"/>
                <a:cs typeface="Arial"/>
                <a:sym typeface="Arial"/>
                <a:hlinkClick r:id="rId5"/>
              </a:rPr>
              <a:t>Jaswanth Yella</a:t>
            </a:r>
            <a:r>
              <a:rPr lang="en" sz="1800" dirty="0">
                <a:latin typeface="Arial"/>
                <a:ea typeface="Arial"/>
                <a:cs typeface="Arial"/>
                <a:sym typeface="Arial"/>
              </a:rPr>
              <a:t>, </a:t>
            </a:r>
            <a:r>
              <a:rPr lang="en" sz="1800" u="sng" dirty="0">
                <a:latin typeface="Arial"/>
                <a:ea typeface="Arial"/>
                <a:cs typeface="Arial"/>
                <a:sym typeface="Arial"/>
                <a:hlinkClick r:id="rId6"/>
              </a:rPr>
              <a:t>Yu Huang</a:t>
            </a:r>
            <a:r>
              <a:rPr lang="en" sz="1800" dirty="0">
                <a:latin typeface="Arial"/>
                <a:ea typeface="Arial"/>
                <a:cs typeface="Arial"/>
                <a:sym typeface="Arial"/>
              </a:rPr>
              <a:t>, </a:t>
            </a:r>
            <a:r>
              <a:rPr lang="en" sz="1800" u="sng" dirty="0">
                <a:latin typeface="Arial"/>
                <a:ea typeface="Arial"/>
                <a:cs typeface="Arial"/>
                <a:sym typeface="Arial"/>
                <a:hlinkClick r:id="rId7"/>
              </a:rPr>
              <a:t>Xiaoye Qian</a:t>
            </a:r>
            <a:r>
              <a:rPr lang="en" sz="1800" dirty="0">
                <a:latin typeface="Arial"/>
                <a:ea typeface="Arial"/>
                <a:cs typeface="Arial"/>
                <a:sym typeface="Arial"/>
              </a:rPr>
              <a:t>,        </a:t>
            </a:r>
            <a:r>
              <a:rPr lang="en" sz="1800" u="sng" dirty="0">
                <a:latin typeface="Arial"/>
                <a:ea typeface="Arial"/>
                <a:cs typeface="Arial"/>
                <a:sym typeface="Arial"/>
                <a:hlinkClick r:id="rId8"/>
              </a:rPr>
              <a:t>Sthitie Bom</a:t>
            </a:r>
            <a:r>
              <a:rPr lang="en" sz="1800" dirty="0">
                <a:latin typeface="Arial"/>
                <a:ea typeface="Arial"/>
                <a:cs typeface="Arial"/>
                <a:sym typeface="Arial"/>
              </a:rPr>
              <a:t>(2021).</a:t>
            </a:r>
            <a:endParaRPr sz="1800" dirty="0">
              <a:latin typeface="Arial"/>
              <a:ea typeface="Arial"/>
              <a:cs typeface="Arial"/>
              <a:sym typeface="Arial"/>
            </a:endParaRPr>
          </a:p>
          <a:p>
            <a:pPr marL="0" lvl="0" indent="0" algn="l" rtl="0">
              <a:lnSpc>
                <a:spcPct val="90000"/>
              </a:lnSpc>
              <a:spcBef>
                <a:spcPts val="1200"/>
              </a:spcBef>
              <a:spcAft>
                <a:spcPts val="0"/>
              </a:spcAft>
              <a:buNone/>
            </a:pPr>
            <a:r>
              <a:rPr lang="en" sz="1800" dirty="0">
                <a:latin typeface="Arial"/>
                <a:ea typeface="Arial"/>
                <a:cs typeface="Arial"/>
                <a:sym typeface="Arial"/>
              </a:rPr>
              <a:t>     </a:t>
            </a:r>
            <a:r>
              <a:rPr lang="en" sz="2000" dirty="0">
                <a:latin typeface="Arial"/>
                <a:ea typeface="Arial"/>
                <a:cs typeface="Arial"/>
                <a:sym typeface="Arial"/>
              </a:rPr>
              <a:t>IEEE BigData 2021 Cup: Soft Sensing at Scale</a:t>
            </a:r>
            <a:endParaRPr sz="2000" dirty="0">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476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Team Member contributions</a:t>
            </a:r>
            <a:endParaRPr dirty="0"/>
          </a:p>
        </p:txBody>
      </p:sp>
      <p:graphicFrame>
        <p:nvGraphicFramePr>
          <p:cNvPr id="93" name="Google Shape;93;p14"/>
          <p:cNvGraphicFramePr/>
          <p:nvPr/>
        </p:nvGraphicFramePr>
        <p:xfrm>
          <a:off x="952500" y="1619250"/>
          <a:ext cx="7239000" cy="2194410"/>
        </p:xfrm>
        <a:graphic>
          <a:graphicData uri="http://schemas.openxmlformats.org/drawingml/2006/table">
            <a:tbl>
              <a:tblPr>
                <a:noFill/>
                <a:tableStyleId>{E0F3EE48-23D5-4CF0-8AF4-10C075A5A7F3}</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Model</a:t>
                      </a:r>
                      <a:endParaRPr/>
                    </a:p>
                  </a:txBody>
                  <a:tcPr marL="91425" marR="91425" marT="91425" marB="91425"/>
                </a:tc>
                <a:tc>
                  <a:txBody>
                    <a:bodyPr/>
                    <a:lstStyle/>
                    <a:p>
                      <a:pPr marL="0" lvl="0" indent="0" algn="l" rtl="0">
                        <a:spcBef>
                          <a:spcPts val="0"/>
                        </a:spcBef>
                        <a:spcAft>
                          <a:spcPts val="0"/>
                        </a:spcAft>
                        <a:buNone/>
                      </a:pPr>
                      <a:r>
                        <a:rPr lang="en"/>
                        <a:t>Contribution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Leelaprasad P</a:t>
                      </a:r>
                      <a:endParaRPr/>
                    </a:p>
                  </a:txBody>
                  <a:tcPr marL="91425" marR="91425" marT="91425" marB="91425"/>
                </a:tc>
                <a:tc>
                  <a:txBody>
                    <a:bodyPr/>
                    <a:lstStyle/>
                    <a:p>
                      <a:pPr marL="0" lvl="0" indent="0" algn="l" rtl="0">
                        <a:spcBef>
                          <a:spcPts val="0"/>
                        </a:spcBef>
                        <a:spcAft>
                          <a:spcPts val="0"/>
                        </a:spcAft>
                        <a:buNone/>
                      </a:pPr>
                      <a:r>
                        <a:rPr lang="en"/>
                        <a:t>Decision Tree classifier</a:t>
                      </a:r>
                      <a:endParaRPr/>
                    </a:p>
                  </a:txBody>
                  <a:tcPr marL="91425" marR="91425" marT="91425" marB="91425"/>
                </a:tc>
                <a:tc>
                  <a:txBody>
                    <a:bodyPr/>
                    <a:lstStyle/>
                    <a:p>
                      <a:pPr marL="0" lvl="0" indent="0" algn="l" rtl="0">
                        <a:spcBef>
                          <a:spcPts val="0"/>
                        </a:spcBef>
                        <a:spcAft>
                          <a:spcPts val="0"/>
                        </a:spcAft>
                        <a:buNone/>
                      </a:pPr>
                      <a:r>
                        <a:rPr lang="en"/>
                        <a:t>Complete Model</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Dhananjay K</a:t>
                      </a:r>
                      <a:endParaRPr/>
                    </a:p>
                  </a:txBody>
                  <a:tcPr marL="91425" marR="91425" marT="91425" marB="91425"/>
                </a:tc>
                <a:tc>
                  <a:txBody>
                    <a:bodyPr/>
                    <a:lstStyle/>
                    <a:p>
                      <a:pPr marL="0" lvl="0" indent="0" algn="l" rtl="0">
                        <a:spcBef>
                          <a:spcPts val="0"/>
                        </a:spcBef>
                        <a:spcAft>
                          <a:spcPts val="0"/>
                        </a:spcAft>
                        <a:buNone/>
                      </a:pPr>
                      <a:r>
                        <a:rPr lang="en"/>
                        <a:t>Logistic Regression</a:t>
                      </a:r>
                      <a:endParaRPr/>
                    </a:p>
                  </a:txBody>
                  <a:tcPr marL="91425" marR="91425" marT="91425" marB="91425"/>
                </a:tc>
                <a:tc>
                  <a:txBody>
                    <a:bodyPr/>
                    <a:lstStyle/>
                    <a:p>
                      <a:pPr marL="0" lvl="0" indent="0" algn="l" rtl="0">
                        <a:spcBef>
                          <a:spcPts val="0"/>
                        </a:spcBef>
                        <a:spcAft>
                          <a:spcPts val="0"/>
                        </a:spcAft>
                        <a:buNone/>
                      </a:pPr>
                      <a:r>
                        <a:rPr lang="en"/>
                        <a:t>Training Model</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Shreesh B</a:t>
                      </a:r>
                      <a:endParaRPr/>
                    </a:p>
                  </a:txBody>
                  <a:tcPr marL="91425" marR="91425" marT="91425" marB="91425"/>
                </a:tc>
                <a:tc>
                  <a:txBody>
                    <a:bodyPr/>
                    <a:lstStyle/>
                    <a:p>
                      <a:pPr marL="0" lvl="0" indent="0" algn="l" rtl="0">
                        <a:spcBef>
                          <a:spcPts val="0"/>
                        </a:spcBef>
                        <a:spcAft>
                          <a:spcPts val="0"/>
                        </a:spcAft>
                        <a:buNone/>
                      </a:pPr>
                      <a:r>
                        <a:rPr lang="en"/>
                        <a:t>Logistic Regression</a:t>
                      </a:r>
                      <a:endParaRPr/>
                    </a:p>
                  </a:txBody>
                  <a:tcPr marL="91425" marR="91425" marT="91425" marB="91425"/>
                </a:tc>
                <a:tc>
                  <a:txBody>
                    <a:bodyPr/>
                    <a:lstStyle/>
                    <a:p>
                      <a:pPr marL="0" lvl="0" indent="0" algn="l" rtl="0">
                        <a:spcBef>
                          <a:spcPts val="0"/>
                        </a:spcBef>
                        <a:spcAft>
                          <a:spcPts val="0"/>
                        </a:spcAft>
                        <a:buNone/>
                      </a:pPr>
                      <a:r>
                        <a:rPr lang="en"/>
                        <a:t>Calculating AUC for train and val set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Siri R</a:t>
                      </a:r>
                      <a:endParaRPr/>
                    </a:p>
                  </a:txBody>
                  <a:tcPr marL="91425" marR="91425" marT="91425" marB="91425"/>
                </a:tc>
                <a:tc>
                  <a:txBody>
                    <a:bodyPr/>
                    <a:lstStyle/>
                    <a:p>
                      <a:pPr marL="0" lvl="0" indent="0" algn="l" rtl="0">
                        <a:spcBef>
                          <a:spcPts val="0"/>
                        </a:spcBef>
                        <a:spcAft>
                          <a:spcPts val="0"/>
                        </a:spcAft>
                        <a:buNone/>
                      </a:pPr>
                      <a:r>
                        <a:rPr lang="en"/>
                        <a:t>KNN classifier</a:t>
                      </a:r>
                      <a:endParaRPr/>
                    </a:p>
                  </a:txBody>
                  <a:tcPr marL="91425" marR="91425" marT="91425" marB="91425"/>
                </a:tc>
                <a:tc>
                  <a:txBody>
                    <a:bodyPr/>
                    <a:lstStyle/>
                    <a:p>
                      <a:pPr marL="0" lvl="0" indent="0" algn="l" rtl="0">
                        <a:spcBef>
                          <a:spcPts val="0"/>
                        </a:spcBef>
                        <a:spcAft>
                          <a:spcPts val="0"/>
                        </a:spcAft>
                        <a:buNone/>
                      </a:pPr>
                      <a:r>
                        <a:rPr lang="en"/>
                        <a:t>Complete Model</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486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99" name="Google Shape;99;p15"/>
          <p:cNvSpPr txBox="1">
            <a:spLocks noGrp="1"/>
          </p:cNvSpPr>
          <p:nvPr>
            <p:ph type="body" idx="1"/>
          </p:nvPr>
        </p:nvSpPr>
        <p:spPr>
          <a:xfrm>
            <a:off x="556350" y="1487425"/>
            <a:ext cx="7861800" cy="28527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400">
              <a:solidFill>
                <a:schemeClr val="dk2"/>
              </a:solidFill>
            </a:endParaRPr>
          </a:p>
          <a:p>
            <a:pPr marL="457200" lvl="0" indent="-317500" algn="l" rtl="0">
              <a:spcBef>
                <a:spcPts val="1200"/>
              </a:spcBef>
              <a:spcAft>
                <a:spcPts val="0"/>
              </a:spcAft>
              <a:buClr>
                <a:schemeClr val="dk2"/>
              </a:buClr>
              <a:buSzPts val="1400"/>
              <a:buAutoNum type="arabicPeriod"/>
            </a:pPr>
            <a:r>
              <a:rPr lang="en" sz="1400">
                <a:solidFill>
                  <a:schemeClr val="dk2"/>
                </a:solidFill>
              </a:rPr>
              <a:t>The scope of this challenge is to tackle the task of classifying soft sensing data with machine learning models that works best.  </a:t>
            </a:r>
            <a:endParaRPr sz="1400">
              <a:solidFill>
                <a:schemeClr val="dk2"/>
              </a:solidFill>
            </a:endParaRPr>
          </a:p>
          <a:p>
            <a:pPr marL="457200" lvl="0" indent="-317500" algn="l" rtl="0">
              <a:spcBef>
                <a:spcPts val="0"/>
              </a:spcBef>
              <a:spcAft>
                <a:spcPts val="0"/>
              </a:spcAft>
              <a:buClr>
                <a:srgbClr val="24292F"/>
              </a:buClr>
              <a:buSzPts val="1400"/>
              <a:buFont typeface="Arial"/>
              <a:buAutoNum type="arabicPeriod"/>
            </a:pPr>
            <a:r>
              <a:rPr lang="en" sz="1400">
                <a:solidFill>
                  <a:srgbClr val="24292F"/>
                </a:solidFill>
                <a:highlight>
                  <a:srgbClr val="FFFFFF"/>
                </a:highlight>
                <a:latin typeface="Arial"/>
                <a:ea typeface="Arial"/>
                <a:cs typeface="Arial"/>
                <a:sym typeface="Arial"/>
              </a:rPr>
              <a:t>To improve predictability and product yield, a lot of sensors were added in manufacturing of wafer</a:t>
            </a:r>
            <a:endParaRPr sz="1400">
              <a:solidFill>
                <a:srgbClr val="24292F"/>
              </a:solidFill>
              <a:highlight>
                <a:srgbClr val="FFFFFF"/>
              </a:highlight>
              <a:latin typeface="Arial"/>
              <a:ea typeface="Arial"/>
              <a:cs typeface="Arial"/>
              <a:sym typeface="Arial"/>
            </a:endParaRPr>
          </a:p>
          <a:p>
            <a:pPr marL="457200" lvl="0" indent="-330200" algn="l" rtl="0">
              <a:spcBef>
                <a:spcPts val="0"/>
              </a:spcBef>
              <a:spcAft>
                <a:spcPts val="0"/>
              </a:spcAft>
              <a:buClr>
                <a:schemeClr val="dk2"/>
              </a:buClr>
              <a:buSzPts val="1600"/>
              <a:buAutoNum type="arabicPeriod"/>
            </a:pPr>
            <a:r>
              <a:rPr lang="en" sz="1400">
                <a:solidFill>
                  <a:srgbClr val="24292F"/>
                </a:solidFill>
                <a:highlight>
                  <a:srgbClr val="FFFFFF"/>
                </a:highlight>
                <a:latin typeface="Arial"/>
                <a:ea typeface="Arial"/>
                <a:cs typeface="Arial"/>
                <a:sym typeface="Arial"/>
              </a:rPr>
              <a:t>To save the time for measurement and get better insights into the predictive value of these sensors for product quality by using learning models to predict the measurement results based on the sensing data.</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969445" y="514636"/>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Arial"/>
                <a:ea typeface="Arial"/>
                <a:cs typeface="Arial"/>
                <a:sym typeface="Arial"/>
              </a:rPr>
              <a:t>Understanding of data</a:t>
            </a:r>
            <a:endParaRPr sz="2400" dirty="0"/>
          </a:p>
        </p:txBody>
      </p:sp>
      <p:sp>
        <p:nvSpPr>
          <p:cNvPr id="105" name="Google Shape;105;p16"/>
          <p:cNvSpPr txBox="1">
            <a:spLocks noGrp="1"/>
          </p:cNvSpPr>
          <p:nvPr>
            <p:ph type="body" idx="1"/>
          </p:nvPr>
        </p:nvSpPr>
        <p:spPr>
          <a:xfrm>
            <a:off x="1052525" y="1544050"/>
            <a:ext cx="7284000" cy="33213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000">
                <a:latin typeface="Arial"/>
                <a:ea typeface="Arial"/>
                <a:cs typeface="Arial"/>
                <a:sym typeface="Arial"/>
              </a:rPr>
              <a:t>X_train.npy</a:t>
            </a:r>
            <a:endParaRPr sz="20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The number of samples are 194042</a:t>
            </a:r>
            <a:endParaRPr sz="18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Each sample contains 2 timestep</a:t>
            </a:r>
            <a:endParaRPr sz="18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Each timestep will have 817 features</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x_val.npy</a:t>
            </a:r>
            <a:endParaRPr sz="18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The number of samples are 34122</a:t>
            </a:r>
            <a:endParaRPr sz="18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Each sample contains 2 timestep</a:t>
            </a:r>
            <a:endParaRPr sz="18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Each timestep will have 817 features</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x_test.npy</a:t>
            </a:r>
            <a:endParaRPr sz="18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The number of samples are 27326</a:t>
            </a:r>
            <a:endParaRPr sz="18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Each sample contains 2 timestep</a:t>
            </a:r>
            <a:endParaRPr sz="1800">
              <a:latin typeface="Arial"/>
              <a:ea typeface="Arial"/>
              <a:cs typeface="Arial"/>
              <a:sym typeface="Arial"/>
            </a:endParaRPr>
          </a:p>
          <a:p>
            <a:pPr marL="0" lvl="0" indent="0" algn="l" rtl="0">
              <a:spcBef>
                <a:spcPts val="0"/>
              </a:spcBef>
              <a:spcAft>
                <a:spcPts val="0"/>
              </a:spcAft>
              <a:buNone/>
            </a:pPr>
            <a:r>
              <a:rPr lang="en" sz="1800">
                <a:latin typeface="Arial"/>
                <a:ea typeface="Arial"/>
                <a:cs typeface="Arial"/>
                <a:sym typeface="Arial"/>
              </a:rPr>
              <a:t>Each timestep will have 817 features			   3D graphical representation of data</a:t>
            </a:r>
            <a:endParaRPr sz="1800">
              <a:latin typeface="Arial"/>
              <a:ea typeface="Arial"/>
              <a:cs typeface="Arial"/>
              <a:sym typeface="Arial"/>
            </a:endParaRPr>
          </a:p>
          <a:p>
            <a:pPr marL="0" lvl="0" indent="0" algn="l" rtl="0">
              <a:spcBef>
                <a:spcPts val="0"/>
              </a:spcBef>
              <a:spcAft>
                <a:spcPts val="1200"/>
              </a:spcAft>
              <a:buNone/>
            </a:pPr>
            <a:endParaRPr/>
          </a:p>
        </p:txBody>
      </p:sp>
      <p:pic>
        <p:nvPicPr>
          <p:cNvPr id="106" name="Google Shape;106;p16"/>
          <p:cNvPicPr preferRelativeResize="0"/>
          <p:nvPr/>
        </p:nvPicPr>
        <p:blipFill>
          <a:blip r:embed="rId3">
            <a:alphaModFix/>
          </a:blip>
          <a:stretch>
            <a:fillRect/>
          </a:stretch>
        </p:blipFill>
        <p:spPr>
          <a:xfrm>
            <a:off x="5083923" y="1444698"/>
            <a:ext cx="3389900" cy="237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1052550" y="48830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Arial"/>
                <a:ea typeface="Arial"/>
                <a:cs typeface="Arial"/>
                <a:sym typeface="Arial"/>
              </a:rPr>
              <a:t>Understanding of data</a:t>
            </a:r>
            <a:endParaRPr sz="2400" dirty="0"/>
          </a:p>
        </p:txBody>
      </p:sp>
      <p:sp>
        <p:nvSpPr>
          <p:cNvPr id="112" name="Google Shape;112;p17"/>
          <p:cNvSpPr txBox="1">
            <a:spLocks noGrp="1"/>
          </p:cNvSpPr>
          <p:nvPr>
            <p:ph type="body" idx="1"/>
          </p:nvPr>
        </p:nvSpPr>
        <p:spPr>
          <a:xfrm>
            <a:off x="1052550" y="1518425"/>
            <a:ext cx="7038900" cy="34185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 sz="2000" b="1" u="sng">
                <a:latin typeface="Arial"/>
                <a:ea typeface="Arial"/>
                <a:cs typeface="Arial"/>
                <a:sym typeface="Arial"/>
              </a:rPr>
              <a:t>Output Data</a:t>
            </a:r>
            <a:endParaRPr sz="2000" b="1" u="sng">
              <a:latin typeface="Arial"/>
              <a:ea typeface="Arial"/>
              <a:cs typeface="Arial"/>
              <a:sym typeface="Arial"/>
            </a:endParaRPr>
          </a:p>
          <a:p>
            <a:pPr marL="0" lvl="0" indent="0" algn="l" rtl="0">
              <a:spcBef>
                <a:spcPts val="1200"/>
              </a:spcBef>
              <a:spcAft>
                <a:spcPts val="0"/>
              </a:spcAft>
              <a:buNone/>
            </a:pPr>
            <a:r>
              <a:rPr lang="en" sz="2000">
                <a:latin typeface="Arial"/>
                <a:ea typeface="Arial"/>
                <a:cs typeface="Arial"/>
                <a:sym typeface="Arial"/>
              </a:rPr>
              <a:t>1.	label_train.npy</a:t>
            </a:r>
            <a:endParaRPr sz="2000">
              <a:latin typeface="Arial"/>
              <a:ea typeface="Arial"/>
              <a:cs typeface="Arial"/>
              <a:sym typeface="Arial"/>
            </a:endParaRPr>
          </a:p>
          <a:p>
            <a:pPr marL="457200" lvl="0" indent="-355600" algn="l" rtl="0">
              <a:spcBef>
                <a:spcPts val="1200"/>
              </a:spcBef>
              <a:spcAft>
                <a:spcPts val="0"/>
              </a:spcAft>
              <a:buSzPts val="2000"/>
              <a:buFont typeface="Arial"/>
              <a:buChar char="●"/>
            </a:pPr>
            <a:r>
              <a:rPr lang="en" sz="2000">
                <a:latin typeface="Arial"/>
                <a:ea typeface="Arial"/>
                <a:cs typeface="Arial"/>
                <a:sym typeface="Arial"/>
              </a:rPr>
              <a:t>The number of samples are 194042</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The number of labels are 11</a:t>
            </a:r>
            <a:endParaRPr sz="1700">
              <a:latin typeface="Arial"/>
              <a:ea typeface="Arial"/>
              <a:cs typeface="Arial"/>
              <a:sym typeface="Arial"/>
            </a:endParaRPr>
          </a:p>
          <a:p>
            <a:pPr marL="0" lvl="0" indent="0" algn="l" rtl="0">
              <a:spcBef>
                <a:spcPts val="1200"/>
              </a:spcBef>
              <a:spcAft>
                <a:spcPts val="0"/>
              </a:spcAft>
              <a:buNone/>
            </a:pPr>
            <a:r>
              <a:rPr lang="en" sz="2000">
                <a:latin typeface="Arial"/>
                <a:ea typeface="Arial"/>
                <a:cs typeface="Arial"/>
                <a:sym typeface="Arial"/>
              </a:rPr>
              <a:t>2.	label_val.npy</a:t>
            </a:r>
            <a:endParaRPr sz="2000">
              <a:latin typeface="Arial"/>
              <a:ea typeface="Arial"/>
              <a:cs typeface="Arial"/>
              <a:sym typeface="Arial"/>
            </a:endParaRPr>
          </a:p>
          <a:p>
            <a:pPr marL="457200" lvl="0" indent="-355600" algn="l" rtl="0">
              <a:spcBef>
                <a:spcPts val="1200"/>
              </a:spcBef>
              <a:spcAft>
                <a:spcPts val="0"/>
              </a:spcAft>
              <a:buSzPts val="2000"/>
              <a:buFont typeface="Arial"/>
              <a:buChar char="●"/>
            </a:pPr>
            <a:r>
              <a:rPr lang="en" sz="2000">
                <a:latin typeface="Arial"/>
                <a:ea typeface="Arial"/>
                <a:cs typeface="Arial"/>
                <a:sym typeface="Arial"/>
              </a:rPr>
              <a:t>The number of samples are 34122</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The number of labels are 11</a:t>
            </a:r>
            <a:endParaRPr sz="2000">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53580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dirty="0">
                <a:latin typeface="Arial"/>
                <a:ea typeface="Arial"/>
                <a:cs typeface="Arial"/>
                <a:sym typeface="Arial"/>
              </a:rPr>
              <a:t>Understanding of data</a:t>
            </a:r>
            <a:endParaRPr sz="2300" dirty="0"/>
          </a:p>
        </p:txBody>
      </p:sp>
      <p:sp>
        <p:nvSpPr>
          <p:cNvPr id="118" name="Google Shape;118;p18"/>
          <p:cNvSpPr txBox="1">
            <a:spLocks noGrp="1"/>
          </p:cNvSpPr>
          <p:nvPr>
            <p:ph type="body" idx="1"/>
          </p:nvPr>
        </p:nvSpPr>
        <p:spPr>
          <a:xfrm>
            <a:off x="729450" y="1509300"/>
            <a:ext cx="7688700" cy="283080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1200"/>
              </a:spcBef>
              <a:spcAft>
                <a:spcPts val="0"/>
              </a:spcAft>
              <a:buNone/>
            </a:pPr>
            <a:r>
              <a:rPr lang="en" sz="2000" dirty="0">
                <a:latin typeface="Arial"/>
                <a:ea typeface="Arial"/>
                <a:cs typeface="Arial"/>
                <a:sym typeface="Arial"/>
              </a:rPr>
              <a:t>Features of Input data</a:t>
            </a:r>
            <a:endParaRPr sz="2000" dirty="0">
              <a:latin typeface="Arial"/>
              <a:ea typeface="Arial"/>
              <a:cs typeface="Arial"/>
              <a:sym typeface="Arial"/>
            </a:endParaRPr>
          </a:p>
          <a:p>
            <a:pPr marL="0" lvl="0" indent="0" algn="l" rtl="0">
              <a:lnSpc>
                <a:spcPct val="150000"/>
              </a:lnSpc>
              <a:spcBef>
                <a:spcPts val="1200"/>
              </a:spcBef>
              <a:spcAft>
                <a:spcPts val="0"/>
              </a:spcAft>
              <a:buNone/>
            </a:pPr>
            <a:r>
              <a:rPr lang="en" sz="1700" dirty="0">
                <a:latin typeface="Arial"/>
                <a:ea typeface="Arial"/>
                <a:cs typeface="Arial"/>
                <a:sym typeface="Arial"/>
              </a:rPr>
              <a:t>•</a:t>
            </a:r>
            <a:r>
              <a:rPr lang="en" sz="2000" dirty="0">
                <a:latin typeface="Arial"/>
                <a:ea typeface="Arial"/>
                <a:cs typeface="Arial"/>
                <a:sym typeface="Arial"/>
              </a:rPr>
              <a:t> The feature axis has 817 columns, which are again of 3 types</a:t>
            </a:r>
            <a:endParaRPr sz="2000" dirty="0">
              <a:latin typeface="Arial"/>
              <a:ea typeface="Arial"/>
              <a:cs typeface="Arial"/>
              <a:sym typeface="Arial"/>
            </a:endParaRPr>
          </a:p>
          <a:p>
            <a:pPr marL="0" lvl="0" indent="0" algn="l" rtl="0">
              <a:lnSpc>
                <a:spcPct val="150000"/>
              </a:lnSpc>
              <a:spcBef>
                <a:spcPts val="400"/>
              </a:spcBef>
              <a:spcAft>
                <a:spcPts val="0"/>
              </a:spcAft>
              <a:buNone/>
            </a:pPr>
            <a:r>
              <a:rPr lang="en" sz="1550" dirty="0">
                <a:latin typeface="Arial"/>
                <a:ea typeface="Arial"/>
                <a:cs typeface="Arial"/>
                <a:sym typeface="Arial"/>
              </a:rPr>
              <a:t>•</a:t>
            </a:r>
            <a:r>
              <a:rPr lang="en" sz="1800" dirty="0">
                <a:latin typeface="Arial"/>
                <a:ea typeface="Arial"/>
                <a:cs typeface="Arial"/>
                <a:sym typeface="Arial"/>
              </a:rPr>
              <a:t>One hot encoded integer values of categorical features – 0 to 726 column</a:t>
            </a:r>
            <a:endParaRPr sz="1800" dirty="0">
              <a:latin typeface="Arial"/>
              <a:ea typeface="Arial"/>
              <a:cs typeface="Arial"/>
              <a:sym typeface="Arial"/>
            </a:endParaRPr>
          </a:p>
          <a:p>
            <a:pPr marL="0" lvl="0" indent="0" algn="l" rtl="0">
              <a:lnSpc>
                <a:spcPct val="150000"/>
              </a:lnSpc>
              <a:spcBef>
                <a:spcPts val="400"/>
              </a:spcBef>
              <a:spcAft>
                <a:spcPts val="0"/>
              </a:spcAft>
              <a:buNone/>
            </a:pPr>
            <a:r>
              <a:rPr lang="en" sz="1550" dirty="0">
                <a:latin typeface="Arial"/>
                <a:ea typeface="Arial"/>
                <a:cs typeface="Arial"/>
                <a:sym typeface="Arial"/>
              </a:rPr>
              <a:t>•</a:t>
            </a:r>
            <a:r>
              <a:rPr lang="en" sz="1800" dirty="0">
                <a:latin typeface="Arial"/>
                <a:ea typeface="Arial"/>
                <a:cs typeface="Arial"/>
                <a:sym typeface="Arial"/>
              </a:rPr>
              <a:t>Float features are scaled numerical features – 727 to 815 column</a:t>
            </a:r>
            <a:endParaRPr sz="1800" dirty="0">
              <a:latin typeface="Arial"/>
              <a:ea typeface="Arial"/>
              <a:cs typeface="Arial"/>
              <a:sym typeface="Arial"/>
            </a:endParaRPr>
          </a:p>
          <a:p>
            <a:pPr marL="0" lvl="0" indent="0" algn="l" rtl="0">
              <a:lnSpc>
                <a:spcPct val="150000"/>
              </a:lnSpc>
              <a:spcBef>
                <a:spcPts val="400"/>
              </a:spcBef>
              <a:spcAft>
                <a:spcPts val="0"/>
              </a:spcAft>
              <a:buNone/>
            </a:pPr>
            <a:r>
              <a:rPr lang="en" sz="1550" dirty="0">
                <a:latin typeface="Arial"/>
                <a:ea typeface="Arial"/>
                <a:cs typeface="Arial"/>
                <a:sym typeface="Arial"/>
              </a:rPr>
              <a:t>•</a:t>
            </a:r>
            <a:r>
              <a:rPr lang="en" sz="1800" dirty="0">
                <a:latin typeface="Arial"/>
                <a:ea typeface="Arial"/>
                <a:cs typeface="Arial"/>
                <a:sym typeface="Arial"/>
              </a:rPr>
              <a:t>Padding indicator – 816 column</a:t>
            </a:r>
            <a:endParaRPr sz="1800" dirty="0">
              <a:latin typeface="Arial"/>
              <a:ea typeface="Arial"/>
              <a:cs typeface="Arial"/>
              <a:sym typeface="Arial"/>
            </a:endParaRPr>
          </a:p>
          <a:p>
            <a:pPr marL="0" lvl="0" indent="0" algn="l" rtl="0">
              <a:spcBef>
                <a:spcPts val="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 processing</a:t>
            </a:r>
            <a:endParaRPr dirty="0"/>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data is pre-processed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Arial"/>
                <a:ea typeface="Arial"/>
                <a:cs typeface="Arial"/>
                <a:sym typeface="Arial"/>
              </a:rPr>
              <a:t>Learning models</a:t>
            </a:r>
            <a:endParaRPr sz="2400" dirty="0"/>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90000"/>
              </a:lnSpc>
              <a:spcBef>
                <a:spcPts val="1200"/>
              </a:spcBef>
              <a:spcAft>
                <a:spcPts val="0"/>
              </a:spcAft>
              <a:buNone/>
            </a:pPr>
            <a:r>
              <a:rPr lang="en" sz="1700">
                <a:latin typeface="Arial"/>
                <a:ea typeface="Arial"/>
                <a:cs typeface="Arial"/>
                <a:sym typeface="Arial"/>
              </a:rPr>
              <a:t>1.</a:t>
            </a:r>
            <a:r>
              <a:rPr lang="en" sz="2000">
                <a:latin typeface="Arial"/>
                <a:ea typeface="Arial"/>
                <a:cs typeface="Arial"/>
                <a:sym typeface="Arial"/>
              </a:rPr>
              <a:t>Logistic Regression</a:t>
            </a:r>
            <a:endParaRPr sz="2000">
              <a:latin typeface="Arial"/>
              <a:ea typeface="Arial"/>
              <a:cs typeface="Arial"/>
              <a:sym typeface="Arial"/>
            </a:endParaRPr>
          </a:p>
          <a:p>
            <a:pPr marL="0" lvl="0" indent="0" algn="l" rtl="0">
              <a:lnSpc>
                <a:spcPct val="90000"/>
              </a:lnSpc>
              <a:spcBef>
                <a:spcPts val="1200"/>
              </a:spcBef>
              <a:spcAft>
                <a:spcPts val="0"/>
              </a:spcAft>
              <a:buNone/>
            </a:pPr>
            <a:r>
              <a:rPr lang="en" sz="1700">
                <a:latin typeface="Arial"/>
                <a:ea typeface="Arial"/>
                <a:cs typeface="Arial"/>
                <a:sym typeface="Arial"/>
              </a:rPr>
              <a:t>2.</a:t>
            </a:r>
            <a:r>
              <a:rPr lang="en" sz="2000">
                <a:latin typeface="Arial"/>
                <a:ea typeface="Arial"/>
                <a:cs typeface="Arial"/>
                <a:sym typeface="Arial"/>
              </a:rPr>
              <a:t>KNN classifier algorithm</a:t>
            </a:r>
            <a:endParaRPr sz="2000">
              <a:latin typeface="Arial"/>
              <a:ea typeface="Arial"/>
              <a:cs typeface="Arial"/>
              <a:sym typeface="Arial"/>
            </a:endParaRPr>
          </a:p>
          <a:p>
            <a:pPr marL="0" lvl="0" indent="0" algn="l" rtl="0">
              <a:lnSpc>
                <a:spcPct val="90000"/>
              </a:lnSpc>
              <a:spcBef>
                <a:spcPts val="1200"/>
              </a:spcBef>
              <a:spcAft>
                <a:spcPts val="0"/>
              </a:spcAft>
              <a:buNone/>
            </a:pPr>
            <a:r>
              <a:rPr lang="en" sz="1700">
                <a:latin typeface="Arial"/>
                <a:ea typeface="Arial"/>
                <a:cs typeface="Arial"/>
                <a:sym typeface="Arial"/>
              </a:rPr>
              <a:t>3.</a:t>
            </a:r>
            <a:r>
              <a:rPr lang="en" sz="2000">
                <a:latin typeface="Arial"/>
                <a:ea typeface="Arial"/>
                <a:cs typeface="Arial"/>
                <a:sym typeface="Arial"/>
              </a:rPr>
              <a:t>Decision tree</a:t>
            </a:r>
            <a:endParaRPr sz="2000">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853975" y="4945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00" dirty="0">
                <a:latin typeface="Arial"/>
                <a:ea typeface="Arial"/>
                <a:cs typeface="Arial"/>
                <a:sym typeface="Arial"/>
              </a:rPr>
              <a:t>Proposed approach to derive solution</a:t>
            </a:r>
            <a:endParaRPr sz="2300" dirty="0"/>
          </a:p>
        </p:txBody>
      </p:sp>
      <p:sp>
        <p:nvSpPr>
          <p:cNvPr id="136" name="Google Shape;136;p21"/>
          <p:cNvSpPr txBox="1">
            <a:spLocks noGrp="1"/>
          </p:cNvSpPr>
          <p:nvPr>
            <p:ph type="body" idx="1"/>
          </p:nvPr>
        </p:nvSpPr>
        <p:spPr>
          <a:xfrm>
            <a:off x="853975" y="1436950"/>
            <a:ext cx="8062800" cy="3607200"/>
          </a:xfrm>
          <a:prstGeom prst="rect">
            <a:avLst/>
          </a:prstGeom>
        </p:spPr>
        <p:txBody>
          <a:bodyPr spcFirstLastPara="1" wrap="square" lIns="91425" tIns="91425" rIns="91425" bIns="91425" anchor="t" anchorCtr="0">
            <a:normAutofit fontScale="85000" lnSpcReduction="20000"/>
          </a:bodyPr>
          <a:lstStyle/>
          <a:p>
            <a:pPr marL="0" lvl="0" indent="0" algn="l" rtl="0">
              <a:lnSpc>
                <a:spcPct val="90000"/>
              </a:lnSpc>
              <a:spcBef>
                <a:spcPts val="1200"/>
              </a:spcBef>
              <a:spcAft>
                <a:spcPts val="0"/>
              </a:spcAft>
              <a:buNone/>
            </a:pPr>
            <a:r>
              <a:rPr lang="en" sz="1900">
                <a:latin typeface="Arial"/>
                <a:ea typeface="Arial"/>
                <a:cs typeface="Arial"/>
                <a:sym typeface="Arial"/>
              </a:rPr>
              <a:t>Logistic Regression</a:t>
            </a:r>
            <a:endParaRPr sz="1900">
              <a:latin typeface="Arial"/>
              <a:ea typeface="Arial"/>
              <a:cs typeface="Arial"/>
              <a:sym typeface="Arial"/>
            </a:endParaRPr>
          </a:p>
          <a:p>
            <a:pPr marL="0" lvl="0" indent="0" algn="l" rtl="0">
              <a:lnSpc>
                <a:spcPct val="90000"/>
              </a:lnSpc>
              <a:spcBef>
                <a:spcPts val="1200"/>
              </a:spcBef>
              <a:spcAft>
                <a:spcPts val="0"/>
              </a:spcAft>
              <a:buNone/>
            </a:pPr>
            <a:r>
              <a:rPr lang="en" sz="1600">
                <a:latin typeface="Arial"/>
                <a:ea typeface="Arial"/>
                <a:cs typeface="Arial"/>
                <a:sym typeface="Arial"/>
              </a:rPr>
              <a:t>•</a:t>
            </a:r>
            <a:r>
              <a:rPr lang="en" sz="1900">
                <a:latin typeface="Arial"/>
                <a:ea typeface="Arial"/>
                <a:cs typeface="Arial"/>
                <a:sym typeface="Arial"/>
              </a:rPr>
              <a:t>Used for models to predict values having dependent variable with 2 classes.</a:t>
            </a:r>
            <a:endParaRPr sz="1900">
              <a:latin typeface="Arial"/>
              <a:ea typeface="Arial"/>
              <a:cs typeface="Arial"/>
              <a:sym typeface="Arial"/>
            </a:endParaRPr>
          </a:p>
          <a:p>
            <a:pPr marL="0" lvl="0" indent="0" algn="l" rtl="0">
              <a:lnSpc>
                <a:spcPct val="90000"/>
              </a:lnSpc>
              <a:spcBef>
                <a:spcPts val="1200"/>
              </a:spcBef>
              <a:spcAft>
                <a:spcPts val="0"/>
              </a:spcAft>
              <a:buNone/>
            </a:pPr>
            <a:r>
              <a:rPr lang="en" sz="1600">
                <a:latin typeface="Arial"/>
                <a:ea typeface="Arial"/>
                <a:cs typeface="Arial"/>
                <a:sym typeface="Arial"/>
              </a:rPr>
              <a:t>•</a:t>
            </a:r>
            <a:r>
              <a:rPr lang="en" sz="1900">
                <a:latin typeface="Arial"/>
                <a:ea typeface="Arial"/>
                <a:cs typeface="Arial"/>
                <a:sym typeface="Arial"/>
              </a:rPr>
              <a:t> The independent variables can be binary or continuous. </a:t>
            </a:r>
            <a:endParaRPr sz="1900">
              <a:latin typeface="Arial"/>
              <a:ea typeface="Arial"/>
              <a:cs typeface="Arial"/>
              <a:sym typeface="Arial"/>
            </a:endParaRPr>
          </a:p>
          <a:p>
            <a:pPr marL="279400" lvl="0" indent="0" algn="l" rtl="0">
              <a:lnSpc>
                <a:spcPct val="90000"/>
              </a:lnSpc>
              <a:spcBef>
                <a:spcPts val="400"/>
              </a:spcBef>
              <a:spcAft>
                <a:spcPts val="0"/>
              </a:spcAft>
              <a:buNone/>
            </a:pPr>
            <a:r>
              <a:rPr lang="en" sz="1900" u="sng">
                <a:latin typeface="Arial"/>
                <a:ea typeface="Arial"/>
                <a:cs typeface="Arial"/>
                <a:sym typeface="Arial"/>
              </a:rPr>
              <a:t>Logistic function:</a:t>
            </a:r>
            <a:endParaRPr sz="1900" u="sng">
              <a:latin typeface="Arial"/>
              <a:ea typeface="Arial"/>
              <a:cs typeface="Arial"/>
              <a:sym typeface="Arial"/>
            </a:endParaRPr>
          </a:p>
          <a:p>
            <a:pPr marL="0" lvl="0" indent="0" algn="l" rtl="0">
              <a:lnSpc>
                <a:spcPct val="90000"/>
              </a:lnSpc>
              <a:spcBef>
                <a:spcPts val="400"/>
              </a:spcBef>
              <a:spcAft>
                <a:spcPts val="0"/>
              </a:spcAft>
              <a:buNone/>
            </a:pPr>
            <a:r>
              <a:rPr lang="en">
                <a:latin typeface="Arial"/>
                <a:ea typeface="Arial"/>
                <a:cs typeface="Arial"/>
                <a:sym typeface="Arial"/>
              </a:rPr>
              <a:t>•</a:t>
            </a:r>
            <a:r>
              <a:rPr lang="en" sz="1500">
                <a:latin typeface="Arial"/>
                <a:ea typeface="Arial"/>
                <a:cs typeface="Arial"/>
                <a:sym typeface="Arial"/>
              </a:rPr>
              <a:t>The logistic function is a sigmoid function, which takes any binary or real input t, and outputs a value between zero and one.</a:t>
            </a:r>
            <a:endParaRPr sz="1500">
              <a:latin typeface="Arial"/>
              <a:ea typeface="Arial"/>
              <a:cs typeface="Arial"/>
              <a:sym typeface="Arial"/>
            </a:endParaRPr>
          </a:p>
          <a:p>
            <a:pPr marL="0" lvl="0" indent="0" algn="l" rtl="0">
              <a:lnSpc>
                <a:spcPct val="90000"/>
              </a:lnSpc>
              <a:spcBef>
                <a:spcPts val="400"/>
              </a:spcBef>
              <a:spcAft>
                <a:spcPts val="0"/>
              </a:spcAft>
              <a:buNone/>
            </a:pPr>
            <a:r>
              <a:rPr lang="en" sz="1450">
                <a:latin typeface="Arial"/>
                <a:ea typeface="Arial"/>
                <a:cs typeface="Arial"/>
                <a:sym typeface="Arial"/>
              </a:rPr>
              <a:t>•</a:t>
            </a:r>
            <a:r>
              <a:rPr lang="en" sz="1700">
                <a:latin typeface="Arial"/>
                <a:ea typeface="Arial"/>
                <a:cs typeface="Arial"/>
                <a:sym typeface="Arial"/>
              </a:rPr>
              <a:t>The standard logistic function </a:t>
            </a:r>
            <a:endParaRPr sz="1700">
              <a:latin typeface="Arial"/>
              <a:ea typeface="Arial"/>
              <a:cs typeface="Arial"/>
              <a:sym typeface="Arial"/>
            </a:endParaRPr>
          </a:p>
          <a:p>
            <a:pPr marL="279400" lvl="0" indent="0" algn="l" rtl="0">
              <a:lnSpc>
                <a:spcPct val="90000"/>
              </a:lnSpc>
              <a:spcBef>
                <a:spcPts val="400"/>
              </a:spcBef>
              <a:spcAft>
                <a:spcPts val="0"/>
              </a:spcAft>
              <a:buNone/>
            </a:pPr>
            <a:r>
              <a:rPr lang="en" sz="1700">
                <a:latin typeface="Arial"/>
                <a:ea typeface="Arial"/>
                <a:cs typeface="Arial"/>
                <a:sym typeface="Arial"/>
              </a:rPr>
              <a:t>  σ: R→(0,1) is defined as follows: </a:t>
            </a:r>
            <a:endParaRPr sz="1700">
              <a:latin typeface="Arial"/>
              <a:ea typeface="Arial"/>
              <a:cs typeface="Arial"/>
              <a:sym typeface="Arial"/>
            </a:endParaRPr>
          </a:p>
          <a:p>
            <a:pPr marL="279400" lvl="0" indent="0" algn="l" rtl="0">
              <a:lnSpc>
                <a:spcPct val="90000"/>
              </a:lnSpc>
              <a:spcBef>
                <a:spcPts val="400"/>
              </a:spcBef>
              <a:spcAft>
                <a:spcPts val="0"/>
              </a:spcAft>
              <a:buNone/>
            </a:pPr>
            <a:r>
              <a:rPr lang="en" sz="1700">
                <a:latin typeface="Arial"/>
                <a:ea typeface="Arial"/>
                <a:cs typeface="Arial"/>
                <a:sym typeface="Arial"/>
              </a:rPr>
              <a:t>  σ(t) = (e^t)/(e^t + 1). </a:t>
            </a:r>
            <a:endParaRPr sz="1700">
              <a:latin typeface="Arial"/>
              <a:ea typeface="Arial"/>
              <a:cs typeface="Arial"/>
              <a:sym typeface="Arial"/>
            </a:endParaRPr>
          </a:p>
          <a:p>
            <a:pPr marL="279400" lvl="0" indent="0" algn="l" rtl="0">
              <a:lnSpc>
                <a:spcPct val="90000"/>
              </a:lnSpc>
              <a:spcBef>
                <a:spcPts val="400"/>
              </a:spcBef>
              <a:spcAft>
                <a:spcPts val="0"/>
              </a:spcAft>
              <a:buNone/>
            </a:pPr>
            <a:r>
              <a:rPr lang="en" sz="1700">
                <a:latin typeface="Arial"/>
                <a:ea typeface="Arial"/>
                <a:cs typeface="Arial"/>
                <a:sym typeface="Arial"/>
              </a:rPr>
              <a:t>  for 1 predictors: t = β0 + β1*x </a:t>
            </a:r>
            <a:endParaRPr sz="1700">
              <a:latin typeface="Arial"/>
              <a:ea typeface="Arial"/>
              <a:cs typeface="Arial"/>
              <a:sym typeface="Arial"/>
            </a:endParaRPr>
          </a:p>
          <a:p>
            <a:pPr marL="279400" lvl="0" indent="0" algn="l" rtl="0">
              <a:lnSpc>
                <a:spcPct val="90000"/>
              </a:lnSpc>
              <a:spcBef>
                <a:spcPts val="400"/>
              </a:spcBef>
              <a:spcAft>
                <a:spcPts val="0"/>
              </a:spcAft>
              <a:buNone/>
            </a:pPr>
            <a:r>
              <a:rPr lang="en" sz="1700">
                <a:latin typeface="Arial"/>
                <a:ea typeface="Arial"/>
                <a:cs typeface="Arial"/>
                <a:sym typeface="Arial"/>
              </a:rPr>
              <a:t>  for 2 predictors: t = β0 + β1*x1 + β2*x2</a:t>
            </a:r>
            <a:endParaRPr sz="1700">
              <a:latin typeface="Arial"/>
              <a:ea typeface="Arial"/>
              <a:cs typeface="Arial"/>
              <a:sym typeface="Arial"/>
            </a:endParaRPr>
          </a:p>
          <a:p>
            <a:pPr marL="279400" lvl="0" indent="0" algn="l" rtl="0">
              <a:lnSpc>
                <a:spcPct val="90000"/>
              </a:lnSpc>
              <a:spcBef>
                <a:spcPts val="400"/>
              </a:spcBef>
              <a:spcAft>
                <a:spcPts val="0"/>
              </a:spcAft>
              <a:buNone/>
            </a:pPr>
            <a:r>
              <a:rPr lang="en" sz="1700">
                <a:latin typeface="Arial"/>
                <a:ea typeface="Arial"/>
                <a:cs typeface="Arial"/>
                <a:sym typeface="Arial"/>
              </a:rPr>
              <a:t>Accuracy</a:t>
            </a:r>
            <a:endParaRPr sz="1700">
              <a:latin typeface="Arial"/>
              <a:ea typeface="Arial"/>
              <a:cs typeface="Arial"/>
              <a:sym typeface="Arial"/>
            </a:endParaRPr>
          </a:p>
          <a:p>
            <a:pPr marL="279400" lvl="0" indent="0" algn="l" rtl="0">
              <a:lnSpc>
                <a:spcPct val="90000"/>
              </a:lnSpc>
              <a:spcBef>
                <a:spcPts val="400"/>
              </a:spcBef>
              <a:spcAft>
                <a:spcPts val="0"/>
              </a:spcAft>
              <a:buNone/>
            </a:pPr>
            <a:r>
              <a:rPr lang="en" sz="1700">
                <a:latin typeface="Arial"/>
                <a:ea typeface="Arial"/>
                <a:cs typeface="Arial"/>
                <a:sym typeface="Arial"/>
              </a:rPr>
              <a:t>Train set :  0.62</a:t>
            </a:r>
            <a:endParaRPr sz="1700">
              <a:latin typeface="Arial"/>
              <a:ea typeface="Arial"/>
              <a:cs typeface="Arial"/>
              <a:sym typeface="Arial"/>
            </a:endParaRPr>
          </a:p>
          <a:p>
            <a:pPr marL="0" lvl="0" indent="0" algn="l" rtl="0">
              <a:spcBef>
                <a:spcPts val="200"/>
              </a:spcBef>
              <a:spcAft>
                <a:spcPts val="12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1367</TotalTime>
  <Words>807</Words>
  <Application>Microsoft Office PowerPoint</Application>
  <PresentationFormat>On-screen Show (16:9)</PresentationFormat>
  <Paragraphs>129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Lato</vt:lpstr>
      <vt:lpstr>Raleway</vt:lpstr>
      <vt:lpstr>Arial</vt:lpstr>
      <vt:lpstr>Streamline</vt:lpstr>
      <vt:lpstr>SOFT SENSING PREDICTION- SEAGATE Big data challenge</vt:lpstr>
      <vt:lpstr>Team Member contributions</vt:lpstr>
      <vt:lpstr>Problem Statement</vt:lpstr>
      <vt:lpstr>Understanding of data</vt:lpstr>
      <vt:lpstr>Understanding of data</vt:lpstr>
      <vt:lpstr>Understanding of data</vt:lpstr>
      <vt:lpstr>Data pre processing</vt:lpstr>
      <vt:lpstr>Learning models</vt:lpstr>
      <vt:lpstr>Proposed approach to derive solution</vt:lpstr>
      <vt:lpstr>Proposed approach to derive solution</vt:lpstr>
      <vt:lpstr>Proposed approach to derive solution</vt:lpstr>
      <vt:lpstr>Results from Learning models</vt:lpstr>
      <vt:lpstr>Data preprocessing 2</vt:lpstr>
      <vt:lpstr>Learning models &amp; Results - </vt:lpstr>
      <vt:lpstr>Ranking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SENSING PREDICTION- SEAGATE Big data challenge</dc:title>
  <cp:lastModifiedBy>siri revant</cp:lastModifiedBy>
  <cp:revision>4</cp:revision>
  <dcterms:modified xsi:type="dcterms:W3CDTF">2021-10-10T07:01:06Z</dcterms:modified>
</cp:coreProperties>
</file>