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5" r:id="rId10"/>
    <p:sldId id="263" r:id="rId11"/>
    <p:sldId id="266" r:id="rId12"/>
    <p:sldId id="264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078C6-A145-487D-839A-B7229DB6419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4AA2F-C411-432C-AD4B-B20ADFB4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4AA2F-C411-432C-AD4B-B20ADFB453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95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4AA2F-C411-432C-AD4B-B20ADFB453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8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E514AD3-9B9A-4AAC-87C9-B69A0964C0AE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6CD9C74-AC21-41B6-899D-4F2F1198DF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5377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4AD3-9B9A-4AAC-87C9-B69A0964C0AE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9C74-AC21-41B6-899D-4F2F1198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9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4AD3-9B9A-4AAC-87C9-B69A0964C0AE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9C74-AC21-41B6-899D-4F2F1198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7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4AD3-9B9A-4AAC-87C9-B69A0964C0AE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9C74-AC21-41B6-899D-4F2F1198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4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4AD3-9B9A-4AAC-87C9-B69A0964C0AE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9C74-AC21-41B6-899D-4F2F1198DF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493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4AD3-9B9A-4AAC-87C9-B69A0964C0AE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9C74-AC21-41B6-899D-4F2F1198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237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4AD3-9B9A-4AAC-87C9-B69A0964C0AE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9C74-AC21-41B6-899D-4F2F1198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0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4AD3-9B9A-4AAC-87C9-B69A0964C0AE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9C74-AC21-41B6-899D-4F2F1198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6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4AD3-9B9A-4AAC-87C9-B69A0964C0AE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9C74-AC21-41B6-899D-4F2F1198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3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4AD3-9B9A-4AAC-87C9-B69A0964C0AE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9C74-AC21-41B6-899D-4F2F1198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06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4AD3-9B9A-4AAC-87C9-B69A0964C0AE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9C74-AC21-41B6-899D-4F2F1198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1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E514AD3-9B9A-4AAC-87C9-B69A0964C0AE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6CD9C74-AC21-41B6-899D-4F2F1198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1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0040-7987-4214-8C7B-E4D591641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9389" y="1783080"/>
            <a:ext cx="10293221" cy="1645920"/>
          </a:xfrm>
        </p:spPr>
        <p:txBody>
          <a:bodyPr>
            <a:normAutofit/>
          </a:bodyPr>
          <a:lstStyle/>
          <a:p>
            <a:r>
              <a:rPr lang="en-US" sz="4400" dirty="0"/>
              <a:t>White Blood Cell Classification using Convolutional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D379A-660C-42F3-9AC3-046545B39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4678" y="4427376"/>
            <a:ext cx="2457932" cy="169164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Gurraj</a:t>
            </a:r>
            <a:r>
              <a:rPr lang="en-US" dirty="0">
                <a:solidFill>
                  <a:schemeClr val="tx1"/>
                </a:solidFill>
              </a:rPr>
              <a:t> Atwal</a:t>
            </a:r>
          </a:p>
          <a:p>
            <a:r>
              <a:rPr lang="en-US" dirty="0" err="1">
                <a:solidFill>
                  <a:schemeClr val="tx1"/>
                </a:solidFill>
              </a:rPr>
              <a:t>Sirish</a:t>
            </a:r>
            <a:r>
              <a:rPr lang="en-US" dirty="0">
                <a:solidFill>
                  <a:schemeClr val="tx1"/>
                </a:solidFill>
              </a:rPr>
              <a:t> Prabakar</a:t>
            </a:r>
          </a:p>
        </p:txBody>
      </p:sp>
    </p:spTree>
    <p:extLst>
      <p:ext uri="{BB962C8B-B14F-4D97-AF65-F5344CB8AC3E}">
        <p14:creationId xmlns:p14="http://schemas.microsoft.com/office/powerpoint/2010/main" val="2418667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AC1C-4CDD-4D4B-A4EB-79B42939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NN 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030CB-C17D-4A37-8B6E-71621A353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suited for image classification</a:t>
            </a:r>
          </a:p>
          <a:p>
            <a:pPr lvl="1"/>
            <a:r>
              <a:rPr lang="en-US" dirty="0"/>
              <a:t>Able to recognize relationships between pixels</a:t>
            </a:r>
          </a:p>
          <a:p>
            <a:pPr lvl="1"/>
            <a:r>
              <a:rPr lang="en-US" dirty="0"/>
              <a:t>Kernels scan images and perform convolutional operations</a:t>
            </a:r>
          </a:p>
          <a:p>
            <a:pPr lvl="1"/>
            <a:r>
              <a:rPr lang="en-US" dirty="0"/>
              <a:t>Convolutional operations extract high-level features</a:t>
            </a:r>
          </a:p>
          <a:p>
            <a:r>
              <a:rPr lang="en-US" dirty="0"/>
              <a:t>Overfitting</a:t>
            </a:r>
          </a:p>
          <a:p>
            <a:pPr lvl="1"/>
            <a:r>
              <a:rPr lang="en-US" dirty="0"/>
              <a:t>More aggressive data augmentation</a:t>
            </a:r>
          </a:p>
          <a:p>
            <a:pPr lvl="1"/>
            <a:r>
              <a:rPr lang="en-US" dirty="0"/>
              <a:t>Batch normalization</a:t>
            </a:r>
          </a:p>
          <a:p>
            <a:pPr lvl="1"/>
            <a:r>
              <a:rPr lang="en-US" dirty="0"/>
              <a:t>Dropout</a:t>
            </a:r>
          </a:p>
          <a:p>
            <a:r>
              <a:rPr lang="en-US" dirty="0"/>
              <a:t>Accuracy: 94.4%</a:t>
            </a:r>
          </a:p>
          <a:p>
            <a:r>
              <a:rPr lang="en-US" dirty="0"/>
              <a:t>F1: 94.2%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E9843-E490-46A1-BBB5-D0B2E19DB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706" y="0"/>
            <a:ext cx="23704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08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2447-FE1B-42E2-9A04-A8ADBC11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4C83B5-8AF5-4A37-BB5A-0C630DB81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760"/>
            <a:ext cx="3571429" cy="2742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662795-2415-457D-B4B4-506C60100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958" y="3429000"/>
            <a:ext cx="9146084" cy="274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24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A4F9-0BDB-48F9-B36D-A9315BB8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A8DD88-4965-4393-A1B2-F5B27EB8A783}"/>
              </a:ext>
            </a:extLst>
          </p:cNvPr>
          <p:cNvSpPr txBox="1">
            <a:spLocks/>
          </p:cNvSpPr>
          <p:nvPr/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Pre-trained model as a feature extractor</a:t>
            </a:r>
            <a:br>
              <a:rPr lang="en-US" dirty="0"/>
            </a:br>
            <a:r>
              <a:rPr lang="en-US" dirty="0"/>
              <a:t>for our task</a:t>
            </a:r>
          </a:p>
          <a:p>
            <a:r>
              <a:rPr lang="en-US" dirty="0"/>
              <a:t>VGG-19</a:t>
            </a:r>
          </a:p>
          <a:p>
            <a:pPr lvl="1"/>
            <a:r>
              <a:rPr lang="en-US" dirty="0"/>
              <a:t>Introduced by </a:t>
            </a:r>
            <a:r>
              <a:rPr lang="en-US" dirty="0" err="1"/>
              <a:t>Simoyan</a:t>
            </a:r>
            <a:r>
              <a:rPr lang="en-US" dirty="0"/>
              <a:t> and Zisserman in 2015</a:t>
            </a:r>
          </a:p>
          <a:p>
            <a:pPr lvl="1"/>
            <a:r>
              <a:rPr lang="en-US" dirty="0"/>
              <a:t>Trained on ImageNet Challenge 2014 dataset</a:t>
            </a:r>
          </a:p>
          <a:p>
            <a:pPr lvl="1"/>
            <a:r>
              <a:rPr lang="en-US" dirty="0"/>
              <a:t>Final layer removed</a:t>
            </a:r>
          </a:p>
          <a:p>
            <a:pPr lvl="1"/>
            <a:r>
              <a:rPr lang="en-US" dirty="0"/>
              <a:t>All remaining layers frozen</a:t>
            </a:r>
          </a:p>
          <a:p>
            <a:r>
              <a:rPr lang="en-US" dirty="0"/>
              <a:t>Accuracy: 64.3%</a:t>
            </a:r>
          </a:p>
          <a:p>
            <a:r>
              <a:rPr lang="en-US" dirty="0"/>
              <a:t>F1: 66.3%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16BFD56-5D76-4507-9250-3210B0ECF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235" y="601980"/>
            <a:ext cx="4473893" cy="5654040"/>
          </a:xfrm>
        </p:spPr>
      </p:pic>
    </p:spTree>
    <p:extLst>
      <p:ext uri="{BB962C8B-B14F-4D97-AF65-F5344CB8AC3E}">
        <p14:creationId xmlns:p14="http://schemas.microsoft.com/office/powerpoint/2010/main" val="2082494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2447-FE1B-42E2-9A04-A8ADBC11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B7B09-309D-4DA5-BF38-33195252E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760"/>
            <a:ext cx="3571429" cy="2742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FC4E34-0050-4085-B770-CF83BBD19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958" y="3429000"/>
            <a:ext cx="9146084" cy="274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00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17A59-BC6B-4C40-B55F-391CBAD1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C50999-FCD8-4A61-85E9-74400E99F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837" y="1691322"/>
            <a:ext cx="7682710" cy="512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33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17A59-BC6B-4C40-B55F-391CBAD1E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2825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5A68B-359A-4F2E-828C-DCE6A162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49782-92A7-41DF-B82F-F1315A23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White blood cells are an important part of the body’s immune system</a:t>
            </a:r>
          </a:p>
          <a:p>
            <a:pPr lvl="1"/>
            <a:r>
              <a:rPr lang="en-US" dirty="0"/>
              <a:t>Five major types:</a:t>
            </a:r>
          </a:p>
          <a:p>
            <a:pPr lvl="2"/>
            <a:r>
              <a:rPr lang="en-US" dirty="0"/>
              <a:t>Neutrophils</a:t>
            </a:r>
          </a:p>
          <a:p>
            <a:pPr lvl="2"/>
            <a:r>
              <a:rPr lang="en-US" dirty="0"/>
              <a:t>Eosinophils</a:t>
            </a:r>
          </a:p>
          <a:p>
            <a:pPr lvl="2"/>
            <a:r>
              <a:rPr lang="en-US" dirty="0"/>
              <a:t>Lymphocytes</a:t>
            </a:r>
          </a:p>
          <a:p>
            <a:pPr lvl="2"/>
            <a:r>
              <a:rPr lang="en-US" dirty="0"/>
              <a:t>Monocytes</a:t>
            </a:r>
          </a:p>
          <a:p>
            <a:pPr lvl="2"/>
            <a:r>
              <a:rPr lang="en-US" dirty="0"/>
              <a:t>Basophils</a:t>
            </a:r>
          </a:p>
          <a:p>
            <a:r>
              <a:rPr lang="en-US" dirty="0"/>
              <a:t>Accurate classification is critical in diagnosing blood-based disorders</a:t>
            </a:r>
          </a:p>
          <a:p>
            <a:r>
              <a:rPr lang="en-US" dirty="0"/>
              <a:t>Explored three different approaches for accurate classification</a:t>
            </a:r>
          </a:p>
          <a:p>
            <a:pPr lvl="1"/>
            <a:r>
              <a:rPr lang="en-US" dirty="0"/>
              <a:t>Multilayer perceptron (MLP) neural network</a:t>
            </a:r>
          </a:p>
          <a:p>
            <a:pPr lvl="1"/>
            <a:r>
              <a:rPr lang="en-US" dirty="0"/>
              <a:t>Convolutional neural network (CNN)</a:t>
            </a:r>
          </a:p>
          <a:p>
            <a:pPr lvl="1"/>
            <a:r>
              <a:rPr lang="en-US" dirty="0"/>
              <a:t>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408716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270D-5613-4CE5-B21D-92DFAB24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93364-90B6-416D-B983-A18B507E2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Hosted on Kaggle</a:t>
            </a:r>
          </a:p>
          <a:p>
            <a:r>
              <a:rPr lang="en-US" dirty="0"/>
              <a:t>365 images of patient blood samples</a:t>
            </a:r>
          </a:p>
          <a:p>
            <a:r>
              <a:rPr lang="en-US" dirty="0"/>
              <a:t>Labels for each image</a:t>
            </a:r>
          </a:p>
          <a:p>
            <a:r>
              <a:rPr lang="en-US" dirty="0"/>
              <a:t>15 images with two white blood cells</a:t>
            </a:r>
          </a:p>
          <a:p>
            <a:r>
              <a:rPr lang="en-US" dirty="0"/>
              <a:t>Only 3 images for the Basophil class</a:t>
            </a:r>
          </a:p>
          <a:p>
            <a:r>
              <a:rPr lang="en-US" dirty="0"/>
              <a:t>Contains a directory with</a:t>
            </a:r>
            <a:br>
              <a:rPr lang="en-US" dirty="0"/>
            </a:br>
            <a:r>
              <a:rPr lang="en-US" dirty="0"/>
              <a:t>pre-augmented images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8A2D2F-BCE8-4035-B3C8-5426B6DD9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52" y="1266373"/>
            <a:ext cx="5485714" cy="5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6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BD52-7935-4C56-A6E7-7C1981686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C0FDE-38DE-4A2E-83AC-C94B4E18E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Jung et al. proposed a CNN-based architecture: W-Net</a:t>
            </a:r>
          </a:p>
          <a:p>
            <a:pPr lvl="1"/>
            <a:r>
              <a:rPr lang="en-US" dirty="0"/>
              <a:t>6,572 real white blood image dataset</a:t>
            </a:r>
          </a:p>
          <a:p>
            <a:pPr lvl="1"/>
            <a:r>
              <a:rPr lang="en-US" dirty="0"/>
              <a:t>Average 97% accuracy for all five classes</a:t>
            </a:r>
          </a:p>
          <a:p>
            <a:r>
              <a:rPr lang="en-US" dirty="0"/>
              <a:t>Kaggle kernels</a:t>
            </a:r>
          </a:p>
          <a:p>
            <a:pPr lvl="1"/>
            <a:r>
              <a:rPr lang="en-US" dirty="0"/>
              <a:t>Most kernels used the pre-augmented dataset</a:t>
            </a:r>
          </a:p>
          <a:p>
            <a:pPr lvl="1"/>
            <a:r>
              <a:rPr lang="en-US" dirty="0"/>
              <a:t>Top kernel achieved an 84% accuracy on testing set</a:t>
            </a:r>
          </a:p>
          <a:p>
            <a:pPr lvl="2"/>
            <a:r>
              <a:rPr lang="en-US" dirty="0"/>
              <a:t>Possibly due to validation and training data coming from the same seed images</a:t>
            </a:r>
          </a:p>
        </p:txBody>
      </p:sp>
    </p:spTree>
    <p:extLst>
      <p:ext uri="{BB962C8B-B14F-4D97-AF65-F5344CB8AC3E}">
        <p14:creationId xmlns:p14="http://schemas.microsoft.com/office/powerpoint/2010/main" val="48311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7D63-157F-481D-B351-A00E717A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DEC6A-AB47-44E5-80CA-35BC43FB4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Train-validation-test stratified split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9377DB-1C71-4B1E-8105-6486A54F36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750"/>
          <a:stretch/>
        </p:blipFill>
        <p:spPr>
          <a:xfrm>
            <a:off x="0" y="2785268"/>
            <a:ext cx="1124712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54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8E28-B773-4DB1-97CC-78938773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Imbalance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6EF13A-5671-4B43-93FF-F384EA64F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5"/>
          <a:stretch/>
        </p:blipFill>
        <p:spPr>
          <a:xfrm>
            <a:off x="-9011" y="2781664"/>
            <a:ext cx="11247120" cy="2442004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2EBAB5-3400-4A89-A42A-4C5B6F5FFCF4}"/>
              </a:ext>
            </a:extLst>
          </p:cNvPr>
          <p:cNvSpPr txBox="1">
            <a:spLocks/>
          </p:cNvSpPr>
          <p:nvPr/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oversampled the minority classes until their representation in the training dataset matched that of the majority class</a:t>
            </a:r>
          </a:p>
        </p:txBody>
      </p:sp>
    </p:spTree>
    <p:extLst>
      <p:ext uri="{BB962C8B-B14F-4D97-AF65-F5344CB8AC3E}">
        <p14:creationId xmlns:p14="http://schemas.microsoft.com/office/powerpoint/2010/main" val="345132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CF29F-CD1F-484A-9BA3-6613BA45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B4D93-FD20-4636-8D01-6E17F4394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normalization</a:t>
            </a:r>
          </a:p>
          <a:p>
            <a:pPr lvl="1"/>
            <a:r>
              <a:rPr lang="en-US" dirty="0"/>
              <a:t>Pixels scaled from 0-255 to 0-1</a:t>
            </a:r>
          </a:p>
          <a:p>
            <a:r>
              <a:rPr lang="en-US" dirty="0"/>
              <a:t>Used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ImageDataGenerator</a:t>
            </a:r>
            <a:r>
              <a:rPr lang="en-US" dirty="0"/>
              <a:t> for augmentation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129ADB-B986-4C98-B08D-D0A4F710C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11821"/>
              </p:ext>
            </p:extLst>
          </p:nvPr>
        </p:nvGraphicFramePr>
        <p:xfrm>
          <a:off x="2089912" y="2980055"/>
          <a:ext cx="541866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071705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16934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16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rotation_range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098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horizontal_flip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50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vertical_flip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15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width_shift_range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15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height_shift_range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46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shear_range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12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zoom_range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49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fill_mode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714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0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E657-B3D0-4E2A-92D9-87E42537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Multilayer Perceptron NN (MLP)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BED8E-010D-44B2-BB7E-220BF3318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architecture</a:t>
            </a:r>
          </a:p>
          <a:p>
            <a:pPr lvl="1"/>
            <a:r>
              <a:rPr lang="en-US" dirty="0"/>
              <a:t>No convolutional layers</a:t>
            </a:r>
          </a:p>
          <a:p>
            <a:pPr lvl="1"/>
            <a:r>
              <a:rPr lang="en-US" dirty="0"/>
              <a:t>3 Dense layers</a:t>
            </a:r>
          </a:p>
          <a:p>
            <a:pPr lvl="1"/>
            <a:r>
              <a:rPr lang="en-US" dirty="0"/>
              <a:t>Flatten layer</a:t>
            </a:r>
          </a:p>
          <a:p>
            <a:pPr lvl="1"/>
            <a:r>
              <a:rPr lang="en-US" dirty="0"/>
              <a:t>Soft-max layer for output</a:t>
            </a:r>
          </a:p>
          <a:p>
            <a:r>
              <a:rPr lang="en-US" dirty="0"/>
              <a:t>Accuracy: 85.7%</a:t>
            </a:r>
          </a:p>
          <a:p>
            <a:r>
              <a:rPr lang="en-US" dirty="0"/>
              <a:t>F1: 85.5%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EBCA3A-D497-4CF7-9587-183DA35ED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400" y="1914207"/>
            <a:ext cx="3153728" cy="418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8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2447-FE1B-42E2-9A04-A8ADBC11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MLP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57410-BF19-4556-91E1-E4974ECA2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958" y="3429000"/>
            <a:ext cx="9146084" cy="2743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367506-676C-4B55-A640-20C076426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760"/>
            <a:ext cx="3571429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9820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58</TotalTime>
  <Words>361</Words>
  <Application>Microsoft Office PowerPoint</Application>
  <PresentationFormat>Widescreen</PresentationFormat>
  <Paragraphs>93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Schoolbook</vt:lpstr>
      <vt:lpstr>Wingdings 2</vt:lpstr>
      <vt:lpstr>View</vt:lpstr>
      <vt:lpstr>White Blood Cell Classification using Convolutional Neural Networks</vt:lpstr>
      <vt:lpstr>Problem Description</vt:lpstr>
      <vt:lpstr>Dataset</vt:lpstr>
      <vt:lpstr>Related Work</vt:lpstr>
      <vt:lpstr>Dataset Distribution</vt:lpstr>
      <vt:lpstr>Class Imbalance</vt:lpstr>
      <vt:lpstr>Image Augmentation</vt:lpstr>
      <vt:lpstr>Multilayer Perceptron NN (MLP)</vt:lpstr>
      <vt:lpstr>MLP Results</vt:lpstr>
      <vt:lpstr>Convolutional NN (CNN)</vt:lpstr>
      <vt:lpstr>CNN Results</vt:lpstr>
      <vt:lpstr>Transfer Learning</vt:lpstr>
      <vt:lpstr>TL Results</vt:lpstr>
      <vt:lpstr>Overall Results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Blood Cell Classification using Convolutional Neural Networks</dc:title>
  <dc:creator>atwalg</dc:creator>
  <cp:lastModifiedBy>atwalg</cp:lastModifiedBy>
  <cp:revision>9</cp:revision>
  <dcterms:created xsi:type="dcterms:W3CDTF">2019-12-02T06:29:49Z</dcterms:created>
  <dcterms:modified xsi:type="dcterms:W3CDTF">2019-12-02T07:32:15Z</dcterms:modified>
</cp:coreProperties>
</file>