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9" r:id="rId3"/>
    <p:sldId id="258" r:id="rId4"/>
    <p:sldId id="301" r:id="rId5"/>
    <p:sldId id="302" r:id="rId6"/>
    <p:sldId id="303" r:id="rId7"/>
    <p:sldId id="305" r:id="rId8"/>
    <p:sldId id="306" r:id="rId9"/>
    <p:sldId id="307" r:id="rId10"/>
    <p:sldId id="308" r:id="rId11"/>
    <p:sldId id="309" r:id="rId12"/>
    <p:sldId id="310" r:id="rId13"/>
    <p:sldId id="311" r:id="rId14"/>
    <p:sldId id="278" r:id="rId15"/>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9pPr>
  </p:defaultTextStyle>
  <p:extLst>
    <p:ext uri="{EFAFB233-063F-42B5-8137-9DF3F51BA10A}">
      <p15:sldGuideLst xmlns:p15="http://schemas.microsoft.com/office/powerpoint/2012/main">
        <p15:guide id="1" orient="horz" pos="164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AC801-4B59-A454-196D-0BD7F6B0778E}" v="71" dt="2023-03-11T06:32:41.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0" d="100"/>
          <a:sy n="120" d="100"/>
        </p:scale>
        <p:origin x="-135" y="-45"/>
      </p:cViewPr>
      <p:guideLst>
        <p:guide orient="horz" pos="164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SimSun" pitchFamily="2" charset="-122"/>
                <a:cs typeface="+mn-cs"/>
              </a:rPr>
              <a:t>2023/3/11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SimSun"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SimSun" pitchFamily="2" charset="-122"/>
                <a:cs typeface="+mn-cs"/>
              </a:rPr>
              <a:t>2023/3/11</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SimSun"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a:ln>
                <a:noFill/>
              </a:ln>
              <a:solidFill>
                <a:srgbClr val="FFFFFF"/>
              </a:solidFill>
              <a:effectLst/>
              <a:uLnTx/>
              <a:uFillTx/>
              <a:latin typeface="Calibri" pitchFamily="34" charset="0"/>
              <a:ea typeface="Microsoft YaHei"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itchFamily="34" charset="-122"/>
              </a:defRPr>
            </a:lvl1p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2pPr>
      <a:lvl3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3pPr>
      <a:lvl4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4pPr>
      <a:lvl5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6" name="矩形 391"/>
            <p:cNvSpPr/>
            <p:nvPr/>
          </p:nvSpPr>
          <p:spPr>
            <a:xfrm>
              <a:off x="734486" y="180836"/>
              <a:ext cx="5313384" cy="645122"/>
            </a:xfrm>
            <a:prstGeom prst="rect">
              <a:avLst/>
            </a:prstGeom>
            <a:noFill/>
            <a:ln w="9525">
              <a:noFill/>
            </a:ln>
          </p:spPr>
          <p:txBody>
            <a:bodyPr wrap="none" anchor="t" anchorCtr="0">
              <a:spAutoFit/>
            </a:bodyPr>
            <a:lstStyle/>
            <a:p>
              <a:r>
                <a:rPr lang="en-US" altLang="zh-CN" sz="3600" b="1" dirty="0">
                  <a:solidFill>
                    <a:schemeClr val="bg1"/>
                  </a:solidFill>
                  <a:latin typeface="Microsoft YaHei" pitchFamily="34" charset="-122"/>
                  <a:ea typeface="Microsoft YaHei" pitchFamily="34" charset="-122"/>
                </a:rPr>
                <a:t>9099-Capstone Project</a:t>
              </a: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11" name="矩形 402"/>
            <p:cNvSpPr/>
            <p:nvPr/>
          </p:nvSpPr>
          <p:spPr>
            <a:xfrm>
              <a:off x="679769" y="78421"/>
              <a:ext cx="1497424" cy="399701"/>
            </a:xfrm>
            <a:prstGeom prst="rect">
              <a:avLst/>
            </a:prstGeom>
            <a:noFill/>
            <a:ln w="9525">
              <a:noFill/>
            </a:ln>
          </p:spPr>
          <p:txBody>
            <a:bodyPr wrap="none" anchor="t" anchorCtr="0">
              <a:spAutoFit/>
            </a:bodyPr>
            <a:lstStyle/>
            <a:p>
              <a:r>
                <a:rPr lang="en-US" altLang="zh-CN" sz="2000" dirty="0">
                  <a:solidFill>
                    <a:srgbClr val="7F6000"/>
                  </a:solidFill>
                  <a:latin typeface="Microsoft YaHei" pitchFamily="34" charset="-122"/>
                  <a:ea typeface="Microsoft YaHei" pitchFamily="34" charset="-122"/>
                </a:rPr>
                <a:t>Hackathon</a:t>
              </a: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Please ensure that your submission is complete in all aspects.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Multiple submission is not accepted.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We strongly recommend </a:t>
            </a:r>
            <a:r>
              <a:rPr lang="en-US" altLang="en-IN" sz="1600" dirty="0">
                <a:solidFill>
                  <a:srgbClr val="FF0000"/>
                </a:solidFill>
                <a:latin typeface="Georgia Regular" panose="02040502050405020303" charset="0"/>
                <a:cs typeface="Georgia Regular" panose="02040502050405020303" charset="0"/>
                <a:sym typeface="+mn-ea"/>
              </a:rPr>
              <a:t>you to submit at least 60 minutes before</a:t>
            </a:r>
            <a:r>
              <a:rPr lang="en-US" altLang="en-IN" sz="1600" dirty="0">
                <a:latin typeface="Georgia Regular" panose="02040502050405020303" charset="0"/>
                <a:cs typeface="Georgia Regular" panose="02040502050405020303" charset="0"/>
                <a:sym typeface="+mn-ea"/>
              </a:rPr>
              <a:t> your deadline.</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need to attempt and submit the project well before time and do not wait for the last-minute submission.</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Do not refresh the page, press back button or any navigation key during upload process.</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061210"/>
          </a:xfrm>
          <a:prstGeom prst="rect">
            <a:avLst/>
          </a:prstGeom>
          <a:noFill/>
          <a:ln w="9525">
            <a:noFill/>
          </a:ln>
        </p:spPr>
        <p:txBody>
          <a:bodyPr wrap="square" anchor="t" anchorCtr="0">
            <a:spAutoFit/>
          </a:bodyPr>
          <a:lstStyle/>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If a student fails to submit project for any reason whatsoever – no request to resubmit the project again would be considered.</a:t>
            </a:r>
            <a:endParaRPr lang="en-US" altLang="en-IN" sz="1600" dirty="0">
              <a:latin typeface="Georgia Regular" panose="02040502050405020303" charset="0"/>
              <a:cs typeface="Georgia Regular" panose="02040502050405020303" charset="0"/>
            </a:endParaRPr>
          </a:p>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Result of project will not be displayed immediately.  It would be notified separately when the results will be displayed.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must ensure there is proper internet connectivity at their side while uploading the project file.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Any sort of disruption like Power failure any other IT issues faced at student side during submission will not be consider.</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There will be no deadline extension so please make sure to submit before the deadline.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3411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Assessment Scheme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be prepared by each student relavant to the project and should present in front of the panel.</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include relavant screenshots of the development and deployment lifecycle.</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Capstone will be assessed based on the submission ( development, deployment )and viva.</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lstStyle/>
            <a:p>
              <a:r>
                <a:rPr lang="en-US" altLang="zh-CN" sz="3200" b="1" dirty="0">
                  <a:solidFill>
                    <a:schemeClr val="bg1"/>
                  </a:solidFill>
                  <a:latin typeface="Microsoft YaHei" pitchFamily="34" charset="-122"/>
                  <a:ea typeface="Microsoft YaHei" pitchFamily="34" charset="-122"/>
                </a:rPr>
                <a:t>THANK YOU</a:t>
              </a:r>
              <a:endParaRPr lang="zh-CN" altLang="en-US" sz="3200" b="1" dirty="0">
                <a:solidFill>
                  <a:schemeClr val="bg1"/>
                </a:solidFill>
                <a:latin typeface="Microsoft YaHei" pitchFamily="34" charset="-122"/>
                <a:ea typeface="Microsoft YaHei" pitchFamily="34" charset="-122"/>
              </a:endParaRPr>
            </a:p>
          </p:txBody>
        </p:sp>
      </p:grpSp>
      <p:grpSp>
        <p:nvGrpSpPr>
          <p:cNvPr id="25609" name="Group 10"/>
          <p:cNvGrpSpPr/>
          <p:nvPr/>
        </p:nvGrpSpPr>
        <p:grpSpPr>
          <a:xfrm>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78" name="矩形 1"/>
            <p:cNvSpPr/>
            <p:nvPr/>
          </p:nvSpPr>
          <p:spPr>
            <a:xfrm>
              <a:off x="590230" y="331589"/>
              <a:ext cx="1172575"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OBJECTIVE</a:t>
              </a:r>
            </a:p>
          </p:txBody>
        </p:sp>
        <p:sp>
          <p:nvSpPr>
            <p:cNvPr id="7180" name="文本框 16"/>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1</a:t>
              </a:r>
              <a:endParaRPr lang="zh-CN" altLang="en-US" sz="5400" dirty="0">
                <a:solidFill>
                  <a:srgbClr val="A6A6A6"/>
                </a:solidFill>
                <a:latin typeface="Microsoft YaHei" pitchFamily="34" charset="-122"/>
                <a:ea typeface="Microsoft YaHei"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lstStyle/>
            <a:p>
              <a:r>
                <a:rPr lang="en-US" altLang="zh-CN" sz="1600" dirty="0">
                  <a:solidFill>
                    <a:schemeClr val="bg1"/>
                  </a:solidFill>
                  <a:latin typeface="Microsoft YaHei" pitchFamily="34" charset="-122"/>
                  <a:ea typeface="Microsoft YaHei" pitchFamily="34" charset="-122"/>
                </a:rPr>
                <a:t>CONTENTS</a:t>
              </a:r>
              <a:endParaRPr lang="zh-CN" altLang="en-US" sz="1600" dirty="0">
                <a:solidFill>
                  <a:schemeClr val="bg1"/>
                </a:solidFill>
                <a:latin typeface="Microsoft YaHei" pitchFamily="34" charset="-122"/>
                <a:ea typeface="Microsoft YaHei" pitchFamily="34" charset="-122"/>
              </a:endParaRPr>
            </a:p>
          </p:txBody>
        </p:sp>
      </p:grpSp>
      <p:grpSp>
        <p:nvGrpSpPr>
          <p:cNvPr id="7191" name="Group 24"/>
          <p:cNvGrpSpPr/>
          <p:nvPr/>
        </p:nvGrpSpPr>
        <p:grpSpPr>
          <a:xfrm>
            <a:off x="514350" y="229870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00" name="矩形 107"/>
            <p:cNvSpPr/>
            <p:nvPr/>
          </p:nvSpPr>
          <p:spPr>
            <a:xfrm>
              <a:off x="590230" y="331589"/>
              <a:ext cx="2215570"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PROBLEM STATEMENT</a:t>
              </a:r>
            </a:p>
          </p:txBody>
        </p:sp>
        <p:sp>
          <p:nvSpPr>
            <p:cNvPr id="7202" name="文本框 109"/>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2</a:t>
              </a:r>
              <a:endParaRPr lang="zh-CN" altLang="en-US" sz="5400" dirty="0">
                <a:solidFill>
                  <a:srgbClr val="A6A6A6"/>
                </a:solidFill>
                <a:latin typeface="Microsoft YaHei" pitchFamily="34" charset="-122"/>
                <a:ea typeface="Microsoft YaHei"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12" name="矩形 118"/>
            <p:cNvSpPr/>
            <p:nvPr/>
          </p:nvSpPr>
          <p:spPr>
            <a:xfrm>
              <a:off x="590230" y="331589"/>
              <a:ext cx="2594332"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SOLUTION REQUIREMENTS</a:t>
              </a:r>
            </a:p>
          </p:txBody>
        </p:sp>
        <p:sp>
          <p:nvSpPr>
            <p:cNvPr id="7214" name="文本框 120"/>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3</a:t>
              </a:r>
              <a:endParaRPr lang="zh-CN" altLang="en-US" sz="5400" dirty="0">
                <a:solidFill>
                  <a:srgbClr val="A6A6A6"/>
                </a:solidFill>
                <a:latin typeface="Microsoft YaHei" pitchFamily="34" charset="-122"/>
                <a:ea typeface="Microsoft YaHei" pitchFamily="34" charset="-122"/>
              </a:endParaRPr>
            </a:p>
          </p:txBody>
        </p:sp>
      </p:grpSp>
      <p:grpSp>
        <p:nvGrpSpPr>
          <p:cNvPr id="7215" name="Group 48"/>
          <p:cNvGrpSpPr/>
          <p:nvPr/>
        </p:nvGrpSpPr>
        <p:grpSpPr>
          <a:xfrm>
            <a:off x="4699000" y="1076325"/>
            <a:ext cx="3790950" cy="990600"/>
            <a:chOff x="0" y="0"/>
            <a:chExt cx="3792131" cy="989477"/>
          </a:xfrm>
        </p:grpSpPr>
        <p:grpSp>
          <p:nvGrpSpPr>
            <p:cNvPr id="7216" name="Group 49"/>
            <p:cNvGrpSpPr/>
            <p:nvPr/>
          </p:nvGrpSpPr>
          <p:grpSpPr>
            <a:xfrm>
              <a:off x="552131" y="200619"/>
              <a:ext cx="3240000" cy="788858"/>
              <a:chOff x="0" y="0"/>
              <a:chExt cx="3240000" cy="788858"/>
            </a:xfrm>
          </p:grpSpPr>
          <p:grpSp>
            <p:nvGrpSpPr>
              <p:cNvPr id="7217" name="Group 50"/>
              <p:cNvGrpSpPr/>
              <p:nvPr/>
            </p:nvGrpSpPr>
            <p:grpSpPr>
              <a:xfrm flipV="1">
                <a:off x="0" y="68857"/>
                <a:ext cx="3240000" cy="432000"/>
                <a:chOff x="0" y="0"/>
                <a:chExt cx="5525400" cy="736719"/>
              </a:xfrm>
            </p:grpSpPr>
            <p:sp>
              <p:nvSpPr>
                <p:cNvPr id="7218" name="矩形 127"/>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9" name="直角三角形 128"/>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20" name="Group 53"/>
              <p:cNvGrpSpPr/>
              <p:nvPr/>
            </p:nvGrpSpPr>
            <p:grpSpPr>
              <a:xfrm>
                <a:off x="0" y="0"/>
                <a:ext cx="3240000" cy="788858"/>
                <a:chOff x="0" y="0"/>
                <a:chExt cx="3240000" cy="788858"/>
              </a:xfrm>
            </p:grpSpPr>
            <p:sp>
              <p:nvSpPr>
                <p:cNvPr id="7221" name="直角三角形 124"/>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2" name="矩形 125"/>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3" name="矩形 126"/>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24" name="矩形 129"/>
            <p:cNvSpPr/>
            <p:nvPr/>
          </p:nvSpPr>
          <p:spPr>
            <a:xfrm>
              <a:off x="590230" y="331589"/>
              <a:ext cx="2699591"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SOFTWARE REQUIREMENTS</a:t>
              </a:r>
            </a:p>
          </p:txBody>
        </p:sp>
        <p:sp>
          <p:nvSpPr>
            <p:cNvPr id="7226" name="文本框 131"/>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4</a:t>
              </a:r>
              <a:endParaRPr lang="zh-CN" altLang="en-US" sz="5400" dirty="0">
                <a:solidFill>
                  <a:srgbClr val="A6A6A6"/>
                </a:solidFill>
                <a:latin typeface="Microsoft YaHei" pitchFamily="34" charset="-122"/>
                <a:ea typeface="Microsoft YaHei" pitchFamily="34" charset="-122"/>
              </a:endParaRPr>
            </a:p>
          </p:txBody>
        </p:sp>
      </p:grpSp>
      <p:grpSp>
        <p:nvGrpSpPr>
          <p:cNvPr id="7227" name="Group 60"/>
          <p:cNvGrpSpPr/>
          <p:nvPr/>
        </p:nvGrpSpPr>
        <p:grpSpPr>
          <a:xfrm>
            <a:off x="4699000" y="2295525"/>
            <a:ext cx="3790950" cy="990600"/>
            <a:chOff x="0" y="0"/>
            <a:chExt cx="3792131" cy="989477"/>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0" y="68857"/>
                <a:ext cx="3240000" cy="432000"/>
                <a:chOff x="0" y="0"/>
                <a:chExt cx="5525400" cy="736719"/>
              </a:xfrm>
            </p:grpSpPr>
            <p:sp>
              <p:nvSpPr>
                <p:cNvPr id="7230" name="矩形 149"/>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4" name="矩形 136"/>
                <p:cNvSpPr/>
                <p:nvPr/>
              </p:nvSpPr>
              <p:spPr>
                <a:xfrm flipH="1">
                  <a:off x="284400" y="500585"/>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36" name="矩形 173"/>
            <p:cNvSpPr/>
            <p:nvPr/>
          </p:nvSpPr>
          <p:spPr>
            <a:xfrm>
              <a:off x="590230" y="228836"/>
              <a:ext cx="2542062" cy="521378"/>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PROJECT DEADLINES AND</a:t>
              </a:r>
            </a:p>
            <a:p>
              <a:r>
                <a:rPr lang="en-US" altLang="zh-CN" sz="1400" dirty="0">
                  <a:solidFill>
                    <a:schemeClr val="bg1"/>
                  </a:solidFill>
                  <a:latin typeface="Microsoft YaHei" pitchFamily="34" charset="-122"/>
                  <a:ea typeface="Microsoft YaHei" pitchFamily="34" charset="-122"/>
                </a:rPr>
                <a:t> NAMING CONVENSIONS</a:t>
              </a:r>
            </a:p>
          </p:txBody>
        </p:sp>
        <p:sp>
          <p:nvSpPr>
            <p:cNvPr id="7238" name="文本框 184"/>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5</a:t>
              </a:r>
              <a:endParaRPr lang="zh-CN" altLang="en-US" sz="5400" dirty="0">
                <a:solidFill>
                  <a:srgbClr val="A6A6A6"/>
                </a:solidFill>
                <a:latin typeface="Microsoft YaHei" pitchFamily="34" charset="-122"/>
                <a:ea typeface="Microsoft YaHei" pitchFamily="34" charset="-122"/>
              </a:endParaRPr>
            </a:p>
          </p:txBody>
        </p:sp>
      </p:grpSp>
      <p:grpSp>
        <p:nvGrpSpPr>
          <p:cNvPr id="7239" name="Group 72"/>
          <p:cNvGrpSpPr/>
          <p:nvPr/>
        </p:nvGrpSpPr>
        <p:grpSpPr>
          <a:xfrm>
            <a:off x="4703763" y="3514725"/>
            <a:ext cx="3792537" cy="990600"/>
            <a:chOff x="0" y="0"/>
            <a:chExt cx="3792131" cy="989477"/>
          </a:xfrm>
        </p:grpSpPr>
        <p:grpSp>
          <p:nvGrpSpPr>
            <p:cNvPr id="7240" name="Group 73"/>
            <p:cNvGrpSpPr/>
            <p:nvPr/>
          </p:nvGrpSpPr>
          <p:grpSpPr>
            <a:xfrm>
              <a:off x="552131" y="200619"/>
              <a:ext cx="3240000" cy="788858"/>
              <a:chOff x="0" y="0"/>
              <a:chExt cx="3240000" cy="788858"/>
            </a:xfrm>
          </p:grpSpPr>
          <p:grpSp>
            <p:nvGrpSpPr>
              <p:cNvPr id="7241" name="Group 74"/>
              <p:cNvGrpSpPr/>
              <p:nvPr/>
            </p:nvGrpSpPr>
            <p:grpSpPr>
              <a:xfrm flipV="1">
                <a:off x="0" y="68857"/>
                <a:ext cx="3240000" cy="432000"/>
                <a:chOff x="0" y="0"/>
                <a:chExt cx="5525400" cy="736719"/>
              </a:xfrm>
            </p:grpSpPr>
            <p:sp>
              <p:nvSpPr>
                <p:cNvPr id="7242" name="矩形 191"/>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3" name="直角三角形 192"/>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44" name="Group 77"/>
              <p:cNvGrpSpPr/>
              <p:nvPr/>
            </p:nvGrpSpPr>
            <p:grpSpPr>
              <a:xfrm>
                <a:off x="0" y="0"/>
                <a:ext cx="3240000" cy="788858"/>
                <a:chOff x="0" y="0"/>
                <a:chExt cx="3240000" cy="788858"/>
              </a:xfrm>
            </p:grpSpPr>
            <p:sp>
              <p:nvSpPr>
                <p:cNvPr id="7245" name="直角三角形 188"/>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6" name="矩形 189"/>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7" name="矩形 190"/>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48" name="矩形 193"/>
            <p:cNvSpPr/>
            <p:nvPr/>
          </p:nvSpPr>
          <p:spPr>
            <a:xfrm>
              <a:off x="590230" y="331589"/>
              <a:ext cx="2904814"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GUIDELINES FOR SUBMISSION</a:t>
              </a:r>
            </a:p>
          </p:txBody>
        </p:sp>
        <p:sp>
          <p:nvSpPr>
            <p:cNvPr id="7250" name="文本框 195"/>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6</a:t>
              </a:r>
              <a:endParaRPr lang="zh-CN" altLang="en-US" sz="5400" dirty="0">
                <a:solidFill>
                  <a:srgbClr val="A6A6A6"/>
                </a:solidFill>
                <a:latin typeface="Microsoft YaHei" pitchFamily="34" charset="-122"/>
                <a:ea typeface="Microsoft YaHei" pitchFamily="34" charset="-122"/>
              </a:endParaRP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237696" cy="398965"/>
            </a:xfrm>
            <a:prstGeom prst="rect">
              <a:avLst/>
            </a:prstGeom>
            <a:solidFill>
              <a:srgbClr val="D2D2D2"/>
            </a:solidFill>
            <a:ln w="9525">
              <a:noFill/>
            </a:ln>
          </p:spPr>
          <p:txBody>
            <a:bodyPr wrap="none" anchor="t" anchorCtr="0">
              <a:spAutoFit/>
            </a:bodyPr>
            <a:lstStyle/>
            <a:p>
              <a:pPr algn="l"/>
              <a:r>
                <a:rPr lang="en-US" sz="2000" dirty="0">
                  <a:latin typeface="Georgia" panose="02040502050405020303" charset="0"/>
                  <a:cs typeface="Georgia" panose="02040502050405020303" charset="0"/>
                  <a:sym typeface="+mn-ea"/>
                </a:rPr>
                <a:t>Objective</a:t>
              </a:r>
              <a:endParaRPr lang="zh-CN" altLang="en-US" sz="2000" dirty="0">
                <a:solidFill>
                  <a:schemeClr val="bg1"/>
                </a:solidFill>
                <a:latin typeface="Georgia" panose="02040502050405020303" charset="0"/>
                <a:ea typeface="Microsoft YaHei" pitchFamily="34" charset="-122"/>
                <a:cs typeface="Georgia"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Explore the data and engineer new features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Predict the yield for each farm during the given timestamps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Given the forecasted demand for the next few months for a particular ingredient, device a strategy to source it</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Deploying the model </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CI/CD pipeline creation</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352830"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Problem Statement</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Predicting Customer Churn in a Telecom Company:</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A telecom company is facing a high customer churn rate and wants to reduce it.</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Customer churn refers to the process where a customer stops doing business with a</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company. In the telecom industry, customer churn is a major problem as acquiring newcustomers is more expensive than retaining existing customers. The company wants to use machine learning to predict which customers are likely to churn so that they cantake proactive measures to retain them. </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774497"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Solution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ML problem statement</a:t>
            </a:r>
            <a:r>
              <a:rPr lang="en-US" altLang="en-IN" sz="1600" dirty="0">
                <a:latin typeface="Times New Roman Regular" panose="02020603050405020304" charset="0"/>
                <a:cs typeface="Times New Roman Regular" panose="02020603050405020304" charset="0"/>
                <a:sym typeface="+mn-ea"/>
              </a:rPr>
              <a:t> - </a:t>
            </a:r>
            <a:r>
              <a:rPr lang="en-IN" sz="1600" dirty="0">
                <a:latin typeface="Times New Roman Regular" panose="02020603050405020304" charset="0"/>
                <a:cs typeface="Times New Roman Regular" panose="02020603050405020304" charset="0"/>
                <a:sym typeface="+mn-ea"/>
              </a:rPr>
              <a:t>Business Case</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Data Preprocessing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Data Exploration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Visualization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Models</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Validation and Parameter Tuning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CI/CD Pipeline - Deployment </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81958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Software</a:t>
              </a:r>
              <a:r>
                <a:rPr lang="en-IN" sz="2000" dirty="0">
                  <a:latin typeface="Georgia Regular" panose="02040502050405020303" charset="0"/>
                  <a:cs typeface="Georgia Regular" panose="02040502050405020303" charset="0"/>
                  <a:sym typeface="+mn-ea"/>
                </a:rPr>
                <a:t>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a:t>
            </a:r>
            <a:r>
              <a:rPr lang="en-IN" sz="1600" dirty="0">
                <a:latin typeface="Georgia Regular" panose="02040502050405020303" charset="0"/>
                <a:cs typeface="Georgia Regular" panose="02040502050405020303" charset="0"/>
                <a:sym typeface="+mn-ea"/>
              </a:rPr>
              <a:t>ython</a:t>
            </a:r>
            <a:r>
              <a:rPr lang="en-US" altLang="en-IN" sz="1600" dirty="0">
                <a:latin typeface="Georgia Regular" panose="02040502050405020303" charset="0"/>
                <a:cs typeface="Georgia Regular" panose="02040502050405020303" charset="0"/>
                <a:sym typeface="+mn-ea"/>
              </a:rPr>
              <a:t> / PySpark </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Visualization</a:t>
            </a:r>
            <a:r>
              <a:rPr lang="en-US" altLang="en-IN" sz="1600" dirty="0">
                <a:latin typeface="Georgia Regular" panose="02040502050405020303" charset="0"/>
                <a:cs typeface="Georgia Regular" panose="02040502050405020303" charset="0"/>
                <a:sym typeface="+mn-ea"/>
              </a:rPr>
              <a:t> Packages / Tool</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a:t>
            </a: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 </a:t>
            </a:r>
            <a:r>
              <a:rPr lang="en-US" altLang="en-IN" sz="1600" dirty="0">
                <a:latin typeface="Georgia Regular" panose="02040502050405020303" charset="0"/>
                <a:cs typeface="Georgia Regular" panose="02040502050405020303" charset="0"/>
                <a:sym typeface="+mn-ea"/>
              </a:rPr>
              <a:t>H</a:t>
            </a:r>
            <a:r>
              <a:rPr lang="en-IN" sz="1600" dirty="0">
                <a:latin typeface="Georgia Regular" panose="02040502050405020303" charset="0"/>
                <a:cs typeface="Georgia Regular" panose="02040502050405020303" charset="0"/>
                <a:sym typeface="+mn-ea"/>
              </a:rPr>
              <a:t>ub</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Docker</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CI/CD</a:t>
            </a:r>
            <a:r>
              <a:rPr lang="en-US" altLang="en-IN" sz="1600" dirty="0">
                <a:latin typeface="Georgia Regular" panose="02040502050405020303" charset="0"/>
                <a:cs typeface="Georgia Regular" panose="02040502050405020303" charset="0"/>
                <a:sym typeface="+mn-ea"/>
              </a:rPr>
              <a:t> - Jenkins </a:t>
            </a:r>
            <a:endParaRPr lang="en-US" alt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Anaconda </a:t>
            </a:r>
            <a:r>
              <a:rPr lang="en-US" altLang="en-IN" sz="1600" dirty="0">
                <a:latin typeface="Georgia Regular" panose="02040502050405020303" charset="0"/>
                <a:cs typeface="Georgia Regular" panose="02040502050405020303" charset="0"/>
                <a:sym typeface="+mn-ea"/>
              </a:rPr>
              <a:t>J</a:t>
            </a:r>
            <a:r>
              <a:rPr lang="en-IN" sz="1600" dirty="0">
                <a:latin typeface="Georgia Regular" panose="02040502050405020303" charset="0"/>
                <a:cs typeface="Georgia Regular" panose="02040502050405020303" charset="0"/>
                <a:sym typeface="+mn-ea"/>
              </a:rPr>
              <a:t>upyter Nootbook</a:t>
            </a:r>
            <a:r>
              <a:rPr lang="en-US" altLang="en-IN" sz="1600" dirty="0">
                <a:latin typeface="Georgia Regular" panose="02040502050405020303" charset="0"/>
                <a:cs typeface="Georgia Regular" panose="02040502050405020303" charset="0"/>
                <a:sym typeface="+mn-ea"/>
              </a:rPr>
              <a:t> / Google Collab</a:t>
            </a: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VS Code</a:t>
            </a:r>
            <a:r>
              <a:rPr lang="en-US" altLang="en-IN" sz="1600" dirty="0">
                <a:latin typeface="Georgia Regular" panose="02040502050405020303" charset="0"/>
                <a:cs typeface="Georgia Regular" panose="02040502050405020303" charset="0"/>
                <a:sym typeface="+mn-ea"/>
              </a:rPr>
              <a:t> Editor</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046739"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Project Deadline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985578" y="1236413"/>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panose="02040502050405020303" charset="0"/>
                <a:cs typeface="Georgia Regular" panose="02040502050405020303" charset="0"/>
                <a:sym typeface="+mn-ea"/>
              </a:rPr>
              <a:t>Start Date of Project: 1</a:t>
            </a:r>
            <a:r>
              <a:rPr lang="en-US" altLang="en-IN" sz="1600" dirty="0">
                <a:latin typeface="Georgia Regular" panose="02040502050405020303" charset="0"/>
                <a:cs typeface="Georgia Regular" panose="02040502050405020303" charset="0"/>
                <a:sym typeface="+mn-ea"/>
              </a:rPr>
              <a:t>1</a:t>
            </a:r>
            <a:r>
              <a:rPr lang="en-IN" sz="1600" dirty="0">
                <a:latin typeface="Georgia Regular" panose="02040502050405020303" charset="0"/>
                <a:cs typeface="Georgia Regular" panose="02040502050405020303" charset="0"/>
                <a:sym typeface="+mn-ea"/>
              </a:rPr>
              <a:t>th </a:t>
            </a:r>
            <a:r>
              <a:rPr lang="en-US" altLang="en-IN" sz="1600" dirty="0">
                <a:latin typeface="Georgia Regular" panose="02040502050405020303" charset="0"/>
                <a:cs typeface="Georgia Regular" panose="02040502050405020303" charset="0"/>
                <a:sym typeface="+mn-ea"/>
              </a:rPr>
              <a:t>March</a:t>
            </a:r>
            <a:r>
              <a:rPr lang="en-IN" sz="1600" dirty="0">
                <a:latin typeface="Georgia Regular" panose="02040502050405020303" charset="0"/>
                <a:cs typeface="Georgia Regular" panose="02040502050405020303" charset="0"/>
                <a:sym typeface="+mn-ea"/>
              </a:rPr>
              <a:t> 202</a:t>
            </a:r>
            <a:r>
              <a:rPr lang="en-US" altLang="en-IN" sz="1600" dirty="0">
                <a:latin typeface="Georgia Regular" panose="02040502050405020303" charset="0"/>
                <a:cs typeface="Georgia Regular" panose="02040502050405020303" charset="0"/>
                <a:sym typeface="+mn-ea"/>
              </a:rPr>
              <a:t>3</a:t>
            </a:r>
            <a:endParaRPr lang="en-IN" sz="1600" dirty="0">
              <a:latin typeface="Georgia Regular" panose="02040502050405020303" charset="0"/>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03nd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From 11.03.23 @ 9.00 am</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To 03.04.23 @ 12.00 pm</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
        <p:nvSpPr>
          <p:cNvPr id="2" name="矩形 10">
            <a:extLst>
              <a:ext uri="{FF2B5EF4-FFF2-40B4-BE49-F238E27FC236}">
                <a16:creationId xmlns:a16="http://schemas.microsoft.com/office/drawing/2014/main" id="{D9F49663-965E-02DF-82F9-6B0DCFBF3E38}"/>
              </a:ext>
            </a:extLst>
          </p:cNvPr>
          <p:cNvSpPr/>
          <p:nvPr/>
        </p:nvSpPr>
        <p:spPr>
          <a:xfrm>
            <a:off x="4868471" y="3042542"/>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a:ea typeface="SimSun"/>
                <a:cs typeface="Georgia Regular" panose="02040502050405020303" charset="0"/>
                <a:sym typeface="+mn-ea"/>
              </a:rPr>
              <a:t>Start Date of Project: 13th </a:t>
            </a:r>
            <a:r>
              <a:rPr lang="en-US" altLang="en-IN" sz="1600" dirty="0">
                <a:latin typeface="Georgia Regular"/>
                <a:ea typeface="SimSun"/>
                <a:cs typeface="Georgia Regular" panose="02040502050405020303" charset="0"/>
                <a:sym typeface="+mn-ea"/>
              </a:rPr>
              <a:t>March</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IN" sz="1600" dirty="0">
              <a:latin typeface="Georgia Regular"/>
              <a:ea typeface="SimSun"/>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02nd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From 13.03.23 @ 9.00 am</a:t>
            </a:r>
            <a:endParaRPr lang="en-US" altLang="en-IN" sz="1600" dirty="0">
              <a:latin typeface="Georgia Regular"/>
              <a:ea typeface="SimSun"/>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To 02.04.23 @ 12.00 pm</a:t>
            </a:r>
            <a:endParaRPr lang="en-US" altLang="zh-CN" sz="1600" b="1" dirty="0">
              <a:latin typeface="Georgia Regular"/>
              <a:ea typeface="SimSun"/>
              <a:cs typeface="Times New Roman Regular" panose="02020603050405020304" charset="0"/>
            </a:endParaRPr>
          </a:p>
        </p:txBody>
      </p:sp>
      <p:sp>
        <p:nvSpPr>
          <p:cNvPr id="5" name="TextBox 4">
            <a:extLst>
              <a:ext uri="{FF2B5EF4-FFF2-40B4-BE49-F238E27FC236}">
                <a16:creationId xmlns:a16="http://schemas.microsoft.com/office/drawing/2014/main" id="{649F023A-6BC7-7288-B93A-C82BE9300FB6}"/>
              </a:ext>
            </a:extLst>
          </p:cNvPr>
          <p:cNvSpPr txBox="1"/>
          <p:nvPr/>
        </p:nvSpPr>
        <p:spPr>
          <a:xfrm>
            <a:off x="5306921" y="1870836"/>
            <a:ext cx="1052316" cy="3018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116</a:t>
            </a:r>
            <a:endParaRPr lang="en-IN" dirty="0">
              <a:latin typeface="Georgia Regular"/>
            </a:endParaRPr>
          </a:p>
        </p:txBody>
      </p:sp>
      <p:sp>
        <p:nvSpPr>
          <p:cNvPr id="6" name="TextBox 5">
            <a:extLst>
              <a:ext uri="{FF2B5EF4-FFF2-40B4-BE49-F238E27FC236}">
                <a16:creationId xmlns:a16="http://schemas.microsoft.com/office/drawing/2014/main" id="{3FBCCBD3-3CC9-0106-CDAF-5EFE82B17149}"/>
              </a:ext>
            </a:extLst>
          </p:cNvPr>
          <p:cNvSpPr txBox="1"/>
          <p:nvPr/>
        </p:nvSpPr>
        <p:spPr>
          <a:xfrm>
            <a:off x="2685577" y="3807324"/>
            <a:ext cx="118456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108B</a:t>
            </a:r>
            <a:endParaRPr lang="en-IN" dirty="0">
              <a:latin typeface="Georgia Regular"/>
            </a:endParaRPr>
          </a:p>
        </p:txBody>
      </p:sp>
      <p:sp>
        <p:nvSpPr>
          <p:cNvPr id="7" name="Arrow: Left 6">
            <a:extLst>
              <a:ext uri="{FF2B5EF4-FFF2-40B4-BE49-F238E27FC236}">
                <a16:creationId xmlns:a16="http://schemas.microsoft.com/office/drawing/2014/main" id="{26DBC9B4-1576-7831-1C98-4686F0420A9D}"/>
              </a:ext>
            </a:extLst>
          </p:cNvPr>
          <p:cNvSpPr/>
          <p:nvPr/>
        </p:nvSpPr>
        <p:spPr bwMode="auto">
          <a:xfrm>
            <a:off x="4630680" y="1871289"/>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
        <p:nvSpPr>
          <p:cNvPr id="8" name="Arrow: Left 7">
            <a:extLst>
              <a:ext uri="{FF2B5EF4-FFF2-40B4-BE49-F238E27FC236}">
                <a16:creationId xmlns:a16="http://schemas.microsoft.com/office/drawing/2014/main" id="{41C0A278-0920-447E-0D04-B7581486CECC}"/>
              </a:ext>
            </a:extLst>
          </p:cNvPr>
          <p:cNvSpPr/>
          <p:nvPr/>
        </p:nvSpPr>
        <p:spPr bwMode="auto">
          <a:xfrm rot="10800000">
            <a:off x="3969440" y="3793607"/>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42370"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Naming Convention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1198880"/>
          </a:xfrm>
          <a:prstGeom prst="rect">
            <a:avLst/>
          </a:prstGeom>
          <a:noFill/>
          <a:ln w="9525">
            <a:noFill/>
          </a:ln>
        </p:spPr>
        <p:txBody>
          <a:bodyPr wrap="square" anchor="t" anchorCtr="0">
            <a:spAutoFit/>
          </a:bodyPr>
          <a:lstStyle/>
          <a:p>
            <a:pPr marR="0" algn="just">
              <a:lnSpc>
                <a:spcPct val="150000"/>
              </a:lnSpc>
              <a:spcBef>
                <a:spcPts val="0"/>
              </a:spcBef>
              <a:spcAft>
                <a:spcPts val="0"/>
              </a:spcAft>
            </a:pPr>
            <a:r>
              <a:rPr lang="en-US" sz="1600" dirty="0">
                <a:latin typeface="Georgia Regular" panose="02040502050405020303" charset="0"/>
                <a:cs typeface="Georgia Regular" panose="02040502050405020303" charset="0"/>
                <a:sym typeface="+mn-ea"/>
              </a:rPr>
              <a:t>SID_batchno_problemstatement.zip should be the file name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Example: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1021_realtimeproblemforretailindustry.zip</a:t>
            </a: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ipynb, ppt, dataset, any relevant document</a:t>
            </a:r>
            <a:r>
              <a:rPr lang="en-US" altLang="en-IN" sz="1600" dirty="0">
                <a:latin typeface="Georgia Regular" panose="02040502050405020303" charset="0"/>
                <a:cs typeface="Georgia Regular" panose="02040502050405020303" charset="0"/>
                <a:sym typeface="+mn-ea"/>
              </a:rPr>
              <a:t>(.pkl,requirements,docker,server.py etc..)</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System will accept only ZIP file submissions i.e., in .zip format</a:t>
            </a:r>
            <a:r>
              <a:rPr lang="en-US" altLang="en-IN" sz="1600" dirty="0">
                <a:latin typeface="Georgia Regular" panose="02040502050405020303" charset="0"/>
                <a:cs typeface="Georgia Regular" panose="02040502050405020303" charset="0"/>
                <a:sym typeface="+mn-ea"/>
              </a:rPr>
              <a:t> </a:t>
            </a:r>
            <a:r>
              <a:rPr lang="en-IN" sz="1600" dirty="0">
                <a:latin typeface="Georgia Regular" panose="02040502050405020303" charset="0"/>
                <a:cs typeface="Georgia Regular" panose="02040502050405020303" charset="0"/>
                <a:sym typeface="+mn-ea"/>
              </a:rPr>
              <a:t>(Max size- </a:t>
            </a:r>
            <a:r>
              <a:rPr lang="en-US" altLang="en-IN" sz="1600" dirty="0">
                <a:latin typeface="Georgia Regular" panose="02040502050405020303" charset="0"/>
                <a:cs typeface="Georgia Regular" panose="02040502050405020303" charset="0"/>
                <a:sym typeface="+mn-ea"/>
              </a:rPr>
              <a:t>10</a:t>
            </a:r>
            <a:r>
              <a:rPr lang="en-IN" sz="1600" dirty="0">
                <a:latin typeface="Georgia Regular" panose="02040502050405020303" charset="0"/>
                <a:cs typeface="Georgia Regular" panose="02040502050405020303" charset="0"/>
                <a:sym typeface="+mn-ea"/>
              </a:rPr>
              <a:t>0 MB). </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Review the uploaded the file in preview (which comes after saving the answer), The submission file is of zip type which cannot be previewed. Please download.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Then finish assignment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3271</Words>
  <Application>Microsoft Office PowerPoint</Application>
  <PresentationFormat>On-screen Show (16:9)</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bhargavar</cp:lastModifiedBy>
  <cp:revision>132</cp:revision>
  <dcterms:created xsi:type="dcterms:W3CDTF">2023-03-10T05:19:48Z</dcterms:created>
  <dcterms:modified xsi:type="dcterms:W3CDTF">2023-03-11T09:17:39Z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y fmtid="{D5CDD505-2E9C-101B-9397-08002B2CF9AE}" pid="3" name="ICV">
    <vt:lpwstr>0E3D1ED0DC944F19A16F6D164F549E02</vt:lpwstr>
  </property>
</Properties>
</file>