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5" r:id="rId1"/>
  </p:sldMasterIdLst>
  <p:sldIdLst>
    <p:sldId id="256" r:id="rId2"/>
    <p:sldId id="257" r:id="rId3"/>
    <p:sldId id="258" r:id="rId4"/>
    <p:sldId id="259" r:id="rId5"/>
    <p:sldId id="260" r:id="rId6"/>
    <p:sldId id="261" r:id="rId7"/>
    <p:sldId id="262" r:id="rId8"/>
    <p:sldId id="263" r:id="rId9"/>
    <p:sldId id="264"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2/3/2025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2/3/2025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693916"/>
            <a:ext cx="11216640" cy="1120820"/>
          </a:xfrm>
          <a:prstGeom prst="rect">
            <a:avLst/>
          </a:prstGeom>
        </p:spPr>
        <p:txBody>
          <a:bodyPr vert="horz" wrap="square" lIns="0" tIns="12700" rIns="0" bIns="0" rtlCol="0">
            <a:spAutoFit/>
          </a:bodyPr>
          <a:lstStyle/>
          <a:p>
            <a:pPr marL="4084954" marR="5080" indent="-4072890" algn="ctr">
              <a:spcBef>
                <a:spcPts val="100"/>
              </a:spcBef>
            </a:pPr>
            <a:r>
              <a:rPr lang="en-IN" sz="3600" dirty="0">
                <a:effectLst/>
              </a:rPr>
              <a:t>Metro Operations Optimization</a:t>
            </a:r>
            <a:br>
              <a:rPr lang="en-IN" sz="3600" dirty="0">
                <a:effectLst/>
              </a:rPr>
            </a:b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7" y="4200905"/>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smtClean="0">
                <a:latin typeface="Times New Roman" panose="02020603050405020304" pitchFamily="18" charset="0"/>
                <a:cs typeface="Times New Roman" panose="02020603050405020304" pitchFamily="18" charset="0"/>
              </a:rPr>
              <a:t>Sirisha P G</a:t>
            </a:r>
            <a:r>
              <a:rPr sz="2800" spc="110" dirty="0" smtClean="0">
                <a:latin typeface="Times New Roman" panose="02020603050405020304" pitchFamily="18" charset="0"/>
                <a:cs typeface="Times New Roman" panose="02020603050405020304" pitchFamily="18" charset="0"/>
              </a:rPr>
              <a:t> </a:t>
            </a:r>
            <a:r>
              <a:rPr sz="2800" spc="-145" dirty="0" smtClean="0">
                <a:latin typeface="Times New Roman" panose="02020603050405020304" pitchFamily="18" charset="0"/>
                <a:cs typeface="Times New Roman" panose="02020603050405020304" pitchFamily="18" charset="0"/>
              </a:rPr>
              <a:t>Department</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smtClean="0">
                <a:latin typeface="Times New Roman" panose="02020603050405020304" pitchFamily="18" charset="0"/>
                <a:cs typeface="Times New Roman" panose="02020603050405020304" pitchFamily="18" charset="0"/>
              </a:rPr>
              <a:t>1BO23MC040</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dirty="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dirty="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dirty="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dirty="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dirty="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dirty="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dirty="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dirty="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dirty="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5" y="417017"/>
            <a:ext cx="11470005" cy="4347985"/>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imes New Roman" panose="02020603050405020304" pitchFamily="18" charset="0"/>
                <a:cs typeface="Times New Roman" panose="02020603050405020304" pitchFamily="18" charset="0"/>
              </a:rPr>
              <a:t>Abstract</a:t>
            </a:r>
            <a:r>
              <a:rPr sz="3200" spc="-1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a:p>
            <a:pPr>
              <a:lnSpc>
                <a:spcPct val="100000"/>
              </a:lnSpc>
              <a:spcBef>
                <a:spcPts val="125"/>
              </a:spcBef>
            </a:pPr>
            <a:endParaRPr sz="3200" dirty="0">
              <a:latin typeface="Trebuchet MS"/>
              <a:cs typeface="Trebuchet MS"/>
            </a:endParaRPr>
          </a:p>
          <a:p>
            <a:pPr algn="just">
              <a:lnSpc>
                <a:spcPct val="150000"/>
              </a:lnSpc>
              <a:spcBef>
                <a:spcPts val="130"/>
              </a:spcBef>
            </a:pPr>
            <a:r>
              <a:rPr lang="en-US" dirty="0" smtClean="0">
                <a:latin typeface="Times New Roman" panose="02020603050405020304" pitchFamily="18" charset="0"/>
                <a:cs typeface="Times New Roman" panose="02020603050405020304" pitchFamily="18" charset="0"/>
              </a:rPr>
              <a:t>Metro </a:t>
            </a:r>
            <a:r>
              <a:rPr lang="en-US" dirty="0">
                <a:latin typeface="Times New Roman" panose="02020603050405020304" pitchFamily="18" charset="0"/>
                <a:cs typeface="Times New Roman" panose="02020603050405020304" pitchFamily="18" charset="0"/>
              </a:rPr>
              <a:t>rail systems play a crucial role in urban transportation, but operational inefficiencies, high costs, service disruptions, and increasing passenger demand present significant challenges. Metro Operations Optimization aims to enhance efficiency, reliability, and sustainability by leveraging advanced technologies such as AI,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and data analytics. Key strategies include AI-driven scheduling for demand-based train frequency, predictive maintenance to prevent failures, energy-efficient operations through regenerative braking and smart driving techniques, and automated train control for precision and safety. Additionally, real-time passenger information systems, smart ticketing, and crowd management improve user experience, while centralized control centers enable swift incident management</a:t>
            </a:r>
            <a:endParaRPr lang="en-IN" spc="-50" dirty="0">
              <a:latin typeface="Times New Roman" panose="02020603050405020304" pitchFamily="18" charset="0"/>
              <a:cs typeface="Times New Roman" panose="02020603050405020304" pitchFamily="18" charset="0"/>
            </a:endParaRPr>
          </a:p>
          <a:p>
            <a:pPr algn="just">
              <a:lnSpc>
                <a:spcPct val="150000"/>
              </a:lnSpc>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5" y="417017"/>
            <a:ext cx="11572875" cy="4778872"/>
          </a:xfrm>
          <a:prstGeom prst="rect">
            <a:avLst/>
          </a:prstGeom>
        </p:spPr>
        <p:txBody>
          <a:bodyPr vert="horz" wrap="square" lIns="0" tIns="13335" rIns="0" bIns="0" rtlCol="0">
            <a:spAutoFit/>
          </a:bodyPr>
          <a:lstStyle/>
          <a:p>
            <a:pPr marL="12700">
              <a:lnSpc>
                <a:spcPct val="100000"/>
              </a:lnSpc>
              <a:spcBef>
                <a:spcPts val="105"/>
              </a:spcBef>
            </a:pPr>
            <a:r>
              <a:rPr sz="3200" b="1" spc="50" dirty="0">
                <a:latin typeface="Times New Roman" panose="02020603050405020304" pitchFamily="18" charset="0"/>
                <a:cs typeface="Times New Roman" panose="02020603050405020304" pitchFamily="18" charset="0"/>
              </a:rPr>
              <a:t>Problem</a:t>
            </a:r>
            <a:r>
              <a:rPr sz="3200" b="1" spc="-80" dirty="0">
                <a:latin typeface="Times New Roman" panose="02020603050405020304" pitchFamily="18" charset="0"/>
                <a:cs typeface="Times New Roman" panose="02020603050405020304" pitchFamily="18" charset="0"/>
              </a:rPr>
              <a:t> </a:t>
            </a:r>
            <a:r>
              <a:rPr sz="3200" b="1" spc="40" dirty="0">
                <a:latin typeface="Times New Roman" panose="02020603050405020304" pitchFamily="18" charset="0"/>
                <a:cs typeface="Times New Roman" panose="02020603050405020304" pitchFamily="18" charset="0"/>
              </a:rPr>
              <a:t>Statement</a:t>
            </a:r>
            <a:endParaRPr sz="3200" dirty="0">
              <a:latin typeface="Times New Roman" panose="02020603050405020304" pitchFamily="18" charset="0"/>
              <a:cs typeface="Times New Roman" panose="02020603050405020304" pitchFamily="18" charset="0"/>
            </a:endParaRPr>
          </a:p>
          <a:p>
            <a:pPr>
              <a:lnSpc>
                <a:spcPct val="100000"/>
              </a:lnSpc>
              <a:spcBef>
                <a:spcPts val="125"/>
              </a:spcBef>
            </a:pPr>
            <a:endParaRPr sz="2400" dirty="0">
              <a:latin typeface="Times New Roman" panose="02020603050405020304" pitchFamily="18" charset="0"/>
              <a:cs typeface="Times New Roman" panose="02020603050405020304" pitchFamily="18" charset="0"/>
            </a:endParaRPr>
          </a:p>
          <a:p>
            <a:pPr algn="just">
              <a:lnSpc>
                <a:spcPct val="150000"/>
              </a:lnSpc>
              <a:spcBef>
                <a:spcPts val="130"/>
              </a:spcBef>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increasing demand for efficient, reliable, and sustainable urban transportation presents significant challenges for metro rail systems. Inefficiencies in train scheduling, high operational costs, energy wastage, frequent service disruptions, and overcrowding negatively impact both operators and passengers. Traditional methods of metro operations struggle to adapt to fluctuating passenger demand, leading to delays, increased maintenance costs, and suboptimal resource utilization. Additionally, safety concerns, environmental impact, and the need for seamless passenger experiences further complicate operations. The lack of real-time data integration and advanced predictive analytics results in inefficient decision-making, affecting service quality and financial sustainability. Therefore, there is a critical need for an optimized metro operations framework that leverages data-driven strategies, automation, and advanced technologies such as AI and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to enhance efficiency, reduce costs, improve passenger satisfaction, and support sustainable urban mobility.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1481329"/>
            <a:ext cx="10972800" cy="4036361"/>
          </a:xfrm>
          <a:prstGeom prst="rect">
            <a:avLst/>
          </a:prstGeom>
        </p:spPr>
        <p:txBody>
          <a:bodyPr vert="horz" wrap="square" lIns="0" tIns="12065" rIns="0" bIns="0" rtlCol="0">
            <a:spAutoFit/>
          </a:bodyPr>
          <a:lstStyle/>
          <a:p>
            <a:pPr algn="just">
              <a:lnSpc>
                <a:spcPct val="150000"/>
              </a:lnSpc>
            </a:pPr>
            <a:r>
              <a:rPr lang="en-IN" sz="1800" dirty="0">
                <a:latin typeface="Times New Roman" panose="02020603050405020304" pitchFamily="18" charset="0"/>
                <a:cs typeface="Times New Roman" panose="02020603050405020304" pitchFamily="18" charset="0"/>
              </a:rPr>
              <a:t>To address the challenges in metro operations, an </a:t>
            </a:r>
            <a:r>
              <a:rPr lang="en-IN" sz="1800" b="1" dirty="0">
                <a:latin typeface="Times New Roman" panose="02020603050405020304" pitchFamily="18" charset="0"/>
                <a:cs typeface="Times New Roman" panose="02020603050405020304" pitchFamily="18" charset="0"/>
              </a:rPr>
              <a:t>optimized metro operations framework</a:t>
            </a:r>
            <a:r>
              <a:rPr lang="en-IN" sz="1800" dirty="0">
                <a:latin typeface="Times New Roman" panose="02020603050405020304" pitchFamily="18" charset="0"/>
                <a:cs typeface="Times New Roman" panose="02020603050405020304" pitchFamily="18" charset="0"/>
              </a:rPr>
              <a:t> should leverage advanced technologies and data-driven strategies to enhance efficiency, reduce costs, and improve passenger satisfaction. Key solutions include:</a:t>
            </a:r>
          </a:p>
          <a:p>
            <a:pPr lvl="0" algn="just">
              <a:lnSpc>
                <a:spcPct val="150000"/>
              </a:lnSpc>
            </a:pPr>
            <a:r>
              <a:rPr lang="en-IN" sz="1800" dirty="0">
                <a:latin typeface="Times New Roman" panose="02020603050405020304" pitchFamily="18" charset="0"/>
                <a:cs typeface="Times New Roman" panose="02020603050405020304" pitchFamily="18" charset="0"/>
              </a:rPr>
              <a:t>Smart Scheduling and Real-Time Optimization</a:t>
            </a:r>
          </a:p>
          <a:p>
            <a:pPr lvl="0" algn="just">
              <a:lnSpc>
                <a:spcPct val="150000"/>
              </a:lnSpc>
            </a:pPr>
            <a:r>
              <a:rPr lang="en-IN" sz="1800" dirty="0">
                <a:latin typeface="Times New Roman" panose="02020603050405020304" pitchFamily="18" charset="0"/>
                <a:cs typeface="Times New Roman" panose="02020603050405020304" pitchFamily="18" charset="0"/>
              </a:rPr>
              <a:t>Predictive Maintenance and Asset Management</a:t>
            </a:r>
          </a:p>
          <a:p>
            <a:pPr lvl="0" algn="just">
              <a:lnSpc>
                <a:spcPct val="150000"/>
              </a:lnSpc>
            </a:pPr>
            <a:r>
              <a:rPr lang="en-IN" sz="1800" dirty="0">
                <a:latin typeface="Times New Roman" panose="02020603050405020304" pitchFamily="18" charset="0"/>
                <a:cs typeface="Times New Roman" panose="02020603050405020304" pitchFamily="18" charset="0"/>
              </a:rPr>
              <a:t>Energy Efficiency and Sustainability</a:t>
            </a:r>
          </a:p>
          <a:p>
            <a:pPr lvl="0" algn="just">
              <a:lnSpc>
                <a:spcPct val="150000"/>
              </a:lnSpc>
            </a:pPr>
            <a:r>
              <a:rPr lang="en-IN" sz="1800" dirty="0">
                <a:latin typeface="Times New Roman" panose="02020603050405020304" pitchFamily="18" charset="0"/>
                <a:cs typeface="Times New Roman" panose="02020603050405020304" pitchFamily="18" charset="0"/>
              </a:rPr>
              <a:t>Automated and AI-Driven Operations</a:t>
            </a:r>
          </a:p>
          <a:p>
            <a:pPr lvl="0" algn="just">
              <a:lnSpc>
                <a:spcPct val="150000"/>
              </a:lnSpc>
            </a:pPr>
            <a:r>
              <a:rPr lang="en-IN" sz="1800" dirty="0">
                <a:latin typeface="Times New Roman" panose="02020603050405020304" pitchFamily="18" charset="0"/>
                <a:cs typeface="Times New Roman" panose="02020603050405020304" pitchFamily="18" charset="0"/>
              </a:rPr>
              <a:t>Data-Driven Decision Making</a:t>
            </a:r>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Short</a:t>
            </a:r>
            <a:r>
              <a:rPr spc="-285" dirty="0"/>
              <a:t> </a:t>
            </a:r>
            <a:r>
              <a:rPr spc="-10" dirty="0"/>
              <a:t>Video</a:t>
            </a:r>
          </a:p>
        </p:txBody>
      </p:sp>
      <p:sp>
        <p:nvSpPr>
          <p:cNvPr id="3" name="object 3"/>
          <p:cNvSpPr txBox="1"/>
          <p:nvPr/>
        </p:nvSpPr>
        <p:spPr>
          <a:xfrm>
            <a:off x="1848992" y="2226055"/>
            <a:ext cx="8545830"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Trebuchet MS"/>
                <a:cs typeface="Trebuchet MS"/>
              </a:rPr>
              <a:t>https://drive.google.com/file/d/1BIV7AoA1VfCcNAzE632XUe6Uhd4_VYlu/view?usp=sharing</a:t>
            </a:r>
            <a:endParaRPr sz="18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4"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4" name="Rectangle 3"/>
          <p:cNvSpPr/>
          <p:nvPr/>
        </p:nvSpPr>
        <p:spPr>
          <a:xfrm>
            <a:off x="3048000" y="3105835"/>
            <a:ext cx="6096000" cy="646331"/>
          </a:xfrm>
          <a:prstGeom prst="rect">
            <a:avLst/>
          </a:prstGeom>
        </p:spPr>
        <p:txBody>
          <a:bodyPr>
            <a:spAutoFit/>
          </a:bodyPr>
          <a:lstStyle/>
          <a:p>
            <a:r>
              <a:rPr lang="en-IN" dirty="0"/>
              <a:t>https://github.com/sirisha771/siri45-Metro-Operations-Optimization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Average Interval Between Trips by Part of Day"/>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69377"/>
            <a:ext cx="4326733" cy="4119245"/>
          </a:xfrm>
          <a:prstGeom prst="rect">
            <a:avLst/>
          </a:prstGeom>
          <a:noFill/>
          <a:ln>
            <a:noFill/>
          </a:ln>
        </p:spPr>
      </p:pic>
      <p:pic>
        <p:nvPicPr>
          <p:cNvPr id="6" name="Picture 5" descr="Number of Trips per Day of the Week"/>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524000"/>
            <a:ext cx="4495800" cy="381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tro Operations Optimization: Geographical Distribution of Delhi Metro Stops"/>
          <p:cNvPicPr/>
          <p:nvPr/>
        </p:nvPicPr>
        <p:blipFill>
          <a:blip r:embed="rId2">
            <a:extLst>
              <a:ext uri="{28A0092B-C50C-407E-A947-70E740481C1C}">
                <a14:useLocalDpi xmlns:a14="http://schemas.microsoft.com/office/drawing/2010/main" val="0"/>
              </a:ext>
            </a:extLst>
          </a:blip>
          <a:srcRect/>
          <a:stretch>
            <a:fillRect/>
          </a:stretch>
        </p:blipFill>
        <p:spPr bwMode="auto">
          <a:xfrm>
            <a:off x="381001" y="1468120"/>
            <a:ext cx="4190999" cy="3921760"/>
          </a:xfrm>
          <a:prstGeom prst="rect">
            <a:avLst/>
          </a:prstGeom>
          <a:noFill/>
          <a:ln>
            <a:noFill/>
          </a:ln>
        </p:spPr>
      </p:pic>
      <p:pic>
        <p:nvPicPr>
          <p:cNvPr id="6" name="Picture 5" descr="Metro Operations Optimization: Number of Trips per Time Interval"/>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371600"/>
            <a:ext cx="4114800" cy="3881755"/>
          </a:xfrm>
          <a:prstGeom prst="rect">
            <a:avLst/>
          </a:prstGeom>
          <a:noFill/>
          <a:ln>
            <a:noFill/>
          </a:ln>
        </p:spPr>
      </p:pic>
    </p:spTree>
    <p:extLst>
      <p:ext uri="{BB962C8B-B14F-4D97-AF65-F5344CB8AC3E}">
        <p14:creationId xmlns:p14="http://schemas.microsoft.com/office/powerpoint/2010/main" val="2066388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TotalTime>
  <Words>378</Words>
  <Application>Microsoft Office PowerPoint</Application>
  <PresentationFormat>Custom</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Metro Operations Optimization </vt:lpstr>
      <vt:lpstr>PowerPoint Presentation</vt:lpstr>
      <vt:lpstr>PowerPoint Presentation</vt:lpstr>
      <vt:lpstr>PowerPoint Presentation</vt:lpstr>
      <vt:lpstr>Proposed Solution</vt:lpstr>
      <vt:lpstr>Short Video</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Sirisha pala</cp:lastModifiedBy>
  <cp:revision>4</cp:revision>
  <dcterms:created xsi:type="dcterms:W3CDTF">2025-01-28T12:55:32Z</dcterms:created>
  <dcterms:modified xsi:type="dcterms:W3CDTF">2025-02-03T11:59:57Z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