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62" r:id="rId4"/>
    <p:sldId id="276" r:id="rId5"/>
    <p:sldId id="264" r:id="rId6"/>
    <p:sldId id="263" r:id="rId7"/>
    <p:sldId id="275" r:id="rId8"/>
    <p:sldId id="277" r:id="rId9"/>
    <p:sldId id="266" r:id="rId10"/>
    <p:sldId id="267" r:id="rId11"/>
    <p:sldId id="268" r:id="rId12"/>
    <p:sldId id="269" r:id="rId13"/>
    <p:sldId id="270" r:id="rId14"/>
    <p:sldId id="272" r:id="rId15"/>
    <p:sldId id="271" r:id="rId16"/>
    <p:sldId id="273" r:id="rId17"/>
    <p:sldId id="278" r:id="rId18"/>
    <p:sldId id="279"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946" y="-91"/>
      </p:cViewPr>
      <p:guideLst>
        <p:guide orient="horz" pos="2160"/>
        <p:guide pos="3840"/>
      </p:guideLst>
    </p:cSldViewPr>
  </p:slideViewPr>
  <p:notesTextViewPr>
    <p:cViewPr>
      <p:scale>
        <a:sx n="150" d="100"/>
        <a:sy n="15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405B43-97E4-4D94-8CC9-B69E5240F185}" type="datetimeFigureOut">
              <a:rPr lang="en-US" smtClean="0"/>
              <a:pPr/>
              <a:t>12/11/2020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F67A29-D044-44E0-B8E1-12850C0F59D8}"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4BB262-94B3-4508-9ACA-7A3C3D24F0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374074D-2827-41D8-9163-2A8AE83BBD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4A4E7CB-8D91-4C1E-9E11-BACD0388F38C}"/>
              </a:ext>
            </a:extLst>
          </p:cNvPr>
          <p:cNvSpPr>
            <a:spLocks noGrp="1"/>
          </p:cNvSpPr>
          <p:nvPr>
            <p:ph type="dt" sz="half" idx="10"/>
          </p:nvPr>
        </p:nvSpPr>
        <p:spPr/>
        <p:txBody>
          <a:bodyPr/>
          <a:lstStyle/>
          <a:p>
            <a:fld id="{33779EFE-5483-4EA8-9273-B78494340334}" type="datetimeFigureOut">
              <a:rPr lang="en-IN" smtClean="0"/>
              <a:pPr/>
              <a:t>11-12-2020</a:t>
            </a:fld>
            <a:endParaRPr lang="en-IN" dirty="0"/>
          </a:p>
        </p:txBody>
      </p:sp>
      <p:sp>
        <p:nvSpPr>
          <p:cNvPr id="5" name="Footer Placeholder 4">
            <a:extLst>
              <a:ext uri="{FF2B5EF4-FFF2-40B4-BE49-F238E27FC236}">
                <a16:creationId xmlns:a16="http://schemas.microsoft.com/office/drawing/2014/main" xmlns="" id="{CB1AF48D-F64B-4EB6-9703-E2303D9107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FAF5F021-111D-47EC-8A33-0D430F9EF8BC}"/>
              </a:ext>
            </a:extLst>
          </p:cNvPr>
          <p:cNvSpPr>
            <a:spLocks noGrp="1"/>
          </p:cNvSpPr>
          <p:nvPr>
            <p:ph type="sldNum" sz="quarter" idx="12"/>
          </p:nvPr>
        </p:nvSpPr>
        <p:spPr/>
        <p:txBody>
          <a:bodyPr/>
          <a:lstStyle/>
          <a:p>
            <a:fld id="{360EDA7A-767B-439F-9FC4-4BF69556A044}" type="slidenum">
              <a:rPr lang="en-IN" smtClean="0"/>
              <a:pPr/>
              <a:t>‹#›</a:t>
            </a:fld>
            <a:endParaRPr lang="en-IN" dirty="0"/>
          </a:p>
        </p:txBody>
      </p:sp>
    </p:spTree>
    <p:extLst>
      <p:ext uri="{BB962C8B-B14F-4D97-AF65-F5344CB8AC3E}">
        <p14:creationId xmlns:p14="http://schemas.microsoft.com/office/powerpoint/2010/main" xmlns="" val="249767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DEDB48-FCEC-49FF-9DE4-6E8C7926D1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8519F43-DCF1-4B0C-882E-6EC3672F76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3E3F42B-AE24-491F-9D63-CB2D2C373975}"/>
              </a:ext>
            </a:extLst>
          </p:cNvPr>
          <p:cNvSpPr>
            <a:spLocks noGrp="1"/>
          </p:cNvSpPr>
          <p:nvPr>
            <p:ph type="dt" sz="half" idx="10"/>
          </p:nvPr>
        </p:nvSpPr>
        <p:spPr/>
        <p:txBody>
          <a:bodyPr/>
          <a:lstStyle/>
          <a:p>
            <a:fld id="{33779EFE-5483-4EA8-9273-B78494340334}" type="datetimeFigureOut">
              <a:rPr lang="en-IN" smtClean="0"/>
              <a:pPr/>
              <a:t>11-12-2020</a:t>
            </a:fld>
            <a:endParaRPr lang="en-IN" dirty="0"/>
          </a:p>
        </p:txBody>
      </p:sp>
      <p:sp>
        <p:nvSpPr>
          <p:cNvPr id="5" name="Footer Placeholder 4">
            <a:extLst>
              <a:ext uri="{FF2B5EF4-FFF2-40B4-BE49-F238E27FC236}">
                <a16:creationId xmlns:a16="http://schemas.microsoft.com/office/drawing/2014/main" xmlns="" id="{84456F89-2D9E-408D-8B2B-C5CCF2721E9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87CC0F0E-FCFD-4D81-8ED6-7D4BC5C65AB8}"/>
              </a:ext>
            </a:extLst>
          </p:cNvPr>
          <p:cNvSpPr>
            <a:spLocks noGrp="1"/>
          </p:cNvSpPr>
          <p:nvPr>
            <p:ph type="sldNum" sz="quarter" idx="12"/>
          </p:nvPr>
        </p:nvSpPr>
        <p:spPr/>
        <p:txBody>
          <a:bodyPr/>
          <a:lstStyle/>
          <a:p>
            <a:fld id="{360EDA7A-767B-439F-9FC4-4BF69556A044}" type="slidenum">
              <a:rPr lang="en-IN" smtClean="0"/>
              <a:pPr/>
              <a:t>‹#›</a:t>
            </a:fld>
            <a:endParaRPr lang="en-IN" dirty="0"/>
          </a:p>
        </p:txBody>
      </p:sp>
    </p:spTree>
    <p:extLst>
      <p:ext uri="{BB962C8B-B14F-4D97-AF65-F5344CB8AC3E}">
        <p14:creationId xmlns:p14="http://schemas.microsoft.com/office/powerpoint/2010/main" xmlns="" val="245671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6B42D07-2521-445B-BCBD-EBDE2F28EA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D7C3E9D-986A-4C3C-8FF1-D837B8DDBB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45EF136-7ADF-437E-8EFB-789E54CCE07C}"/>
              </a:ext>
            </a:extLst>
          </p:cNvPr>
          <p:cNvSpPr>
            <a:spLocks noGrp="1"/>
          </p:cNvSpPr>
          <p:nvPr>
            <p:ph type="dt" sz="half" idx="10"/>
          </p:nvPr>
        </p:nvSpPr>
        <p:spPr/>
        <p:txBody>
          <a:bodyPr/>
          <a:lstStyle/>
          <a:p>
            <a:fld id="{33779EFE-5483-4EA8-9273-B78494340334}" type="datetimeFigureOut">
              <a:rPr lang="en-IN" smtClean="0"/>
              <a:pPr/>
              <a:t>11-12-2020</a:t>
            </a:fld>
            <a:endParaRPr lang="en-IN" dirty="0"/>
          </a:p>
        </p:txBody>
      </p:sp>
      <p:sp>
        <p:nvSpPr>
          <p:cNvPr id="5" name="Footer Placeholder 4">
            <a:extLst>
              <a:ext uri="{FF2B5EF4-FFF2-40B4-BE49-F238E27FC236}">
                <a16:creationId xmlns:a16="http://schemas.microsoft.com/office/drawing/2014/main" xmlns="" id="{39A5D5BD-E77D-4953-A531-F1BF4B40430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C10EA353-86DC-4BBC-9037-6FEC30CF4AD9}"/>
              </a:ext>
            </a:extLst>
          </p:cNvPr>
          <p:cNvSpPr>
            <a:spLocks noGrp="1"/>
          </p:cNvSpPr>
          <p:nvPr>
            <p:ph type="sldNum" sz="quarter" idx="12"/>
          </p:nvPr>
        </p:nvSpPr>
        <p:spPr/>
        <p:txBody>
          <a:bodyPr/>
          <a:lstStyle/>
          <a:p>
            <a:fld id="{360EDA7A-767B-439F-9FC4-4BF69556A044}" type="slidenum">
              <a:rPr lang="en-IN" smtClean="0"/>
              <a:pPr/>
              <a:t>‹#›</a:t>
            </a:fld>
            <a:endParaRPr lang="en-IN" dirty="0"/>
          </a:p>
        </p:txBody>
      </p:sp>
    </p:spTree>
    <p:extLst>
      <p:ext uri="{BB962C8B-B14F-4D97-AF65-F5344CB8AC3E}">
        <p14:creationId xmlns:p14="http://schemas.microsoft.com/office/powerpoint/2010/main" xmlns="" val="342441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771675-BD78-4E70-89D6-4862101995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C94311C-B30B-4C11-8EE4-9FBDF68B6E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1D2D1C6-CBF7-48B8-8F15-C660B2F2092C}"/>
              </a:ext>
            </a:extLst>
          </p:cNvPr>
          <p:cNvSpPr>
            <a:spLocks noGrp="1"/>
          </p:cNvSpPr>
          <p:nvPr>
            <p:ph type="dt" sz="half" idx="10"/>
          </p:nvPr>
        </p:nvSpPr>
        <p:spPr/>
        <p:txBody>
          <a:bodyPr/>
          <a:lstStyle/>
          <a:p>
            <a:fld id="{33779EFE-5483-4EA8-9273-B78494340334}" type="datetimeFigureOut">
              <a:rPr lang="en-IN" smtClean="0"/>
              <a:pPr/>
              <a:t>11-12-2020</a:t>
            </a:fld>
            <a:endParaRPr lang="en-IN" dirty="0"/>
          </a:p>
        </p:txBody>
      </p:sp>
      <p:sp>
        <p:nvSpPr>
          <p:cNvPr id="5" name="Footer Placeholder 4">
            <a:extLst>
              <a:ext uri="{FF2B5EF4-FFF2-40B4-BE49-F238E27FC236}">
                <a16:creationId xmlns:a16="http://schemas.microsoft.com/office/drawing/2014/main" xmlns="" id="{A04C1425-6F42-4A59-945D-A6879899108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0ACCDD7C-8036-4070-A6C9-A7A1E51773E1}"/>
              </a:ext>
            </a:extLst>
          </p:cNvPr>
          <p:cNvSpPr>
            <a:spLocks noGrp="1"/>
          </p:cNvSpPr>
          <p:nvPr>
            <p:ph type="sldNum" sz="quarter" idx="12"/>
          </p:nvPr>
        </p:nvSpPr>
        <p:spPr/>
        <p:txBody>
          <a:bodyPr/>
          <a:lstStyle/>
          <a:p>
            <a:fld id="{360EDA7A-767B-439F-9FC4-4BF69556A044}" type="slidenum">
              <a:rPr lang="en-IN" smtClean="0"/>
              <a:pPr/>
              <a:t>‹#›</a:t>
            </a:fld>
            <a:endParaRPr lang="en-IN" dirty="0"/>
          </a:p>
        </p:txBody>
      </p:sp>
    </p:spTree>
    <p:extLst>
      <p:ext uri="{BB962C8B-B14F-4D97-AF65-F5344CB8AC3E}">
        <p14:creationId xmlns:p14="http://schemas.microsoft.com/office/powerpoint/2010/main" xmlns="" val="143513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028E66-88E9-49BC-B029-0689054DBB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CBCF6AA-B91A-4A42-B392-458B5FA93A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C3DAFB6-E461-46BE-AC92-8928DC45EBBE}"/>
              </a:ext>
            </a:extLst>
          </p:cNvPr>
          <p:cNvSpPr>
            <a:spLocks noGrp="1"/>
          </p:cNvSpPr>
          <p:nvPr>
            <p:ph type="dt" sz="half" idx="10"/>
          </p:nvPr>
        </p:nvSpPr>
        <p:spPr/>
        <p:txBody>
          <a:bodyPr/>
          <a:lstStyle/>
          <a:p>
            <a:fld id="{33779EFE-5483-4EA8-9273-B78494340334}" type="datetimeFigureOut">
              <a:rPr lang="en-IN" smtClean="0"/>
              <a:pPr/>
              <a:t>11-12-2020</a:t>
            </a:fld>
            <a:endParaRPr lang="en-IN" dirty="0"/>
          </a:p>
        </p:txBody>
      </p:sp>
      <p:sp>
        <p:nvSpPr>
          <p:cNvPr id="5" name="Footer Placeholder 4">
            <a:extLst>
              <a:ext uri="{FF2B5EF4-FFF2-40B4-BE49-F238E27FC236}">
                <a16:creationId xmlns:a16="http://schemas.microsoft.com/office/drawing/2014/main" xmlns="" id="{79979838-9D68-4589-BA38-A6E972CBA58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7D71B04F-AEFF-4971-A703-59CD48DE97E3}"/>
              </a:ext>
            </a:extLst>
          </p:cNvPr>
          <p:cNvSpPr>
            <a:spLocks noGrp="1"/>
          </p:cNvSpPr>
          <p:nvPr>
            <p:ph type="sldNum" sz="quarter" idx="12"/>
          </p:nvPr>
        </p:nvSpPr>
        <p:spPr/>
        <p:txBody>
          <a:bodyPr/>
          <a:lstStyle/>
          <a:p>
            <a:fld id="{360EDA7A-767B-439F-9FC4-4BF69556A044}" type="slidenum">
              <a:rPr lang="en-IN" smtClean="0"/>
              <a:pPr/>
              <a:t>‹#›</a:t>
            </a:fld>
            <a:endParaRPr lang="en-IN" dirty="0"/>
          </a:p>
        </p:txBody>
      </p:sp>
    </p:spTree>
    <p:extLst>
      <p:ext uri="{BB962C8B-B14F-4D97-AF65-F5344CB8AC3E}">
        <p14:creationId xmlns:p14="http://schemas.microsoft.com/office/powerpoint/2010/main" xmlns="" val="408962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9A5494-05D6-4033-9AF4-1734E44F88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8E8438B-63DE-4230-BB4C-B1F2C8FBCF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FC93AB2-81F4-4D6F-A022-38215A1384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6DCF92F-E6D3-4B3B-A1C4-237DEDF80BC9}"/>
              </a:ext>
            </a:extLst>
          </p:cNvPr>
          <p:cNvSpPr>
            <a:spLocks noGrp="1"/>
          </p:cNvSpPr>
          <p:nvPr>
            <p:ph type="dt" sz="half" idx="10"/>
          </p:nvPr>
        </p:nvSpPr>
        <p:spPr/>
        <p:txBody>
          <a:bodyPr/>
          <a:lstStyle/>
          <a:p>
            <a:fld id="{33779EFE-5483-4EA8-9273-B78494340334}" type="datetimeFigureOut">
              <a:rPr lang="en-IN" smtClean="0"/>
              <a:pPr/>
              <a:t>11-12-2020</a:t>
            </a:fld>
            <a:endParaRPr lang="en-IN" dirty="0"/>
          </a:p>
        </p:txBody>
      </p:sp>
      <p:sp>
        <p:nvSpPr>
          <p:cNvPr id="6" name="Footer Placeholder 5">
            <a:extLst>
              <a:ext uri="{FF2B5EF4-FFF2-40B4-BE49-F238E27FC236}">
                <a16:creationId xmlns:a16="http://schemas.microsoft.com/office/drawing/2014/main" xmlns="" id="{EDBA772B-9083-4338-970C-AFF9A03AE07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5852D985-E900-41DE-BC11-AD8717AE0A63}"/>
              </a:ext>
            </a:extLst>
          </p:cNvPr>
          <p:cNvSpPr>
            <a:spLocks noGrp="1"/>
          </p:cNvSpPr>
          <p:nvPr>
            <p:ph type="sldNum" sz="quarter" idx="12"/>
          </p:nvPr>
        </p:nvSpPr>
        <p:spPr/>
        <p:txBody>
          <a:bodyPr/>
          <a:lstStyle/>
          <a:p>
            <a:fld id="{360EDA7A-767B-439F-9FC4-4BF69556A044}" type="slidenum">
              <a:rPr lang="en-IN" smtClean="0"/>
              <a:pPr/>
              <a:t>‹#›</a:t>
            </a:fld>
            <a:endParaRPr lang="en-IN" dirty="0"/>
          </a:p>
        </p:txBody>
      </p:sp>
    </p:spTree>
    <p:extLst>
      <p:ext uri="{BB962C8B-B14F-4D97-AF65-F5344CB8AC3E}">
        <p14:creationId xmlns:p14="http://schemas.microsoft.com/office/powerpoint/2010/main" xmlns="" val="409220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48F779-1602-4032-8CA2-F7685F18DA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310E5F6-0993-4CA1-B2E3-7C69CF83B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9335B16-EE1E-40E5-A403-6D871E5F7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1A02392-FC27-4B6F-8BF7-7F3EC0E9C4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25BC2FC-6FEA-4294-9362-7C4F2CA054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1D8C074-74EF-464C-B7DB-8F3EA499A755}"/>
              </a:ext>
            </a:extLst>
          </p:cNvPr>
          <p:cNvSpPr>
            <a:spLocks noGrp="1"/>
          </p:cNvSpPr>
          <p:nvPr>
            <p:ph type="dt" sz="half" idx="10"/>
          </p:nvPr>
        </p:nvSpPr>
        <p:spPr/>
        <p:txBody>
          <a:bodyPr/>
          <a:lstStyle/>
          <a:p>
            <a:fld id="{33779EFE-5483-4EA8-9273-B78494340334}" type="datetimeFigureOut">
              <a:rPr lang="en-IN" smtClean="0"/>
              <a:pPr/>
              <a:t>11-12-2020</a:t>
            </a:fld>
            <a:endParaRPr lang="en-IN" dirty="0"/>
          </a:p>
        </p:txBody>
      </p:sp>
      <p:sp>
        <p:nvSpPr>
          <p:cNvPr id="8" name="Footer Placeholder 7">
            <a:extLst>
              <a:ext uri="{FF2B5EF4-FFF2-40B4-BE49-F238E27FC236}">
                <a16:creationId xmlns:a16="http://schemas.microsoft.com/office/drawing/2014/main" xmlns="" id="{39494672-9B16-474B-A410-771FC7DAC39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xmlns="" id="{FB3EB631-20C0-4CE0-800B-BDE6E6D48163}"/>
              </a:ext>
            </a:extLst>
          </p:cNvPr>
          <p:cNvSpPr>
            <a:spLocks noGrp="1"/>
          </p:cNvSpPr>
          <p:nvPr>
            <p:ph type="sldNum" sz="quarter" idx="12"/>
          </p:nvPr>
        </p:nvSpPr>
        <p:spPr/>
        <p:txBody>
          <a:bodyPr/>
          <a:lstStyle/>
          <a:p>
            <a:fld id="{360EDA7A-767B-439F-9FC4-4BF69556A044}" type="slidenum">
              <a:rPr lang="en-IN" smtClean="0"/>
              <a:pPr/>
              <a:t>‹#›</a:t>
            </a:fld>
            <a:endParaRPr lang="en-IN" dirty="0"/>
          </a:p>
        </p:txBody>
      </p:sp>
    </p:spTree>
    <p:extLst>
      <p:ext uri="{BB962C8B-B14F-4D97-AF65-F5344CB8AC3E}">
        <p14:creationId xmlns:p14="http://schemas.microsoft.com/office/powerpoint/2010/main" xmlns="" val="45679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9B0B0-9E44-4A9F-B8A4-BF933B9170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2A24986-F1D2-4647-9116-25A831656ADC}"/>
              </a:ext>
            </a:extLst>
          </p:cNvPr>
          <p:cNvSpPr>
            <a:spLocks noGrp="1"/>
          </p:cNvSpPr>
          <p:nvPr>
            <p:ph type="dt" sz="half" idx="10"/>
          </p:nvPr>
        </p:nvSpPr>
        <p:spPr/>
        <p:txBody>
          <a:bodyPr/>
          <a:lstStyle/>
          <a:p>
            <a:fld id="{33779EFE-5483-4EA8-9273-B78494340334}" type="datetimeFigureOut">
              <a:rPr lang="en-IN" smtClean="0"/>
              <a:pPr/>
              <a:t>11-12-2020</a:t>
            </a:fld>
            <a:endParaRPr lang="en-IN" dirty="0"/>
          </a:p>
        </p:txBody>
      </p:sp>
      <p:sp>
        <p:nvSpPr>
          <p:cNvPr id="4" name="Footer Placeholder 3">
            <a:extLst>
              <a:ext uri="{FF2B5EF4-FFF2-40B4-BE49-F238E27FC236}">
                <a16:creationId xmlns:a16="http://schemas.microsoft.com/office/drawing/2014/main" xmlns="" id="{8B24DCA0-AC1E-40E9-8851-ACBD12923D9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xmlns="" id="{B8A66189-7139-4748-8BC4-D254A613B583}"/>
              </a:ext>
            </a:extLst>
          </p:cNvPr>
          <p:cNvSpPr>
            <a:spLocks noGrp="1"/>
          </p:cNvSpPr>
          <p:nvPr>
            <p:ph type="sldNum" sz="quarter" idx="12"/>
          </p:nvPr>
        </p:nvSpPr>
        <p:spPr/>
        <p:txBody>
          <a:bodyPr/>
          <a:lstStyle/>
          <a:p>
            <a:fld id="{360EDA7A-767B-439F-9FC4-4BF69556A044}" type="slidenum">
              <a:rPr lang="en-IN" smtClean="0"/>
              <a:pPr/>
              <a:t>‹#›</a:t>
            </a:fld>
            <a:endParaRPr lang="en-IN" dirty="0"/>
          </a:p>
        </p:txBody>
      </p:sp>
    </p:spTree>
    <p:extLst>
      <p:ext uri="{BB962C8B-B14F-4D97-AF65-F5344CB8AC3E}">
        <p14:creationId xmlns:p14="http://schemas.microsoft.com/office/powerpoint/2010/main" xmlns="" val="100500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C2934E5-4694-454D-BA00-8A8DE05C476B}"/>
              </a:ext>
            </a:extLst>
          </p:cNvPr>
          <p:cNvSpPr>
            <a:spLocks noGrp="1"/>
          </p:cNvSpPr>
          <p:nvPr>
            <p:ph type="dt" sz="half" idx="10"/>
          </p:nvPr>
        </p:nvSpPr>
        <p:spPr/>
        <p:txBody>
          <a:bodyPr/>
          <a:lstStyle/>
          <a:p>
            <a:fld id="{33779EFE-5483-4EA8-9273-B78494340334}" type="datetimeFigureOut">
              <a:rPr lang="en-IN" smtClean="0"/>
              <a:pPr/>
              <a:t>11-12-2020</a:t>
            </a:fld>
            <a:endParaRPr lang="en-IN" dirty="0"/>
          </a:p>
        </p:txBody>
      </p:sp>
      <p:sp>
        <p:nvSpPr>
          <p:cNvPr id="3" name="Footer Placeholder 2">
            <a:extLst>
              <a:ext uri="{FF2B5EF4-FFF2-40B4-BE49-F238E27FC236}">
                <a16:creationId xmlns:a16="http://schemas.microsoft.com/office/drawing/2014/main" xmlns="" id="{2BAF440A-9072-4AB6-A833-320E91CAD46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xmlns="" id="{D6A9ED2B-318E-49F8-8DE1-F34060B8CE4A}"/>
              </a:ext>
            </a:extLst>
          </p:cNvPr>
          <p:cNvSpPr>
            <a:spLocks noGrp="1"/>
          </p:cNvSpPr>
          <p:nvPr>
            <p:ph type="sldNum" sz="quarter" idx="12"/>
          </p:nvPr>
        </p:nvSpPr>
        <p:spPr/>
        <p:txBody>
          <a:bodyPr/>
          <a:lstStyle/>
          <a:p>
            <a:fld id="{360EDA7A-767B-439F-9FC4-4BF69556A044}" type="slidenum">
              <a:rPr lang="en-IN" smtClean="0"/>
              <a:pPr/>
              <a:t>‹#›</a:t>
            </a:fld>
            <a:endParaRPr lang="en-IN" dirty="0"/>
          </a:p>
        </p:txBody>
      </p:sp>
    </p:spTree>
    <p:extLst>
      <p:ext uri="{BB962C8B-B14F-4D97-AF65-F5344CB8AC3E}">
        <p14:creationId xmlns:p14="http://schemas.microsoft.com/office/powerpoint/2010/main" xmlns="" val="333491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2F653C-B5DE-4C82-B577-45CA1CE40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72EEDB1-EC41-4CBE-84F9-00E69D4A18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E41EF68-88BB-4480-8C21-49A22861D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D031033-31B3-4233-B9D6-97ACC7BF2734}"/>
              </a:ext>
            </a:extLst>
          </p:cNvPr>
          <p:cNvSpPr>
            <a:spLocks noGrp="1"/>
          </p:cNvSpPr>
          <p:nvPr>
            <p:ph type="dt" sz="half" idx="10"/>
          </p:nvPr>
        </p:nvSpPr>
        <p:spPr/>
        <p:txBody>
          <a:bodyPr/>
          <a:lstStyle/>
          <a:p>
            <a:fld id="{33779EFE-5483-4EA8-9273-B78494340334}" type="datetimeFigureOut">
              <a:rPr lang="en-IN" smtClean="0"/>
              <a:pPr/>
              <a:t>11-12-2020</a:t>
            </a:fld>
            <a:endParaRPr lang="en-IN" dirty="0"/>
          </a:p>
        </p:txBody>
      </p:sp>
      <p:sp>
        <p:nvSpPr>
          <p:cNvPr id="6" name="Footer Placeholder 5">
            <a:extLst>
              <a:ext uri="{FF2B5EF4-FFF2-40B4-BE49-F238E27FC236}">
                <a16:creationId xmlns:a16="http://schemas.microsoft.com/office/drawing/2014/main" xmlns="" id="{C1D81D76-3910-467F-97F2-BDE630D683F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83D966BD-B7B1-4102-BCC4-FE80AA2CE4D6}"/>
              </a:ext>
            </a:extLst>
          </p:cNvPr>
          <p:cNvSpPr>
            <a:spLocks noGrp="1"/>
          </p:cNvSpPr>
          <p:nvPr>
            <p:ph type="sldNum" sz="quarter" idx="12"/>
          </p:nvPr>
        </p:nvSpPr>
        <p:spPr/>
        <p:txBody>
          <a:bodyPr/>
          <a:lstStyle/>
          <a:p>
            <a:fld id="{360EDA7A-767B-439F-9FC4-4BF69556A044}" type="slidenum">
              <a:rPr lang="en-IN" smtClean="0"/>
              <a:pPr/>
              <a:t>‹#›</a:t>
            </a:fld>
            <a:endParaRPr lang="en-IN" dirty="0"/>
          </a:p>
        </p:txBody>
      </p:sp>
    </p:spTree>
    <p:extLst>
      <p:ext uri="{BB962C8B-B14F-4D97-AF65-F5344CB8AC3E}">
        <p14:creationId xmlns:p14="http://schemas.microsoft.com/office/powerpoint/2010/main" xmlns="" val="66985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842FE7-BF17-4D11-8334-C3CC2DDEF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90BFFF0-1573-4139-881D-522433727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xmlns="" id="{D6134EB8-6D25-4F0F-AAC5-882C02FFA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D4AAEA9-6B24-4823-A0B7-5656C0740F0A}"/>
              </a:ext>
            </a:extLst>
          </p:cNvPr>
          <p:cNvSpPr>
            <a:spLocks noGrp="1"/>
          </p:cNvSpPr>
          <p:nvPr>
            <p:ph type="dt" sz="half" idx="10"/>
          </p:nvPr>
        </p:nvSpPr>
        <p:spPr/>
        <p:txBody>
          <a:bodyPr/>
          <a:lstStyle/>
          <a:p>
            <a:fld id="{33779EFE-5483-4EA8-9273-B78494340334}" type="datetimeFigureOut">
              <a:rPr lang="en-IN" smtClean="0"/>
              <a:pPr/>
              <a:t>11-12-2020</a:t>
            </a:fld>
            <a:endParaRPr lang="en-IN" dirty="0"/>
          </a:p>
        </p:txBody>
      </p:sp>
      <p:sp>
        <p:nvSpPr>
          <p:cNvPr id="6" name="Footer Placeholder 5">
            <a:extLst>
              <a:ext uri="{FF2B5EF4-FFF2-40B4-BE49-F238E27FC236}">
                <a16:creationId xmlns:a16="http://schemas.microsoft.com/office/drawing/2014/main" xmlns="" id="{4AFCA752-6825-42B1-8232-3C476557920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xmlns="" id="{C5307B7E-569C-4D17-90BA-B7B08FADEF15}"/>
              </a:ext>
            </a:extLst>
          </p:cNvPr>
          <p:cNvSpPr>
            <a:spLocks noGrp="1"/>
          </p:cNvSpPr>
          <p:nvPr>
            <p:ph type="sldNum" sz="quarter" idx="12"/>
          </p:nvPr>
        </p:nvSpPr>
        <p:spPr/>
        <p:txBody>
          <a:bodyPr/>
          <a:lstStyle/>
          <a:p>
            <a:fld id="{360EDA7A-767B-439F-9FC4-4BF69556A044}" type="slidenum">
              <a:rPr lang="en-IN" smtClean="0"/>
              <a:pPr/>
              <a:t>‹#›</a:t>
            </a:fld>
            <a:endParaRPr lang="en-IN" dirty="0"/>
          </a:p>
        </p:txBody>
      </p:sp>
    </p:spTree>
    <p:extLst>
      <p:ext uri="{BB962C8B-B14F-4D97-AF65-F5344CB8AC3E}">
        <p14:creationId xmlns:p14="http://schemas.microsoft.com/office/powerpoint/2010/main" xmlns="" val="3528768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24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0EEEDE8-A49F-40CA-85F0-5E97302B33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37D60FD-ACE1-44F1-92AD-84071DB61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1FEC418-1DC4-4378-BD80-1FE2BEBAAF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79EFE-5483-4EA8-9273-B78494340334}" type="datetimeFigureOut">
              <a:rPr lang="en-IN" smtClean="0"/>
              <a:pPr/>
              <a:t>11-12-2020</a:t>
            </a:fld>
            <a:endParaRPr lang="en-IN" dirty="0"/>
          </a:p>
        </p:txBody>
      </p:sp>
      <p:sp>
        <p:nvSpPr>
          <p:cNvPr id="5" name="Footer Placeholder 4">
            <a:extLst>
              <a:ext uri="{FF2B5EF4-FFF2-40B4-BE49-F238E27FC236}">
                <a16:creationId xmlns:a16="http://schemas.microsoft.com/office/drawing/2014/main" xmlns="" id="{FB670996-4624-4EFE-98B5-72709E086E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xmlns="" id="{BF452DEE-D95F-4D96-945C-35E0440B5E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EDA7A-767B-439F-9FC4-4BF69556A044}" type="slidenum">
              <a:rPr lang="en-IN" smtClean="0"/>
              <a:pPr/>
              <a:t>‹#›</a:t>
            </a:fld>
            <a:endParaRPr lang="en-IN" dirty="0"/>
          </a:p>
        </p:txBody>
      </p:sp>
    </p:spTree>
    <p:extLst>
      <p:ext uri="{BB962C8B-B14F-4D97-AF65-F5344CB8AC3E}">
        <p14:creationId xmlns:p14="http://schemas.microsoft.com/office/powerpoint/2010/main" xmlns="" val="71942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ohfw.gov.in/" TargetMode="External"/><Relationship Id="rId2" Type="http://schemas.openxmlformats.org/officeDocument/2006/relationships/hyperlink" Target="http://www.worldometers.info/" TargetMode="External"/><Relationship Id="rId1" Type="http://schemas.openxmlformats.org/officeDocument/2006/relationships/slideLayout" Target="../slideLayouts/slideLayout2.xml"/><Relationship Id="rId5" Type="http://schemas.openxmlformats.org/officeDocument/2006/relationships/hyperlink" Target="http://www.wikipedia.org/" TargetMode="External"/><Relationship Id="rId4" Type="http://schemas.openxmlformats.org/officeDocument/2006/relationships/hyperlink" Target="http://www.kaggle.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n.m.wikipedia.org/wiki/Severe_acute_respiratory_syndrome_coronavirus_2" TargetMode="External"/><Relationship Id="rId2" Type="http://schemas.openxmlformats.org/officeDocument/2006/relationships/hyperlink" Target="https://en.m.wikipedia.org/wiki/Disease"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en.m.wikipedia.org/wiki/Wuha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2B8BD6-5C27-49AC-AE2C-2610FC15BFF5}"/>
              </a:ext>
            </a:extLst>
          </p:cNvPr>
          <p:cNvSpPr>
            <a:spLocks noGrp="1"/>
          </p:cNvSpPr>
          <p:nvPr>
            <p:ph type="ctrTitle"/>
          </p:nvPr>
        </p:nvSpPr>
        <p:spPr>
          <a:xfrm>
            <a:off x="1206759" y="655832"/>
            <a:ext cx="9144000" cy="2387600"/>
          </a:xfrm>
        </p:spPr>
        <p:txBody>
          <a:bodyPr>
            <a:normAutofit/>
          </a:bodyPr>
          <a:lstStyle/>
          <a:p>
            <a:r>
              <a:rPr lang="en-US" sz="5400" u="sng" dirty="0">
                <a:solidFill>
                  <a:schemeClr val="tx1">
                    <a:lumMod val="95000"/>
                    <a:lumOff val="5000"/>
                  </a:schemeClr>
                </a:solidFill>
                <a:latin typeface="Cooper Black" pitchFamily="18" charset="0"/>
              </a:rPr>
              <a:t>ANALYSIS OF THE COVID-19 DATA</a:t>
            </a:r>
            <a:endParaRPr lang="en-IN" sz="5400" u="sng" dirty="0">
              <a:solidFill>
                <a:schemeClr val="tx1">
                  <a:lumMod val="95000"/>
                  <a:lumOff val="5000"/>
                </a:schemeClr>
              </a:solidFill>
              <a:latin typeface="Cooper Black" pitchFamily="18" charset="0"/>
            </a:endParaRPr>
          </a:p>
        </p:txBody>
      </p:sp>
      <p:sp>
        <p:nvSpPr>
          <p:cNvPr id="3" name="Subtitle 2">
            <a:extLst>
              <a:ext uri="{FF2B5EF4-FFF2-40B4-BE49-F238E27FC236}">
                <a16:creationId xmlns:a16="http://schemas.microsoft.com/office/drawing/2014/main" xmlns="" id="{748F374E-EBA5-4505-9D22-656057F07649}"/>
              </a:ext>
            </a:extLst>
          </p:cNvPr>
          <p:cNvSpPr>
            <a:spLocks noGrp="1"/>
          </p:cNvSpPr>
          <p:nvPr>
            <p:ph type="subTitle" idx="1"/>
          </p:nvPr>
        </p:nvSpPr>
        <p:spPr>
          <a:xfrm>
            <a:off x="796212" y="4079874"/>
            <a:ext cx="9144000" cy="2371167"/>
          </a:xfrm>
        </p:spPr>
        <p:txBody>
          <a:bodyPr>
            <a:normAutofit fontScale="92500" lnSpcReduction="10000"/>
          </a:bodyPr>
          <a:lstStyle/>
          <a:p>
            <a:pPr marL="342900" indent="-342900" algn="l">
              <a:buFont typeface="Wingdings" pitchFamily="2" charset="2"/>
              <a:buChar char="q"/>
            </a:pPr>
            <a:r>
              <a:rPr lang="en-IN" dirty="0"/>
              <a:t>COVID-19</a:t>
            </a:r>
            <a:endParaRPr lang="en-US" dirty="0"/>
          </a:p>
          <a:p>
            <a:pPr marL="342900" indent="-342900" algn="l">
              <a:buFont typeface="Wingdings" pitchFamily="2" charset="2"/>
              <a:buChar char="q"/>
            </a:pPr>
            <a:r>
              <a:rPr lang="en-US" dirty="0"/>
              <a:t>ANALYSIS</a:t>
            </a:r>
          </a:p>
          <a:p>
            <a:pPr marL="342900" indent="-342900" algn="l">
              <a:buFont typeface="Wingdings" pitchFamily="2" charset="2"/>
              <a:buChar char="q"/>
            </a:pPr>
            <a:r>
              <a:rPr lang="en-IN" dirty="0"/>
              <a:t>HYPOTHESIS TESTING</a:t>
            </a:r>
            <a:endParaRPr lang="en-US" dirty="0"/>
          </a:p>
          <a:p>
            <a:pPr marL="342900" indent="-342900" algn="l">
              <a:buFont typeface="Wingdings" pitchFamily="2" charset="2"/>
              <a:buChar char="q"/>
            </a:pPr>
            <a:r>
              <a:rPr lang="en-US" dirty="0"/>
              <a:t>GRAPH REPRESENTATION</a:t>
            </a:r>
          </a:p>
          <a:p>
            <a:pPr marL="342900" indent="-342900" algn="l">
              <a:buFont typeface="Wingdings" pitchFamily="2" charset="2"/>
              <a:buChar char="q"/>
            </a:pPr>
            <a:r>
              <a:rPr lang="en-US" dirty="0"/>
              <a:t>INTERPRETATION</a:t>
            </a:r>
          </a:p>
          <a:p>
            <a:pPr marL="342900" indent="-342900" algn="l">
              <a:buFont typeface="Wingdings" pitchFamily="2" charset="2"/>
              <a:buChar char="q"/>
            </a:pPr>
            <a:r>
              <a:rPr lang="en-IN" dirty="0"/>
              <a:t>SOURCES</a:t>
            </a:r>
            <a:endParaRPr lang="en-US" dirty="0"/>
          </a:p>
          <a:p>
            <a:pPr marL="342900" indent="-342900">
              <a:buFont typeface="Wingdings" panose="05000000000000000000" pitchFamily="2" charset="2"/>
              <a:buChar char="q"/>
            </a:pPr>
            <a:endParaRPr lang="en-IN" dirty="0"/>
          </a:p>
        </p:txBody>
      </p:sp>
    </p:spTree>
    <p:extLst>
      <p:ext uri="{BB962C8B-B14F-4D97-AF65-F5344CB8AC3E}">
        <p14:creationId xmlns:p14="http://schemas.microsoft.com/office/powerpoint/2010/main" xmlns="" val="199493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buFont typeface="Wingdings" pitchFamily="2" charset="2"/>
              <a:buChar char="Ø"/>
            </a:pPr>
            <a:r>
              <a:rPr lang="en-IN" sz="3200" dirty="0"/>
              <a:t>SCATTER PLOT AND HISTOGRAM</a:t>
            </a:r>
            <a:endParaRPr lang="en-US" sz="3200" dirty="0"/>
          </a:p>
        </p:txBody>
      </p:sp>
      <p:sp>
        <p:nvSpPr>
          <p:cNvPr id="9" name="Text Placeholder 8"/>
          <p:cNvSpPr>
            <a:spLocks noGrp="1"/>
          </p:cNvSpPr>
          <p:nvPr>
            <p:ph type="body" idx="1"/>
          </p:nvPr>
        </p:nvSpPr>
        <p:spPr/>
        <p:txBody>
          <a:bodyPr/>
          <a:lstStyle/>
          <a:p>
            <a:endParaRPr lang="en-US" dirty="0"/>
          </a:p>
        </p:txBody>
      </p:sp>
      <p:pic>
        <p:nvPicPr>
          <p:cNvPr id="13" name="Content Placeholder 12" descr="WhatsApp Image 2020-12-09 at 8.37.10 PM.jpeg"/>
          <p:cNvPicPr>
            <a:picLocks noGrp="1" noChangeAspect="1"/>
          </p:cNvPicPr>
          <p:nvPr>
            <p:ph sz="half" idx="2"/>
          </p:nvPr>
        </p:nvPicPr>
        <p:blipFill>
          <a:blip r:embed="rId2"/>
          <a:stretch>
            <a:fillRect/>
          </a:stretch>
        </p:blipFill>
        <p:spPr>
          <a:xfrm>
            <a:off x="0" y="1624266"/>
            <a:ext cx="6315123" cy="4736342"/>
          </a:xfrm>
          <a:ln>
            <a:solidFill>
              <a:schemeClr val="bg1"/>
            </a:solidFill>
          </a:ln>
        </p:spPr>
      </p:pic>
      <p:sp>
        <p:nvSpPr>
          <p:cNvPr id="11" name="Text Placeholder 10"/>
          <p:cNvSpPr>
            <a:spLocks noGrp="1"/>
          </p:cNvSpPr>
          <p:nvPr>
            <p:ph type="body" sz="quarter" idx="3"/>
          </p:nvPr>
        </p:nvSpPr>
        <p:spPr/>
        <p:txBody>
          <a:bodyPr/>
          <a:lstStyle/>
          <a:p>
            <a:endParaRPr lang="en-US" dirty="0"/>
          </a:p>
        </p:txBody>
      </p:sp>
      <p:pic>
        <p:nvPicPr>
          <p:cNvPr id="16" name="Content Placeholder 15" descr="WhatsApp Image 2020-12-09 at 8.41.37 PM.jpeg"/>
          <p:cNvPicPr>
            <a:picLocks noGrp="1" noChangeAspect="1"/>
          </p:cNvPicPr>
          <p:nvPr>
            <p:ph sz="quarter" idx="4"/>
          </p:nvPr>
        </p:nvPicPr>
        <p:blipFill>
          <a:blip r:embed="rId3"/>
          <a:stretch>
            <a:fillRect/>
          </a:stretch>
        </p:blipFill>
        <p:spPr>
          <a:xfrm>
            <a:off x="6010856" y="1553927"/>
            <a:ext cx="6181144" cy="463585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Ø"/>
            </a:pPr>
            <a:r>
              <a:rPr lang="en-IN" sz="3200" dirty="0"/>
              <a:t>BOX PLOT &amp; BAR PLOT</a:t>
            </a:r>
            <a:endParaRPr lang="en-US" sz="3200" dirty="0"/>
          </a:p>
        </p:txBody>
      </p:sp>
      <p:sp>
        <p:nvSpPr>
          <p:cNvPr id="3" name="Text Placeholder 2"/>
          <p:cNvSpPr>
            <a:spLocks noGrp="1"/>
          </p:cNvSpPr>
          <p:nvPr>
            <p:ph type="body" idx="1"/>
          </p:nvPr>
        </p:nvSpPr>
        <p:spPr/>
        <p:txBody>
          <a:bodyPr/>
          <a:lstStyle/>
          <a:p>
            <a:endParaRPr lang="en-US" dirty="0"/>
          </a:p>
        </p:txBody>
      </p:sp>
      <p:pic>
        <p:nvPicPr>
          <p:cNvPr id="7" name="Content Placeholder 6" descr="box.png"/>
          <p:cNvPicPr>
            <a:picLocks noGrp="1" noChangeAspect="1"/>
          </p:cNvPicPr>
          <p:nvPr>
            <p:ph sz="half" idx="2"/>
          </p:nvPr>
        </p:nvPicPr>
        <p:blipFill>
          <a:blip r:embed="rId2"/>
          <a:stretch>
            <a:fillRect/>
          </a:stretch>
        </p:blipFill>
        <p:spPr>
          <a:xfrm>
            <a:off x="0" y="1462036"/>
            <a:ext cx="6139543" cy="4813160"/>
          </a:xfrm>
        </p:spPr>
      </p:pic>
      <p:sp>
        <p:nvSpPr>
          <p:cNvPr id="5" name="Text Placeholder 4"/>
          <p:cNvSpPr>
            <a:spLocks noGrp="1"/>
          </p:cNvSpPr>
          <p:nvPr>
            <p:ph type="body" sz="quarter" idx="3"/>
          </p:nvPr>
        </p:nvSpPr>
        <p:spPr>
          <a:xfrm>
            <a:off x="6172200" y="1681163"/>
            <a:ext cx="5183188" cy="45719"/>
          </a:xfrm>
        </p:spPr>
        <p:txBody>
          <a:bodyPr>
            <a:normAutofit fontScale="25000" lnSpcReduction="20000"/>
          </a:bodyPr>
          <a:lstStyle/>
          <a:p>
            <a:endParaRPr lang="en-US" dirty="0"/>
          </a:p>
        </p:txBody>
      </p:sp>
      <p:pic>
        <p:nvPicPr>
          <p:cNvPr id="9" name="Picture 8" descr="WhatsApp Image 2020-12-09 at 8.36.59 PM.jpeg"/>
          <p:cNvPicPr>
            <a:picLocks noChangeAspect="1"/>
          </p:cNvPicPr>
          <p:nvPr/>
        </p:nvPicPr>
        <p:blipFill>
          <a:blip r:embed="rId3"/>
          <a:stretch>
            <a:fillRect/>
          </a:stretch>
        </p:blipFill>
        <p:spPr>
          <a:xfrm>
            <a:off x="5965371" y="1549957"/>
            <a:ext cx="6226629" cy="46699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buFont typeface="Wingdings" pitchFamily="2" charset="2"/>
              <a:buChar char="§"/>
            </a:pPr>
            <a:r>
              <a:rPr lang="en-IN" sz="3200" b="1" u="sng" cap="all" dirty="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rPr>
              <a:t> </a:t>
            </a:r>
            <a:r>
              <a:rPr lang="en-IN" sz="3200" b="1" u="sng" dirty="0">
                <a:ln w="18000">
                  <a:solidFill>
                    <a:schemeClr val="accent2">
                      <a:satMod val="140000"/>
                    </a:schemeClr>
                  </a:solidFill>
                  <a:prstDash val="solid"/>
                  <a:miter lim="800000"/>
                </a:ln>
                <a:solidFill>
                  <a:schemeClr val="accent4"/>
                </a:solidFill>
                <a:effectLst>
                  <a:outerShdw blurRad="25500" dist="23000" dir="7020000" algn="tl">
                    <a:srgbClr val="000000">
                      <a:alpha val="50000"/>
                    </a:srgbClr>
                  </a:outerShdw>
                </a:effectLst>
              </a:rPr>
              <a:t>TOTAL CASES,TOTAL RECOVERED ,TOTAL DEATH IN EACH          COUNTRY IN WORLD</a:t>
            </a:r>
            <a:endParaRPr lang="en-US" sz="3200" b="1" u="sng" cap="all" dirty="0">
              <a:ln w="9000" cmpd="sng">
                <a:solidFill>
                  <a:schemeClr val="accent4">
                    <a:shade val="50000"/>
                    <a:satMod val="120000"/>
                  </a:schemeClr>
                </a:solidFill>
                <a:prstDash val="solid"/>
              </a:ln>
              <a:solidFill>
                <a:schemeClr val="accent4"/>
              </a:solidFill>
              <a:effectLst>
                <a:reflection blurRad="12700" stA="28000" endPos="45000" dist="1000" dir="5400000" sy="-100000" algn="bl" rotWithShape="0"/>
              </a:effectLst>
            </a:endParaRPr>
          </a:p>
        </p:txBody>
      </p:sp>
      <p:pic>
        <p:nvPicPr>
          <p:cNvPr id="10" name="Content Placeholder 9" descr="box plot for 50 countries.png"/>
          <p:cNvPicPr>
            <a:picLocks noGrp="1" noChangeAspect="1"/>
          </p:cNvPicPr>
          <p:nvPr>
            <p:ph idx="1"/>
          </p:nvPr>
        </p:nvPicPr>
        <p:blipFill>
          <a:blip r:embed="rId2"/>
          <a:stretch>
            <a:fillRect/>
          </a:stretch>
        </p:blipFill>
        <p:spPr>
          <a:xfrm>
            <a:off x="602901" y="1668026"/>
            <a:ext cx="11435024" cy="4963886"/>
          </a:xfrm>
        </p:spPr>
        <p:style>
          <a:lnRef idx="1">
            <a:schemeClr val="accent2"/>
          </a:lnRef>
          <a:fillRef idx="3">
            <a:schemeClr val="accent2"/>
          </a:fillRef>
          <a:effectRef idx="2">
            <a:schemeClr val="accent2"/>
          </a:effectRef>
          <a:fontRef idx="minor">
            <a:schemeClr val="lt1"/>
          </a:fontRef>
        </p:style>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765" y="0"/>
            <a:ext cx="10515600" cy="840677"/>
          </a:xfrm>
        </p:spPr>
        <p:txBody>
          <a:bodyPr/>
          <a:lstStyle/>
          <a:p>
            <a:pPr marL="742950" indent="-742950">
              <a:buFont typeface="Arial" pitchFamily="34" charset="0"/>
              <a:buChar char="•"/>
            </a:pPr>
            <a:r>
              <a:rPr lang="en-IN" dirty="0"/>
              <a:t>                         </a:t>
            </a:r>
            <a:r>
              <a:rPr lang="en-IN" sz="2800" dirty="0">
                <a:solidFill>
                  <a:schemeClr val="accent1">
                    <a:lumMod val="75000"/>
                  </a:schemeClr>
                </a:solidFill>
              </a:rPr>
              <a:t>Scatter plot                                   </a:t>
            </a:r>
            <a:endParaRPr lang="en-US" sz="2800" dirty="0">
              <a:solidFill>
                <a:schemeClr val="accent1">
                  <a:lumMod val="75000"/>
                </a:schemeClr>
              </a:solidFill>
            </a:endParaRPr>
          </a:p>
        </p:txBody>
      </p:sp>
      <p:pic>
        <p:nvPicPr>
          <p:cNvPr id="4" name="Content Placeholder 3" descr="scatter plot for 50 countries.png"/>
          <p:cNvPicPr>
            <a:picLocks noGrp="1" noChangeAspect="1"/>
          </p:cNvPicPr>
          <p:nvPr>
            <p:ph idx="1"/>
          </p:nvPr>
        </p:nvPicPr>
        <p:blipFill>
          <a:blip r:embed="rId2"/>
          <a:stretch>
            <a:fillRect/>
          </a:stretch>
        </p:blipFill>
        <p:spPr>
          <a:xfrm>
            <a:off x="0" y="803868"/>
            <a:ext cx="12068070" cy="5828044"/>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t>
            </a:r>
            <a:endParaRPr lang="en-US" dirty="0"/>
          </a:p>
        </p:txBody>
      </p:sp>
      <p:pic>
        <p:nvPicPr>
          <p:cNvPr id="4" name="Content Placeholder 3" descr="line plot for 50 countries.png"/>
          <p:cNvPicPr>
            <a:picLocks noGrp="1" noChangeAspect="1"/>
          </p:cNvPicPr>
          <p:nvPr>
            <p:ph sz="half" idx="1"/>
          </p:nvPr>
        </p:nvPicPr>
        <p:blipFill>
          <a:blip r:embed="rId2" cstate="print"/>
          <a:stretch>
            <a:fillRect/>
          </a:stretch>
        </p:blipFill>
        <p:spPr>
          <a:xfrm>
            <a:off x="76768" y="0"/>
            <a:ext cx="5396774" cy="5255288"/>
          </a:xfrm>
          <a:prstGeom prst="rect">
            <a:avLst/>
          </a:prstGeom>
          <a:ln/>
        </p:spPr>
        <p:style>
          <a:lnRef idx="1">
            <a:schemeClr val="dk1"/>
          </a:lnRef>
          <a:fillRef idx="3">
            <a:schemeClr val="dk1"/>
          </a:fillRef>
          <a:effectRef idx="2">
            <a:schemeClr val="dk1"/>
          </a:effectRef>
          <a:fontRef idx="minor">
            <a:schemeClr val="lt1"/>
          </a:fontRef>
        </p:style>
      </p:pic>
      <p:sp>
        <p:nvSpPr>
          <p:cNvPr id="6" name="Content Placeholder 5"/>
          <p:cNvSpPr>
            <a:spLocks noGrp="1"/>
          </p:cNvSpPr>
          <p:nvPr>
            <p:ph sz="half" idx="2"/>
          </p:nvPr>
        </p:nvSpPr>
        <p:spPr>
          <a:xfrm>
            <a:off x="6091813" y="10048"/>
            <a:ext cx="5181600" cy="706560"/>
          </a:xfrm>
        </p:spPr>
        <p:txBody>
          <a:bodyPr>
            <a:normAutofit/>
          </a:bodyPr>
          <a:lstStyle/>
          <a:p>
            <a:r>
              <a:rPr lang="en-IN" dirty="0">
                <a:solidFill>
                  <a:srgbClr val="00B050"/>
                </a:solidFill>
              </a:rPr>
              <a:t>Line and Area plots</a:t>
            </a:r>
            <a:endParaRPr lang="en-US" dirty="0">
              <a:solidFill>
                <a:srgbClr val="00B050"/>
              </a:solidFill>
            </a:endParaRPr>
          </a:p>
        </p:txBody>
      </p:sp>
      <p:pic>
        <p:nvPicPr>
          <p:cNvPr id="5" name="Picture 4" descr="Area plot for 50 countries.png"/>
          <p:cNvPicPr>
            <a:picLocks noChangeAspect="1"/>
          </p:cNvPicPr>
          <p:nvPr/>
        </p:nvPicPr>
        <p:blipFill>
          <a:blip r:embed="rId3" cstate="print"/>
          <a:stretch>
            <a:fillRect/>
          </a:stretch>
        </p:blipFill>
        <p:spPr>
          <a:xfrm>
            <a:off x="5898383" y="904351"/>
            <a:ext cx="5659233" cy="5672295"/>
          </a:xfrm>
          <a:prstGeom prst="rect">
            <a:avLst/>
          </a:prstGeom>
          <a:ln/>
        </p:spPr>
        <p:style>
          <a:lnRef idx="1">
            <a:schemeClr val="dk1"/>
          </a:lnRef>
          <a:fillRef idx="3">
            <a:schemeClr val="dk1"/>
          </a:fillRef>
          <a:effectRef idx="2">
            <a:schemeClr val="dk1"/>
          </a:effectRef>
          <a:fontRef idx="minor">
            <a:schemeClr val="lt1"/>
          </a:fontRef>
        </p:style>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9323"/>
          </a:xfrm>
        </p:spPr>
        <p:txBody>
          <a:bodyPr>
            <a:normAutofit fontScale="90000"/>
          </a:bodyPr>
          <a:lstStyle/>
          <a:p>
            <a:pPr>
              <a:buFont typeface="Arial" pitchFamily="34" charset="0"/>
              <a:buChar char="•"/>
            </a:pPr>
            <a:r>
              <a:rPr lang="en-IN" dirty="0">
                <a:solidFill>
                  <a:schemeClr val="accent2"/>
                </a:solidFill>
              </a:rPr>
              <a:t>Bar graph</a:t>
            </a:r>
            <a:endParaRPr lang="en-US" dirty="0">
              <a:solidFill>
                <a:schemeClr val="accent2"/>
              </a:solidFill>
            </a:endParaRPr>
          </a:p>
        </p:txBody>
      </p:sp>
      <p:pic>
        <p:nvPicPr>
          <p:cNvPr id="8" name="Content Placeholder 7" descr="bar plot for 50 countries.png"/>
          <p:cNvPicPr>
            <a:picLocks noGrp="1" noChangeAspect="1"/>
          </p:cNvPicPr>
          <p:nvPr>
            <p:ph idx="1"/>
          </p:nvPr>
        </p:nvPicPr>
        <p:blipFill>
          <a:blip r:embed="rId2"/>
          <a:stretch>
            <a:fillRect/>
          </a:stretch>
        </p:blipFill>
        <p:spPr>
          <a:xfrm>
            <a:off x="132079" y="1009692"/>
            <a:ext cx="11897361" cy="5692391"/>
          </a:xfrm>
          <a:prstGeom prst="rect">
            <a:avLst/>
          </a:prstGeom>
          <a:ln/>
        </p:spPr>
        <p:style>
          <a:lnRef idx="2">
            <a:schemeClr val="accent2"/>
          </a:lnRef>
          <a:fillRef idx="1">
            <a:schemeClr val="lt1"/>
          </a:fillRef>
          <a:effectRef idx="0">
            <a:schemeClr val="accent2"/>
          </a:effectRef>
          <a:fontRef idx="minor">
            <a:schemeClr val="dk1"/>
          </a:fontRef>
        </p:style>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8937"/>
          </a:xfrm>
        </p:spPr>
        <p:txBody>
          <a:bodyPr>
            <a:normAutofit fontScale="90000"/>
          </a:bodyPr>
          <a:lstStyle/>
          <a:p>
            <a:pPr marL="742950" indent="-742950"/>
            <a:r>
              <a:rPr lang="en-IN" dirty="0"/>
              <a:t>                                             </a:t>
            </a:r>
            <a:r>
              <a:rPr lang="en-IN" sz="3100" dirty="0">
                <a:solidFill>
                  <a:srgbClr val="FF0000"/>
                </a:solidFill>
              </a:rPr>
              <a:t>Histogram &amp; Column plot</a:t>
            </a:r>
            <a:endParaRPr lang="en-US" sz="3100" dirty="0">
              <a:solidFill>
                <a:srgbClr val="FF0000"/>
              </a:solidFill>
            </a:endParaRPr>
          </a:p>
        </p:txBody>
      </p:sp>
      <p:pic>
        <p:nvPicPr>
          <p:cNvPr id="4" name="Content Placeholder 3" descr="histogram plot for total cases in 50 countries.png"/>
          <p:cNvPicPr>
            <a:picLocks noGrp="1" noChangeAspect="1"/>
          </p:cNvPicPr>
          <p:nvPr>
            <p:ph idx="1"/>
          </p:nvPr>
        </p:nvPicPr>
        <p:blipFill>
          <a:blip r:embed="rId2"/>
          <a:stretch>
            <a:fillRect/>
          </a:stretch>
        </p:blipFill>
        <p:spPr>
          <a:xfrm>
            <a:off x="0" y="158241"/>
            <a:ext cx="5657222" cy="4554436"/>
          </a:xfrm>
        </p:spPr>
        <p:style>
          <a:lnRef idx="2">
            <a:schemeClr val="accent1">
              <a:shade val="50000"/>
            </a:schemeClr>
          </a:lnRef>
          <a:fillRef idx="1">
            <a:schemeClr val="accent1"/>
          </a:fillRef>
          <a:effectRef idx="0">
            <a:schemeClr val="accent1"/>
          </a:effectRef>
          <a:fontRef idx="minor">
            <a:schemeClr val="lt1"/>
          </a:fontRef>
        </p:style>
      </p:pic>
      <p:pic>
        <p:nvPicPr>
          <p:cNvPr id="5" name="Picture 4" descr="column plot  for 50 countries.png"/>
          <p:cNvPicPr>
            <a:picLocks noChangeAspect="1"/>
          </p:cNvPicPr>
          <p:nvPr/>
        </p:nvPicPr>
        <p:blipFill>
          <a:blip r:embed="rId3"/>
          <a:stretch>
            <a:fillRect/>
          </a:stretch>
        </p:blipFill>
        <p:spPr>
          <a:xfrm>
            <a:off x="5725997" y="1822480"/>
            <a:ext cx="6325326" cy="5035520"/>
          </a:xfrm>
          <a:prstGeom prst="rect">
            <a:avLst/>
          </a:prstGeom>
        </p:spPr>
        <p:style>
          <a:lnRef idx="1">
            <a:schemeClr val="accent2"/>
          </a:lnRef>
          <a:fillRef idx="3">
            <a:schemeClr val="accent2"/>
          </a:fillRef>
          <a:effectRef idx="2">
            <a:schemeClr val="accent2"/>
          </a:effectRef>
          <a:fontRef idx="minor">
            <a:schemeClr val="lt1"/>
          </a:fontRef>
        </p:style>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02D12C-160A-42C6-B98D-DFBE2393216E}"/>
              </a:ext>
            </a:extLst>
          </p:cNvPr>
          <p:cNvSpPr>
            <a:spLocks noGrp="1"/>
          </p:cNvSpPr>
          <p:nvPr>
            <p:ph type="title"/>
          </p:nvPr>
        </p:nvSpPr>
        <p:spPr>
          <a:xfrm>
            <a:off x="838200" y="365125"/>
            <a:ext cx="10515600" cy="1006475"/>
          </a:xfrm>
        </p:spPr>
        <p:style>
          <a:lnRef idx="1">
            <a:schemeClr val="accent6"/>
          </a:lnRef>
          <a:fillRef idx="3">
            <a:schemeClr val="accent6"/>
          </a:fillRef>
          <a:effectRef idx="2">
            <a:schemeClr val="accent6"/>
          </a:effectRef>
          <a:fontRef idx="minor">
            <a:schemeClr val="lt1"/>
          </a:fontRef>
        </p:style>
        <p:txBody>
          <a:bodyPr/>
          <a:lstStyle/>
          <a:p>
            <a:pPr marL="571500" indent="-571500">
              <a:buFont typeface="Wingdings" pitchFamily="2" charset="2"/>
              <a:buChar char="q"/>
            </a:pPr>
            <a:r>
              <a:rPr lang="en-US" i="1" dirty="0" smtClean="0">
                <a:latin typeface="Arial" panose="020B0604020202020204" pitchFamily="34" charset="0"/>
                <a:cs typeface="Arial" panose="020B0604020202020204" pitchFamily="34" charset="0"/>
              </a:rPr>
              <a:t>INTERPRETATION OF THE GRAPH</a:t>
            </a:r>
            <a:endParaRPr lang="en-IN"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C7A5BE0D-B1C4-4233-BABD-796F65105C00}"/>
              </a:ext>
            </a:extLst>
          </p:cNvPr>
          <p:cNvSpPr>
            <a:spLocks noGrp="1"/>
          </p:cNvSpPr>
          <p:nvPr>
            <p:ph idx="1"/>
          </p:nvPr>
        </p:nvSpPr>
        <p:spPr>
          <a:xfrm>
            <a:off x="737118" y="1371600"/>
            <a:ext cx="10616682" cy="5222240"/>
          </a:xfrm>
        </p:spPr>
        <p:txBody>
          <a:bodyPr>
            <a:normAutofit fontScale="85000" lnSpcReduction="20000"/>
          </a:bodyPr>
          <a:lstStyle/>
          <a:p>
            <a:endParaRPr lang="en-US" sz="2400" dirty="0" smtClean="0">
              <a:solidFill>
                <a:srgbClr val="002060"/>
              </a:solidFill>
            </a:endParaRPr>
          </a:p>
          <a:p>
            <a:pPr>
              <a:buFont typeface="Wingdings" pitchFamily="2" charset="2"/>
              <a:buChar char="Ø"/>
            </a:pPr>
            <a:r>
              <a:rPr lang="en-IN" sz="2400" dirty="0" smtClean="0">
                <a:latin typeface="Bell MT" pitchFamily="18" charset="0"/>
              </a:rPr>
              <a:t>We used </a:t>
            </a:r>
            <a:r>
              <a:rPr lang="en-IN" sz="2400" dirty="0" smtClean="0">
                <a:latin typeface="Arial Narrow" pitchFamily="34" charset="0"/>
              </a:rPr>
              <a:t>4</a:t>
            </a:r>
            <a:r>
              <a:rPr lang="en-IN" sz="2400" dirty="0" smtClean="0">
                <a:latin typeface="Bell MT" pitchFamily="18" charset="0"/>
              </a:rPr>
              <a:t> kinds of different graphs to interpret our  Covid-19 data . We used Bar , Scatter  , Box , Line  plot , Histogram , Area and Column plots to make it more understandable to the viewer. If we see the Bar graph which shows clearly that in each country the recovery rate is more than the death rate . Its visible that since December 2019  covid-19 has affected USA and India the most. As comparison USA’s recovery rate is less than in India which is visible from histogram and column plot. Looking at these graphs these are the few questions that arises in our mind which are as follows:-</a:t>
            </a:r>
          </a:p>
          <a:p>
            <a:pPr>
              <a:buFont typeface="Wingdings" pitchFamily="2" charset="2"/>
              <a:buChar char="Ø"/>
            </a:pPr>
            <a:endParaRPr lang="en-US" sz="2400" dirty="0" smtClean="0"/>
          </a:p>
          <a:p>
            <a:r>
              <a:rPr lang="en-US" sz="2400" dirty="0" smtClean="0">
                <a:solidFill>
                  <a:srgbClr val="002060"/>
                </a:solidFill>
              </a:rPr>
              <a:t>Are </a:t>
            </a:r>
            <a:r>
              <a:rPr lang="en-US" sz="2400" dirty="0">
                <a:solidFill>
                  <a:srgbClr val="002060"/>
                </a:solidFill>
              </a:rPr>
              <a:t>the </a:t>
            </a:r>
            <a:r>
              <a:rPr lang="en-US" sz="2400" dirty="0" smtClean="0">
                <a:solidFill>
                  <a:srgbClr val="002060"/>
                </a:solidFill>
              </a:rPr>
              <a:t>number </a:t>
            </a:r>
            <a:r>
              <a:rPr lang="en-US" sz="2400" dirty="0" smtClean="0">
                <a:solidFill>
                  <a:srgbClr val="002060"/>
                </a:solidFill>
              </a:rPr>
              <a:t>of </a:t>
            </a:r>
            <a:r>
              <a:rPr lang="en-US" sz="2400" dirty="0">
                <a:solidFill>
                  <a:srgbClr val="002060"/>
                </a:solidFill>
              </a:rPr>
              <a:t>deaths increasing or decreasing </a:t>
            </a:r>
            <a:r>
              <a:rPr lang="en-US" sz="2400" dirty="0" smtClean="0">
                <a:solidFill>
                  <a:srgbClr val="002060"/>
                </a:solidFill>
              </a:rPr>
              <a:t>? </a:t>
            </a:r>
            <a:endParaRPr lang="en-US" sz="2400" dirty="0">
              <a:solidFill>
                <a:srgbClr val="002060"/>
              </a:solidFill>
            </a:endParaRPr>
          </a:p>
          <a:p>
            <a:pPr marL="0" indent="0" algn="just">
              <a:buNone/>
            </a:pPr>
            <a:r>
              <a:rPr lang="en-US" sz="2400" dirty="0"/>
              <a:t>   - From the line graph , we can see that the slope is decreasing due to which we can say that the deaths and total cases are decreasing whereas it doesn’t have much impact on recovery rate .</a:t>
            </a:r>
          </a:p>
          <a:p>
            <a:r>
              <a:rPr lang="en-US" sz="2400" dirty="0"/>
              <a:t> </a:t>
            </a:r>
            <a:r>
              <a:rPr lang="en-US" sz="2400" dirty="0">
                <a:solidFill>
                  <a:srgbClr val="002060"/>
                </a:solidFill>
              </a:rPr>
              <a:t>Which countries are testing the most ?</a:t>
            </a:r>
          </a:p>
          <a:p>
            <a:pPr marL="0" indent="0">
              <a:buNone/>
            </a:pPr>
            <a:r>
              <a:rPr lang="en-US" sz="2400" dirty="0">
                <a:solidFill>
                  <a:srgbClr val="002060"/>
                </a:solidFill>
              </a:rPr>
              <a:t>   </a:t>
            </a:r>
            <a:r>
              <a:rPr lang="en-US" sz="2400" dirty="0"/>
              <a:t> - Among the countries with highest cases are some of the most </a:t>
            </a:r>
            <a:r>
              <a:rPr lang="en-US" sz="2400" dirty="0" smtClean="0"/>
              <a:t>populous </a:t>
            </a:r>
            <a:r>
              <a:rPr lang="en-US" sz="2400" dirty="0"/>
              <a:t>countries in the world such as US,BRAZIL,INDIA &amp;RUSSIA  but in these countries, the  death tolls are relatively less compared to </a:t>
            </a:r>
            <a:r>
              <a:rPr lang="en-US" sz="2400" dirty="0" smtClean="0"/>
              <a:t>no. Of </a:t>
            </a:r>
            <a:r>
              <a:rPr lang="en-US" sz="2400" dirty="0"/>
              <a:t>cases found and recovered ones.</a:t>
            </a:r>
          </a:p>
          <a:p>
            <a:r>
              <a:rPr lang="en-IN" sz="2400" dirty="0">
                <a:solidFill>
                  <a:srgbClr val="002060"/>
                </a:solidFill>
              </a:rPr>
              <a:t>Which country had the most new cases?</a:t>
            </a:r>
          </a:p>
          <a:p>
            <a:pPr marL="0" indent="0">
              <a:buNone/>
            </a:pPr>
            <a:r>
              <a:rPr lang="en-IN" sz="2400" dirty="0"/>
              <a:t>   - As per the plots , we can say that USA is the most affected country with more than one crore cumulative cases.</a:t>
            </a:r>
          </a:p>
        </p:txBody>
      </p:sp>
    </p:spTree>
    <p:extLst>
      <p:ext uri="{BB962C8B-B14F-4D97-AF65-F5344CB8AC3E}">
        <p14:creationId xmlns:p14="http://schemas.microsoft.com/office/powerpoint/2010/main" xmlns="" val="139972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BC067AD-9D9E-4EEA-B0E3-F3754B9D0C65}"/>
              </a:ext>
            </a:extLst>
          </p:cNvPr>
          <p:cNvSpPr>
            <a:spLocks noGrp="1"/>
          </p:cNvSpPr>
          <p:nvPr>
            <p:ph idx="1"/>
          </p:nvPr>
        </p:nvSpPr>
        <p:spPr>
          <a:xfrm>
            <a:off x="838200" y="550506"/>
            <a:ext cx="10515600" cy="5626457"/>
          </a:xfrm>
        </p:spPr>
        <p:txBody>
          <a:bodyPr>
            <a:normAutofit fontScale="85000" lnSpcReduction="20000"/>
          </a:bodyPr>
          <a:lstStyle/>
          <a:p>
            <a:r>
              <a:rPr lang="en-US" dirty="0">
                <a:solidFill>
                  <a:srgbClr val="002060"/>
                </a:solidFill>
              </a:rPr>
              <a:t>Why estimating undetected Covid-19 cases is crucial ?</a:t>
            </a:r>
          </a:p>
          <a:p>
            <a:pPr marL="0" indent="0">
              <a:buNone/>
            </a:pPr>
            <a:r>
              <a:rPr lang="en-US" dirty="0">
                <a:solidFill>
                  <a:srgbClr val="002060"/>
                </a:solidFill>
              </a:rPr>
              <a:t>    </a:t>
            </a:r>
            <a:r>
              <a:rPr lang="en-US" dirty="0"/>
              <a:t>-This estimation through graphs and charts is important for authorities to plan economical </a:t>
            </a:r>
            <a:r>
              <a:rPr lang="en-US" dirty="0" smtClean="0"/>
              <a:t>policies , make </a:t>
            </a:r>
            <a:r>
              <a:rPr lang="en-US" dirty="0"/>
              <a:t>decisions around different stages of lockdown and work towards the production of intensive care units of different nations.</a:t>
            </a:r>
            <a:endParaRPr lang="en-US" dirty="0">
              <a:solidFill>
                <a:srgbClr val="002060"/>
              </a:solidFill>
            </a:endParaRPr>
          </a:p>
          <a:p>
            <a:r>
              <a:rPr lang="en-US" dirty="0">
                <a:solidFill>
                  <a:srgbClr val="002060"/>
                </a:solidFill>
              </a:rPr>
              <a:t>Are the countries making any progress against the pandemic ?</a:t>
            </a:r>
          </a:p>
          <a:p>
            <a:pPr marL="0" indent="0">
              <a:buNone/>
            </a:pPr>
            <a:r>
              <a:rPr lang="en-US" dirty="0"/>
              <a:t>  - From the column plot ,we can notice that countries like </a:t>
            </a:r>
            <a:r>
              <a:rPr lang="en-US" dirty="0" smtClean="0"/>
              <a:t>India , Russia , Italy , Spain , Germany </a:t>
            </a:r>
            <a:r>
              <a:rPr lang="en-US" dirty="0"/>
              <a:t>have a high recovery rate compared to that of underdeveloped countries.</a:t>
            </a:r>
          </a:p>
          <a:p>
            <a:r>
              <a:rPr lang="en-US" dirty="0">
                <a:solidFill>
                  <a:srgbClr val="002060"/>
                </a:solidFill>
              </a:rPr>
              <a:t>Are countries with fewer reported cases doing well?</a:t>
            </a:r>
          </a:p>
          <a:p>
            <a:pPr marL="0" indent="0">
              <a:buNone/>
            </a:pPr>
            <a:r>
              <a:rPr lang="en-US" dirty="0"/>
              <a:t>   - It depends. If these countries are not sufficiently testing or sharing their data , they may have many more undiagnosed cases. </a:t>
            </a:r>
          </a:p>
          <a:p>
            <a:pPr marL="0" indent="0">
              <a:buNone/>
            </a:pPr>
            <a:r>
              <a:rPr lang="en-US" dirty="0"/>
              <a:t>During covid19 ,digitalization of India offers people job by sitting at home.</a:t>
            </a:r>
          </a:p>
          <a:p>
            <a:pPr marL="0" indent="0">
              <a:buNone/>
            </a:pPr>
            <a:r>
              <a:rPr lang="en-US" dirty="0"/>
              <a:t>Health and support from their caregivers can provide support ,in addition to regular taking of medication.</a:t>
            </a:r>
          </a:p>
          <a:p>
            <a:pPr marL="0" indent="0" algn="ctr">
              <a:buNone/>
            </a:pPr>
            <a:r>
              <a:rPr lang="en-US" dirty="0">
                <a:solidFill>
                  <a:srgbClr val="FF0000"/>
                </a:solidFill>
              </a:rPr>
              <a:t>A good mental status in the difficult times may win you the battle</a:t>
            </a:r>
          </a:p>
          <a:p>
            <a:pPr marL="0" indent="0" algn="ctr">
              <a:buNone/>
            </a:pPr>
            <a:r>
              <a:rPr lang="en-US" dirty="0">
                <a:solidFill>
                  <a:srgbClr val="FF0000"/>
                </a:solidFill>
              </a:rPr>
              <a:t> more easily :)</a:t>
            </a:r>
          </a:p>
        </p:txBody>
      </p:sp>
    </p:spTree>
    <p:extLst>
      <p:ext uri="{BB962C8B-B14F-4D97-AF65-F5344CB8AC3E}">
        <p14:creationId xmlns:p14="http://schemas.microsoft.com/office/powerpoint/2010/main" xmlns="" val="3992762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48233" y="1399592"/>
            <a:ext cx="10515600" cy="2572378"/>
          </a:xfrm>
        </p:spPr>
        <p:txBody>
          <a:bodyPr>
            <a:normAutofit fontScale="70000" lnSpcReduction="20000"/>
          </a:bodyPr>
          <a:lstStyle/>
          <a:p>
            <a:pPr marL="571500" indent="-571500">
              <a:buFont typeface="+mj-lt"/>
              <a:buAutoNum type="romanUcPeriod"/>
            </a:pPr>
            <a:r>
              <a:rPr lang="en-IN" sz="3600" dirty="0">
                <a:solidFill>
                  <a:schemeClr val="tx1">
                    <a:lumMod val="95000"/>
                    <a:lumOff val="5000"/>
                  </a:schemeClr>
                </a:solidFill>
                <a:hlinkClick r:id="rId2"/>
              </a:rPr>
              <a:t>www.worldometers.info</a:t>
            </a:r>
            <a:endParaRPr lang="en-IN" sz="3600" dirty="0">
              <a:solidFill>
                <a:schemeClr val="tx1">
                  <a:lumMod val="95000"/>
                  <a:lumOff val="5000"/>
                </a:schemeClr>
              </a:solidFill>
            </a:endParaRPr>
          </a:p>
          <a:p>
            <a:pPr marL="571500" indent="-571500">
              <a:buFont typeface="+mj-lt"/>
              <a:buAutoNum type="romanUcPeriod"/>
            </a:pPr>
            <a:r>
              <a:rPr lang="en-IN" sz="3600" dirty="0">
                <a:solidFill>
                  <a:schemeClr val="tx1">
                    <a:lumMod val="95000"/>
                    <a:lumOff val="5000"/>
                  </a:schemeClr>
                </a:solidFill>
                <a:hlinkClick r:id="rId3"/>
              </a:rPr>
              <a:t>https://mohfw.gov.in/</a:t>
            </a:r>
            <a:endParaRPr lang="en-IN" sz="3600" dirty="0">
              <a:solidFill>
                <a:schemeClr val="tx1">
                  <a:lumMod val="95000"/>
                  <a:lumOff val="5000"/>
                </a:schemeClr>
              </a:solidFill>
            </a:endParaRPr>
          </a:p>
          <a:p>
            <a:pPr marL="571500" indent="-571500">
              <a:buFont typeface="+mj-lt"/>
              <a:buAutoNum type="romanUcPeriod"/>
            </a:pPr>
            <a:r>
              <a:rPr lang="en-IN" sz="3600" dirty="0">
                <a:solidFill>
                  <a:schemeClr val="tx1">
                    <a:lumMod val="95000"/>
                    <a:lumOff val="5000"/>
                  </a:schemeClr>
                </a:solidFill>
                <a:hlinkClick r:id="rId4"/>
              </a:rPr>
              <a:t>www.kaggle.com</a:t>
            </a:r>
            <a:endParaRPr lang="en-IN" sz="3600" dirty="0">
              <a:solidFill>
                <a:schemeClr val="tx1">
                  <a:lumMod val="95000"/>
                  <a:lumOff val="5000"/>
                </a:schemeClr>
              </a:solidFill>
            </a:endParaRPr>
          </a:p>
          <a:p>
            <a:pPr marL="571500" indent="-571500">
              <a:buFont typeface="+mj-lt"/>
              <a:buAutoNum type="romanUcPeriod"/>
            </a:pPr>
            <a:r>
              <a:rPr lang="en-IN" sz="3600" dirty="0">
                <a:solidFill>
                  <a:schemeClr val="tx1">
                    <a:lumMod val="95000"/>
                    <a:lumOff val="5000"/>
                  </a:schemeClr>
                </a:solidFill>
                <a:hlinkClick r:id="rId5"/>
              </a:rPr>
              <a:t>www.wikipedia.org</a:t>
            </a:r>
            <a:r>
              <a:rPr lang="en-IN" sz="3600" dirty="0">
                <a:solidFill>
                  <a:schemeClr val="tx1">
                    <a:lumMod val="95000"/>
                    <a:lumOff val="5000"/>
                  </a:schemeClr>
                </a:solidFill>
              </a:rPr>
              <a:t> (for matter )</a:t>
            </a:r>
          </a:p>
          <a:p>
            <a:pPr marL="571500" indent="-571500">
              <a:buFont typeface="+mj-lt"/>
              <a:buAutoNum type="romanUcPeriod"/>
            </a:pPr>
            <a:endParaRPr lang="en-IN" dirty="0">
              <a:solidFill>
                <a:schemeClr val="tx1">
                  <a:lumMod val="95000"/>
                  <a:lumOff val="5000"/>
                </a:schemeClr>
              </a:solidFill>
            </a:endParaRPr>
          </a:p>
          <a:p>
            <a:pPr marL="571500" indent="-571500">
              <a:buFont typeface="+mj-lt"/>
              <a:buAutoNum type="romanUcPeriod"/>
            </a:pPr>
            <a:endParaRPr lang="en-IN" dirty="0">
              <a:solidFill>
                <a:schemeClr val="tx1">
                  <a:lumMod val="95000"/>
                  <a:lumOff val="5000"/>
                </a:schemeClr>
              </a:solidFill>
            </a:endParaRPr>
          </a:p>
          <a:p>
            <a:pPr marL="571500" indent="-571500">
              <a:buNone/>
            </a:pPr>
            <a:r>
              <a:rPr lang="en-IN" b="1" dirty="0">
                <a:solidFill>
                  <a:schemeClr val="tx1">
                    <a:lumMod val="95000"/>
                    <a:lumOff val="5000"/>
                  </a:schemeClr>
                </a:solidFill>
              </a:rPr>
              <a:t> </a:t>
            </a:r>
            <a:r>
              <a:rPr lang="en-IN" b="1" dirty="0">
                <a:solidFill>
                  <a:srgbClr val="C00000"/>
                </a:solidFill>
              </a:rPr>
              <a:t>CONNTRIBUTION OF EACH MEMBER IN GROUP-14</a:t>
            </a:r>
            <a:endParaRPr lang="en-US" dirty="0"/>
          </a:p>
        </p:txBody>
      </p:sp>
      <p:sp>
        <p:nvSpPr>
          <p:cNvPr id="6" name="Rectangle 5"/>
          <p:cNvSpPr/>
          <p:nvPr/>
        </p:nvSpPr>
        <p:spPr>
          <a:xfrm>
            <a:off x="650271" y="3971970"/>
            <a:ext cx="7214717" cy="1754326"/>
          </a:xfrm>
          <a:prstGeom prst="rect">
            <a:avLst/>
          </a:prstGeom>
        </p:spPr>
        <p:txBody>
          <a:bodyPr wrap="square">
            <a:spAutoFit/>
          </a:bodyPr>
          <a:lstStyle/>
          <a:p>
            <a:r>
              <a:rPr lang="en-IN" dirty="0">
                <a:solidFill>
                  <a:srgbClr val="00B050"/>
                </a:solidFill>
              </a:rPr>
              <a:t>Data collection </a:t>
            </a:r>
            <a:r>
              <a:rPr lang="en-IN" dirty="0"/>
              <a:t>– Ponnagananti Sirisha Devi</a:t>
            </a:r>
          </a:p>
          <a:p>
            <a:r>
              <a:rPr lang="en-IN" dirty="0">
                <a:solidFill>
                  <a:srgbClr val="FFC000"/>
                </a:solidFill>
              </a:rPr>
              <a:t>Graphs</a:t>
            </a:r>
            <a:r>
              <a:rPr lang="en-IN" dirty="0"/>
              <a:t> – Ammisetti Sivani (Using Excel) ,Rajarapu Lakshmi Mounika (using                      code for worst-hit countries)</a:t>
            </a:r>
          </a:p>
          <a:p>
            <a:r>
              <a:rPr lang="en-IN" dirty="0">
                <a:solidFill>
                  <a:srgbClr val="7030A0"/>
                </a:solidFill>
              </a:rPr>
              <a:t>Hypothesis</a:t>
            </a:r>
            <a:r>
              <a:rPr lang="en-IN" dirty="0"/>
              <a:t> - Shivani Koukuntla , Princey Chaudhary</a:t>
            </a:r>
          </a:p>
          <a:p>
            <a:r>
              <a:rPr lang="en-IN" dirty="0">
                <a:solidFill>
                  <a:srgbClr val="FF0000"/>
                </a:solidFill>
              </a:rPr>
              <a:t>Interpretation</a:t>
            </a:r>
            <a:r>
              <a:rPr lang="en-IN" dirty="0"/>
              <a:t>- Kanwaldeep Edewar</a:t>
            </a:r>
          </a:p>
          <a:p>
            <a:r>
              <a:rPr lang="en-IN" dirty="0">
                <a:solidFill>
                  <a:srgbClr val="00B0F0"/>
                </a:solidFill>
              </a:rPr>
              <a:t>Presentation</a:t>
            </a:r>
            <a:r>
              <a:rPr lang="en-IN" dirty="0"/>
              <a:t>- Princey Chaudhary</a:t>
            </a:r>
          </a:p>
        </p:txBody>
      </p:sp>
      <p:sp>
        <p:nvSpPr>
          <p:cNvPr id="3" name="Title 2">
            <a:extLst>
              <a:ext uri="{FF2B5EF4-FFF2-40B4-BE49-F238E27FC236}">
                <a16:creationId xmlns:a16="http://schemas.microsoft.com/office/drawing/2014/main" xmlns="" id="{BF878961-9675-4D10-B388-4BE53890CF82}"/>
              </a:ext>
            </a:extLst>
          </p:cNvPr>
          <p:cNvSpPr>
            <a:spLocks noGrp="1"/>
          </p:cNvSpPr>
          <p:nvPr>
            <p:ph type="title"/>
          </p:nvPr>
        </p:nvSpPr>
        <p:spPr>
          <a:xfrm>
            <a:off x="838200" y="365125"/>
            <a:ext cx="10515600" cy="1034467"/>
          </a:xfrm>
        </p:spPr>
        <p:txBody>
          <a:bodyPr/>
          <a:lstStyle/>
          <a:p>
            <a:r>
              <a:rPr lang="en-US" dirty="0">
                <a:latin typeface="Algerian" panose="04020705040A02060702" pitchFamily="82" charset="0"/>
              </a:rPr>
              <a:t>SOURCES :</a:t>
            </a:r>
            <a:endParaRPr lang="en-IN" dirty="0">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26CEF6-9A0E-4BE1-AEC7-C393824F3ADF}"/>
              </a:ext>
            </a:extLst>
          </p:cNvPr>
          <p:cNvSpPr>
            <a:spLocks noGrp="1"/>
          </p:cNvSpPr>
          <p:nvPr>
            <p:ph type="title"/>
          </p:nvPr>
        </p:nvSpPr>
        <p:spPr>
          <a:xfrm>
            <a:off x="567612" y="681037"/>
            <a:ext cx="10515600" cy="1325563"/>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anose="020B0604020202020204" pitchFamily="34" charset="0"/>
                <a:cs typeface="Arial" panose="020B0604020202020204" pitchFamily="34" charset="0"/>
              </a:rPr>
              <a:t>COVID-19</a:t>
            </a: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endParaRPr lang="en-I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a:extLst>
              <a:ext uri="{FF2B5EF4-FFF2-40B4-BE49-F238E27FC236}">
                <a16:creationId xmlns:a16="http://schemas.microsoft.com/office/drawing/2014/main" xmlns="" id="{2B6DA6D7-54B7-45E6-97D1-B5C726376F83}"/>
              </a:ext>
            </a:extLst>
          </p:cNvPr>
          <p:cNvSpPr>
            <a:spLocks noGrp="1"/>
          </p:cNvSpPr>
          <p:nvPr>
            <p:ph idx="1"/>
          </p:nvPr>
        </p:nvSpPr>
        <p:spPr/>
        <p:txBody>
          <a:bodyPr/>
          <a:lstStyle/>
          <a:p>
            <a:r>
              <a:rPr lang="en-US" b="1" i="0" dirty="0">
                <a:solidFill>
                  <a:srgbClr val="202122"/>
                </a:solidFill>
                <a:effectLst/>
                <a:latin typeface="-apple-system"/>
              </a:rPr>
              <a:t>Coronavirus disease 2019</a:t>
            </a:r>
            <a:r>
              <a:rPr lang="en-US" b="0" i="0" dirty="0">
                <a:solidFill>
                  <a:srgbClr val="202122"/>
                </a:solidFill>
                <a:effectLst/>
                <a:latin typeface="-apple-system"/>
              </a:rPr>
              <a:t> (</a:t>
            </a:r>
            <a:r>
              <a:rPr lang="en-US" b="1" i="0" dirty="0">
                <a:solidFill>
                  <a:srgbClr val="202122"/>
                </a:solidFill>
                <a:effectLst/>
                <a:latin typeface="-apple-system"/>
              </a:rPr>
              <a:t>COVID-19</a:t>
            </a:r>
            <a:r>
              <a:rPr lang="en-US" b="0" i="0" dirty="0">
                <a:solidFill>
                  <a:srgbClr val="202122"/>
                </a:solidFill>
                <a:effectLst/>
                <a:latin typeface="-apple-system"/>
              </a:rPr>
              <a:t>) is a contagious </a:t>
            </a:r>
            <a:r>
              <a:rPr lang="en-US" b="0" i="0" strike="noStrike" dirty="0">
                <a:solidFill>
                  <a:srgbClr val="6B4BA1"/>
                </a:solidFill>
                <a:effectLst/>
                <a:latin typeface="-apple-system"/>
                <a:hlinkClick r:id="rId2" tooltip="Disease"/>
              </a:rPr>
              <a:t>disease</a:t>
            </a:r>
            <a:r>
              <a:rPr lang="en-US" b="0" i="0" dirty="0">
                <a:solidFill>
                  <a:srgbClr val="202122"/>
                </a:solidFill>
                <a:effectLst/>
                <a:latin typeface="-apple-system"/>
              </a:rPr>
              <a:t> caused by </a:t>
            </a:r>
            <a:r>
              <a:rPr lang="en-US" b="0" i="0" u="none" strike="noStrike" dirty="0">
                <a:solidFill>
                  <a:srgbClr val="6B4BA1"/>
                </a:solidFill>
                <a:effectLst/>
                <a:latin typeface="-apple-system"/>
                <a:hlinkClick r:id="rId3" tooltip="Severe acute respiratory syndrome coronavirus 2"/>
              </a:rPr>
              <a:t>severe acute respiratory syndrome coronavirus 2</a:t>
            </a:r>
            <a:r>
              <a:rPr lang="en-US" b="0" i="0" dirty="0">
                <a:solidFill>
                  <a:srgbClr val="202122"/>
                </a:solidFill>
                <a:effectLst/>
                <a:latin typeface="-apple-system"/>
              </a:rPr>
              <a:t> (SARS-CoV-2). The first case was identified in </a:t>
            </a:r>
            <a:r>
              <a:rPr lang="en-US" b="0" i="0" u="none" strike="noStrike" dirty="0">
                <a:solidFill>
                  <a:srgbClr val="6B4BA1"/>
                </a:solidFill>
                <a:effectLst/>
                <a:latin typeface="-apple-system"/>
                <a:hlinkClick r:id="rId4" tooltip="Wuhan"/>
              </a:rPr>
              <a:t>Wuhan</a:t>
            </a:r>
            <a:r>
              <a:rPr lang="en-US" b="0" i="0" dirty="0">
                <a:solidFill>
                  <a:srgbClr val="202122"/>
                </a:solidFill>
                <a:effectLst/>
                <a:latin typeface="-apple-system"/>
              </a:rPr>
              <a:t>, China in December 2019.</a:t>
            </a:r>
          </a:p>
          <a:p>
            <a:endParaRPr lang="en-IN" dirty="0"/>
          </a:p>
        </p:txBody>
      </p:sp>
      <p:graphicFrame>
        <p:nvGraphicFramePr>
          <p:cNvPr id="5" name="Table 4">
            <a:extLst>
              <a:ext uri="{FF2B5EF4-FFF2-40B4-BE49-F238E27FC236}">
                <a16:creationId xmlns:a16="http://schemas.microsoft.com/office/drawing/2014/main" xmlns="" id="{7ED09E03-149C-4741-874A-15CB6AD9097E}"/>
              </a:ext>
            </a:extLst>
          </p:cNvPr>
          <p:cNvGraphicFramePr>
            <a:graphicFrameLocks noGrp="1"/>
          </p:cNvGraphicFramePr>
          <p:nvPr>
            <p:extLst>
              <p:ext uri="{D42A27DB-BD31-4B8C-83A1-F6EECF244321}">
                <p14:modId xmlns:p14="http://schemas.microsoft.com/office/powerpoint/2010/main" xmlns="" val="733249558"/>
              </p:ext>
            </p:extLst>
          </p:nvPr>
        </p:nvGraphicFramePr>
        <p:xfrm>
          <a:off x="1152688" y="3755312"/>
          <a:ext cx="5327782" cy="2600269"/>
        </p:xfrm>
        <a:graphic>
          <a:graphicData uri="http://schemas.openxmlformats.org/drawingml/2006/table">
            <a:tbl>
              <a:tblPr/>
              <a:tblGrid>
                <a:gridCol w="2635541">
                  <a:extLst>
                    <a:ext uri="{9D8B030D-6E8A-4147-A177-3AD203B41FA5}">
                      <a16:colId xmlns:a16="http://schemas.microsoft.com/office/drawing/2014/main" xmlns="" val="3485066133"/>
                    </a:ext>
                  </a:extLst>
                </a:gridCol>
                <a:gridCol w="2692241">
                  <a:extLst>
                    <a:ext uri="{9D8B030D-6E8A-4147-A177-3AD203B41FA5}">
                      <a16:colId xmlns:a16="http://schemas.microsoft.com/office/drawing/2014/main" xmlns="" val="637721076"/>
                    </a:ext>
                  </a:extLst>
                </a:gridCol>
              </a:tblGrid>
              <a:tr h="2600269">
                <a:tc>
                  <a:txBody>
                    <a:bodyPr/>
                    <a:lstStyle/>
                    <a:p>
                      <a:pPr fontAlgn="t"/>
                      <a:r>
                        <a:rPr lang="en-IN" dirty="0">
                          <a:effectLst/>
                        </a:rPr>
                        <a:t>Other names</a:t>
                      </a:r>
                    </a:p>
                  </a:txBody>
                  <a:tcPr marL="76200" marR="76200" marT="53340" marB="53340">
                    <a:lnL w="7620" cap="flat" cmpd="sng" algn="ctr">
                      <a:solidFill>
                        <a:srgbClr val="70D297"/>
                      </a:solidFill>
                      <a:prstDash val="solid"/>
                      <a:round/>
                      <a:headEnd type="none" w="med" len="med"/>
                      <a:tailEnd type="none" w="med" len="med"/>
                    </a:lnL>
                    <a:lnR w="7620" cap="flat" cmpd="sng" algn="ctr">
                      <a:solidFill>
                        <a:srgbClr val="90CF97"/>
                      </a:solidFill>
                      <a:prstDash val="solid"/>
                      <a:round/>
                      <a:headEnd type="none" w="med" len="med"/>
                      <a:tailEnd type="none" w="med" len="med"/>
                    </a:lnR>
                    <a:lnT w="7620" cap="flat" cmpd="sng" algn="ctr">
                      <a:solidFill>
                        <a:srgbClr val="30CF97"/>
                      </a:solidFill>
                      <a:prstDash val="solid"/>
                      <a:round/>
                      <a:headEnd type="none" w="med" len="med"/>
                      <a:tailEnd type="none" w="med" len="med"/>
                    </a:lnT>
                    <a:lnB w="7620" cap="flat" cmpd="sng" algn="ctr">
                      <a:solidFill>
                        <a:srgbClr val="EAECF0"/>
                      </a:solidFill>
                      <a:prstDash val="solid"/>
                      <a:round/>
                      <a:headEnd type="none" w="med" len="med"/>
                      <a:tailEnd type="none" w="med" len="med"/>
                    </a:lnB>
                    <a:solidFill>
                      <a:srgbClr val="F8F9FA"/>
                    </a:solidFill>
                  </a:tcPr>
                </a:tc>
                <a:tc>
                  <a:txBody>
                    <a:bodyPr/>
                    <a:lstStyle/>
                    <a:p>
                      <a:pPr fontAlgn="base">
                        <a:buFont typeface="Arial" panose="020B0604020202020204" pitchFamily="34" charset="0"/>
                        <a:buChar char="•"/>
                      </a:pPr>
                      <a:r>
                        <a:rPr lang="en-IN" dirty="0">
                          <a:effectLst/>
                          <a:latin typeface="inherit"/>
                        </a:rPr>
                        <a:t>The coronavirus</a:t>
                      </a:r>
                    </a:p>
                    <a:p>
                      <a:pPr fontAlgn="base">
                        <a:buFont typeface="Arial" panose="020B0604020202020204" pitchFamily="34" charset="0"/>
                        <a:buChar char="•"/>
                      </a:pPr>
                      <a:r>
                        <a:rPr lang="en-IN" dirty="0">
                          <a:effectLst/>
                          <a:latin typeface="inherit"/>
                        </a:rPr>
                        <a:t>2019-nCoV acute respiratory disease</a:t>
                      </a:r>
                    </a:p>
                    <a:p>
                      <a:pPr fontAlgn="base">
                        <a:buFont typeface="Arial" panose="020B0604020202020204" pitchFamily="34" charset="0"/>
                        <a:buChar char="•"/>
                      </a:pPr>
                      <a:r>
                        <a:rPr lang="en-IN" dirty="0">
                          <a:effectLst/>
                          <a:latin typeface="inherit"/>
                        </a:rPr>
                        <a:t>Novel coronavirus pneumonia</a:t>
                      </a:r>
                    </a:p>
                    <a:p>
                      <a:pPr fontAlgn="base">
                        <a:buFont typeface="Arial" panose="020B0604020202020204" pitchFamily="34" charset="0"/>
                        <a:buChar char="•"/>
                      </a:pPr>
                      <a:r>
                        <a:rPr lang="en-IN" dirty="0">
                          <a:effectLst/>
                          <a:latin typeface="inherit"/>
                        </a:rPr>
                        <a:t>Severe pneumonia with novel pathogens</a:t>
                      </a:r>
                    </a:p>
                  </a:txBody>
                  <a:tcPr marL="76200" marR="76200" marT="53340" marB="53340">
                    <a:lnL w="7620" cap="flat" cmpd="sng" algn="ctr">
                      <a:solidFill>
                        <a:srgbClr val="90CF97"/>
                      </a:solidFill>
                      <a:prstDash val="solid"/>
                      <a:round/>
                      <a:headEnd type="none" w="med" len="med"/>
                      <a:tailEnd type="none" w="med" len="med"/>
                    </a:lnL>
                    <a:lnR w="7620" cap="flat" cmpd="sng" algn="ctr">
                      <a:solidFill>
                        <a:srgbClr val="70CF97"/>
                      </a:solidFill>
                      <a:prstDash val="solid"/>
                      <a:round/>
                      <a:headEnd type="none" w="med" len="med"/>
                      <a:tailEnd type="none" w="med" len="med"/>
                    </a:lnR>
                    <a:lnT w="7620" cap="flat" cmpd="sng" algn="ctr">
                      <a:solidFill>
                        <a:srgbClr val="70D097"/>
                      </a:solidFill>
                      <a:prstDash val="solid"/>
                      <a:round/>
                      <a:headEnd type="none" w="med" len="med"/>
                      <a:tailEnd type="none" w="med" len="med"/>
                    </a:lnT>
                    <a:lnB w="7620" cap="flat" cmpd="sng" algn="ctr">
                      <a:solidFill>
                        <a:srgbClr val="EAECF0"/>
                      </a:solidFill>
                      <a:prstDash val="solid"/>
                      <a:round/>
                      <a:headEnd type="none" w="med" len="med"/>
                      <a:tailEnd type="none" w="med" len="med"/>
                    </a:lnB>
                    <a:solidFill>
                      <a:srgbClr val="F8F9FA"/>
                    </a:solidFill>
                  </a:tcPr>
                </a:tc>
                <a:extLst>
                  <a:ext uri="{0D108BD9-81ED-4DB2-BD59-A6C34878D82A}">
                    <a16:rowId xmlns:a16="http://schemas.microsoft.com/office/drawing/2014/main" xmlns="" val="3158059940"/>
                  </a:ext>
                </a:extLst>
              </a:tr>
            </a:tbl>
          </a:graphicData>
        </a:graphic>
      </p:graphicFrame>
      <p:pic>
        <p:nvPicPr>
          <p:cNvPr id="1027" name="Picture 3" descr="COVID-19 transmission: Study indicates microdroplets do not spread  SARS-CoV-2 as efficiently through air - Health News , Firstpost">
            <a:extLst>
              <a:ext uri="{FF2B5EF4-FFF2-40B4-BE49-F238E27FC236}">
                <a16:creationId xmlns:a16="http://schemas.microsoft.com/office/drawing/2014/main" xmlns="" id="{7CA2DF2F-38E3-4800-8C37-A2D1621A24DF}"/>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408932" y="3576441"/>
            <a:ext cx="3513625" cy="24941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2096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AEDC375-6E53-45EA-B97D-F40C2DF13E99}"/>
              </a:ext>
            </a:extLst>
          </p:cNvPr>
          <p:cNvSpPr txBox="1"/>
          <p:nvPr/>
        </p:nvSpPr>
        <p:spPr>
          <a:xfrm>
            <a:off x="708408" y="906301"/>
            <a:ext cx="10857244" cy="4801314"/>
          </a:xfrm>
          <a:prstGeom prst="rect">
            <a:avLst/>
          </a:prstGeom>
          <a:effectLst>
            <a:glow rad="228600">
              <a:schemeClr val="accent6">
                <a:satMod val="175000"/>
                <a:alpha val="40000"/>
              </a:schemeClr>
            </a:glow>
          </a:effectLst>
          <a:scene3d>
            <a:camera prst="orthographicFront"/>
            <a:lightRig rig="threePt" dir="t"/>
          </a:scene3d>
          <a:sp3d>
            <a:bevelT/>
          </a:sp3d>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buFont typeface="Wingdings" panose="05000000000000000000" pitchFamily="2" charset="2"/>
              <a:buChar char="Ø"/>
            </a:pPr>
            <a:r>
              <a:rPr lang="en-US" dirty="0">
                <a:latin typeface="Comic Sans MS" pitchFamily="66" charset="0"/>
              </a:rPr>
              <a:t>The overall number of global coronavirus cases has crossed the </a:t>
            </a:r>
            <a:r>
              <a:rPr lang="en-US" dirty="0">
                <a:solidFill>
                  <a:srgbClr val="FF0000"/>
                </a:solidFill>
                <a:latin typeface="Comic Sans MS" pitchFamily="66" charset="0"/>
              </a:rPr>
              <a:t>66 million</a:t>
            </a:r>
            <a:r>
              <a:rPr lang="en-US" dirty="0">
                <a:latin typeface="Comic Sans MS" pitchFamily="66" charset="0"/>
              </a:rPr>
              <a:t> mark, while the deaths have surged to more than </a:t>
            </a:r>
            <a:r>
              <a:rPr lang="en-US" dirty="0">
                <a:solidFill>
                  <a:srgbClr val="FF0000"/>
                </a:solidFill>
                <a:latin typeface="Comic Sans MS" pitchFamily="66" charset="0"/>
              </a:rPr>
              <a:t>1.52 million</a:t>
            </a:r>
            <a:r>
              <a:rPr lang="en-US" dirty="0">
                <a:latin typeface="Comic Sans MS" pitchFamily="66" charset="0"/>
              </a:rPr>
              <a:t>, according to the Johns Hopkins University</a:t>
            </a:r>
            <a:r>
              <a:rPr lang="en-US" dirty="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latin typeface="Comic Sans MS" pitchFamily="66" charset="0"/>
              </a:rPr>
              <a:t>In its latest update on Sunday, the University's Center for Systems Science and Engineering (CSSE) revealed that the current global caseload and death toll stood at </a:t>
            </a:r>
            <a:r>
              <a:rPr lang="en-US" dirty="0">
                <a:solidFill>
                  <a:srgbClr val="FF0000"/>
                </a:solidFill>
                <a:latin typeface="Comic Sans MS" pitchFamily="66" charset="0"/>
              </a:rPr>
              <a:t>66,460,498</a:t>
            </a:r>
            <a:r>
              <a:rPr lang="en-US" dirty="0">
                <a:latin typeface="Comic Sans MS" pitchFamily="66" charset="0"/>
              </a:rPr>
              <a:t> and </a:t>
            </a:r>
            <a:r>
              <a:rPr lang="en-US" dirty="0">
                <a:solidFill>
                  <a:srgbClr val="FF0000"/>
                </a:solidFill>
                <a:latin typeface="Comic Sans MS" pitchFamily="66" charset="0"/>
              </a:rPr>
              <a:t>1,527,972,</a:t>
            </a:r>
            <a:r>
              <a:rPr lang="en-US" dirty="0">
                <a:latin typeface="Comic Sans MS" pitchFamily="66" charset="0"/>
              </a:rPr>
              <a:t> respectively.</a:t>
            </a:r>
          </a:p>
          <a:p>
            <a:pPr marL="285750" indent="-285750">
              <a:buFont typeface="Wingdings" panose="05000000000000000000" pitchFamily="2" charset="2"/>
              <a:buChar char="Ø"/>
            </a:pPr>
            <a:endParaRPr lang="en-US" dirty="0">
              <a:latin typeface="Comic Sans MS" pitchFamily="66" charset="0"/>
            </a:endParaRPr>
          </a:p>
          <a:p>
            <a:pPr marL="285750" indent="-285750">
              <a:buFont typeface="Wingdings" panose="05000000000000000000" pitchFamily="2" charset="2"/>
              <a:buChar char="Ø"/>
            </a:pPr>
            <a:r>
              <a:rPr lang="en-US" dirty="0">
                <a:latin typeface="Comic Sans MS" pitchFamily="66" charset="0"/>
              </a:rPr>
              <a:t>The US is the worst-hit country with the world's highest number of cases and deaths at </a:t>
            </a:r>
            <a:r>
              <a:rPr lang="en-US" dirty="0">
                <a:solidFill>
                  <a:srgbClr val="FF0000"/>
                </a:solidFill>
                <a:latin typeface="Comic Sans MS" pitchFamily="66" charset="0"/>
              </a:rPr>
              <a:t>14,575,623</a:t>
            </a:r>
            <a:r>
              <a:rPr lang="en-US" dirty="0">
                <a:latin typeface="Comic Sans MS" pitchFamily="66" charset="0"/>
              </a:rPr>
              <a:t> and </a:t>
            </a:r>
            <a:r>
              <a:rPr lang="en-US" dirty="0">
                <a:solidFill>
                  <a:srgbClr val="FF0000"/>
                </a:solidFill>
                <a:latin typeface="Comic Sans MS" pitchFamily="66" charset="0"/>
              </a:rPr>
              <a:t>281,134</a:t>
            </a:r>
            <a:r>
              <a:rPr lang="en-US" dirty="0">
                <a:latin typeface="Comic Sans MS" pitchFamily="66" charset="0"/>
              </a:rPr>
              <a:t>, respectively, according to the CSSE.</a:t>
            </a:r>
          </a:p>
          <a:p>
            <a:pPr marL="285750" indent="-285750">
              <a:buFont typeface="Wingdings" panose="05000000000000000000" pitchFamily="2" charset="2"/>
              <a:buChar char="Ø"/>
            </a:pPr>
            <a:endParaRPr lang="en-US" dirty="0">
              <a:latin typeface="Comic Sans MS" pitchFamily="66" charset="0"/>
            </a:endParaRPr>
          </a:p>
          <a:p>
            <a:pPr marL="285750" indent="-285750">
              <a:buFont typeface="Wingdings" panose="05000000000000000000" pitchFamily="2" charset="2"/>
              <a:buChar char="Ø"/>
            </a:pPr>
            <a:r>
              <a:rPr lang="en-US" dirty="0">
                <a:latin typeface="Comic Sans MS" pitchFamily="66" charset="0"/>
              </a:rPr>
              <a:t>India comes in second place in terms of cases at </a:t>
            </a:r>
            <a:r>
              <a:rPr lang="en-US" dirty="0">
                <a:solidFill>
                  <a:srgbClr val="FF0000"/>
                </a:solidFill>
                <a:latin typeface="Comic Sans MS" pitchFamily="66" charset="0"/>
              </a:rPr>
              <a:t>9,608,211</a:t>
            </a:r>
            <a:r>
              <a:rPr lang="en-US" dirty="0">
                <a:latin typeface="Comic Sans MS" pitchFamily="66" charset="0"/>
              </a:rPr>
              <a:t>, while the country's death toll soared to </a:t>
            </a:r>
            <a:r>
              <a:rPr lang="en-US" dirty="0">
                <a:solidFill>
                  <a:srgbClr val="FF0000"/>
                </a:solidFill>
                <a:latin typeface="Comic Sans MS" pitchFamily="66" charset="0"/>
              </a:rPr>
              <a:t>139,700.</a:t>
            </a:r>
          </a:p>
          <a:p>
            <a:endParaRPr lang="en-US" dirty="0"/>
          </a:p>
          <a:p>
            <a:pPr marL="285750" indent="-285750">
              <a:buFont typeface="Wingdings" panose="05000000000000000000" pitchFamily="2" charset="2"/>
              <a:buChar char="Ø"/>
            </a:pPr>
            <a:r>
              <a:rPr lang="en-US" b="0" i="0" dirty="0">
                <a:solidFill>
                  <a:srgbClr val="000000"/>
                </a:solidFill>
                <a:effectLst/>
                <a:latin typeface="Comic Sans MS" pitchFamily="66" charset="0"/>
              </a:rPr>
              <a:t>The other countries with more than a million confirmed cases are Brazil (6,577,177), Russia (2,410,462), France (2,334,626), the UK (1,710,379), Italy (1,709,991), Spain (1,684,647), Argentina (1,459,832), Colombia (1,362,249), Germany (1,170,095), Mexico (1,168,395), Poland (1,054,273) and Iran (1,028,986), the CSSE figures showed</a:t>
            </a:r>
            <a:r>
              <a:rPr lang="en-US" b="0" i="0" dirty="0">
                <a:solidFill>
                  <a:srgbClr val="000000"/>
                </a:solidFill>
                <a:effectLst/>
                <a:latin typeface="Open Sans"/>
              </a:rPr>
              <a:t>.</a:t>
            </a:r>
            <a:endParaRPr lang="en-IN" dirty="0"/>
          </a:p>
        </p:txBody>
      </p:sp>
    </p:spTree>
    <p:extLst>
      <p:ext uri="{BB962C8B-B14F-4D97-AF65-F5344CB8AC3E}">
        <p14:creationId xmlns:p14="http://schemas.microsoft.com/office/powerpoint/2010/main" xmlns="" val="21911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lumn 20 countries.png"/>
          <p:cNvPicPr>
            <a:picLocks noChangeAspect="1"/>
          </p:cNvPicPr>
          <p:nvPr/>
        </p:nvPicPr>
        <p:blipFill>
          <a:blip r:embed="rId2"/>
          <a:stretch>
            <a:fillRect/>
          </a:stretch>
        </p:blipFill>
        <p:spPr>
          <a:xfrm>
            <a:off x="361740" y="633047"/>
            <a:ext cx="11404879" cy="5898382"/>
          </a:xfrm>
          <a:prstGeom prst="rect">
            <a:avLst/>
          </a:prstGeom>
          <a:solidFill>
            <a:srgbClr val="FFFFFF">
              <a:shade val="85000"/>
            </a:srgbClr>
          </a:solidFill>
          <a:ln w="88900" cap="sq">
            <a:solidFill>
              <a:schemeClr val="accent4"/>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pPr>
              <a:buFont typeface="Wingdings" pitchFamily="2" charset="2"/>
              <a:buChar char="q"/>
            </a:pPr>
            <a:r>
              <a:rPr lang="en-IN" dirty="0">
                <a:latin typeface="Bahnschrift Light" pitchFamily="34" charset="0"/>
              </a:rPr>
              <a:t>ANALYSIS</a:t>
            </a:r>
            <a:endParaRPr lang="en-US" dirty="0">
              <a:latin typeface="Bahnschrift Light" pitchFamily="34" charset="0"/>
            </a:endParaRPr>
          </a:p>
        </p:txBody>
      </p:sp>
      <p:sp>
        <p:nvSpPr>
          <p:cNvPr id="3" name="Content Placeholder 2"/>
          <p:cNvSpPr>
            <a:spLocks noGrp="1"/>
          </p:cNvSpPr>
          <p:nvPr>
            <p:ph idx="1"/>
          </p:nvPr>
        </p:nvSpPr>
        <p:spPr>
          <a:xfrm>
            <a:off x="888442" y="2026592"/>
            <a:ext cx="10515600" cy="4351338"/>
          </a:xfrm>
          <a:effectLst>
            <a:glow rad="228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buNone/>
            </a:pPr>
            <a:r>
              <a:rPr lang="en-IN" dirty="0">
                <a:latin typeface="Constantia" pitchFamily="18" charset="0"/>
              </a:rPr>
              <a:t>From our python code we got the following results based on the data:-</a:t>
            </a:r>
          </a:p>
          <a:p>
            <a:pPr>
              <a:buNone/>
            </a:pPr>
            <a:endParaRPr lang="en-IN" dirty="0">
              <a:latin typeface="Constantia" pitchFamily="18" charset="0"/>
            </a:endParaRPr>
          </a:p>
          <a:p>
            <a:pPr>
              <a:buFont typeface="Wingdings" pitchFamily="2" charset="2"/>
              <a:buChar char="q"/>
            </a:pPr>
            <a:r>
              <a:rPr lang="en-IN" dirty="0">
                <a:latin typeface="Constantia" pitchFamily="18" charset="0"/>
              </a:rPr>
              <a:t>FOR WORLD</a:t>
            </a:r>
          </a:p>
          <a:p>
            <a:pPr>
              <a:buFont typeface="Wingdings" pitchFamily="2" charset="2"/>
              <a:buChar char="Ø"/>
            </a:pPr>
            <a:r>
              <a:rPr lang="en-US" dirty="0">
                <a:latin typeface="Constantia" pitchFamily="18" charset="0"/>
                <a:cs typeface="Arial" pitchFamily="34" charset="0"/>
              </a:rPr>
              <a:t>Total cases and deaths are probably dependent.</a:t>
            </a:r>
          </a:p>
          <a:p>
            <a:pPr>
              <a:buFont typeface="Wingdings" pitchFamily="2" charset="2"/>
              <a:buChar char="Ø"/>
            </a:pPr>
            <a:r>
              <a:rPr lang="en-US" dirty="0">
                <a:latin typeface="Constantia" pitchFamily="18" charset="0"/>
                <a:cs typeface="Arial" pitchFamily="34" charset="0"/>
              </a:rPr>
              <a:t>Total cases and deaths are not gaussian.</a:t>
            </a:r>
            <a:br>
              <a:rPr lang="en-US" dirty="0">
                <a:latin typeface="Constantia" pitchFamily="18" charset="0"/>
                <a:cs typeface="Arial" pitchFamily="34" charset="0"/>
              </a:rPr>
            </a:br>
            <a:r>
              <a:rPr lang="en-US" dirty="0">
                <a:latin typeface="Constantia" pitchFamily="18" charset="0"/>
                <a:cs typeface="Arial" pitchFamily="34" charset="0"/>
              </a:rPr>
              <a:t> </a:t>
            </a:r>
          </a:p>
          <a:p>
            <a:pPr>
              <a:buFont typeface="Wingdings" pitchFamily="2" charset="2"/>
              <a:buChar char="q"/>
            </a:pPr>
            <a:r>
              <a:rPr lang="en-US" dirty="0">
                <a:latin typeface="Constantia" pitchFamily="18" charset="0"/>
                <a:cs typeface="Arial" pitchFamily="34" charset="0"/>
              </a:rPr>
              <a:t>FOR INDIA</a:t>
            </a:r>
          </a:p>
          <a:p>
            <a:pPr>
              <a:buFont typeface="Wingdings" pitchFamily="2" charset="2"/>
              <a:buChar char="Ø"/>
            </a:pPr>
            <a:r>
              <a:rPr lang="en-US" dirty="0">
                <a:latin typeface="Constantia" pitchFamily="18" charset="0"/>
                <a:cs typeface="Arial" pitchFamily="34" charset="0"/>
              </a:rPr>
              <a:t>Deaths, cured and cases are different distributions.</a:t>
            </a:r>
          </a:p>
          <a:p>
            <a:pPr>
              <a:buFont typeface="Wingdings" pitchFamily="2" charset="2"/>
              <a:buChar char="Ø"/>
            </a:pPr>
            <a:r>
              <a:rPr lang="en-US" dirty="0">
                <a:latin typeface="Constantia" pitchFamily="18" charset="0"/>
                <a:cs typeface="Arial" pitchFamily="34" charset="0"/>
              </a:rPr>
              <a:t>Deaths, cured and cases  are not gaussian.</a:t>
            </a:r>
          </a:p>
          <a:p>
            <a:pPr>
              <a:buFont typeface="Wingdings" pitchFamily="2" charset="2"/>
              <a:buChar char="Ø"/>
            </a:pPr>
            <a:r>
              <a:rPr lang="en-US" dirty="0">
                <a:latin typeface="Constantia" pitchFamily="18" charset="0"/>
                <a:cs typeface="Arial" pitchFamily="34" charset="0"/>
              </a:rPr>
              <a:t>Deaths, cured are probably dependent Similarly (Cured ,confirmed)  and (confirmed ,deaths) this two pairs are also probably dependent</a:t>
            </a:r>
            <a:r>
              <a:rPr lang="en-US" sz="2000" dirty="0">
                <a:latin typeface="Constantia" pitchFamily="18" charset="0"/>
                <a:cs typeface="Arial" pitchFamily="34" charset="0"/>
              </a:rPr>
              <a:t>.</a:t>
            </a:r>
            <a:r>
              <a:rPr lang="en-US" dirty="0">
                <a:latin typeface="Constantia" pitchFamily="18" charset="0"/>
                <a:cs typeface="Arial" pitchFamily="34" charset="0"/>
              </a:rPr>
              <a:t/>
            </a:r>
            <a:br>
              <a:rPr lang="en-US" dirty="0">
                <a:latin typeface="Constantia" pitchFamily="18" charset="0"/>
                <a:cs typeface="Arial" pitchFamily="34" charset="0"/>
              </a:rPr>
            </a:br>
            <a:endParaRPr lang="en-US" dirty="0">
              <a:latin typeface="Constant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8103" y="130628"/>
            <a:ext cx="10515600" cy="1105319"/>
          </a:xfrm>
        </p:spPr>
        <p:style>
          <a:lnRef idx="1">
            <a:schemeClr val="accent4"/>
          </a:lnRef>
          <a:fillRef idx="2">
            <a:schemeClr val="accent4"/>
          </a:fillRef>
          <a:effectRef idx="1">
            <a:schemeClr val="accent4"/>
          </a:effectRef>
          <a:fontRef idx="minor">
            <a:schemeClr val="dk1"/>
          </a:fontRef>
        </p:style>
        <p:txBody>
          <a:bodyPr>
            <a:normAutofit/>
          </a:bodyPr>
          <a:lstStyle/>
          <a:p>
            <a:pPr>
              <a:buFont typeface="Wingdings" pitchFamily="2" charset="2"/>
              <a:buChar char="q"/>
            </a:pPr>
            <a:r>
              <a:rPr lang="en-IN" sz="3600" dirty="0">
                <a:latin typeface="Arial Unicode MS" pitchFamily="34" charset="-128"/>
                <a:ea typeface="Arial Unicode MS" pitchFamily="34" charset="-128"/>
                <a:cs typeface="Arial Unicode MS" pitchFamily="34" charset="-128"/>
              </a:rPr>
              <a:t>HYPOTHESIS</a:t>
            </a:r>
            <a:endParaRPr lang="en-US" sz="3600" dirty="0">
              <a:latin typeface="Arial Unicode MS" pitchFamily="34" charset="-128"/>
              <a:ea typeface="Arial Unicode MS" pitchFamily="34" charset="-128"/>
              <a:cs typeface="Arial Unicode MS" pitchFamily="34" charset="-128"/>
            </a:endParaRPr>
          </a:p>
        </p:txBody>
      </p:sp>
      <p:sp>
        <p:nvSpPr>
          <p:cNvPr id="4" name="Content Placeholder 3"/>
          <p:cNvSpPr>
            <a:spLocks noGrp="1"/>
          </p:cNvSpPr>
          <p:nvPr>
            <p:ph idx="1"/>
          </p:nvPr>
        </p:nvSpPr>
        <p:spPr>
          <a:xfrm>
            <a:off x="838200" y="1587640"/>
            <a:ext cx="10515600" cy="4994029"/>
          </a:xfrm>
        </p:spPr>
        <p:txBody>
          <a:bodyPr>
            <a:noAutofit/>
          </a:bodyPr>
          <a:lstStyle/>
          <a:p>
            <a:pPr marL="514350" indent="-514350">
              <a:buFont typeface="Wingdings" pitchFamily="2" charset="2"/>
              <a:buChar char="Ø"/>
            </a:pPr>
            <a:r>
              <a:rPr lang="en-IN" sz="1600" u="sng" dirty="0"/>
              <a:t>FOR STATES IN INDIA </a:t>
            </a:r>
            <a:endParaRPr lang="en-IN" sz="1600" b="1" u="sng" dirty="0"/>
          </a:p>
          <a:p>
            <a:pPr marL="514350" indent="-514350"/>
            <a:r>
              <a:rPr lang="en-IN" sz="1600" dirty="0"/>
              <a:t>      H0: mu0=mu1=mu2</a:t>
            </a:r>
          </a:p>
          <a:p>
            <a:pPr marL="514350" indent="-514350">
              <a:buNone/>
            </a:pPr>
            <a:r>
              <a:rPr lang="en-IN" sz="1600" dirty="0"/>
              <a:t>                  H1: At least one state do not have same death rate.</a:t>
            </a:r>
          </a:p>
          <a:p>
            <a:pPr marL="514350" indent="-514350">
              <a:buNone/>
            </a:pPr>
            <a:endParaRPr lang="en-IN" sz="1600" dirty="0"/>
          </a:p>
          <a:p>
            <a:pPr marL="514350" indent="-514350">
              <a:buNone/>
            </a:pPr>
            <a:r>
              <a:rPr lang="en-IN" sz="1600" dirty="0"/>
              <a:t>1.     Deaths in Kerala, Maharashtra and Delhi</a:t>
            </a:r>
          </a:p>
          <a:p>
            <a:pPr marL="514350" indent="-514350">
              <a:buNone/>
            </a:pPr>
            <a:r>
              <a:rPr lang="en-IN" sz="1600" dirty="0"/>
              <a:t>        P-value = 1.7208e^-77</a:t>
            </a:r>
          </a:p>
          <a:p>
            <a:pPr marL="514350" indent="-514350">
              <a:buNone/>
            </a:pPr>
            <a:r>
              <a:rPr lang="en-IN" sz="1600" dirty="0"/>
              <a:t>        Reject Null Hypothesis</a:t>
            </a:r>
          </a:p>
          <a:p>
            <a:pPr marL="514350" indent="-514350">
              <a:buNone/>
            </a:pPr>
            <a:endParaRPr lang="en-IN" sz="1600" dirty="0"/>
          </a:p>
          <a:p>
            <a:pPr marL="514350" indent="-514350">
              <a:buNone/>
            </a:pPr>
            <a:r>
              <a:rPr lang="en-IN" sz="1600" dirty="0"/>
              <a:t> 2.    Cured Cases in Kerala, Maharashtra and Delhi</a:t>
            </a:r>
          </a:p>
          <a:p>
            <a:pPr marL="514350" indent="-514350">
              <a:buNone/>
            </a:pPr>
            <a:r>
              <a:rPr lang="en-IN" sz="1600" dirty="0"/>
              <a:t>        P-value =9.72799e^-42</a:t>
            </a:r>
          </a:p>
          <a:p>
            <a:pPr marL="514350" indent="-514350">
              <a:buNone/>
            </a:pPr>
            <a:r>
              <a:rPr lang="en-IN" sz="1600" dirty="0"/>
              <a:t>         Reject Null hypothesis</a:t>
            </a:r>
          </a:p>
          <a:p>
            <a:pPr marL="514350" indent="-514350">
              <a:buNone/>
            </a:pPr>
            <a:endParaRPr lang="en-IN" sz="1600" dirty="0"/>
          </a:p>
          <a:p>
            <a:pPr marL="514350" indent="-514350">
              <a:buNone/>
            </a:pPr>
            <a:r>
              <a:rPr lang="en-IN" sz="1600" dirty="0"/>
              <a:t>3.      Confirmed Cases in Kerala , Maharashtra and Delhi</a:t>
            </a:r>
          </a:p>
          <a:p>
            <a:pPr marL="514350" indent="-514350">
              <a:buNone/>
            </a:pPr>
            <a:r>
              <a:rPr lang="en-IN" sz="1600" dirty="0"/>
              <a:t>           P-value = 1.8860e^-50</a:t>
            </a:r>
          </a:p>
          <a:p>
            <a:pPr marL="514350" indent="-514350">
              <a:buNone/>
            </a:pPr>
            <a:r>
              <a:rPr lang="en-IN" sz="1600" dirty="0"/>
              <a:t>          Reject Null Hypothesis</a:t>
            </a:r>
          </a:p>
          <a:p>
            <a:pPr marL="514350" indent="-514350">
              <a:buNone/>
            </a:pPr>
            <a:r>
              <a:rPr lang="en-IN" sz="1600" dirty="0"/>
              <a:t>        </a:t>
            </a:r>
          </a:p>
          <a:p>
            <a:pPr marL="514350" indent="-514350">
              <a:buNone/>
            </a:pP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62500" lnSpcReduction="20000"/>
          </a:bodyPr>
          <a:lstStyle/>
          <a:p>
            <a:r>
              <a:rPr lang="en-IN" sz="3200" b="1" dirty="0"/>
              <a:t>H0: mu1-mu2 = 0</a:t>
            </a:r>
          </a:p>
          <a:p>
            <a:pPr>
              <a:buNone/>
            </a:pPr>
            <a:r>
              <a:rPr lang="en-IN" sz="3200" b="1" dirty="0"/>
              <a:t>      H1 : mu1 not equal to mu2</a:t>
            </a:r>
          </a:p>
          <a:p>
            <a:pPr>
              <a:buNone/>
            </a:pPr>
            <a:endParaRPr lang="en-IN" sz="2900" dirty="0"/>
          </a:p>
          <a:p>
            <a:pPr marL="514350" indent="-514350">
              <a:buNone/>
            </a:pPr>
            <a:r>
              <a:rPr lang="en-IN" sz="2900" dirty="0"/>
              <a:t>a)         Confirmed Cases in Delhi , Maharashtra</a:t>
            </a:r>
          </a:p>
          <a:p>
            <a:pPr marL="514350" indent="-514350">
              <a:buNone/>
            </a:pPr>
            <a:r>
              <a:rPr lang="en-IN" sz="2900" dirty="0"/>
              <a:t>             P-value = 7.466727e^-27</a:t>
            </a:r>
          </a:p>
          <a:p>
            <a:pPr marL="514350" indent="-514350">
              <a:buNone/>
            </a:pPr>
            <a:r>
              <a:rPr lang="en-IN" sz="2900" dirty="0"/>
              <a:t>             Reject Null Hypothesis</a:t>
            </a:r>
          </a:p>
          <a:p>
            <a:pPr marL="514350" indent="-514350">
              <a:buNone/>
            </a:pPr>
            <a:r>
              <a:rPr lang="en-IN" sz="2900" dirty="0"/>
              <a:t>b)         Confirmed Cases in Delhi and Kerala</a:t>
            </a:r>
          </a:p>
          <a:p>
            <a:pPr marL="514350" indent="-514350">
              <a:buNone/>
            </a:pPr>
            <a:r>
              <a:rPr lang="en-IN" sz="2900" dirty="0"/>
              <a:t>             P-Value =  0.1103e^-05</a:t>
            </a:r>
          </a:p>
          <a:p>
            <a:pPr marL="514350" indent="-514350">
              <a:buNone/>
            </a:pPr>
            <a:r>
              <a:rPr lang="en-IN" sz="2900" dirty="0"/>
              <a:t>             Reject Null Hypothesis</a:t>
            </a:r>
          </a:p>
          <a:p>
            <a:pPr marL="514350" indent="-514350">
              <a:buAutoNum type="alphaLcParenR"/>
            </a:pPr>
            <a:endParaRPr lang="en-IN" sz="2900" dirty="0"/>
          </a:p>
          <a:p>
            <a:pPr marL="514350" indent="-514350">
              <a:buNone/>
            </a:pPr>
            <a:r>
              <a:rPr lang="en-IN" sz="2900" dirty="0"/>
              <a:t>c)         Confirmed Cases in Maharashtra and Kerala</a:t>
            </a:r>
          </a:p>
          <a:p>
            <a:pPr marL="514350" indent="-514350">
              <a:buNone/>
            </a:pPr>
            <a:r>
              <a:rPr lang="en-IN" sz="2900" dirty="0"/>
              <a:t>             P-Value = 5.14144e^-37</a:t>
            </a:r>
          </a:p>
          <a:p>
            <a:pPr marL="514350" indent="-514350">
              <a:buNone/>
            </a:pPr>
            <a:r>
              <a:rPr lang="en-IN" sz="2900" dirty="0"/>
              <a:t>             Reject Null Hypothesis</a:t>
            </a:r>
          </a:p>
          <a:p>
            <a:pPr marL="514350" indent="-514350">
              <a:buAutoNum type="alphaLcParenR"/>
            </a:pPr>
            <a:endParaRPr lang="en-IN" sz="2900" dirty="0"/>
          </a:p>
          <a:p>
            <a:pPr marL="514350" indent="-514350">
              <a:buNone/>
            </a:pPr>
            <a:r>
              <a:rPr lang="en-IN" sz="2900" dirty="0"/>
              <a:t>d)        Deaths in Kerala and Delhi</a:t>
            </a:r>
          </a:p>
          <a:p>
            <a:pPr marL="514350" indent="-514350">
              <a:buNone/>
            </a:pPr>
            <a:r>
              <a:rPr lang="en-IN" sz="2900" dirty="0"/>
              <a:t>            P-Value = 4.694084033e^-37</a:t>
            </a:r>
          </a:p>
          <a:p>
            <a:pPr marL="514350" indent="-514350">
              <a:buNone/>
            </a:pPr>
            <a:r>
              <a:rPr lang="en-IN" sz="2900" dirty="0"/>
              <a:t>            Reject Null Hypothesis</a:t>
            </a:r>
          </a:p>
          <a:p>
            <a:pPr marL="514350" indent="-514350">
              <a:buNone/>
            </a:pPr>
            <a:endParaRPr lang="en-IN" sz="2900" dirty="0"/>
          </a:p>
          <a:p>
            <a:pPr marL="514350" indent="-514350">
              <a:buNone/>
            </a:pPr>
            <a:r>
              <a:rPr lang="en-IN" sz="2900" dirty="0"/>
              <a:t>e)        Deaths in Maharashtra and Kerala</a:t>
            </a:r>
          </a:p>
          <a:p>
            <a:pPr marL="514350" indent="-514350">
              <a:buNone/>
            </a:pPr>
            <a:r>
              <a:rPr lang="en-IN" sz="2900" dirty="0"/>
              <a:t>            P-Value =7.610510e^-62</a:t>
            </a:r>
          </a:p>
          <a:p>
            <a:pPr marL="514350" indent="-514350">
              <a:buNone/>
            </a:pPr>
            <a:r>
              <a:rPr lang="en-IN" sz="2900" dirty="0"/>
              <a:t>            Reject Null Hypothesis</a:t>
            </a:r>
          </a:p>
          <a:p>
            <a:pPr marL="514350" indent="-514350">
              <a:buAutoNum type="alphaLcParenR"/>
            </a:pPr>
            <a:endParaRPr lang="en-IN" sz="2900" dirty="0"/>
          </a:p>
          <a:p>
            <a:pPr marL="514350" indent="-514350">
              <a:buAutoNum type="alphaLcParenR"/>
            </a:pPr>
            <a:endParaRPr lang="en-IN" sz="2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629"/>
            <a:ext cx="10515600" cy="6046334"/>
          </a:xfrm>
        </p:spPr>
        <p:txBody>
          <a:bodyPr>
            <a:normAutofit lnSpcReduction="10000"/>
          </a:bodyPr>
          <a:lstStyle/>
          <a:p>
            <a:pPr marL="514350" indent="-514350">
              <a:buNone/>
            </a:pPr>
            <a:r>
              <a:rPr lang="en-IN" dirty="0"/>
              <a:t>f)         </a:t>
            </a:r>
            <a:r>
              <a:rPr lang="en-IN" sz="2400" dirty="0"/>
              <a:t>Deaths in Maharashtra and Delhi</a:t>
            </a:r>
          </a:p>
          <a:p>
            <a:pPr marL="514350" indent="-514350">
              <a:buNone/>
            </a:pPr>
            <a:r>
              <a:rPr lang="en-IN" sz="2400" dirty="0"/>
              <a:t>            P-Value = 1.74662272247e^-38</a:t>
            </a:r>
          </a:p>
          <a:p>
            <a:pPr marL="514350" indent="-514350">
              <a:buNone/>
            </a:pPr>
            <a:r>
              <a:rPr lang="en-IN" sz="2400" dirty="0"/>
              <a:t>            Reject Null Hypothesis</a:t>
            </a:r>
          </a:p>
          <a:p>
            <a:pPr>
              <a:buFont typeface="Wingdings" pitchFamily="2" charset="2"/>
              <a:buChar char="Ø"/>
            </a:pPr>
            <a:endParaRPr lang="en-IN" dirty="0"/>
          </a:p>
          <a:p>
            <a:pPr>
              <a:buFont typeface="Wingdings" pitchFamily="2" charset="2"/>
              <a:buChar char="Ø"/>
            </a:pPr>
            <a:r>
              <a:rPr lang="en-IN" sz="2200" dirty="0"/>
              <a:t> FOR WORLD</a:t>
            </a:r>
          </a:p>
          <a:p>
            <a:r>
              <a:rPr lang="en-IN" sz="2200" dirty="0"/>
              <a:t>Total Death cases &amp; Total Recovered cases in each country</a:t>
            </a:r>
          </a:p>
          <a:p>
            <a:pPr>
              <a:buNone/>
            </a:pPr>
            <a:r>
              <a:rPr lang="en-IN" sz="2200" dirty="0"/>
              <a:t>    P-value = 0.0367322885467</a:t>
            </a:r>
          </a:p>
          <a:p>
            <a:pPr>
              <a:buNone/>
            </a:pPr>
            <a:r>
              <a:rPr lang="en-IN" sz="2200" dirty="0"/>
              <a:t>    Reject the null hypothesis</a:t>
            </a:r>
          </a:p>
          <a:p>
            <a:r>
              <a:rPr lang="en-IN" sz="2200" dirty="0"/>
              <a:t>Total confirm cases &amp;total recovery rate</a:t>
            </a:r>
          </a:p>
          <a:p>
            <a:pPr>
              <a:buNone/>
            </a:pPr>
            <a:r>
              <a:rPr lang="en-IN" sz="2200" dirty="0"/>
              <a:t>   P-value = 0.059221746469</a:t>
            </a:r>
          </a:p>
          <a:p>
            <a:pPr>
              <a:buNone/>
            </a:pPr>
            <a:r>
              <a:rPr lang="en-IN" sz="2200" dirty="0"/>
              <a:t>   accept the null hypothesis</a:t>
            </a:r>
          </a:p>
          <a:p>
            <a:r>
              <a:rPr lang="en-IN" sz="2200" dirty="0"/>
              <a:t>Total confirm cases and total death cases</a:t>
            </a:r>
          </a:p>
          <a:p>
            <a:pPr>
              <a:buNone/>
            </a:pPr>
            <a:r>
              <a:rPr lang="en-IN" sz="2200" dirty="0"/>
              <a:t>    P-value = 0.79300673488341</a:t>
            </a:r>
          </a:p>
          <a:p>
            <a:pPr>
              <a:buNone/>
            </a:pPr>
            <a:r>
              <a:rPr lang="en-IN" sz="2200" dirty="0"/>
              <a:t>    accept the null hypothesis</a:t>
            </a:r>
          </a:p>
          <a:p>
            <a:pPr>
              <a:buNone/>
            </a:pPr>
            <a:endParaRPr lang="en-IN" dirty="0"/>
          </a:p>
          <a:p>
            <a:pPr>
              <a:buNone/>
            </a:pPr>
            <a:endParaRPr lang="en-IN" dirty="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pPr>
              <a:buFont typeface="Wingdings" pitchFamily="2" charset="2"/>
              <a:buChar char="q"/>
            </a:pPr>
            <a:r>
              <a:rPr lang="en-IN" dirty="0"/>
              <a:t>GRAPHS </a:t>
            </a:r>
            <a:r>
              <a:rPr lang="en-IN" dirty="0" smtClean="0"/>
              <a:t>REPRESENTATION</a:t>
            </a:r>
            <a:endParaRPr lang="en-US" dirty="0"/>
          </a:p>
        </p:txBody>
      </p:sp>
      <p:sp>
        <p:nvSpPr>
          <p:cNvPr id="5" name="Content Placeholder 4"/>
          <p:cNvSpPr>
            <a:spLocks noGrp="1"/>
          </p:cNvSpPr>
          <p:nvPr>
            <p:ph sz="half" idx="1"/>
          </p:nvPr>
        </p:nvSpPr>
        <p:spPr>
          <a:xfrm>
            <a:off x="838200" y="1825624"/>
            <a:ext cx="5181600" cy="5032375"/>
          </a:xfrm>
        </p:spPr>
        <p:style>
          <a:lnRef idx="1">
            <a:schemeClr val="accent5"/>
          </a:lnRef>
          <a:fillRef idx="2">
            <a:schemeClr val="accent5"/>
          </a:fillRef>
          <a:effectRef idx="1">
            <a:schemeClr val="accent5"/>
          </a:effectRef>
          <a:fontRef idx="minor">
            <a:schemeClr val="dk1"/>
          </a:fontRef>
        </p:style>
        <p:txBody>
          <a:bodyPr/>
          <a:lstStyle/>
          <a:p>
            <a:pPr>
              <a:buNone/>
            </a:pPr>
            <a:r>
              <a:rPr lang="en-IN" dirty="0"/>
              <a:t>FOR THE WORST-HIT COUNTRIES BY COVID-19:-</a:t>
            </a:r>
          </a:p>
          <a:p>
            <a:r>
              <a:rPr lang="en-IN" dirty="0"/>
              <a:t> We did our analysis for worst-hit countries and plotted these graphs using code to show the  total number of covid-19 cases in each country.</a:t>
            </a:r>
          </a:p>
          <a:p>
            <a:pPr marL="514350" indent="-514350">
              <a:buFont typeface="Wingdings" pitchFamily="2" charset="2"/>
              <a:buChar char="Ø"/>
            </a:pPr>
            <a:r>
              <a:rPr lang="en-IN" dirty="0"/>
              <a:t>BAR GRAPH:-</a:t>
            </a:r>
          </a:p>
          <a:p>
            <a:pPr marL="514350" indent="-514350">
              <a:buFont typeface="Wingdings" pitchFamily="2" charset="2"/>
              <a:buChar char="Ø"/>
            </a:pPr>
            <a:r>
              <a:rPr lang="en-IN" dirty="0"/>
              <a:t>SCATTER GRAPH:-</a:t>
            </a:r>
          </a:p>
          <a:p>
            <a:pPr marL="514350" indent="-514350">
              <a:buFont typeface="Wingdings" pitchFamily="2" charset="2"/>
              <a:buChar char="Ø"/>
            </a:pPr>
            <a:r>
              <a:rPr lang="en-IN" dirty="0"/>
              <a:t>HISTOGRAM:-</a:t>
            </a:r>
          </a:p>
          <a:p>
            <a:pPr marL="514350" indent="-514350">
              <a:buFont typeface="Wingdings" pitchFamily="2" charset="2"/>
              <a:buChar char="Ø"/>
            </a:pPr>
            <a:r>
              <a:rPr lang="en-IN" dirty="0"/>
              <a:t>BOX PLOT:-</a:t>
            </a:r>
            <a:endParaRPr lang="en-US" dirty="0"/>
          </a:p>
        </p:txBody>
      </p:sp>
      <p:pic>
        <p:nvPicPr>
          <p:cNvPr id="7" name="Content Placeholder 6" descr="WhatsApp Image 2020-12-09 at 8.36.59 PM.jpeg"/>
          <p:cNvPicPr>
            <a:picLocks noGrp="1" noChangeAspect="1"/>
          </p:cNvPicPr>
          <p:nvPr>
            <p:ph sz="half" idx="2"/>
          </p:nvPr>
        </p:nvPicPr>
        <p:blipFill>
          <a:blip r:embed="rId2"/>
          <a:stretch>
            <a:fillRect/>
          </a:stretch>
        </p:blipFill>
        <p:spPr>
          <a:xfrm>
            <a:off x="6112131" y="1981574"/>
            <a:ext cx="5959289" cy="4469467"/>
          </a:xfrm>
          <a:prstGeom prst="rect">
            <a:avLst/>
          </a:prstGeom>
          <a:ln>
            <a:solidFill>
              <a:srgbClr val="92D050"/>
            </a:solid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TotalTime>
  <Words>1068</Words>
  <Application>Microsoft Office PowerPoint</Application>
  <PresentationFormat>Custom</PresentationFormat>
  <Paragraphs>134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ANALYSIS OF THE COVID-19 DATA</vt:lpstr>
      <vt:lpstr>COVID-19 </vt:lpstr>
      <vt:lpstr>Slide 3</vt:lpstr>
      <vt:lpstr>Slide 4</vt:lpstr>
      <vt:lpstr>ANALYSIS</vt:lpstr>
      <vt:lpstr>HYPOTHESIS</vt:lpstr>
      <vt:lpstr>Slide 7</vt:lpstr>
      <vt:lpstr>Slide 8</vt:lpstr>
      <vt:lpstr>GRAPHS REPRESENTATION</vt:lpstr>
      <vt:lpstr>SCATTER PLOT AND HISTOGRAM</vt:lpstr>
      <vt:lpstr>BOX PLOT &amp; BAR PLOT</vt:lpstr>
      <vt:lpstr> TOTAL CASES,TOTAL RECOVERED ,TOTAL DEATH IN EACH          COUNTRY IN WORLD</vt:lpstr>
      <vt:lpstr>                         Scatter plot                                   </vt:lpstr>
      <vt:lpstr>                                             </vt:lpstr>
      <vt:lpstr>Bar graph</vt:lpstr>
      <vt:lpstr>                                             Histogram &amp; Column plot</vt:lpstr>
      <vt:lpstr>INTERPRETATION OF THE GRAPH</vt:lpstr>
      <vt:lpstr>Slide 18</vt:lpstr>
      <vt:lpstr>SOURCES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THE COVID-19 DATA</dc:title>
  <dc:creator>princey.chaudhary2@gmail.com</dc:creator>
  <cp:lastModifiedBy>HP</cp:lastModifiedBy>
  <cp:revision>57</cp:revision>
  <dcterms:created xsi:type="dcterms:W3CDTF">2020-12-06T10:03:10Z</dcterms:created>
  <dcterms:modified xsi:type="dcterms:W3CDTF">2020-12-11T04:58:15Z</dcterms:modified>
</cp:coreProperties>
</file>