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9" r:id="rId10"/>
    <p:sldId id="265" r:id="rId11"/>
    <p:sldId id="261" r:id="rId12"/>
    <p:sldId id="270" r:id="rId13"/>
    <p:sldId id="262" r:id="rId14"/>
    <p:sldId id="263" r:id="rId15"/>
    <p:sldId id="271" r:id="rId16"/>
    <p:sldId id="264" r:id="rId17"/>
    <p:sldId id="266" r:id="rId18"/>
    <p:sldId id="272" r:id="rId19"/>
    <p:sldId id="267" r:id="rId20"/>
    <p:sldId id="268" r:id="rId21"/>
    <p:sldId id="27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94"/>
  </p:normalViewPr>
  <p:slideViewPr>
    <p:cSldViewPr snapToGrid="0">
      <p:cViewPr varScale="1">
        <p:scale>
          <a:sx n="113" d="100"/>
          <a:sy n="113" d="100"/>
        </p:scale>
        <p:origin x="43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B1886-D6E6-11E7-F26C-A97737DD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039903"/>
            <a:ext cx="8520600" cy="20526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Data Analysis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Sirisha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Gathpa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530C-D03B-469D-C8D3-1F1A6FFC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Monthly Trends in ICU Patients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E8D4E-AF04-1E34-A425-3318A0F6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3" y="1222450"/>
            <a:ext cx="7360920" cy="36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FCE3-A400-D5C8-62BA-8AE99EBE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Inpatient Bed Utilization by State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0752F-3C38-4641-2089-F5DA8F76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534575"/>
            <a:ext cx="8459358" cy="27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8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59CCB-DCDD-6DA6-ED02-02B4A868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2331"/>
            <a:ext cx="8520600" cy="394651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Aggregated COVID-19 Deaths and Average ICU Bed Utilization: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displays aggregated COVID-19 deaths over six-month periods.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line graph overlays the average ICU bed utilization percentage on the same chart.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helps visualize the relationship between COVID-19 deaths and ICU bed utilization over time.</a:t>
            </a:r>
          </a:p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Critical Staffing Shortage (Yes/No/Not Reported):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pie chart shows the distribution of hospitals with critical staffing shortages.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an overview of the staffing situation in hospitals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5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45D1-7BFC-AAAD-71EB-52A0C05B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COVID-19 Deaths and ICU Utilization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7A89D-34A1-C67E-9D75-E11D5DF2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222450"/>
            <a:ext cx="7021286" cy="37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F2BE-1353-97FB-9640-52C96C31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Critical Staffing Shortages Overview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3C5F7-88E6-9EB9-6D24-FAC08A9E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26" y="1294646"/>
            <a:ext cx="5589678" cy="32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6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A9CD-93BD-59BC-CF99-03D11B27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20486"/>
            <a:ext cx="8520600" cy="4018364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Percent of Inpatients with COVID vs. Deaths due to COVID: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3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scatter plot examines the relationship between the percentage of inpatients with COVID and COVID-related deaths.</a:t>
            </a:r>
          </a:p>
          <a:p>
            <a:pPr marL="742950" lvl="1" indent="-285750">
              <a:spcBef>
                <a:spcPts val="3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helps identify any trends or patterns between these two variables.</a:t>
            </a:r>
          </a:p>
          <a:p>
            <a:pPr>
              <a:spcBef>
                <a:spcPts val="3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Comparison of Hospitals with and without Critical Staffing Shortages: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3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compares the number of hospitals with and without critical staffing shortages.</a:t>
            </a:r>
          </a:p>
          <a:p>
            <a:pPr marL="742950" lvl="1" indent="-285750">
              <a:spcBef>
                <a:spcPts val="3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illustrates the distribution of hospitals facing staffing issues.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ICU Patients vs. Total Inpatients by State: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stacked bar chart visualizes the total number of ICU patients (confirmed and suspected) and total inpatients for each state.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insights into the healthcare burden in different states.</a:t>
            </a:r>
          </a:p>
          <a:p>
            <a:pPr marL="285750" indent="-285750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05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3CCD-5B60-8472-9F95-7BA23B83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COVID-19 Impact Analysis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BB55A-26E7-019E-1657-F2C8CC42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8" y="1698171"/>
            <a:ext cx="4208451" cy="2620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C0841-8505-B44C-1772-E6D888B220A3}"/>
              </a:ext>
            </a:extLst>
          </p:cNvPr>
          <p:cNvSpPr txBox="1"/>
          <p:nvPr/>
        </p:nvSpPr>
        <p:spPr>
          <a:xfrm>
            <a:off x="389106" y="1222450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Inpatient Percentage vs. Deaths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				</a:t>
            </a: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Staffing Shortages Comparison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6BCB3-06EB-A103-67F9-D8AC7A8EE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60402"/>
            <a:ext cx="4422448" cy="22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2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AE55-3611-27FD-7BD7-11CB188B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State wise Healthcare Insights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6A53-F017-7227-341E-FFBD3803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1412305"/>
            <a:ext cx="7537269" cy="34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0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AE55-3611-27FD-7BD7-11CB188B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12790"/>
            <a:ext cx="8520600" cy="572700"/>
          </a:xfrm>
        </p:spPr>
        <p:txBody>
          <a:bodyPr/>
          <a:lstStyle/>
          <a:p>
            <a:pPr algn="ctr"/>
            <a:r>
              <a:rPr lang="en-IN" sz="6000" b="0" i="0" dirty="0">
                <a:solidFill>
                  <a:srgbClr val="374151"/>
                </a:solidFill>
                <a:effectLst/>
                <a:latin typeface="Söhne"/>
              </a:rPr>
              <a:t>Thank You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54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9FB-8142-CCE2-6F6E-D8B26714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Overview of COVID-19 and its global impact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12F4-5132-F157-02C2-402EC28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Origin and Nature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Emerged in Wuhan, China in 2019; a respiratory illness caused by the SARS-CoV-2 virus.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Transmission and Symptoms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Highly contagious, spread through respiratory droplets; symptoms vary from mild to severe.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Global Impact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Caused widespread health crises, economic disruptions, and altered daily life across the globe.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Response Efforts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Prompted global lockdowns, accelerated vaccine development, and adoption of new public health measures.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Ongoing Challenges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Continues to pose challenges with new variants, vaccine distribution, and healthcare system strains.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03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9FB-8142-CCE2-6F6E-D8B26714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12F4-5132-F157-02C2-402EC28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dataset consists of 71,129 entries and 135 columns, including 77 float64, 56 int64, and 2 object data types.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Dataset Info: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>
                <a:solidFill>
                  <a:schemeClr val="dk1"/>
                </a:solidFill>
                <a:latin typeface="Söhne"/>
              </a:rPr>
              <a:t>&lt;class '</a:t>
            </a:r>
            <a:r>
              <a:rPr lang="en-IN" sz="1200" dirty="0" err="1">
                <a:solidFill>
                  <a:schemeClr val="dk1"/>
                </a:solidFill>
                <a:latin typeface="Söhne"/>
              </a:rPr>
              <a:t>pandas.core.frame.DataFrame</a:t>
            </a:r>
            <a:r>
              <a:rPr lang="en-IN" sz="1200" dirty="0">
                <a:solidFill>
                  <a:schemeClr val="dk1"/>
                </a:solidFill>
                <a:latin typeface="Söhne"/>
              </a:rPr>
              <a:t>'&gt;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 err="1">
                <a:solidFill>
                  <a:schemeClr val="dk1"/>
                </a:solidFill>
                <a:latin typeface="Söhne"/>
              </a:rPr>
              <a:t>RangeIndex</a:t>
            </a:r>
            <a:r>
              <a:rPr lang="en-IN" sz="1200" dirty="0">
                <a:solidFill>
                  <a:schemeClr val="dk1"/>
                </a:solidFill>
                <a:latin typeface="Söhne"/>
              </a:rPr>
              <a:t>: 71129 entries, 0 to 71128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>
                <a:solidFill>
                  <a:schemeClr val="dk1"/>
                </a:solidFill>
                <a:latin typeface="Söhne"/>
              </a:rPr>
              <a:t>Columns: 135 entries, state to </a:t>
            </a:r>
            <a:r>
              <a:rPr lang="en-IN" sz="1200" dirty="0" err="1">
                <a:solidFill>
                  <a:schemeClr val="dk1"/>
                </a:solidFill>
                <a:latin typeface="Söhne"/>
              </a:rPr>
              <a:t>total_staffed_pediatric_icu_beds_coverage</a:t>
            </a:r>
            <a:endParaRPr lang="en-IN" sz="1200" dirty="0">
              <a:solidFill>
                <a:schemeClr val="dk1"/>
              </a:solidFill>
              <a:latin typeface="Söhne"/>
            </a:endParaRP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 err="1">
                <a:solidFill>
                  <a:schemeClr val="dk1"/>
                </a:solidFill>
                <a:latin typeface="Söhne"/>
              </a:rPr>
              <a:t>dtypes</a:t>
            </a:r>
            <a:r>
              <a:rPr lang="en-IN" sz="1200" dirty="0">
                <a:solidFill>
                  <a:schemeClr val="dk1"/>
                </a:solidFill>
                <a:latin typeface="Söhne"/>
              </a:rPr>
              <a:t>: float64(77), int64(56), object(2)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>
                <a:solidFill>
                  <a:schemeClr val="dk1"/>
                </a:solidFill>
                <a:latin typeface="Söhne"/>
              </a:rPr>
              <a:t>memory usage: 73.3+ MB</a:t>
            </a:r>
          </a:p>
          <a:p>
            <a:pPr marL="709200" lvl="2" indent="0">
              <a:spcBef>
                <a:spcPts val="300"/>
              </a:spcBef>
              <a:buNone/>
            </a:pPr>
            <a:r>
              <a:rPr lang="en-IN" sz="1200" dirty="0">
                <a:solidFill>
                  <a:schemeClr val="dk1"/>
                </a:solidFill>
                <a:latin typeface="Söhne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49910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9FB-8142-CCE2-6F6E-D8B26714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Critical Staffing Shortages Classification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12F4-5132-F157-02C2-402EC28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1600" dirty="0">
                <a:solidFill>
                  <a:schemeClr val="tx1"/>
                </a:solidFill>
              </a:rPr>
              <a:t>The classification model achieved an accuracy of approximately 58.5%.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macro-averaged F1-score for the classification model is 0.100, indicating poor performance.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Mean Absolute Error (MAE) for the regression model is approximately 1.721.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Mean Squared Error (MSE) for the regression model is approximately 28.945.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BF5A7-7890-C740-4F2F-883CCEA0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6" y="1330253"/>
            <a:ext cx="7883434" cy="16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6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9FB-8142-CCE2-6F6E-D8B26714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COVID-19 Hospitalization Regression Model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12F4-5132-F157-02C2-402EC28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  <a:p>
            <a:endParaRPr lang="en-US" dirty="0"/>
          </a:p>
          <a:p>
            <a:r>
              <a:rPr lang="en-US" sz="1600" dirty="0">
                <a:solidFill>
                  <a:schemeClr val="tx1"/>
                </a:solidFill>
              </a:rPr>
              <a:t>The precision of the regression model is approximately 92.5%, indicating a high proportion of true positives among the predicted positive cases.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recall of the regression model is approximately 93.3%, indicating a high proportion of true positives captured.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F1-score of the regression model is approximately 92.9%, reflecting a balance between precision and recall.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74A5E-3741-CDD3-6771-79511799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0" y="1292333"/>
            <a:ext cx="8055038" cy="17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3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1A611-FC55-1558-1EAA-D0F6383D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57647"/>
            <a:ext cx="8520600" cy="388120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Correlation Matrix Heatmap: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heatmap shows the correlation between various features.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Some features exhibit strong positive correlations, while others have negative correlations.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helps identify relationships between different variables in the dataset.</a:t>
            </a:r>
          </a:p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 States with Highest Average ICU Patients with COVID-19: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displays the top 20 states with the highest average ICU patients confirmed and suspected of having COVID-19.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highlights the states facing a significant burden of ICU patients due to COVID-19.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64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9E64-A40C-2C30-6A82-36B3B09E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 Correlation Analysis</a:t>
            </a:r>
            <a:br>
              <a:rPr lang="en-IN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81CF-82A3-42C9-2934-47799CEB0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0F9CA-6A3A-937E-B617-284AA233E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29"/>
          <a:stretch/>
        </p:blipFill>
        <p:spPr>
          <a:xfrm>
            <a:off x="441742" y="1222450"/>
            <a:ext cx="799730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3F2F-A6E5-A2E2-58D2-3369F6C5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 States for ICU Patients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8B80C-5F16-FE92-2CF4-978428CD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80" y="1222450"/>
            <a:ext cx="7471039" cy="37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6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0A4FE-EB8D-62C1-D9EA-9EC54352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9897"/>
            <a:ext cx="8520600" cy="382895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Monthly ICU Patients by Month: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illustrates the monthly variation in the number of staffed ICU patients with confirmed and suspected COVID-19.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shows how ICU patient numbers fluctuated over time.</a:t>
            </a:r>
          </a:p>
          <a:p>
            <a:pPr>
              <a:spcBef>
                <a:spcPts val="600"/>
              </a:spcBef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Inpatient Bed Utilization by State: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bar chart presents the inpatient bed utilization for each state.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allows for a comparison of bed utilization rates among different states.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7861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BC presentation template" id="{AB65D83E-2400-6B44-80B6-570C4D1979AE}" vid="{575BF1C9-A2EC-6C4D-85BC-EA12E69D2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D8954222B1C429A59F0EC15EF7AA8" ma:contentTypeVersion="3" ma:contentTypeDescription="Create a new document." ma:contentTypeScope="" ma:versionID="0d60aa1db23f65adc289745d523415cb">
  <xsd:schema xmlns:xsd="http://www.w3.org/2001/XMLSchema" xmlns:xs="http://www.w3.org/2001/XMLSchema" xmlns:p="http://schemas.microsoft.com/office/2006/metadata/properties" xmlns:ns2="3d49952c-a256-405f-b031-e3a3291e2b23" targetNamespace="http://schemas.microsoft.com/office/2006/metadata/properties" ma:root="true" ma:fieldsID="6950b06e8532f9ac7d38c40afa82ae3a" ns2:_="">
    <xsd:import namespace="3d49952c-a256-405f-b031-e3a3291e2b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9952c-a256-405f-b031-e3a3291e2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1E8249-7A07-46C3-8690-7972F9AAD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9952c-a256-405f-b031-e3a3291e2b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2477F5-ACFC-4ED1-ACC1-C27FFFF64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7D5036-224F-4702-A7D6-45C6253E8B4D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3d49952c-a256-405f-b031-e3a3291e2b2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UMBC presentation template</Template>
  <TotalTime>1525</TotalTime>
  <Words>737</Words>
  <Application>Microsoft Office PowerPoint</Application>
  <PresentationFormat>On-screen Show (16:9)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Söhne</vt:lpstr>
      <vt:lpstr>Times New Roman</vt:lpstr>
      <vt:lpstr>Simple Light</vt:lpstr>
      <vt:lpstr>COVID-19 Data Analysis  Presented By Sirisha Gathpa </vt:lpstr>
      <vt:lpstr>Overview of COVID-19 and its global impact</vt:lpstr>
      <vt:lpstr>Data Overview</vt:lpstr>
      <vt:lpstr>Critical Staffing Shortages Classification Model</vt:lpstr>
      <vt:lpstr>COVID-19 Hospitalization Regression Model </vt:lpstr>
      <vt:lpstr>PowerPoint Presentation</vt:lpstr>
      <vt:lpstr>Feature Correlation Analysis </vt:lpstr>
      <vt:lpstr>Top States for ICU Patients  </vt:lpstr>
      <vt:lpstr>PowerPoint Presentation</vt:lpstr>
      <vt:lpstr>Monthly Trends in ICU Patients  </vt:lpstr>
      <vt:lpstr>Inpatient Bed Utilization by State  </vt:lpstr>
      <vt:lpstr>PowerPoint Presentation</vt:lpstr>
      <vt:lpstr>COVID-19 Deaths and ICU Utilization  </vt:lpstr>
      <vt:lpstr>Critical Staffing Shortages Overview  </vt:lpstr>
      <vt:lpstr>PowerPoint Presentation</vt:lpstr>
      <vt:lpstr>COVID-19 Impact Analysis  </vt:lpstr>
      <vt:lpstr>State wise Healthcare Insights  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</dc:title>
  <dc:creator>Sai Krupa Reddy Surarapu</dc:creator>
  <cp:lastModifiedBy>Sirisha Gathpa</cp:lastModifiedBy>
  <cp:revision>8</cp:revision>
  <cp:lastPrinted>2022-12-06T17:26:06Z</cp:lastPrinted>
  <dcterms:created xsi:type="dcterms:W3CDTF">2023-12-11T22:31:07Z</dcterms:created>
  <dcterms:modified xsi:type="dcterms:W3CDTF">2024-05-24T19:18:24Z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0x01010066ED8954222B1C429A59F0EC15EF7AA8</vt:lpwstr>
  </property>
</Properties>
</file>