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3" r:id="rId4"/>
    <p:sldId id="281" r:id="rId5"/>
    <p:sldId id="280" r:id="rId6"/>
    <p:sldId id="282" r:id="rId7"/>
    <p:sldId id="271" r:id="rId8"/>
    <p:sldId id="285" r:id="rId9"/>
    <p:sldId id="292" r:id="rId10"/>
    <p:sldId id="286" r:id="rId11"/>
    <p:sldId id="287" r:id="rId12"/>
    <p:sldId id="289" r:id="rId13"/>
    <p:sldId id="290" r:id="rId14"/>
    <p:sldId id="293" r:id="rId15"/>
    <p:sldId id="294" r:id="rId16"/>
    <p:sldId id="279" r:id="rId17"/>
    <p:sldId id="270" r:id="rId1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400" b="0" i="0">
                <a:solidFill>
                  <a:srgbClr val="37415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0" i="0">
                <a:solidFill>
                  <a:srgbClr val="37415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7" name="Holder 7"/>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5" name="Holder 5"/>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4" name="Holder 4"/>
          <p:cNvSpPr>
            <a:spLocks noGrp="1"/>
          </p:cNvSpPr>
          <p:nvPr>
            <p:ph type="sldNum" sz="quarter" idx="7"/>
          </p:nvPr>
        </p:nvSpPr>
        <p:spPr/>
        <p:txBody>
          <a:bodyPr lIns="0" tIns="0" rIns="0" bIns="0"/>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159115" y="4143374"/>
            <a:ext cx="984250" cy="999489"/>
          </a:xfrm>
          <a:prstGeom prst="rect">
            <a:avLst/>
          </a:prstGeom>
        </p:spPr>
      </p:pic>
      <p:sp>
        <p:nvSpPr>
          <p:cNvPr id="2" name="Holder 2"/>
          <p:cNvSpPr>
            <a:spLocks noGrp="1"/>
          </p:cNvSpPr>
          <p:nvPr>
            <p:ph type="title"/>
          </p:nvPr>
        </p:nvSpPr>
        <p:spPr>
          <a:xfrm>
            <a:off x="380491" y="1008634"/>
            <a:ext cx="8383016" cy="391159"/>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75920" y="1589659"/>
            <a:ext cx="8322309" cy="2613025"/>
          </a:xfrm>
          <a:prstGeom prst="rect">
            <a:avLst/>
          </a:prstGeom>
        </p:spPr>
        <p:txBody>
          <a:bodyPr wrap="square" lIns="0" tIns="0" rIns="0" bIns="0">
            <a:spAutoFit/>
          </a:bodyPr>
          <a:lstStyle>
            <a:lvl1pPr>
              <a:defRPr sz="1400" b="0" i="0">
                <a:solidFill>
                  <a:srgbClr val="374151"/>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6" name="Holder 6"/>
          <p:cNvSpPr>
            <a:spLocks noGrp="1"/>
          </p:cNvSpPr>
          <p:nvPr>
            <p:ph type="sldNum" sz="quarter" idx="7"/>
          </p:nvPr>
        </p:nvSpPr>
        <p:spPr>
          <a:xfrm>
            <a:off x="8753856" y="4783118"/>
            <a:ext cx="231012" cy="167004"/>
          </a:xfrm>
          <a:prstGeom prst="rect">
            <a:avLst/>
          </a:prstGeom>
        </p:spPr>
        <p:txBody>
          <a:bodyPr wrap="square" lIns="0" tIns="0" rIns="0" bIns="0">
            <a:spAutoFit/>
          </a:bodyPr>
          <a:lstStyle>
            <a:lvl1pPr>
              <a:defRPr sz="1000" b="0" i="0">
                <a:solidFill>
                  <a:srgbClr val="585858"/>
                </a:solidFill>
                <a:latin typeface="Arial"/>
                <a:cs typeface="Arial"/>
              </a:defRPr>
            </a:lvl1pPr>
          </a:lstStyle>
          <a:p>
            <a:pPr marL="109220">
              <a:lnSpc>
                <a:spcPct val="10000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doi.org/10.1080/15265161.2017.138880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373"/>
            </a:xfrm>
            <a:prstGeom prst="rect">
              <a:avLst/>
            </a:prstGeom>
          </p:spPr>
        </p:pic>
        <p:pic>
          <p:nvPicPr>
            <p:cNvPr id="4" name="object 4"/>
            <p:cNvPicPr/>
            <p:nvPr/>
          </p:nvPicPr>
          <p:blipFill>
            <a:blip r:embed="rId3" cstate="print"/>
            <a:stretch>
              <a:fillRect/>
            </a:stretch>
          </p:blipFill>
          <p:spPr>
            <a:xfrm>
              <a:off x="388619" y="65582"/>
              <a:ext cx="1912620" cy="438861"/>
            </a:xfrm>
            <a:prstGeom prst="rect">
              <a:avLst/>
            </a:prstGeom>
          </p:spPr>
        </p:pic>
      </p:grpSp>
      <p:sp>
        <p:nvSpPr>
          <p:cNvPr id="5" name="object 5"/>
          <p:cNvSpPr txBox="1"/>
          <p:nvPr/>
        </p:nvSpPr>
        <p:spPr>
          <a:xfrm>
            <a:off x="8863583" y="4795818"/>
            <a:ext cx="70485" cy="141605"/>
          </a:xfrm>
          <a:prstGeom prst="rect">
            <a:avLst/>
          </a:prstGeom>
        </p:spPr>
        <p:txBody>
          <a:bodyPr vert="horz" wrap="square" lIns="0" tIns="0" rIns="0" bIns="0" rtlCol="0">
            <a:spAutoFit/>
          </a:bodyPr>
          <a:lstStyle/>
          <a:p>
            <a:pPr>
              <a:lnSpc>
                <a:spcPts val="1100"/>
              </a:lnSpc>
            </a:pPr>
            <a:r>
              <a:rPr sz="1000" spc="-50" dirty="0">
                <a:solidFill>
                  <a:srgbClr val="585858"/>
                </a:solidFill>
                <a:latin typeface="Arial"/>
                <a:cs typeface="Arial"/>
              </a:rPr>
              <a:t>1</a:t>
            </a:r>
            <a:endParaRPr sz="1000">
              <a:latin typeface="Arial"/>
              <a:cs typeface="Arial"/>
            </a:endParaRPr>
          </a:p>
        </p:txBody>
      </p:sp>
      <p:grpSp>
        <p:nvGrpSpPr>
          <p:cNvPr id="6" name="object 6"/>
          <p:cNvGrpSpPr/>
          <p:nvPr/>
        </p:nvGrpSpPr>
        <p:grpSpPr>
          <a:xfrm>
            <a:off x="0" y="98425"/>
            <a:ext cx="9144000" cy="5143500"/>
            <a:chOff x="0" y="0"/>
            <a:chExt cx="9144000" cy="5143500"/>
          </a:xfrm>
        </p:grpSpPr>
        <p:pic>
          <p:nvPicPr>
            <p:cNvPr id="7" name="object 7"/>
            <p:cNvPicPr/>
            <p:nvPr/>
          </p:nvPicPr>
          <p:blipFill>
            <a:blip r:embed="rId4" cstate="print"/>
            <a:stretch>
              <a:fillRect/>
            </a:stretch>
          </p:blipFill>
          <p:spPr>
            <a:xfrm>
              <a:off x="0" y="0"/>
              <a:ext cx="9143999" cy="5143498"/>
            </a:xfrm>
            <a:prstGeom prst="rect">
              <a:avLst/>
            </a:prstGeom>
          </p:spPr>
        </p:pic>
        <p:pic>
          <p:nvPicPr>
            <p:cNvPr id="8" name="object 8"/>
            <p:cNvPicPr/>
            <p:nvPr/>
          </p:nvPicPr>
          <p:blipFill>
            <a:blip r:embed="rId5" cstate="print"/>
            <a:stretch>
              <a:fillRect/>
            </a:stretch>
          </p:blipFill>
          <p:spPr>
            <a:xfrm>
              <a:off x="30480" y="1972056"/>
              <a:ext cx="3406140" cy="1010412"/>
            </a:xfrm>
            <a:prstGeom prst="rect">
              <a:avLst/>
            </a:prstGeom>
          </p:spPr>
        </p:pic>
        <p:pic>
          <p:nvPicPr>
            <p:cNvPr id="9" name="object 9"/>
            <p:cNvPicPr/>
            <p:nvPr/>
          </p:nvPicPr>
          <p:blipFill>
            <a:blip r:embed="rId4" cstate="print"/>
            <a:stretch>
              <a:fillRect/>
            </a:stretch>
          </p:blipFill>
          <p:spPr>
            <a:xfrm>
              <a:off x="0" y="0"/>
              <a:ext cx="9143999" cy="5143498"/>
            </a:xfrm>
            <a:prstGeom prst="rect">
              <a:avLst/>
            </a:prstGeom>
          </p:spPr>
        </p:pic>
        <p:pic>
          <p:nvPicPr>
            <p:cNvPr id="10" name="object 10"/>
            <p:cNvPicPr/>
            <p:nvPr/>
          </p:nvPicPr>
          <p:blipFill>
            <a:blip r:embed="rId5" cstate="print"/>
            <a:stretch>
              <a:fillRect/>
            </a:stretch>
          </p:blipFill>
          <p:spPr>
            <a:xfrm>
              <a:off x="30480" y="1972056"/>
              <a:ext cx="3406140" cy="1010412"/>
            </a:xfrm>
            <a:prstGeom prst="rect">
              <a:avLst/>
            </a:prstGeom>
          </p:spPr>
        </p:pic>
      </p:grpSp>
      <p:sp>
        <p:nvSpPr>
          <p:cNvPr id="11" name="object 11"/>
          <p:cNvSpPr txBox="1">
            <a:spLocks noGrp="1"/>
          </p:cNvSpPr>
          <p:nvPr>
            <p:ph type="title"/>
          </p:nvPr>
        </p:nvSpPr>
        <p:spPr>
          <a:xfrm>
            <a:off x="5207889" y="988517"/>
            <a:ext cx="3641725" cy="1244600"/>
          </a:xfrm>
          <a:prstGeom prst="rect">
            <a:avLst/>
          </a:prstGeom>
        </p:spPr>
        <p:txBody>
          <a:bodyPr vert="horz" wrap="square" lIns="0" tIns="13335" rIns="0" bIns="0" rtlCol="0">
            <a:spAutoFit/>
          </a:bodyPr>
          <a:lstStyle/>
          <a:p>
            <a:pPr marL="12700">
              <a:lnSpc>
                <a:spcPct val="100000"/>
              </a:lnSpc>
              <a:spcBef>
                <a:spcPts val="105"/>
              </a:spcBef>
            </a:pPr>
            <a:r>
              <a:rPr sz="2600" i="1" dirty="0">
                <a:solidFill>
                  <a:srgbClr val="FFFFFF"/>
                </a:solidFill>
                <a:latin typeface="Times New Roman"/>
                <a:cs typeface="Times New Roman"/>
              </a:rPr>
              <a:t>Revolutionizing</a:t>
            </a:r>
            <a:r>
              <a:rPr lang="en-IN" sz="2600" i="1" spc="-75" dirty="0">
                <a:solidFill>
                  <a:srgbClr val="FFFFFF"/>
                </a:solidFill>
              </a:rPr>
              <a:t> </a:t>
            </a:r>
            <a:r>
              <a:rPr sz="2600" i="1" dirty="0">
                <a:solidFill>
                  <a:srgbClr val="FFFFFF"/>
                </a:solidFill>
                <a:latin typeface="Times New Roman"/>
                <a:cs typeface="Times New Roman"/>
              </a:rPr>
              <a:t>Customer</a:t>
            </a:r>
            <a:r>
              <a:rPr sz="2600" i="1" spc="-20" dirty="0">
                <a:solidFill>
                  <a:srgbClr val="FFFFFF"/>
                </a:solidFill>
                <a:latin typeface="Times New Roman"/>
                <a:cs typeface="Times New Roman"/>
              </a:rPr>
              <a:t> </a:t>
            </a:r>
            <a:r>
              <a:rPr lang="en-IN" sz="2600" i="1" dirty="0">
                <a:solidFill>
                  <a:srgbClr val="FFFFFF"/>
                </a:solidFill>
                <a:latin typeface="Times New Roman"/>
                <a:cs typeface="Times New Roman"/>
              </a:rPr>
              <a:t>Usage</a:t>
            </a:r>
            <a:r>
              <a:rPr sz="2600" i="1" spc="-20" dirty="0">
                <a:solidFill>
                  <a:srgbClr val="FFFFFF"/>
                </a:solidFill>
                <a:latin typeface="Times New Roman"/>
                <a:cs typeface="Times New Roman"/>
              </a:rPr>
              <a:t> with </a:t>
            </a:r>
            <a:r>
              <a:rPr sz="2600" i="1" spc="-10" dirty="0">
                <a:solidFill>
                  <a:srgbClr val="FFFFFF"/>
                </a:solidFill>
                <a:latin typeface="Times New Roman"/>
                <a:cs typeface="Times New Roman"/>
              </a:rPr>
              <a:t>Data-</a:t>
            </a:r>
            <a:r>
              <a:rPr sz="2600" i="1" dirty="0">
                <a:solidFill>
                  <a:srgbClr val="FFFFFF"/>
                </a:solidFill>
                <a:latin typeface="Times New Roman"/>
                <a:cs typeface="Times New Roman"/>
              </a:rPr>
              <a:t>Driven</a:t>
            </a:r>
            <a:r>
              <a:rPr sz="2600" i="1" spc="15" dirty="0">
                <a:solidFill>
                  <a:srgbClr val="FFFFFF"/>
                </a:solidFill>
                <a:latin typeface="Times New Roman"/>
                <a:cs typeface="Times New Roman"/>
              </a:rPr>
              <a:t> </a:t>
            </a:r>
            <a:r>
              <a:rPr sz="2600" i="1" spc="-10" dirty="0">
                <a:solidFill>
                  <a:srgbClr val="FFFFFF"/>
                </a:solidFill>
                <a:latin typeface="Times New Roman"/>
                <a:cs typeface="Times New Roman"/>
              </a:rPr>
              <a:t>Insights</a:t>
            </a:r>
            <a:endParaRPr sz="2600" dirty="0">
              <a:latin typeface="Times New Roman"/>
              <a:cs typeface="Times New Roman"/>
            </a:endParaRPr>
          </a:p>
        </p:txBody>
      </p:sp>
      <p:sp>
        <p:nvSpPr>
          <p:cNvPr id="12" name="object 12"/>
          <p:cNvSpPr txBox="1"/>
          <p:nvPr/>
        </p:nvSpPr>
        <p:spPr>
          <a:xfrm>
            <a:off x="4301109" y="2897239"/>
            <a:ext cx="3705606" cy="1339469"/>
          </a:xfrm>
          <a:prstGeom prst="rect">
            <a:avLst/>
          </a:prstGeom>
        </p:spPr>
        <p:txBody>
          <a:bodyPr vert="horz" wrap="square" lIns="0" tIns="36195" rIns="0" bIns="0" rtlCol="0">
            <a:spAutoFit/>
          </a:bodyPr>
          <a:lstStyle/>
          <a:p>
            <a:pPr marL="12700" marR="5080">
              <a:lnSpc>
                <a:spcPct val="102800"/>
              </a:lnSpc>
              <a:spcBef>
                <a:spcPts val="285"/>
              </a:spcBef>
            </a:pPr>
            <a:r>
              <a:rPr sz="2200" b="1" spc="-10" dirty="0">
                <a:solidFill>
                  <a:srgbClr val="585858"/>
                </a:solidFill>
                <a:latin typeface="Times New Roman"/>
                <a:cs typeface="Times New Roman"/>
              </a:rPr>
              <a:t>Presenters</a:t>
            </a:r>
            <a:r>
              <a:rPr sz="1800" b="1" spc="-10" dirty="0">
                <a:solidFill>
                  <a:srgbClr val="585858"/>
                </a:solidFill>
                <a:latin typeface="Times New Roman"/>
                <a:cs typeface="Times New Roman"/>
              </a:rPr>
              <a:t>:</a:t>
            </a:r>
            <a:endParaRPr lang="en-IN" sz="1800" b="1" spc="-10" dirty="0">
              <a:solidFill>
                <a:srgbClr val="585858"/>
              </a:solidFill>
              <a:latin typeface="Times New Roman"/>
              <a:cs typeface="Times New Roman"/>
            </a:endParaRPr>
          </a:p>
          <a:p>
            <a:pPr marL="12700" marR="5080">
              <a:lnSpc>
                <a:spcPct val="102800"/>
              </a:lnSpc>
              <a:spcBef>
                <a:spcPts val="285"/>
              </a:spcBef>
            </a:pPr>
            <a:r>
              <a:rPr lang="en-IN" sz="1800">
                <a:solidFill>
                  <a:srgbClr val="585858"/>
                </a:solidFill>
                <a:latin typeface="Times New Roman"/>
                <a:cs typeface="Times New Roman"/>
              </a:rPr>
              <a:t>Sirisha</a:t>
            </a:r>
            <a:r>
              <a:rPr lang="en-IN" sz="1800" spc="5">
                <a:solidFill>
                  <a:srgbClr val="585858"/>
                </a:solidFill>
                <a:latin typeface="Times New Roman"/>
                <a:cs typeface="Times New Roman"/>
              </a:rPr>
              <a:t> </a:t>
            </a:r>
            <a:r>
              <a:rPr lang="en-IN" sz="1800" spc="-10">
                <a:solidFill>
                  <a:srgbClr val="585858"/>
                </a:solidFill>
                <a:latin typeface="Times New Roman"/>
                <a:cs typeface="Times New Roman"/>
              </a:rPr>
              <a:t>Gathpa</a:t>
            </a:r>
            <a:endParaRPr lang="en-IN" sz="1800" b="1" spc="-10" dirty="0">
              <a:solidFill>
                <a:srgbClr val="585858"/>
              </a:solidFill>
              <a:latin typeface="Times New Roman"/>
              <a:cs typeface="Times New Roman"/>
            </a:endParaRPr>
          </a:p>
          <a:p>
            <a:pPr marL="12700" marR="5080">
              <a:lnSpc>
                <a:spcPct val="102800"/>
              </a:lnSpc>
              <a:spcBef>
                <a:spcPts val="285"/>
              </a:spcBef>
            </a:pPr>
            <a:r>
              <a:rPr sz="1800" dirty="0" err="1">
                <a:solidFill>
                  <a:srgbClr val="585858"/>
                </a:solidFill>
                <a:latin typeface="Times New Roman"/>
                <a:cs typeface="Times New Roman"/>
              </a:rPr>
              <a:t>Sumasri</a:t>
            </a:r>
            <a:r>
              <a:rPr sz="1800" spc="-5" dirty="0">
                <a:solidFill>
                  <a:srgbClr val="585858"/>
                </a:solidFill>
                <a:latin typeface="Times New Roman"/>
                <a:cs typeface="Times New Roman"/>
              </a:rPr>
              <a:t> </a:t>
            </a:r>
            <a:r>
              <a:rPr sz="1800" spc="-10" dirty="0" err="1">
                <a:solidFill>
                  <a:srgbClr val="585858"/>
                </a:solidFill>
                <a:latin typeface="Times New Roman"/>
                <a:cs typeface="Times New Roman"/>
              </a:rPr>
              <a:t>Chitturi</a:t>
            </a:r>
            <a:endParaRPr lang="en-IN" sz="1800" spc="-10" dirty="0">
              <a:solidFill>
                <a:srgbClr val="585858"/>
              </a:solidFill>
              <a:latin typeface="Times New Roman"/>
              <a:cs typeface="Times New Roman"/>
            </a:endParaRPr>
          </a:p>
          <a:p>
            <a:pPr marL="12700" marR="5080">
              <a:lnSpc>
                <a:spcPct val="102800"/>
              </a:lnSpc>
              <a:spcBef>
                <a:spcPts val="285"/>
              </a:spcBef>
            </a:pPr>
            <a:r>
              <a:rPr sz="1800" dirty="0" err="1">
                <a:solidFill>
                  <a:srgbClr val="585858"/>
                </a:solidFill>
                <a:latin typeface="Times New Roman"/>
                <a:cs typeface="Times New Roman"/>
              </a:rPr>
              <a:t>Sreyasree</a:t>
            </a:r>
            <a:r>
              <a:rPr sz="1800" spc="-65" dirty="0">
                <a:solidFill>
                  <a:srgbClr val="585858"/>
                </a:solidFill>
                <a:latin typeface="Times New Roman"/>
                <a:cs typeface="Times New Roman"/>
              </a:rPr>
              <a:t> </a:t>
            </a:r>
            <a:r>
              <a:rPr sz="1800" spc="-10" dirty="0" err="1">
                <a:solidFill>
                  <a:srgbClr val="585858"/>
                </a:solidFill>
                <a:latin typeface="Times New Roman"/>
                <a:cs typeface="Times New Roman"/>
              </a:rPr>
              <a:t>Siloju</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159131" y="599821"/>
            <a:ext cx="8174227" cy="6225102"/>
          </a:xfrm>
          <a:prstGeom prst="rect">
            <a:avLst/>
          </a:prstGeom>
        </p:spPr>
        <p:txBody>
          <a:bodyPr vert="horz" wrap="square" lIns="0" tIns="12700" rIns="0" bIns="0" rtlCol="0">
            <a:spAutoFit/>
          </a:bodyPr>
          <a:lstStyle/>
          <a:p>
            <a:pPr rtl="0">
              <a:lnSpc>
                <a:spcPct val="150000"/>
              </a:lnSpc>
            </a:pPr>
            <a:r>
              <a:rPr lang="en-IN" sz="2000" dirty="0"/>
              <a:t>Correlation</a:t>
            </a:r>
            <a:br>
              <a:rPr lang="en-IN" sz="2000" dirty="0"/>
            </a:br>
            <a:r>
              <a:rPr lang="en-US" sz="1200" b="0" dirty="0">
                <a:latin typeface="Menlo"/>
              </a:rPr>
              <a:t>C</a:t>
            </a:r>
            <a:r>
              <a:rPr lang="en-US" sz="1200" b="0" dirty="0">
                <a:effectLst/>
                <a:latin typeface="Menlo"/>
              </a:rPr>
              <a:t>orrelation matrix to understand relationships between features</a:t>
            </a: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10</a:t>
            </a:fld>
            <a:endParaRPr spc="-50" dirty="0"/>
          </a:p>
        </p:txBody>
      </p:sp>
      <p:pic>
        <p:nvPicPr>
          <p:cNvPr id="8" name="Picture 7">
            <a:extLst>
              <a:ext uri="{FF2B5EF4-FFF2-40B4-BE49-F238E27FC236}">
                <a16:creationId xmlns:a16="http://schemas.microsoft.com/office/drawing/2014/main" id="{E2CCF9AB-EBCD-FAEC-3892-D1464F4CC151}"/>
              </a:ext>
            </a:extLst>
          </p:cNvPr>
          <p:cNvPicPr>
            <a:picLocks noChangeAspect="1"/>
          </p:cNvPicPr>
          <p:nvPr/>
        </p:nvPicPr>
        <p:blipFill>
          <a:blip r:embed="rId4"/>
          <a:stretch>
            <a:fillRect/>
          </a:stretch>
        </p:blipFill>
        <p:spPr>
          <a:xfrm>
            <a:off x="1676400" y="1431925"/>
            <a:ext cx="4724400" cy="3422817"/>
          </a:xfrm>
          <a:prstGeom prst="rect">
            <a:avLst/>
          </a:prstGeom>
          <a:ln>
            <a:solidFill>
              <a:schemeClr val="accent1"/>
            </a:solidFill>
          </a:ln>
        </p:spPr>
      </p:pic>
    </p:spTree>
    <p:extLst>
      <p:ext uri="{BB962C8B-B14F-4D97-AF65-F5344CB8AC3E}">
        <p14:creationId xmlns:p14="http://schemas.microsoft.com/office/powerpoint/2010/main" val="78099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159131" y="599821"/>
            <a:ext cx="8174227" cy="5948103"/>
          </a:xfrm>
          <a:prstGeom prst="rect">
            <a:avLst/>
          </a:prstGeom>
        </p:spPr>
        <p:txBody>
          <a:bodyPr vert="horz" wrap="square" lIns="0" tIns="12700" rIns="0" bIns="0" rtlCol="0">
            <a:spAutoFit/>
          </a:bodyPr>
          <a:lstStyle/>
          <a:p>
            <a:pPr rtl="0">
              <a:lnSpc>
                <a:spcPct val="150000"/>
              </a:lnSpc>
            </a:pPr>
            <a:r>
              <a:rPr lang="en-IN" sz="2000" dirty="0"/>
              <a:t>Number of Users per App</a:t>
            </a: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11</a:t>
            </a:fld>
            <a:endParaRPr spc="-50" dirty="0"/>
          </a:p>
        </p:txBody>
      </p:sp>
      <p:pic>
        <p:nvPicPr>
          <p:cNvPr id="10" name="Picture 9">
            <a:extLst>
              <a:ext uri="{FF2B5EF4-FFF2-40B4-BE49-F238E27FC236}">
                <a16:creationId xmlns:a16="http://schemas.microsoft.com/office/drawing/2014/main" id="{C870C898-6809-9D20-0302-702D8C77B74A}"/>
              </a:ext>
            </a:extLst>
          </p:cNvPr>
          <p:cNvPicPr>
            <a:picLocks noChangeAspect="1"/>
          </p:cNvPicPr>
          <p:nvPr/>
        </p:nvPicPr>
        <p:blipFill>
          <a:blip r:embed="rId4"/>
          <a:stretch>
            <a:fillRect/>
          </a:stretch>
        </p:blipFill>
        <p:spPr>
          <a:xfrm>
            <a:off x="1524000" y="1279525"/>
            <a:ext cx="6324600" cy="3503593"/>
          </a:xfrm>
          <a:prstGeom prst="rect">
            <a:avLst/>
          </a:prstGeom>
          <a:ln>
            <a:solidFill>
              <a:schemeClr val="bg1"/>
            </a:solidFill>
          </a:ln>
        </p:spPr>
      </p:pic>
    </p:spTree>
    <p:extLst>
      <p:ext uri="{BB962C8B-B14F-4D97-AF65-F5344CB8AC3E}">
        <p14:creationId xmlns:p14="http://schemas.microsoft.com/office/powerpoint/2010/main" val="191960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90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159131" y="599821"/>
            <a:ext cx="8174227" cy="6594434"/>
          </a:xfrm>
          <a:prstGeom prst="rect">
            <a:avLst/>
          </a:prstGeom>
        </p:spPr>
        <p:txBody>
          <a:bodyPr vert="horz" wrap="square" lIns="0" tIns="12700" rIns="0" bIns="0" rtlCol="0">
            <a:spAutoFit/>
          </a:bodyPr>
          <a:lstStyle/>
          <a:p>
            <a:pPr rtl="0">
              <a:lnSpc>
                <a:spcPct val="150000"/>
              </a:lnSpc>
            </a:pPr>
            <a:r>
              <a:rPr lang="en-US" sz="2000" dirty="0">
                <a:latin typeface="Menlo"/>
              </a:rPr>
              <a:t>S</a:t>
            </a:r>
            <a:r>
              <a:rPr lang="en-US" sz="2000" dirty="0">
                <a:effectLst/>
                <a:latin typeface="Menlo"/>
              </a:rPr>
              <a:t>catter plots for the increase in daily app usage</a:t>
            </a:r>
            <a:br>
              <a:rPr lang="en-US" sz="1600" b="0" dirty="0">
                <a:effectLst/>
                <a:latin typeface="Menlo"/>
              </a:rPr>
            </a:br>
            <a:br>
              <a:rPr lang="en-US" sz="1600" b="0" dirty="0">
                <a:solidFill>
                  <a:srgbClr val="000000"/>
                </a:solidFill>
                <a:effectLst/>
                <a:latin typeface="Menlo"/>
              </a:rPr>
            </a:b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12</a:t>
            </a:fld>
            <a:endParaRPr spc="-50" dirty="0"/>
          </a:p>
        </p:txBody>
      </p:sp>
      <p:pic>
        <p:nvPicPr>
          <p:cNvPr id="12" name="Picture 11">
            <a:extLst>
              <a:ext uri="{FF2B5EF4-FFF2-40B4-BE49-F238E27FC236}">
                <a16:creationId xmlns:a16="http://schemas.microsoft.com/office/drawing/2014/main" id="{EDE8803F-6A07-0A4C-1C29-9FC4E649D7B6}"/>
              </a:ext>
            </a:extLst>
          </p:cNvPr>
          <p:cNvPicPr>
            <a:picLocks noChangeAspect="1"/>
          </p:cNvPicPr>
          <p:nvPr/>
        </p:nvPicPr>
        <p:blipFill>
          <a:blip r:embed="rId4"/>
          <a:stretch>
            <a:fillRect/>
          </a:stretch>
        </p:blipFill>
        <p:spPr>
          <a:xfrm>
            <a:off x="574039" y="1059030"/>
            <a:ext cx="7641335" cy="3724088"/>
          </a:xfrm>
          <a:prstGeom prst="rect">
            <a:avLst/>
          </a:prstGeom>
          <a:ln>
            <a:solidFill>
              <a:schemeClr val="tx1"/>
            </a:solidFill>
          </a:ln>
        </p:spPr>
      </p:pic>
    </p:spTree>
    <p:extLst>
      <p:ext uri="{BB962C8B-B14F-4D97-AF65-F5344CB8AC3E}">
        <p14:creationId xmlns:p14="http://schemas.microsoft.com/office/powerpoint/2010/main" val="363099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90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rtl="0">
              <a:lnSpc>
                <a:spcPct val="150000"/>
              </a:lnSpc>
            </a:pPr>
            <a:br>
              <a:rPr lang="en-US" sz="1600" b="0" dirty="0">
                <a:effectLst/>
                <a:latin typeface="Menlo"/>
              </a:rPr>
            </a:br>
            <a:br>
              <a:rPr lang="en-US" sz="1600" b="0" dirty="0">
                <a:effectLst/>
                <a:latin typeface="Menlo"/>
              </a:rPr>
            </a:br>
            <a:br>
              <a:rPr lang="en-US" sz="1600" b="0" dirty="0">
                <a:effectLst/>
                <a:latin typeface="Menlo"/>
              </a:rPr>
            </a:br>
            <a:br>
              <a:rPr lang="en-US" sz="1600" b="0" dirty="0">
                <a:solidFill>
                  <a:srgbClr val="000000"/>
                </a:solidFill>
                <a:effectLst/>
                <a:latin typeface="Menlo"/>
              </a:rPr>
            </a:b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10" name="Text Placeholder 9">
            <a:extLst>
              <a:ext uri="{FF2B5EF4-FFF2-40B4-BE49-F238E27FC236}">
                <a16:creationId xmlns:a16="http://schemas.microsoft.com/office/drawing/2014/main" id="{EBEECF6A-1AB3-CE51-94F3-6EA04F06DA6F}"/>
              </a:ext>
            </a:extLst>
          </p:cNvPr>
          <p:cNvSpPr>
            <a:spLocks noGrp="1"/>
          </p:cNvSpPr>
          <p:nvPr>
            <p:ph type="body" idx="1"/>
          </p:nvPr>
        </p:nvSpPr>
        <p:spPr>
          <a:xfrm>
            <a:off x="524193" y="974852"/>
            <a:ext cx="8322309" cy="3077766"/>
          </a:xfrm>
        </p:spPr>
        <p:txBody>
          <a:bodyPr/>
          <a:lstStyle/>
          <a:p>
            <a:r>
              <a:rPr lang="en-IN" sz="2000" b="1" dirty="0"/>
              <a:t>Model Results</a:t>
            </a:r>
          </a:p>
          <a:p>
            <a:endParaRPr lang="en-IN" sz="2000" b="1" dirty="0"/>
          </a:p>
          <a:p>
            <a:pPr marL="285750" indent="-285750">
              <a:lnSpc>
                <a:spcPct val="150000"/>
              </a:lnSpc>
              <a:buFont typeface="Arial" panose="020B0604020202020204" pitchFamily="34" charset="0"/>
              <a:buChar char="•"/>
            </a:pPr>
            <a:r>
              <a:rPr lang="en-US" sz="1600" dirty="0"/>
              <a:t>RMSE with value of 4.6*e-06 signifies near-perfect precision in predicting customer churn.</a:t>
            </a:r>
          </a:p>
          <a:p>
            <a:pPr marL="285750" indent="-285750">
              <a:lnSpc>
                <a:spcPct val="150000"/>
              </a:lnSpc>
              <a:buFont typeface="Arial" panose="020B0604020202020204" pitchFamily="34" charset="0"/>
              <a:buChar char="•"/>
            </a:pPr>
            <a:r>
              <a:rPr lang="en-US" sz="1600" dirty="0"/>
              <a:t>Reliable Model Fit: Indicates a highly reliable model, effectively capturing patterns associated with customer churn.</a:t>
            </a:r>
            <a:endParaRPr lang="en-IN" sz="1600" dirty="0"/>
          </a:p>
          <a:p>
            <a:pPr marL="285750" indent="-285750">
              <a:lnSpc>
                <a:spcPct val="150000"/>
              </a:lnSpc>
              <a:buFont typeface="Arial" panose="020B0604020202020204" pitchFamily="34" charset="0"/>
              <a:buChar char="•"/>
            </a:pPr>
            <a:r>
              <a:rPr lang="en-US" sz="1600" dirty="0"/>
              <a:t>Low RMSE serves as validation, instilling confidence in stakeholders regarding the model's accuracy.</a:t>
            </a:r>
            <a:endParaRPr lang="en-IN" sz="1600" dirty="0"/>
          </a:p>
          <a:p>
            <a:endParaRPr lang="en-IN" sz="2000" b="1" dirty="0"/>
          </a:p>
          <a:p>
            <a:endParaRPr lang="en-IN" sz="2000" b="1"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13</a:t>
            </a:fld>
            <a:endParaRPr spc="-50" dirty="0"/>
          </a:p>
        </p:txBody>
      </p:sp>
      <p:sp>
        <p:nvSpPr>
          <p:cNvPr id="6" name="object 6"/>
          <p:cNvSpPr txBox="1"/>
          <p:nvPr/>
        </p:nvSpPr>
        <p:spPr>
          <a:xfrm>
            <a:off x="533400"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pic>
        <p:nvPicPr>
          <p:cNvPr id="8" name="Picture 7">
            <a:extLst>
              <a:ext uri="{FF2B5EF4-FFF2-40B4-BE49-F238E27FC236}">
                <a16:creationId xmlns:a16="http://schemas.microsoft.com/office/drawing/2014/main" id="{9F28814B-4F1E-7749-E66B-24BA0684E589}"/>
              </a:ext>
            </a:extLst>
          </p:cNvPr>
          <p:cNvPicPr>
            <a:picLocks noChangeAspect="1"/>
          </p:cNvPicPr>
          <p:nvPr/>
        </p:nvPicPr>
        <p:blipFill>
          <a:blip r:embed="rId4"/>
          <a:stretch>
            <a:fillRect/>
          </a:stretch>
        </p:blipFill>
        <p:spPr>
          <a:xfrm>
            <a:off x="1322069" y="3603138"/>
            <a:ext cx="6324600" cy="449480"/>
          </a:xfrm>
          <a:prstGeom prst="rect">
            <a:avLst/>
          </a:prstGeom>
          <a:ln>
            <a:solidFill>
              <a:schemeClr val="tx1"/>
            </a:solidFill>
          </a:ln>
        </p:spPr>
      </p:pic>
    </p:spTree>
    <p:extLst>
      <p:ext uri="{BB962C8B-B14F-4D97-AF65-F5344CB8AC3E}">
        <p14:creationId xmlns:p14="http://schemas.microsoft.com/office/powerpoint/2010/main" val="117665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90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rtl="0">
              <a:lnSpc>
                <a:spcPct val="150000"/>
              </a:lnSpc>
            </a:pPr>
            <a:br>
              <a:rPr lang="en-US" sz="1600" b="0" dirty="0">
                <a:effectLst/>
                <a:latin typeface="Menlo"/>
              </a:rPr>
            </a:br>
            <a:br>
              <a:rPr lang="en-US" sz="1600" b="0" dirty="0">
                <a:effectLst/>
                <a:latin typeface="Menlo"/>
              </a:rPr>
            </a:br>
            <a:br>
              <a:rPr lang="en-US" sz="1600" b="0" dirty="0">
                <a:effectLst/>
                <a:latin typeface="Menlo"/>
              </a:rPr>
            </a:br>
            <a:br>
              <a:rPr lang="en-US" sz="1600" b="0" dirty="0">
                <a:solidFill>
                  <a:srgbClr val="000000"/>
                </a:solidFill>
                <a:effectLst/>
                <a:latin typeface="Menlo"/>
              </a:rPr>
            </a:b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14</a:t>
            </a:fld>
            <a:endParaRPr spc="-50" dirty="0"/>
          </a:p>
        </p:txBody>
      </p:sp>
      <p:sp>
        <p:nvSpPr>
          <p:cNvPr id="6" name="object 6"/>
          <p:cNvSpPr txBox="1"/>
          <p:nvPr/>
        </p:nvSpPr>
        <p:spPr>
          <a:xfrm>
            <a:off x="411479" y="1276551"/>
            <a:ext cx="7513322" cy="335577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Improved Customer Experience</a:t>
            </a:r>
            <a:r>
              <a:rPr lang="en-US" sz="1200" dirty="0">
                <a:latin typeface="Times New Roman"/>
                <a:cs typeface="Times New Roman"/>
              </a:rPr>
              <a:t>: By addressing issues leading to churn, businesses can enhance the overall customer experience, resulting in higher satisfaction and loyalty among the existing customer base.</a:t>
            </a:r>
          </a:p>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Cost Savings</a:t>
            </a:r>
            <a:r>
              <a:rPr lang="en-US" sz="1200" dirty="0">
                <a:latin typeface="Times New Roman"/>
                <a:cs typeface="Times New Roman"/>
              </a:rPr>
              <a:t>: Identifying and retaining at-risk customers is often more cost-effective than acquiring new customers. Churn prediction helps allocate resources efficiently, focusing on retention efforts where they are most needed.</a:t>
            </a:r>
          </a:p>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Proactive Problem Resolution</a:t>
            </a:r>
            <a:r>
              <a:rPr lang="en-US" sz="1200" dirty="0">
                <a:latin typeface="Times New Roman"/>
                <a:cs typeface="Times New Roman"/>
              </a:rPr>
              <a:t>: Churn prediction allows businesses to identify and address issues that may lead to dissatisfaction or churn, promoting proactive problem resolution and improving overall customer satisfaction.</a:t>
            </a:r>
          </a:p>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Data-Driven Insights</a:t>
            </a:r>
            <a:r>
              <a:rPr lang="en-US" sz="1200" dirty="0">
                <a:latin typeface="Times New Roman"/>
                <a:cs typeface="Times New Roman"/>
              </a:rPr>
              <a:t>: Churn prediction provides valuable insights into customer behavior and preferences, enabling businesses to make informed decisions about product development, marketing strategies, and overall business planning.</a:t>
            </a:r>
            <a:endParaRPr sz="1200" dirty="0">
              <a:latin typeface="Times New Roman"/>
              <a:cs typeface="Times New Roman"/>
            </a:endParaRPr>
          </a:p>
        </p:txBody>
      </p:sp>
      <p:sp>
        <p:nvSpPr>
          <p:cNvPr id="11" name="Text Placeholder 10">
            <a:extLst>
              <a:ext uri="{FF2B5EF4-FFF2-40B4-BE49-F238E27FC236}">
                <a16:creationId xmlns:a16="http://schemas.microsoft.com/office/drawing/2014/main" id="{BE35C830-AC17-070A-6431-D87D8BB617C2}"/>
              </a:ext>
            </a:extLst>
          </p:cNvPr>
          <p:cNvSpPr>
            <a:spLocks noGrp="1"/>
          </p:cNvSpPr>
          <p:nvPr>
            <p:ph type="body" idx="1"/>
          </p:nvPr>
        </p:nvSpPr>
        <p:spPr>
          <a:xfrm>
            <a:off x="511492" y="896436"/>
            <a:ext cx="8322309" cy="307777"/>
          </a:xfrm>
        </p:spPr>
        <p:txBody>
          <a:bodyPr/>
          <a:lstStyle/>
          <a:p>
            <a:r>
              <a:rPr lang="en-IN" sz="2000" b="1" dirty="0"/>
              <a:t>Benefits</a:t>
            </a:r>
          </a:p>
        </p:txBody>
      </p:sp>
    </p:spTree>
    <p:extLst>
      <p:ext uri="{BB962C8B-B14F-4D97-AF65-F5344CB8AC3E}">
        <p14:creationId xmlns:p14="http://schemas.microsoft.com/office/powerpoint/2010/main" val="1691943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90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prstGeom prst="rect">
            <a:avLst/>
          </a:prstGeom>
        </p:spPr>
        <p:txBody>
          <a:bodyPr vert="horz" wrap="square" lIns="0" tIns="12700" rIns="0" bIns="0" rtlCol="0">
            <a:spAutoFit/>
          </a:bodyPr>
          <a:lstStyle/>
          <a:p>
            <a:pPr rtl="0">
              <a:lnSpc>
                <a:spcPct val="150000"/>
              </a:lnSpc>
            </a:pPr>
            <a:br>
              <a:rPr lang="en-US" sz="1600" b="0" dirty="0">
                <a:effectLst/>
                <a:latin typeface="Menlo"/>
              </a:rPr>
            </a:br>
            <a:br>
              <a:rPr lang="en-US" sz="1600" b="0" dirty="0">
                <a:effectLst/>
                <a:latin typeface="Menlo"/>
              </a:rPr>
            </a:br>
            <a:br>
              <a:rPr lang="en-US" sz="1600" b="0" dirty="0">
                <a:effectLst/>
                <a:latin typeface="Menlo"/>
              </a:rPr>
            </a:br>
            <a:br>
              <a:rPr lang="en-US" sz="1600" b="0" dirty="0">
                <a:solidFill>
                  <a:srgbClr val="000000"/>
                </a:solidFill>
                <a:effectLst/>
                <a:latin typeface="Menlo"/>
              </a:rPr>
            </a:br>
            <a:br>
              <a:rPr lang="en-US" sz="1200" b="0" dirty="0">
                <a:effectLst/>
                <a:latin typeface="Menlo"/>
              </a:rPr>
            </a:br>
            <a:br>
              <a:rPr lang="en-US" sz="1200" b="0" dirty="0">
                <a:effectLst/>
                <a:latin typeface="Menlo"/>
              </a:rPr>
            </a:br>
            <a:br>
              <a:rPr lang="en-US" sz="1200" b="0" dirty="0">
                <a:solidFill>
                  <a:srgbClr val="008000"/>
                </a:solidFill>
                <a:effectLst/>
                <a:latin typeface="Menlo"/>
              </a:rPr>
            </a:br>
            <a:br>
              <a:rPr lang="en-US" sz="1200" b="0" dirty="0">
                <a:solidFill>
                  <a:srgbClr val="000000"/>
                </a:solidFill>
                <a:effectLst/>
                <a:latin typeface="Menlo"/>
              </a:rPr>
            </a:b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15</a:t>
            </a:fld>
            <a:endParaRPr spc="-50" dirty="0"/>
          </a:p>
        </p:txBody>
      </p:sp>
      <p:sp>
        <p:nvSpPr>
          <p:cNvPr id="6" name="object 6"/>
          <p:cNvSpPr txBox="1"/>
          <p:nvPr/>
        </p:nvSpPr>
        <p:spPr>
          <a:xfrm>
            <a:off x="589279" y="1566314"/>
            <a:ext cx="7335522" cy="2196242"/>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r>
              <a:rPr lang="en-IN" sz="1200" dirty="0">
                <a:latin typeface="Times New Roman"/>
                <a:cs typeface="Times New Roman"/>
              </a:rPr>
              <a:t>Exploring the dataset has given that YouTube is the most viewed application and </a:t>
            </a:r>
            <a:r>
              <a:rPr lang="en-IN" sz="1200" dirty="0" err="1">
                <a:latin typeface="Times New Roman"/>
                <a:cs typeface="Times New Roman"/>
              </a:rPr>
              <a:t>Helakuru</a:t>
            </a:r>
            <a:r>
              <a:rPr lang="en-IN" sz="1200" dirty="0">
                <a:latin typeface="Times New Roman"/>
                <a:cs typeface="Times New Roman"/>
              </a:rPr>
              <a:t> is the least viewed application with average usage of 12,753.64 MB and 1063.91 MB respectively. </a:t>
            </a:r>
          </a:p>
          <a:p>
            <a:pPr marL="297180" marR="5080" indent="-285115" algn="just">
              <a:lnSpc>
                <a:spcPct val="200000"/>
              </a:lnSpc>
              <a:spcBef>
                <a:spcPts val="85"/>
              </a:spcBef>
              <a:buFont typeface="Arial"/>
              <a:buChar char="•"/>
              <a:tabLst>
                <a:tab pos="299085" algn="l"/>
              </a:tabLst>
            </a:pPr>
            <a:r>
              <a:rPr lang="en-IN" sz="1200" dirty="0">
                <a:latin typeface="Times New Roman"/>
                <a:cs typeface="Times New Roman"/>
              </a:rPr>
              <a:t>The average number of users for YouTube is 20.6% whereas, for </a:t>
            </a:r>
            <a:r>
              <a:rPr lang="en-IN" sz="1200" dirty="0" err="1">
                <a:latin typeface="Times New Roman"/>
                <a:cs typeface="Times New Roman"/>
              </a:rPr>
              <a:t>Helakuru</a:t>
            </a:r>
            <a:r>
              <a:rPr lang="en-IN" sz="1200" dirty="0">
                <a:latin typeface="Times New Roman"/>
                <a:cs typeface="Times New Roman"/>
              </a:rPr>
              <a:t> is 1.7%.</a:t>
            </a:r>
          </a:p>
          <a:p>
            <a:pPr marL="297180" marR="5080" indent="-285115" algn="just">
              <a:lnSpc>
                <a:spcPct val="200000"/>
              </a:lnSpc>
              <a:spcBef>
                <a:spcPts val="85"/>
              </a:spcBef>
              <a:buFont typeface="Arial"/>
              <a:buChar char="•"/>
              <a:tabLst>
                <a:tab pos="299085" algn="l"/>
              </a:tabLst>
            </a:pPr>
            <a:r>
              <a:rPr lang="en-IN" sz="1200" dirty="0">
                <a:latin typeface="Times New Roman"/>
                <a:cs typeface="Times New Roman"/>
              </a:rPr>
              <a:t>The </a:t>
            </a:r>
            <a:r>
              <a:rPr lang="en-IN" sz="1200" b="1" dirty="0">
                <a:latin typeface="Times New Roman"/>
                <a:cs typeface="Times New Roman"/>
              </a:rPr>
              <a:t>Root Mean Square Error </a:t>
            </a:r>
            <a:r>
              <a:rPr lang="en-IN" sz="1200" dirty="0">
                <a:latin typeface="Times New Roman"/>
                <a:cs typeface="Times New Roman"/>
              </a:rPr>
              <a:t>metric evaluation considering the target label as Day_90 has resulted in a value of 4.6e-06. This justifies the model has exceptional precision, the logistic regression used for analysis is well fitted for the dataset, and is reliable.</a:t>
            </a:r>
            <a:endParaRPr sz="1200" dirty="0">
              <a:latin typeface="Times New Roman"/>
              <a:cs typeface="Times New Roman"/>
            </a:endParaRPr>
          </a:p>
        </p:txBody>
      </p:sp>
      <p:sp>
        <p:nvSpPr>
          <p:cNvPr id="11" name="Text Placeholder 10">
            <a:extLst>
              <a:ext uri="{FF2B5EF4-FFF2-40B4-BE49-F238E27FC236}">
                <a16:creationId xmlns:a16="http://schemas.microsoft.com/office/drawing/2014/main" id="{BE35C830-AC17-070A-6431-D87D8BB617C2}"/>
              </a:ext>
            </a:extLst>
          </p:cNvPr>
          <p:cNvSpPr>
            <a:spLocks noGrp="1"/>
          </p:cNvSpPr>
          <p:nvPr>
            <p:ph type="body" idx="1"/>
          </p:nvPr>
        </p:nvSpPr>
        <p:spPr>
          <a:xfrm>
            <a:off x="524193" y="1050324"/>
            <a:ext cx="8322309" cy="307777"/>
          </a:xfrm>
        </p:spPr>
        <p:txBody>
          <a:bodyPr/>
          <a:lstStyle/>
          <a:p>
            <a:r>
              <a:rPr lang="en-IN" sz="2000" b="1" dirty="0"/>
              <a:t>Findings</a:t>
            </a:r>
          </a:p>
        </p:txBody>
      </p:sp>
    </p:spTree>
    <p:extLst>
      <p:ext uri="{BB962C8B-B14F-4D97-AF65-F5344CB8AC3E}">
        <p14:creationId xmlns:p14="http://schemas.microsoft.com/office/powerpoint/2010/main" val="247743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589279" y="1008634"/>
            <a:ext cx="8174227" cy="1120820"/>
          </a:xfrm>
          <a:prstGeom prst="rect">
            <a:avLst/>
          </a:prstGeom>
        </p:spPr>
        <p:txBody>
          <a:bodyPr vert="horz" wrap="square" lIns="0" tIns="12700" rIns="0" bIns="0" rtlCol="0">
            <a:spAutoFit/>
          </a:bodyPr>
          <a:lstStyle/>
          <a:p>
            <a:pPr algn="l" rtl="0"/>
            <a:br>
              <a:rPr lang="en-IN" dirty="0"/>
            </a:br>
            <a:br>
              <a:rPr lang="en-IN" dirty="0"/>
            </a:br>
            <a:endParaRPr spc="-10" dirty="0"/>
          </a:p>
        </p:txBody>
      </p:sp>
      <p:sp>
        <p:nvSpPr>
          <p:cNvPr id="6" name="object 6"/>
          <p:cNvSpPr txBox="1"/>
          <p:nvPr/>
        </p:nvSpPr>
        <p:spPr>
          <a:xfrm>
            <a:off x="482090" y="898525"/>
            <a:ext cx="8296656" cy="2054409"/>
          </a:xfrm>
          <a:prstGeom prst="rect">
            <a:avLst/>
          </a:prstGeom>
        </p:spPr>
        <p:txBody>
          <a:bodyPr vert="horz" wrap="square" lIns="0" tIns="10795" rIns="0" bIns="0" rtlCol="0">
            <a:spAutoFit/>
          </a:bodyPr>
          <a:lstStyle/>
          <a:p>
            <a:pPr marL="12065" marR="5080" algn="just">
              <a:lnSpc>
                <a:spcPct val="200000"/>
              </a:lnSpc>
              <a:spcBef>
                <a:spcPts val="85"/>
              </a:spcBef>
              <a:tabLst>
                <a:tab pos="299085" algn="l"/>
              </a:tabLst>
            </a:pPr>
            <a:r>
              <a:rPr lang="en-US" sz="1600" b="1" dirty="0">
                <a:latin typeface="Times New Roman"/>
                <a:cs typeface="Times New Roman"/>
              </a:rPr>
              <a:t> </a:t>
            </a:r>
            <a:r>
              <a:rPr lang="en-US" sz="2000" b="1" dirty="0">
                <a:latin typeface="Times New Roman"/>
                <a:cs typeface="Times New Roman"/>
              </a:rPr>
              <a:t>Conclusion</a:t>
            </a:r>
          </a:p>
          <a:p>
            <a:pPr marL="297815" marR="5080" indent="-285750" algn="just">
              <a:lnSpc>
                <a:spcPct val="200000"/>
              </a:lnSpc>
              <a:spcBef>
                <a:spcPts val="85"/>
              </a:spcBef>
              <a:buFont typeface="Arial" panose="020B0604020202020204" pitchFamily="34" charset="0"/>
              <a:buChar char="•"/>
              <a:tabLst>
                <a:tab pos="299085" algn="l"/>
              </a:tabLst>
            </a:pPr>
            <a:r>
              <a:rPr lang="en-US" sz="1600" dirty="0">
                <a:latin typeface="Times New Roman"/>
                <a:cs typeface="Times New Roman"/>
              </a:rPr>
              <a:t>This analysis gives the importance of real-time churn prediction in maintaining a competitive edge in the market.</a:t>
            </a:r>
          </a:p>
          <a:p>
            <a:pPr marL="297815" marR="5080" indent="-285750" algn="just">
              <a:lnSpc>
                <a:spcPct val="200000"/>
              </a:lnSpc>
              <a:spcBef>
                <a:spcPts val="85"/>
              </a:spcBef>
              <a:buFont typeface="Arial" panose="020B0604020202020204" pitchFamily="34" charset="0"/>
              <a:buChar char="•"/>
              <a:tabLst>
                <a:tab pos="299085" algn="l"/>
              </a:tabLst>
            </a:pPr>
            <a:r>
              <a:rPr lang="en-US" sz="1600" dirty="0">
                <a:latin typeface="Times New Roman"/>
                <a:cs typeface="Times New Roman"/>
              </a:rPr>
              <a:t>Encourage proactive customer retention strategies to foster long-term business success.</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16</a:t>
            </a:fld>
            <a:endParaRPr spc="-50" dirty="0"/>
          </a:p>
        </p:txBody>
      </p:sp>
    </p:spTree>
    <p:extLst>
      <p:ext uri="{BB962C8B-B14F-4D97-AF65-F5344CB8AC3E}">
        <p14:creationId xmlns:p14="http://schemas.microsoft.com/office/powerpoint/2010/main" val="283652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79256" y="4771136"/>
            <a:ext cx="165735"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585858"/>
                </a:solidFill>
                <a:latin typeface="Arial"/>
                <a:cs typeface="Arial"/>
              </a:rPr>
              <a:t>15</a:t>
            </a:r>
            <a:endParaRPr sz="1000">
              <a:latin typeface="Arial"/>
              <a:cs typeface="Arial"/>
            </a:endParaRPr>
          </a:p>
        </p:txBody>
      </p:sp>
      <p:grpSp>
        <p:nvGrpSpPr>
          <p:cNvPr id="3" name="object 3"/>
          <p:cNvGrpSpPr/>
          <p:nvPr/>
        </p:nvGrpSpPr>
        <p:grpSpPr>
          <a:xfrm>
            <a:off x="0" y="0"/>
            <a:ext cx="9144000" cy="571500"/>
            <a:chOff x="0" y="0"/>
            <a:chExt cx="9144000" cy="571500"/>
          </a:xfrm>
        </p:grpSpPr>
        <p:pic>
          <p:nvPicPr>
            <p:cNvPr id="4" name="object 4"/>
            <p:cNvPicPr/>
            <p:nvPr/>
          </p:nvPicPr>
          <p:blipFill>
            <a:blip r:embed="rId2" cstate="print"/>
            <a:stretch>
              <a:fillRect/>
            </a:stretch>
          </p:blipFill>
          <p:spPr>
            <a:xfrm>
              <a:off x="0" y="0"/>
              <a:ext cx="9143999" cy="571500"/>
            </a:xfrm>
            <a:prstGeom prst="rect">
              <a:avLst/>
            </a:prstGeom>
          </p:spPr>
        </p:pic>
        <p:pic>
          <p:nvPicPr>
            <p:cNvPr id="5" name="object 5"/>
            <p:cNvPicPr/>
            <p:nvPr/>
          </p:nvPicPr>
          <p:blipFill>
            <a:blip r:embed="rId3" cstate="print"/>
            <a:stretch>
              <a:fillRect/>
            </a:stretch>
          </p:blipFill>
          <p:spPr>
            <a:xfrm>
              <a:off x="388619" y="65532"/>
              <a:ext cx="1912620" cy="438912"/>
            </a:xfrm>
            <a:prstGeom prst="rect">
              <a:avLst/>
            </a:prstGeom>
          </p:spPr>
        </p:pic>
      </p:grpSp>
      <p:sp>
        <p:nvSpPr>
          <p:cNvPr id="7" name="object 7"/>
          <p:cNvSpPr txBox="1">
            <a:spLocks noGrp="1"/>
          </p:cNvSpPr>
          <p:nvPr>
            <p:ph type="body" idx="1"/>
          </p:nvPr>
        </p:nvSpPr>
        <p:spPr>
          <a:xfrm>
            <a:off x="388619" y="2041525"/>
            <a:ext cx="8322309" cy="891334"/>
          </a:xfrm>
          <a:prstGeom prst="rect">
            <a:avLst/>
          </a:prstGeom>
        </p:spPr>
        <p:txBody>
          <a:bodyPr vert="horz" wrap="square" lIns="0" tIns="11430" rIns="0" bIns="0" rtlCol="0">
            <a:spAutoFit/>
          </a:bodyPr>
          <a:lstStyle/>
          <a:p>
            <a:pPr marL="12065" marR="374015" algn="ctr">
              <a:lnSpc>
                <a:spcPct val="100699"/>
              </a:lnSpc>
              <a:spcBef>
                <a:spcPts val="90"/>
              </a:spcBef>
              <a:tabLst>
                <a:tab pos="184785" algn="l"/>
              </a:tabLst>
            </a:pPr>
            <a:r>
              <a:rPr lang="en-IN" sz="6000" b="1" i="0" u="none" strike="noStrike" dirty="0">
                <a:solidFill>
                  <a:srgbClr val="000000"/>
                </a:solidFill>
                <a:effectLst/>
                <a:latin typeface="Times New Roman" panose="02020603050405020304" pitchFamily="18" charset="0"/>
              </a:rPr>
              <a:t>Thank You</a:t>
            </a:r>
            <a:endParaRPr lang="en-IN" sz="6000" b="1" u="sng" spc="-10" dirty="0">
              <a:solidFill>
                <a:schemeClr val="tx1"/>
              </a:solidFill>
              <a:uFill>
                <a:solidFill>
                  <a:srgbClr val="0000FF"/>
                </a:solidFill>
              </a:uFill>
              <a:hlinkClick r:id="rId4">
                <a:extLst>
                  <a:ext uri="{A12FA001-AC4F-418D-AE19-62706E023703}">
                    <ahyp:hlinkClr xmlns:ahyp="http://schemas.microsoft.com/office/drawing/2018/hyperlinkcolor" val="tx"/>
                  </a:ext>
                </a:extLst>
              </a:hlinkCli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579629" y="886646"/>
            <a:ext cx="8174227" cy="320601"/>
          </a:xfrm>
          <a:prstGeom prst="rect">
            <a:avLst/>
          </a:prstGeom>
        </p:spPr>
        <p:txBody>
          <a:bodyPr vert="horz" wrap="square" lIns="0" tIns="12700" rIns="0" bIns="0" rtlCol="0">
            <a:spAutoFit/>
          </a:bodyPr>
          <a:lstStyle/>
          <a:p>
            <a:pPr rtl="0">
              <a:spcBef>
                <a:spcPts val="0"/>
              </a:spcBef>
              <a:spcAft>
                <a:spcPts val="0"/>
              </a:spcAft>
            </a:pPr>
            <a:r>
              <a:rPr lang="en-IN" sz="2000" i="0" u="none" strike="noStrike" dirty="0">
                <a:solidFill>
                  <a:srgbClr val="000000"/>
                </a:solidFill>
                <a:effectLst/>
                <a:latin typeface="Times New Roman" panose="02020603050405020304" pitchFamily="18" charset="0"/>
              </a:rPr>
              <a:t>Problem Statement</a:t>
            </a:r>
            <a:endParaRPr sz="2800" spc="-10" dirty="0"/>
          </a:p>
        </p:txBody>
      </p:sp>
      <p:sp>
        <p:nvSpPr>
          <p:cNvPr id="6" name="object 6"/>
          <p:cNvSpPr txBox="1"/>
          <p:nvPr/>
        </p:nvSpPr>
        <p:spPr>
          <a:xfrm>
            <a:off x="609600" y="1431925"/>
            <a:ext cx="7411720" cy="3063146"/>
          </a:xfrm>
          <a:prstGeom prst="rect">
            <a:avLst/>
          </a:prstGeom>
        </p:spPr>
        <p:txBody>
          <a:bodyPr vert="horz" wrap="square" lIns="0" tIns="10795" rIns="0" bIns="0" rtlCol="0">
            <a:spAutoFit/>
          </a:bodyPr>
          <a:lstStyle/>
          <a:p>
            <a:pPr marL="354965" marR="5080" indent="-342900" algn="just">
              <a:lnSpc>
                <a:spcPct val="150000"/>
              </a:lnSpc>
              <a:spcBef>
                <a:spcPts val="85"/>
              </a:spcBef>
              <a:buFont typeface="Arial" panose="020B0604020202020204" pitchFamily="34" charset="0"/>
              <a:buChar char="•"/>
              <a:tabLst>
                <a:tab pos="299085" algn="l"/>
              </a:tabLst>
            </a:pPr>
            <a:r>
              <a:rPr lang="en-US" sz="1200" b="1" dirty="0">
                <a:latin typeface="Times New Roman"/>
                <a:cs typeface="Times New Roman"/>
              </a:rPr>
              <a:t>Identifying Early Warning Signs: </a:t>
            </a:r>
            <a:r>
              <a:rPr lang="en-US" sz="1200" dirty="0">
                <a:latin typeface="Times New Roman"/>
                <a:cs typeface="Times New Roman"/>
              </a:rPr>
              <a:t>In the realm of application ownership, detecting early warning signs of customer churn is pivotal for proactive intervention and retention efforts. The ability to foresee potential churn enables application owners to implement targeted strategies before users disengage.</a:t>
            </a:r>
          </a:p>
          <a:p>
            <a:pPr marL="354965" marR="5080" indent="-342900" algn="just">
              <a:lnSpc>
                <a:spcPct val="150000"/>
              </a:lnSpc>
              <a:spcBef>
                <a:spcPts val="85"/>
              </a:spcBef>
              <a:buFont typeface="Arial" panose="020B0604020202020204" pitchFamily="34" charset="0"/>
              <a:buChar char="•"/>
              <a:tabLst>
                <a:tab pos="299085" algn="l"/>
              </a:tabLst>
            </a:pPr>
            <a:r>
              <a:rPr lang="en-US" sz="1200" b="1" dirty="0">
                <a:latin typeface="Times New Roman"/>
                <a:cs typeface="Times New Roman"/>
              </a:rPr>
              <a:t>Usage Patterns and Trends</a:t>
            </a:r>
            <a:r>
              <a:rPr lang="en-US" sz="1200" dirty="0">
                <a:latin typeface="Times New Roman"/>
                <a:cs typeface="Times New Roman"/>
              </a:rPr>
              <a:t>: Usage patterns and trends play a pivotal role in assessing the health of customer relationships and predicting potential churn. Analyzing how users interact with an application over time provides valuable insights into their evolving needs and satisfaction levels.</a:t>
            </a:r>
          </a:p>
          <a:p>
            <a:pPr marL="354965" marR="5080" indent="-342900" algn="just">
              <a:lnSpc>
                <a:spcPct val="150000"/>
              </a:lnSpc>
              <a:spcBef>
                <a:spcPts val="85"/>
              </a:spcBef>
              <a:buFont typeface="Arial" panose="020B0604020202020204" pitchFamily="34" charset="0"/>
              <a:buChar char="•"/>
              <a:tabLst>
                <a:tab pos="299085" algn="l"/>
              </a:tabLst>
            </a:pPr>
            <a:r>
              <a:rPr lang="en-US" sz="1200" b="1" dirty="0">
                <a:latin typeface="Times New Roman"/>
                <a:cs typeface="Times New Roman"/>
              </a:rPr>
              <a:t>Dynamic Market and Dynamics: </a:t>
            </a:r>
            <a:r>
              <a:rPr lang="en-US" sz="1200" dirty="0">
                <a:latin typeface="Times New Roman"/>
                <a:cs typeface="Times New Roman"/>
              </a:rPr>
              <a:t>Application owners must embrace a forward-thinking approach, anticipating changes, and actively adapting to market dynamics. The ability to stay ahead in the race for user retention lies in a combination of strategic foresight, technological agility, and a relentless commitment to meeting user expectations in an ever-evolving digital landscape.</a:t>
            </a:r>
          </a:p>
          <a:p>
            <a:pPr marL="354965" marR="5080" indent="-342900" algn="just">
              <a:lnSpc>
                <a:spcPct val="150000"/>
              </a:lnSpc>
              <a:spcBef>
                <a:spcPts val="85"/>
              </a:spcBef>
              <a:buFont typeface="+mj-lt"/>
              <a:buAutoNum type="arabicPeriod"/>
              <a:tabLst>
                <a:tab pos="299085" algn="l"/>
              </a:tabLst>
            </a:pPr>
            <a:endParaRPr sz="12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589279" y="1008634"/>
            <a:ext cx="8174227" cy="1243930"/>
          </a:xfrm>
          <a:prstGeom prst="rect">
            <a:avLst/>
          </a:prstGeom>
        </p:spPr>
        <p:txBody>
          <a:bodyPr vert="horz" wrap="square" lIns="0" tIns="12700" rIns="0" bIns="0" rtlCol="0">
            <a:spAutoFit/>
          </a:bodyPr>
          <a:lstStyle/>
          <a:p>
            <a:pPr rtl="0">
              <a:spcBef>
                <a:spcPts val="0"/>
              </a:spcBef>
              <a:spcAft>
                <a:spcPts val="0"/>
              </a:spcAft>
            </a:pPr>
            <a:r>
              <a:rPr lang="en-IN" sz="2000" dirty="0">
                <a:effectLst/>
              </a:rPr>
              <a:t>Business Goal</a:t>
            </a:r>
            <a:br>
              <a:rPr lang="en-IN" sz="2000" dirty="0">
                <a:effectLst/>
              </a:rPr>
            </a:br>
            <a:br>
              <a:rPr lang="en-IN" sz="2000" dirty="0"/>
            </a:br>
            <a:br>
              <a:rPr lang="en-IN" sz="2000" dirty="0"/>
            </a:br>
            <a:endParaRPr sz="2000" spc="-10" dirty="0"/>
          </a:p>
        </p:txBody>
      </p:sp>
      <p:sp>
        <p:nvSpPr>
          <p:cNvPr id="6" name="object 6"/>
          <p:cNvSpPr txBox="1"/>
          <p:nvPr/>
        </p:nvSpPr>
        <p:spPr>
          <a:xfrm>
            <a:off x="589278" y="1566314"/>
            <a:ext cx="7411721" cy="2196242"/>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Revenue Protection</a:t>
            </a:r>
            <a:r>
              <a:rPr lang="en-US" sz="1200" dirty="0">
                <a:latin typeface="Times New Roman"/>
                <a:cs typeface="Times New Roman"/>
              </a:rPr>
              <a:t>: Identify and address customer churn early to safeguard existing revenue streams and preserve the financial health of the business.</a:t>
            </a:r>
          </a:p>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Customer Satisfaction and Loyalty</a:t>
            </a:r>
            <a:r>
              <a:rPr lang="en-US" sz="1200" dirty="0">
                <a:latin typeface="Times New Roman"/>
                <a:cs typeface="Times New Roman"/>
              </a:rPr>
              <a:t>: Proactively understand and resolve factors contributing to churn, aiming to improve overall customer satisfaction and build long-term loyalty.</a:t>
            </a:r>
          </a:p>
          <a:p>
            <a:pPr marL="297180" marR="5080" indent="-285115" algn="just">
              <a:lnSpc>
                <a:spcPct val="200000"/>
              </a:lnSpc>
              <a:spcBef>
                <a:spcPts val="85"/>
              </a:spcBef>
              <a:buFont typeface="Arial"/>
              <a:buChar char="•"/>
              <a:tabLst>
                <a:tab pos="299085" algn="l"/>
              </a:tabLst>
            </a:pPr>
            <a:r>
              <a:rPr lang="en-US" sz="1200" b="1" dirty="0">
                <a:latin typeface="Times New Roman"/>
                <a:cs typeface="Times New Roman"/>
              </a:rPr>
              <a:t>Strategic Decision-Making</a:t>
            </a:r>
            <a:r>
              <a:rPr lang="en-US" sz="1200" dirty="0">
                <a:latin typeface="Times New Roman"/>
                <a:cs typeface="Times New Roman"/>
              </a:rPr>
              <a:t>: Utilize churn predictions to inform targeted marketing, resource allocation, and product/service enhancements, enabling data-driven decision-making for sustained business growth.</a:t>
            </a:r>
            <a:endParaRPr sz="12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3</a:t>
            </a:fld>
            <a:endParaRPr spc="-50" dirty="0"/>
          </a:p>
        </p:txBody>
      </p:sp>
    </p:spTree>
    <p:extLst>
      <p:ext uri="{BB962C8B-B14F-4D97-AF65-F5344CB8AC3E}">
        <p14:creationId xmlns:p14="http://schemas.microsoft.com/office/powerpoint/2010/main" val="357275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380999" y="752907"/>
            <a:ext cx="8174227" cy="1859483"/>
          </a:xfrm>
          <a:prstGeom prst="rect">
            <a:avLst/>
          </a:prstGeom>
        </p:spPr>
        <p:txBody>
          <a:bodyPr vert="horz" wrap="square" lIns="0" tIns="12700" rIns="0" bIns="0" rtlCol="0">
            <a:spAutoFit/>
          </a:bodyPr>
          <a:lstStyle/>
          <a:p>
            <a:pPr rtl="0">
              <a:spcBef>
                <a:spcPts val="0"/>
              </a:spcBef>
              <a:spcAft>
                <a:spcPts val="0"/>
              </a:spcAft>
            </a:pPr>
            <a:r>
              <a:rPr lang="en-IN" sz="2000" dirty="0">
                <a:effectLst/>
              </a:rPr>
              <a:t>Dataset</a:t>
            </a:r>
            <a:br>
              <a:rPr lang="en-IN" dirty="0">
                <a:effectLst/>
              </a:rPr>
            </a:br>
            <a:br>
              <a:rPr lang="en-IN" dirty="0">
                <a:effectLst/>
              </a:rPr>
            </a:br>
            <a:br>
              <a:rPr lang="en-IN" dirty="0"/>
            </a:br>
            <a:br>
              <a:rPr lang="en-IN" dirty="0"/>
            </a:br>
            <a:endParaRPr spc="-1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4</a:t>
            </a:fld>
            <a:endParaRPr spc="-50" dirty="0"/>
          </a:p>
        </p:txBody>
      </p:sp>
      <p:pic>
        <p:nvPicPr>
          <p:cNvPr id="11" name="Picture 10">
            <a:extLst>
              <a:ext uri="{FF2B5EF4-FFF2-40B4-BE49-F238E27FC236}">
                <a16:creationId xmlns:a16="http://schemas.microsoft.com/office/drawing/2014/main" id="{743594F2-9ECA-FD0C-A0BC-79658740DCE7}"/>
              </a:ext>
            </a:extLst>
          </p:cNvPr>
          <p:cNvPicPr>
            <a:picLocks noChangeAspect="1"/>
          </p:cNvPicPr>
          <p:nvPr/>
        </p:nvPicPr>
        <p:blipFill>
          <a:blip r:embed="rId4"/>
          <a:stretch>
            <a:fillRect/>
          </a:stretch>
        </p:blipFill>
        <p:spPr>
          <a:xfrm>
            <a:off x="1219200" y="1584325"/>
            <a:ext cx="6553200" cy="2743200"/>
          </a:xfrm>
          <a:prstGeom prst="rect">
            <a:avLst/>
          </a:prstGeom>
        </p:spPr>
      </p:pic>
    </p:spTree>
    <p:extLst>
      <p:ext uri="{BB962C8B-B14F-4D97-AF65-F5344CB8AC3E}">
        <p14:creationId xmlns:p14="http://schemas.microsoft.com/office/powerpoint/2010/main" val="29487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228600" y="637032"/>
            <a:ext cx="9525000" cy="2993448"/>
          </a:xfrm>
          <a:prstGeom prst="rect">
            <a:avLst/>
          </a:prstGeom>
        </p:spPr>
        <p:txBody>
          <a:bodyPr vert="horz" wrap="square" lIns="0" tIns="12700" rIns="0" bIns="0" rtlCol="0">
            <a:spAutoFit/>
          </a:bodyPr>
          <a:lstStyle/>
          <a:p>
            <a:pPr rtl="0">
              <a:lnSpc>
                <a:spcPct val="150000"/>
              </a:lnSpc>
              <a:spcBef>
                <a:spcPts val="0"/>
              </a:spcBef>
              <a:spcAft>
                <a:spcPts val="0"/>
              </a:spcAft>
            </a:pPr>
            <a:r>
              <a:rPr lang="en-IN" sz="2000" i="0" u="none" strike="noStrike" dirty="0">
                <a:solidFill>
                  <a:srgbClr val="000000"/>
                </a:solidFill>
                <a:effectLst/>
                <a:latin typeface="Times New Roman" panose="02020603050405020304" pitchFamily="18" charset="0"/>
              </a:rPr>
              <a:t>Dataset</a:t>
            </a:r>
            <a:br>
              <a:rPr lang="en-US" b="0" i="0" dirty="0">
                <a:solidFill>
                  <a:srgbClr val="3C4043"/>
                </a:solidFill>
                <a:effectLst/>
                <a:latin typeface="Inter"/>
              </a:rPr>
            </a:br>
            <a:r>
              <a:rPr lang="en-US" sz="1200" b="0" i="0" dirty="0">
                <a:effectLst/>
                <a:latin typeface="Times New Roman" panose="02020603050405020304" pitchFamily="18" charset="0"/>
                <a:cs typeface="Times New Roman" panose="02020603050405020304" pitchFamily="18" charset="0"/>
              </a:rPr>
              <a:t>The dataset contains data on over 60,000 customers across more than 10+ distinct usage categories. Some of the key usage categories include:</a:t>
            </a:r>
            <a:br>
              <a:rPr lang="en-US" sz="1400" b="0" i="0" dirty="0">
                <a:effectLst/>
                <a:latin typeface="Times New Roman" panose="02020603050405020304" pitchFamily="18" charset="0"/>
                <a:cs typeface="Times New Roman" panose="02020603050405020304" pitchFamily="18" charset="0"/>
              </a:rPr>
            </a:br>
            <a:br>
              <a:rPr lang="en-IN" b="0" dirty="0">
                <a:effectLst/>
              </a:rPr>
            </a:br>
            <a:br>
              <a:rPr lang="en-IN" dirty="0"/>
            </a:br>
            <a:br>
              <a:rPr lang="en-IN" dirty="0"/>
            </a:br>
            <a:endParaRPr lang="en-IN"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5</a:t>
            </a:fld>
            <a:endParaRPr spc="-50" dirty="0"/>
          </a:p>
        </p:txBody>
      </p:sp>
      <p:pic>
        <p:nvPicPr>
          <p:cNvPr id="8" name="Picture 7">
            <a:extLst>
              <a:ext uri="{FF2B5EF4-FFF2-40B4-BE49-F238E27FC236}">
                <a16:creationId xmlns:a16="http://schemas.microsoft.com/office/drawing/2014/main" id="{E344B225-C1FE-F3D7-1FB8-F2BC61083A06}"/>
              </a:ext>
            </a:extLst>
          </p:cNvPr>
          <p:cNvPicPr>
            <a:picLocks noChangeAspect="1"/>
          </p:cNvPicPr>
          <p:nvPr/>
        </p:nvPicPr>
        <p:blipFill>
          <a:blip r:embed="rId4"/>
          <a:stretch>
            <a:fillRect/>
          </a:stretch>
        </p:blipFill>
        <p:spPr>
          <a:xfrm>
            <a:off x="916078" y="1508125"/>
            <a:ext cx="6846098" cy="3441997"/>
          </a:xfrm>
          <a:prstGeom prst="rect">
            <a:avLst/>
          </a:prstGeom>
        </p:spPr>
      </p:pic>
    </p:spTree>
    <p:extLst>
      <p:ext uri="{BB962C8B-B14F-4D97-AF65-F5344CB8AC3E}">
        <p14:creationId xmlns:p14="http://schemas.microsoft.com/office/powerpoint/2010/main" val="160153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304800" y="637032"/>
            <a:ext cx="8174227" cy="1551707"/>
          </a:xfrm>
          <a:prstGeom prst="rect">
            <a:avLst/>
          </a:prstGeom>
        </p:spPr>
        <p:txBody>
          <a:bodyPr vert="horz" wrap="square" lIns="0" tIns="12700" rIns="0" bIns="0" rtlCol="0">
            <a:spAutoFit/>
          </a:bodyPr>
          <a:lstStyle/>
          <a:p>
            <a:pPr rtl="0">
              <a:spcBef>
                <a:spcPts val="0"/>
              </a:spcBef>
              <a:spcAft>
                <a:spcPts val="0"/>
              </a:spcAft>
            </a:pPr>
            <a:r>
              <a:rPr lang="en-IN" sz="2000" dirty="0">
                <a:effectLst/>
              </a:rPr>
              <a:t>Sample Dataset</a:t>
            </a:r>
            <a:br>
              <a:rPr lang="en-IN" sz="2000" dirty="0">
                <a:effectLst/>
              </a:rPr>
            </a:br>
            <a:br>
              <a:rPr lang="en-IN" sz="2000" dirty="0">
                <a:effectLst/>
              </a:rPr>
            </a:br>
            <a:br>
              <a:rPr lang="en-IN" sz="2000" dirty="0"/>
            </a:br>
            <a:br>
              <a:rPr lang="en-IN" sz="2000" dirty="0"/>
            </a:br>
            <a:endParaRPr sz="2000" spc="-1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6</a:t>
            </a:fld>
            <a:endParaRPr spc="-50" dirty="0"/>
          </a:p>
        </p:txBody>
      </p:sp>
      <p:pic>
        <p:nvPicPr>
          <p:cNvPr id="7" name="Picture 6">
            <a:extLst>
              <a:ext uri="{FF2B5EF4-FFF2-40B4-BE49-F238E27FC236}">
                <a16:creationId xmlns:a16="http://schemas.microsoft.com/office/drawing/2014/main" id="{FD668C3D-9A65-7B02-A54E-39991A2C0644}"/>
              </a:ext>
            </a:extLst>
          </p:cNvPr>
          <p:cNvPicPr>
            <a:picLocks noChangeAspect="1"/>
          </p:cNvPicPr>
          <p:nvPr/>
        </p:nvPicPr>
        <p:blipFill>
          <a:blip r:embed="rId4"/>
          <a:stretch>
            <a:fillRect/>
          </a:stretch>
        </p:blipFill>
        <p:spPr>
          <a:xfrm>
            <a:off x="228600" y="1127125"/>
            <a:ext cx="8756268" cy="3352800"/>
          </a:xfrm>
          <a:prstGeom prst="rect">
            <a:avLst/>
          </a:prstGeom>
        </p:spPr>
      </p:pic>
    </p:spTree>
    <p:extLst>
      <p:ext uri="{BB962C8B-B14F-4D97-AF65-F5344CB8AC3E}">
        <p14:creationId xmlns:p14="http://schemas.microsoft.com/office/powerpoint/2010/main" val="196085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207735" y="584581"/>
            <a:ext cx="8174227" cy="4378443"/>
          </a:xfrm>
          <a:prstGeom prst="rect">
            <a:avLst/>
          </a:prstGeom>
        </p:spPr>
        <p:txBody>
          <a:bodyPr vert="horz" wrap="square" lIns="0" tIns="12700" rIns="0" bIns="0" rtlCol="0">
            <a:spAutoFit/>
          </a:bodyPr>
          <a:lstStyle/>
          <a:p>
            <a:pPr rtl="0">
              <a:lnSpc>
                <a:spcPct val="150000"/>
              </a:lnSpc>
              <a:spcBef>
                <a:spcPts val="0"/>
              </a:spcBef>
              <a:spcAft>
                <a:spcPts val="0"/>
              </a:spcAft>
            </a:pPr>
            <a:r>
              <a:rPr lang="en-US" sz="2000" dirty="0">
                <a:latin typeface="Times New Roman"/>
                <a:cs typeface="Times New Roman"/>
              </a:rPr>
              <a:t>Data </a:t>
            </a:r>
            <a:r>
              <a:rPr lang="en-IN" sz="2000" dirty="0"/>
              <a:t>Pre-Processing</a:t>
            </a:r>
            <a:br>
              <a:rPr lang="en-IN" sz="2000" dirty="0"/>
            </a:br>
            <a:r>
              <a:rPr lang="en-IN" sz="1200" b="0" dirty="0"/>
              <a:t>Convert categorical day columns to float type</a:t>
            </a:r>
            <a:br>
              <a:rPr lang="en-IN" sz="1200" dirty="0"/>
            </a:br>
            <a:br>
              <a:rPr lang="en-IN" sz="12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7</a:t>
            </a:fld>
            <a:endParaRPr spc="-50" dirty="0"/>
          </a:p>
        </p:txBody>
      </p:sp>
      <p:pic>
        <p:nvPicPr>
          <p:cNvPr id="8" name="Picture 7">
            <a:extLst>
              <a:ext uri="{FF2B5EF4-FFF2-40B4-BE49-F238E27FC236}">
                <a16:creationId xmlns:a16="http://schemas.microsoft.com/office/drawing/2014/main" id="{4E032B7E-37F1-63E2-FDB0-CB3332B7B384}"/>
              </a:ext>
            </a:extLst>
          </p:cNvPr>
          <p:cNvPicPr>
            <a:picLocks noChangeAspect="1"/>
          </p:cNvPicPr>
          <p:nvPr/>
        </p:nvPicPr>
        <p:blipFill>
          <a:blip r:embed="rId4"/>
          <a:stretch>
            <a:fillRect/>
          </a:stretch>
        </p:blipFill>
        <p:spPr>
          <a:xfrm>
            <a:off x="2819399" y="1355725"/>
            <a:ext cx="2950901" cy="3505199"/>
          </a:xfrm>
          <a:prstGeom prst="rect">
            <a:avLst/>
          </a:prstGeom>
          <a:ln>
            <a:solidFill>
              <a:schemeClr val="accent1"/>
            </a:solidFill>
          </a:ln>
        </p:spPr>
      </p:pic>
    </p:spTree>
    <p:extLst>
      <p:ext uri="{BB962C8B-B14F-4D97-AF65-F5344CB8AC3E}">
        <p14:creationId xmlns:p14="http://schemas.microsoft.com/office/powerpoint/2010/main" val="359653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159131" y="599821"/>
            <a:ext cx="8174227" cy="5117106"/>
          </a:xfrm>
          <a:prstGeom prst="rect">
            <a:avLst/>
          </a:prstGeom>
        </p:spPr>
        <p:txBody>
          <a:bodyPr vert="horz" wrap="square" lIns="0" tIns="12700" rIns="0" bIns="0" rtlCol="0">
            <a:spAutoFit/>
          </a:bodyPr>
          <a:lstStyle/>
          <a:p>
            <a:pPr rtl="0">
              <a:lnSpc>
                <a:spcPct val="150000"/>
              </a:lnSpc>
            </a:pPr>
            <a:r>
              <a:rPr lang="en-IN" sz="2000" dirty="0"/>
              <a:t>Average Usage Per Application  and Data Visualization</a:t>
            </a:r>
            <a:br>
              <a:rPr lang="en-IN" sz="2000" dirty="0"/>
            </a:br>
            <a:r>
              <a:rPr lang="en-IN" sz="1400" b="0" dirty="0">
                <a:latin typeface="Times New Roman" panose="02020603050405020304" pitchFamily="18" charset="0"/>
                <a:cs typeface="Times New Roman" panose="02020603050405020304" pitchFamily="18" charset="0"/>
              </a:rPr>
              <a:t>The bar graph to </a:t>
            </a:r>
            <a:r>
              <a:rPr lang="en-US" sz="1400" b="0" dirty="0">
                <a:latin typeface="Times New Roman" panose="02020603050405020304" pitchFamily="18" charset="0"/>
                <a:cs typeface="Times New Roman" panose="02020603050405020304" pitchFamily="18" charset="0"/>
              </a:rPr>
              <a:t>v</a:t>
            </a:r>
            <a:r>
              <a:rPr lang="en-US" sz="1400" b="0" dirty="0">
                <a:effectLst/>
                <a:latin typeface="Times New Roman" panose="02020603050405020304" pitchFamily="18" charset="0"/>
                <a:cs typeface="Times New Roman" panose="02020603050405020304" pitchFamily="18" charset="0"/>
              </a:rPr>
              <a:t>isualize the average usage for each app in descending order</a:t>
            </a: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8</a:t>
            </a:fld>
            <a:endParaRPr spc="-50" dirty="0"/>
          </a:p>
        </p:txBody>
      </p:sp>
      <p:pic>
        <p:nvPicPr>
          <p:cNvPr id="10" name="Picture 9">
            <a:extLst>
              <a:ext uri="{FF2B5EF4-FFF2-40B4-BE49-F238E27FC236}">
                <a16:creationId xmlns:a16="http://schemas.microsoft.com/office/drawing/2014/main" id="{9B6C8208-10ED-A198-A7EA-0A3CB790B1E9}"/>
              </a:ext>
            </a:extLst>
          </p:cNvPr>
          <p:cNvPicPr>
            <a:picLocks noChangeAspect="1"/>
          </p:cNvPicPr>
          <p:nvPr/>
        </p:nvPicPr>
        <p:blipFill>
          <a:blip r:embed="rId4"/>
          <a:stretch>
            <a:fillRect/>
          </a:stretch>
        </p:blipFill>
        <p:spPr>
          <a:xfrm>
            <a:off x="4316034" y="1415786"/>
            <a:ext cx="4638354" cy="3583113"/>
          </a:xfrm>
          <a:prstGeom prst="rect">
            <a:avLst/>
          </a:prstGeom>
        </p:spPr>
      </p:pic>
      <p:pic>
        <p:nvPicPr>
          <p:cNvPr id="13" name="Picture 12">
            <a:extLst>
              <a:ext uri="{FF2B5EF4-FFF2-40B4-BE49-F238E27FC236}">
                <a16:creationId xmlns:a16="http://schemas.microsoft.com/office/drawing/2014/main" id="{F503CC60-B019-C50C-C3A2-26743CEB8E7E}"/>
              </a:ext>
            </a:extLst>
          </p:cNvPr>
          <p:cNvPicPr>
            <a:picLocks noChangeAspect="1"/>
          </p:cNvPicPr>
          <p:nvPr/>
        </p:nvPicPr>
        <p:blipFill>
          <a:blip r:embed="rId5"/>
          <a:stretch>
            <a:fillRect/>
          </a:stretch>
        </p:blipFill>
        <p:spPr>
          <a:xfrm>
            <a:off x="270001" y="1660525"/>
            <a:ext cx="3918525" cy="2667000"/>
          </a:xfrm>
          <a:prstGeom prst="rect">
            <a:avLst/>
          </a:prstGeom>
          <a:ln>
            <a:solidFill>
              <a:schemeClr val="accent1"/>
            </a:solidFill>
          </a:ln>
        </p:spPr>
      </p:pic>
    </p:spTree>
    <p:extLst>
      <p:ext uri="{BB962C8B-B14F-4D97-AF65-F5344CB8AC3E}">
        <p14:creationId xmlns:p14="http://schemas.microsoft.com/office/powerpoint/2010/main" val="22231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71500"/>
            <a:chOff x="0" y="0"/>
            <a:chExt cx="9144000" cy="571500"/>
          </a:xfrm>
        </p:grpSpPr>
        <p:pic>
          <p:nvPicPr>
            <p:cNvPr id="3" name="object 3"/>
            <p:cNvPicPr/>
            <p:nvPr/>
          </p:nvPicPr>
          <p:blipFill>
            <a:blip r:embed="rId2" cstate="print"/>
            <a:stretch>
              <a:fillRect/>
            </a:stretch>
          </p:blipFill>
          <p:spPr>
            <a:xfrm>
              <a:off x="0" y="0"/>
              <a:ext cx="9143999" cy="571500"/>
            </a:xfrm>
            <a:prstGeom prst="rect">
              <a:avLst/>
            </a:prstGeom>
          </p:spPr>
        </p:pic>
        <p:pic>
          <p:nvPicPr>
            <p:cNvPr id="4" name="object 4"/>
            <p:cNvPicPr/>
            <p:nvPr/>
          </p:nvPicPr>
          <p:blipFill>
            <a:blip r:embed="rId3" cstate="print"/>
            <a:stretch>
              <a:fillRect/>
            </a:stretch>
          </p:blipFill>
          <p:spPr>
            <a:xfrm>
              <a:off x="388619" y="65532"/>
              <a:ext cx="1912620" cy="438912"/>
            </a:xfrm>
            <a:prstGeom prst="rect">
              <a:avLst/>
            </a:prstGeom>
          </p:spPr>
        </p:pic>
      </p:grpSp>
      <p:sp>
        <p:nvSpPr>
          <p:cNvPr id="5" name="object 5"/>
          <p:cNvSpPr txBox="1">
            <a:spLocks noGrp="1"/>
          </p:cNvSpPr>
          <p:nvPr>
            <p:ph type="title"/>
          </p:nvPr>
        </p:nvSpPr>
        <p:spPr>
          <a:xfrm>
            <a:off x="159131" y="599821"/>
            <a:ext cx="8174227" cy="5117106"/>
          </a:xfrm>
          <a:prstGeom prst="rect">
            <a:avLst/>
          </a:prstGeom>
        </p:spPr>
        <p:txBody>
          <a:bodyPr vert="horz" wrap="square" lIns="0" tIns="12700" rIns="0" bIns="0" rtlCol="0">
            <a:spAutoFit/>
          </a:bodyPr>
          <a:lstStyle/>
          <a:p>
            <a:pPr rtl="0">
              <a:lnSpc>
                <a:spcPct val="150000"/>
              </a:lnSpc>
            </a:pPr>
            <a:r>
              <a:rPr lang="en-IN" sz="2000" dirty="0"/>
              <a:t>The day-wise trend in using YouTube</a:t>
            </a:r>
            <a:br>
              <a:rPr lang="en-IN" sz="2000" dirty="0"/>
            </a:br>
            <a:r>
              <a:rPr lang="en-IN" sz="1200" b="0" dirty="0">
                <a:latin typeface="Times New Roman" panose="02020603050405020304" pitchFamily="18" charset="0"/>
                <a:cs typeface="Times New Roman" panose="02020603050405020304" pitchFamily="18" charset="0"/>
              </a:rPr>
              <a:t>The bar graph to </a:t>
            </a:r>
            <a:r>
              <a:rPr lang="en-US" sz="1200" b="0" dirty="0">
                <a:latin typeface="Times New Roman" panose="02020603050405020304" pitchFamily="18" charset="0"/>
                <a:cs typeface="Times New Roman" panose="02020603050405020304" pitchFamily="18" charset="0"/>
              </a:rPr>
              <a:t>v</a:t>
            </a:r>
            <a:r>
              <a:rPr lang="en-US" sz="1200" b="0" dirty="0">
                <a:effectLst/>
                <a:latin typeface="Times New Roman" panose="02020603050405020304" pitchFamily="18" charset="0"/>
                <a:cs typeface="Times New Roman" panose="02020603050405020304" pitchFamily="18" charset="0"/>
              </a:rPr>
              <a:t>isualize the day-wise usage for YouTube</a:t>
            </a:r>
            <a:r>
              <a:rPr lang="en-US" sz="1400" b="0" dirty="0">
                <a:effectLst/>
                <a:latin typeface="Times New Roman" panose="02020603050405020304" pitchFamily="18" charset="0"/>
                <a:cs typeface="Times New Roman" panose="02020603050405020304" pitchFamily="18" charset="0"/>
              </a:rPr>
              <a:t>.</a:t>
            </a:r>
            <a:br>
              <a:rPr lang="en-US" sz="1600" b="0" dirty="0">
                <a:solidFill>
                  <a:srgbClr val="000000"/>
                </a:solidFill>
                <a:effectLst/>
                <a:latin typeface="Menlo"/>
              </a:rPr>
            </a:br>
            <a:br>
              <a:rPr lang="en-IN" sz="2000" dirty="0"/>
            </a:br>
            <a:br>
              <a:rPr lang="en-IN" sz="2000" dirty="0"/>
            </a:br>
            <a:br>
              <a:rPr lang="en-IN" sz="1600" b="0" dirty="0">
                <a:effectLst/>
              </a:rPr>
            </a:br>
            <a:r>
              <a:rPr lang="en-IN" sz="1600" b="0" dirty="0">
                <a:effectLst/>
              </a:rPr>
              <a:t>   </a:t>
            </a:r>
            <a:br>
              <a:rPr lang="en-IN" sz="1600" dirty="0"/>
            </a:br>
            <a:br>
              <a:rPr lang="en-US" sz="2000" dirty="0">
                <a:latin typeface="Times New Roman"/>
                <a:cs typeface="Times New Roman"/>
              </a:rPr>
            </a:br>
            <a:br>
              <a:rPr lang="en-IN" b="0" dirty="0">
                <a:effectLst/>
              </a:rPr>
            </a:br>
            <a:br>
              <a:rPr lang="en-IN" dirty="0"/>
            </a:br>
            <a:br>
              <a:rPr lang="en-IN" dirty="0"/>
            </a:br>
            <a:endParaRPr spc="-10" dirty="0"/>
          </a:p>
        </p:txBody>
      </p:sp>
      <p:sp>
        <p:nvSpPr>
          <p:cNvPr id="6" name="object 6"/>
          <p:cNvSpPr txBox="1"/>
          <p:nvPr/>
        </p:nvSpPr>
        <p:spPr>
          <a:xfrm>
            <a:off x="589279" y="1566315"/>
            <a:ext cx="7411720" cy="376193"/>
          </a:xfrm>
          <a:prstGeom prst="rect">
            <a:avLst/>
          </a:prstGeom>
        </p:spPr>
        <p:txBody>
          <a:bodyPr vert="horz" wrap="square" lIns="0" tIns="10795" rIns="0" bIns="0" rtlCol="0">
            <a:spAutoFit/>
          </a:bodyPr>
          <a:lstStyle/>
          <a:p>
            <a:pPr marL="297180" marR="5080" indent="-285115" algn="just">
              <a:lnSpc>
                <a:spcPct val="200000"/>
              </a:lnSpc>
              <a:spcBef>
                <a:spcPts val="85"/>
              </a:spcBef>
              <a:buFont typeface="Arial"/>
              <a:buChar char="•"/>
              <a:tabLst>
                <a:tab pos="299085" algn="l"/>
              </a:tabLst>
            </a:pPr>
            <a:endParaRPr sz="1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09220">
              <a:lnSpc>
                <a:spcPct val="100000"/>
              </a:lnSpc>
            </a:pPr>
            <a:fld id="{81D60167-4931-47E6-BA6A-407CBD079E47}" type="slidenum">
              <a:rPr spc="-50" dirty="0"/>
              <a:t>9</a:t>
            </a:fld>
            <a:endParaRPr spc="-50" dirty="0"/>
          </a:p>
        </p:txBody>
      </p:sp>
      <p:pic>
        <p:nvPicPr>
          <p:cNvPr id="8" name="Picture 7">
            <a:extLst>
              <a:ext uri="{FF2B5EF4-FFF2-40B4-BE49-F238E27FC236}">
                <a16:creationId xmlns:a16="http://schemas.microsoft.com/office/drawing/2014/main" id="{608FB48D-9F0B-B6D2-516F-DCC89060F310}"/>
              </a:ext>
            </a:extLst>
          </p:cNvPr>
          <p:cNvPicPr>
            <a:picLocks noChangeAspect="1"/>
          </p:cNvPicPr>
          <p:nvPr/>
        </p:nvPicPr>
        <p:blipFill>
          <a:blip r:embed="rId4"/>
          <a:stretch>
            <a:fillRect/>
          </a:stretch>
        </p:blipFill>
        <p:spPr>
          <a:xfrm>
            <a:off x="1329689" y="1510161"/>
            <a:ext cx="6400800" cy="3394364"/>
          </a:xfrm>
          <a:prstGeom prst="rect">
            <a:avLst/>
          </a:prstGeom>
          <a:ln>
            <a:solidFill>
              <a:schemeClr val="tx1"/>
            </a:solidFill>
          </a:ln>
        </p:spPr>
      </p:pic>
    </p:spTree>
    <p:extLst>
      <p:ext uri="{BB962C8B-B14F-4D97-AF65-F5344CB8AC3E}">
        <p14:creationId xmlns:p14="http://schemas.microsoft.com/office/powerpoint/2010/main" val="2644966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TotalTime>
  <Words>815</Words>
  <Application>Microsoft Office PowerPoint</Application>
  <PresentationFormat>Custom</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Inter</vt:lpstr>
      <vt:lpstr>Menlo</vt:lpstr>
      <vt:lpstr>Times New Roman</vt:lpstr>
      <vt:lpstr>Office Theme</vt:lpstr>
      <vt:lpstr>Revolutionizing Customer Usage with Data-Driven Insights</vt:lpstr>
      <vt:lpstr>Problem Statement</vt:lpstr>
      <vt:lpstr>Business Goal   </vt:lpstr>
      <vt:lpstr>Dataset    </vt:lpstr>
      <vt:lpstr>Dataset The dataset contains data on over 60,000 customers across more than 10+ distinct usage categories. Some of the key usage categories include:    </vt:lpstr>
      <vt:lpstr>Sample Dataset    </vt:lpstr>
      <vt:lpstr>Data Pre-Processing Convert categorical day columns to float type           </vt:lpstr>
      <vt:lpstr>Average Usage Per Application  and Data Visualization The bar graph to visualize the average usage for each app in descending order            </vt:lpstr>
      <vt:lpstr>The day-wise trend in using YouTube The bar graph to visualize the day-wise usage for YouTube.            </vt:lpstr>
      <vt:lpstr>Correlation Correlation matrix to understand relationships between features                </vt:lpstr>
      <vt:lpstr>Number of Users per App                </vt:lpstr>
      <vt:lpstr>Scatter plots for the increase in daily app usage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Telco Customer Experience with Data-Driven Insights</dc:title>
  <dc:creator>Sirisha</dc:creator>
  <cp:lastModifiedBy>Sirisha Gathpa</cp:lastModifiedBy>
  <cp:revision>49</cp:revision>
  <dcterms:created xsi:type="dcterms:W3CDTF">2023-12-04T03:02:26Z</dcterms:created>
  <dcterms:modified xsi:type="dcterms:W3CDTF">2024-05-24T19:25:26Z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2023-12-04T00:00:00Z</vt:filetime>
  </property>
  <property fmtid="{D5CDD505-2E9C-101B-9397-08002B2CF9AE}" pid="3" name="Creator">
    <vt:lpwstr>Microsoft® Word for Microsoft 365</vt:lpwstr>
  </property>
  <property fmtid="{D5CDD505-2E9C-101B-9397-08002B2CF9AE}" pid="4" name="LastSaved">
    <vt:filetime>2023-12-04T00:00:00Z</vt:filetime>
  </property>
  <property fmtid="{D5CDD505-2E9C-101B-9397-08002B2CF9AE}" pid="5" name="Producer">
    <vt:lpwstr>3-Heights(TM) PDF Security Shell 4.8.25.2 (http://www.pdf-tools.com)</vt:lpwstr>
  </property>
</Properties>
</file>