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7"/>
  </p:notesMasterIdLst>
  <p:handoutMasterIdLst>
    <p:handoutMasterId r:id="rId18"/>
  </p:handoutMasterIdLst>
  <p:sldIdLst>
    <p:sldId id="256" r:id="rId5"/>
    <p:sldId id="257" r:id="rId6"/>
    <p:sldId id="267" r:id="rId7"/>
    <p:sldId id="270" r:id="rId8"/>
    <p:sldId id="271" r:id="rId9"/>
    <p:sldId id="260" r:id="rId10"/>
    <p:sldId id="261" r:id="rId11"/>
    <p:sldId id="263" r:id="rId12"/>
    <p:sldId id="262" r:id="rId13"/>
    <p:sldId id="268" r:id="rId14"/>
    <p:sldId id="269" r:id="rId15"/>
    <p:sldId id="258"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300" autoAdjust="0"/>
  </p:normalViewPr>
  <p:slideViewPr>
    <p:cSldViewPr>
      <p:cViewPr varScale="1">
        <p:scale>
          <a:sx n="78" d="100"/>
          <a:sy n="78" d="100"/>
        </p:scale>
        <p:origin x="787" y="72"/>
      </p:cViewPr>
      <p:guideLst>
        <p:guide pos="3839"/>
        <p:guide orient="horz" pos="2160"/>
      </p:guideLst>
    </p:cSldViewPr>
  </p:slid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6/25/2024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6/25/2024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237764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6/25/2024</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2677" y="1302241"/>
            <a:ext cx="9683469" cy="1564105"/>
          </a:xfrm>
        </p:spPr>
        <p:txBody>
          <a:bodyPr/>
          <a:lstStyle/>
          <a:p>
            <a:r>
              <a:rPr lang="en-US" b="1" dirty="0"/>
              <a:t>CHRONIC KIDNEY DISEASE STAGE INDENTIFICATION IN HIV INFECTED PATIENTS </a:t>
            </a:r>
          </a:p>
        </p:txBody>
      </p:sp>
      <p:sp>
        <p:nvSpPr>
          <p:cNvPr id="3" name="Subtitle 2"/>
          <p:cNvSpPr>
            <a:spLocks noGrp="1"/>
          </p:cNvSpPr>
          <p:nvPr>
            <p:ph type="subTitle" idx="1"/>
          </p:nvPr>
        </p:nvSpPr>
        <p:spPr>
          <a:xfrm rot="10800000" flipV="1">
            <a:off x="1420253" y="2724799"/>
            <a:ext cx="7721388" cy="3927955"/>
          </a:xfrm>
        </p:spPr>
        <p:txBody>
          <a:bodyPr/>
          <a:lstStyle/>
          <a:p>
            <a:r>
              <a:rPr lang="en-US" dirty="0">
                <a:solidFill>
                  <a:srgbClr val="FF0000"/>
                </a:solidFill>
              </a:rPr>
              <a:t>By using machine learning </a:t>
            </a:r>
          </a:p>
          <a:p>
            <a:endParaRPr lang="en-US" dirty="0"/>
          </a:p>
          <a:p>
            <a:endParaRPr lang="en-US" dirty="0"/>
          </a:p>
          <a:p>
            <a:endParaRPr lang="en-US" dirty="0"/>
          </a:p>
          <a:p>
            <a:endParaRPr lang="en-US" dirty="0"/>
          </a:p>
          <a:p>
            <a:endParaRPr lang="en-US" dirty="0"/>
          </a:p>
          <a:p>
            <a:endParaRPr lang="en-US" dirty="0"/>
          </a:p>
          <a:p>
            <a:r>
              <a:rPr lang="en-US" dirty="0"/>
              <a:t>      </a:t>
            </a:r>
            <a:r>
              <a:rPr lang="en-US" dirty="0" err="1"/>
              <a:t>K.Ramya</a:t>
            </a:r>
            <a:r>
              <a:rPr lang="en-US" dirty="0"/>
              <a:t> Sri (227Y1A12A4)</a:t>
            </a:r>
          </a:p>
          <a:p>
            <a:r>
              <a:rPr lang="en-US" dirty="0"/>
              <a:t>      </a:t>
            </a:r>
            <a:r>
              <a:rPr lang="en-US" dirty="0" err="1"/>
              <a:t>T.Sahithi</a:t>
            </a:r>
            <a:r>
              <a:rPr lang="en-US" dirty="0"/>
              <a:t> (227Y1A12A6)</a:t>
            </a:r>
          </a:p>
          <a:p>
            <a:r>
              <a:rPr lang="en-US" dirty="0"/>
              <a:t>      </a:t>
            </a:r>
            <a:r>
              <a:rPr lang="en-US" dirty="0" err="1"/>
              <a:t>K.Sirisha</a:t>
            </a:r>
            <a:r>
              <a:rPr lang="en-US" dirty="0"/>
              <a:t> (227Y1A12B3)          </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483622"/>
            <a:ext cx="3974366" cy="842210"/>
          </a:xfrm>
        </p:spPr>
        <p:txBody>
          <a:bodyPr/>
          <a:lstStyle/>
          <a:p>
            <a:r>
              <a:rPr lang="en-US" b="1" i="1" dirty="0">
                <a:solidFill>
                  <a:srgbClr val="66FF99"/>
                </a:solidFill>
              </a:rPr>
              <a:t>PREVENTION</a:t>
            </a:r>
            <a:r>
              <a:rPr lang="en-US" b="1" i="1" dirty="0"/>
              <a:t> :</a:t>
            </a:r>
          </a:p>
        </p:txBody>
      </p:sp>
      <p:sp>
        <p:nvSpPr>
          <p:cNvPr id="5" name="Content Placeholder 4"/>
          <p:cNvSpPr>
            <a:spLocks noGrp="1"/>
          </p:cNvSpPr>
          <p:nvPr>
            <p:ph sz="half" idx="1"/>
          </p:nvPr>
        </p:nvSpPr>
        <p:spPr>
          <a:xfrm>
            <a:off x="1428048" y="2182198"/>
            <a:ext cx="9847964" cy="3913802"/>
          </a:xfrm>
        </p:spPr>
        <p:txBody>
          <a:bodyPr/>
          <a:lstStyle/>
          <a:p>
            <a:pPr marL="0" indent="0">
              <a:buNone/>
            </a:pPr>
            <a:r>
              <a:rPr lang="en-US" b="1" dirty="0">
                <a:solidFill>
                  <a:schemeClr val="accent2"/>
                </a:solidFill>
              </a:rPr>
              <a:t>          </a:t>
            </a:r>
            <a:r>
              <a:rPr lang="en-US" b="1" u="sng" dirty="0">
                <a:solidFill>
                  <a:schemeClr val="accent2"/>
                </a:solidFill>
              </a:rPr>
              <a:t>If you have HIV, you can lower your chances by:</a:t>
            </a:r>
          </a:p>
          <a:p>
            <a:r>
              <a:rPr lang="en-US" dirty="0"/>
              <a:t>Checking your blood pressure as often as your doctor recommends and taking steps to keep it under control.</a:t>
            </a:r>
          </a:p>
          <a:p>
            <a:r>
              <a:rPr lang="en-US" dirty="0"/>
              <a:t>Asking your doctor about HIV drugs that have a lower risk of causing kidney damage</a:t>
            </a:r>
          </a:p>
          <a:p>
            <a:r>
              <a:rPr lang="en-US" dirty="0"/>
              <a:t>Taking medicines to control your blood glucose, cholesterol, anemia, and blood pressure if your doctor orders them for you</a:t>
            </a: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381000"/>
            <a:ext cx="9143998" cy="1020762"/>
          </a:xfrm>
        </p:spPr>
        <p:txBody>
          <a:bodyPr/>
          <a:lstStyle/>
          <a:p>
            <a:r>
              <a:rPr lang="en-US" b="1" i="1" dirty="0">
                <a:solidFill>
                  <a:schemeClr val="accent5">
                    <a:lumMod val="75000"/>
                  </a:schemeClr>
                </a:solidFill>
              </a:rPr>
              <a:t>CONCLUSION</a:t>
            </a:r>
            <a:r>
              <a:rPr lang="en-US" b="1" i="1" dirty="0"/>
              <a:t> :</a:t>
            </a:r>
          </a:p>
        </p:txBody>
      </p:sp>
      <p:sp>
        <p:nvSpPr>
          <p:cNvPr id="5" name="Content Placeholder 4">
            <a:extLst>
              <a:ext uri="{FF2B5EF4-FFF2-40B4-BE49-F238E27FC236}">
                <a16:creationId xmlns:a16="http://schemas.microsoft.com/office/drawing/2014/main" id="{3123C35F-4849-D3A0-78E6-A893AE7790E6}"/>
              </a:ext>
            </a:extLst>
          </p:cNvPr>
          <p:cNvSpPr>
            <a:spLocks noGrp="1"/>
          </p:cNvSpPr>
          <p:nvPr>
            <p:ph sz="half" idx="1"/>
          </p:nvPr>
        </p:nvSpPr>
        <p:spPr>
          <a:xfrm>
            <a:off x="1522414" y="2017060"/>
            <a:ext cx="8657246" cy="2402540"/>
          </a:xfrm>
        </p:spPr>
        <p:txBody>
          <a:bodyPr>
            <a:normAutofit fontScale="92500" lnSpcReduction="10000"/>
          </a:bodyPr>
          <a:lstStyle/>
          <a:p>
            <a:pPr>
              <a:buFont typeface="Arial" panose="020B0604020202020204" pitchFamily="34" charset="0"/>
              <a:buChar char="•"/>
            </a:pPr>
            <a:r>
              <a:rPr lang="en-US" dirty="0"/>
              <a:t>Our study identified a prevalence of CKD of 10.44% by CKD EPI equations among HIV patients . Early screening and follow up of renal functions is important to minimize the risk of developing end stage kidney disease.</a:t>
            </a:r>
          </a:p>
          <a:p>
            <a:pPr>
              <a:buFont typeface="Arial" panose="020B0604020202020204" pitchFamily="34" charset="0"/>
              <a:buChar char="•"/>
            </a:pPr>
            <a:r>
              <a:rPr lang="en-US" dirty="0"/>
              <a:t>The application of machine learning (ML) for identifying chronic kidney disease (CKD) stages in HIV-infected patients holds significant promise for enhancing clinical decision-making and patient outcomes.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B9FC38-7835-C65A-4C86-CE2B50F4D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536" y="1326667"/>
            <a:ext cx="8678993" cy="2930735"/>
          </a:xfrm>
          <a:prstGeom prst="rect">
            <a:avLst/>
          </a:prstGeom>
        </p:spPr>
      </p:pic>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557200" y="274638"/>
            <a:ext cx="10109212" cy="914052"/>
          </a:xfrm>
        </p:spPr>
        <p:txBody>
          <a:bodyPr>
            <a:normAutofit/>
          </a:bodyPr>
          <a:lstStyle/>
          <a:p>
            <a:r>
              <a:rPr lang="en-US" b="1" i="1" dirty="0">
                <a:solidFill>
                  <a:schemeClr val="accent5">
                    <a:lumMod val="60000"/>
                    <a:lumOff val="40000"/>
                  </a:schemeClr>
                </a:solidFill>
              </a:rPr>
              <a:t>INTRODUCTION</a:t>
            </a:r>
            <a:r>
              <a:rPr lang="en-US" i="1" dirty="0"/>
              <a:t>:</a:t>
            </a:r>
          </a:p>
        </p:txBody>
      </p:sp>
      <p:sp>
        <p:nvSpPr>
          <p:cNvPr id="14" name="Content Placeholder 13"/>
          <p:cNvSpPr>
            <a:spLocks noGrp="1"/>
          </p:cNvSpPr>
          <p:nvPr>
            <p:ph idx="1"/>
          </p:nvPr>
        </p:nvSpPr>
        <p:spPr>
          <a:xfrm>
            <a:off x="557200" y="1905000"/>
            <a:ext cx="6649235" cy="4267200"/>
          </a:xfrm>
        </p:spPr>
        <p:txBody>
          <a:bodyPr>
            <a:normAutofit fontScale="92500"/>
          </a:bodyPr>
          <a:lstStyle/>
          <a:p>
            <a:r>
              <a:rPr lang="en-US" dirty="0"/>
              <a:t>A longstanding disease of the kidneys leading to renal failure which causes Chronic kidney disease </a:t>
            </a:r>
          </a:p>
          <a:p>
            <a:r>
              <a:rPr lang="en-US" dirty="0"/>
              <a:t>Dialysis and kidney transplantation are treatments for severe kidney failure, also called kidney (or renal) failure, stage 5 chronic kidney disease.</a:t>
            </a:r>
          </a:p>
          <a:p>
            <a:r>
              <a:rPr lang="en-US" dirty="0"/>
              <a:t>Due to high treatment cost only 10% of the people choose dialysis process in worldwide</a:t>
            </a:r>
          </a:p>
          <a:p>
            <a:r>
              <a:rPr lang="en-US" dirty="0"/>
              <a:t>Few research has identified related of CKD with HIV</a:t>
            </a:r>
          </a:p>
          <a:p>
            <a:r>
              <a:rPr lang="en-US" dirty="0"/>
              <a:t>Patients who have HIV, has chances of getting kidney disease are even greater</a:t>
            </a:r>
          </a:p>
        </p:txBody>
      </p:sp>
      <p:pic>
        <p:nvPicPr>
          <p:cNvPr id="2" name="Picture 1">
            <a:extLst>
              <a:ext uri="{FF2B5EF4-FFF2-40B4-BE49-F238E27FC236}">
                <a16:creationId xmlns:a16="http://schemas.microsoft.com/office/drawing/2014/main" id="{BA8A9062-67B0-0010-7B2A-66823094CF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3607" y="1981523"/>
            <a:ext cx="4271856" cy="3035494"/>
          </a:xfrm>
          <a:prstGeom prst="rect">
            <a:avLst/>
          </a:prstGeom>
          <a:effectLst>
            <a:innerShdw blurRad="63500" dist="101600" dir="18900000">
              <a:prstClr val="black">
                <a:alpha val="50000"/>
              </a:prstClr>
            </a:innerShdw>
            <a:reflection blurRad="6350" stA="50000" endA="275" endPos="40000" dist="101600" dir="5400000" sy="-100000" algn="bl" rotWithShape="0"/>
          </a:effec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chemeClr val="accent2">
                    <a:lumMod val="75000"/>
                  </a:schemeClr>
                </a:solidFill>
              </a:rPr>
              <a:t>IDENTIFICATION OF KIDNEY PROBLEMS</a:t>
            </a:r>
            <a:r>
              <a:rPr lang="en-US" b="1" i="1" dirty="0"/>
              <a:t>:</a:t>
            </a:r>
          </a:p>
        </p:txBody>
      </p:sp>
      <p:pic>
        <p:nvPicPr>
          <p:cNvPr id="8" name="Picture 7">
            <a:extLst>
              <a:ext uri="{FF2B5EF4-FFF2-40B4-BE49-F238E27FC236}">
                <a16:creationId xmlns:a16="http://schemas.microsoft.com/office/drawing/2014/main" id="{545F3310-95A2-9F08-67FB-0BA223F52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36" y="1933425"/>
            <a:ext cx="4800834" cy="397567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Content Placeholder 6">
            <a:extLst>
              <a:ext uri="{FF2B5EF4-FFF2-40B4-BE49-F238E27FC236}">
                <a16:creationId xmlns:a16="http://schemas.microsoft.com/office/drawing/2014/main" id="{0FD92C8E-AD5D-4ABF-680B-BEDB42D8DA31}"/>
              </a:ext>
            </a:extLst>
          </p:cNvPr>
          <p:cNvSpPr>
            <a:spLocks noGrp="1"/>
          </p:cNvSpPr>
          <p:nvPr>
            <p:ph idx="1"/>
          </p:nvPr>
        </p:nvSpPr>
        <p:spPr>
          <a:xfrm>
            <a:off x="4824427" y="1933425"/>
            <a:ext cx="7364398" cy="4448029"/>
          </a:xfrm>
        </p:spPr>
        <p:txBody>
          <a:bodyPr/>
          <a:lstStyle/>
          <a:p>
            <a:r>
              <a:rPr lang="en-US" dirty="0"/>
              <a:t>If a urine test finds higher levels of protein in urine this may be a sign of kidney problems. </a:t>
            </a:r>
          </a:p>
          <a:p>
            <a:r>
              <a:rPr lang="en-US" dirty="0"/>
              <a:t>A healthy kidney retains protein in blood and excretes creatinine in urine. When the kidney is damaged, it may do the opposite.</a:t>
            </a:r>
          </a:p>
          <a:p>
            <a:r>
              <a:rPr lang="en-US" dirty="0"/>
              <a:t>Taking HIV treatment will also help keep kidney disease under control. Because kidney damage impairs the body’s ability to remove drugs, your doctor may need to adjust the doses of some of your anti-HIV drugs and other medications.</a:t>
            </a: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C8184-8EAB-B436-E612-4645B8C066D3}"/>
              </a:ext>
            </a:extLst>
          </p:cNvPr>
          <p:cNvSpPr>
            <a:spLocks noGrp="1"/>
          </p:cNvSpPr>
          <p:nvPr>
            <p:ph type="title"/>
          </p:nvPr>
        </p:nvSpPr>
        <p:spPr/>
        <p:txBody>
          <a:bodyPr/>
          <a:lstStyle/>
          <a:p>
            <a:r>
              <a:rPr lang="en-US" b="1" i="1" dirty="0"/>
              <a:t>WHAT IS </a:t>
            </a:r>
            <a:r>
              <a:rPr lang="en-US" b="1" i="1" dirty="0">
                <a:solidFill>
                  <a:srgbClr val="FFFF00"/>
                </a:solidFill>
              </a:rPr>
              <a:t>HIV</a:t>
            </a:r>
            <a:r>
              <a:rPr lang="en-US" b="1" i="1" dirty="0"/>
              <a:t>?</a:t>
            </a:r>
          </a:p>
        </p:txBody>
      </p:sp>
      <p:sp>
        <p:nvSpPr>
          <p:cNvPr id="3" name="Content Placeholder 2">
            <a:extLst>
              <a:ext uri="{FF2B5EF4-FFF2-40B4-BE49-F238E27FC236}">
                <a16:creationId xmlns:a16="http://schemas.microsoft.com/office/drawing/2014/main" id="{A80DCFFB-8EC3-18A6-EAED-C445DDBD120B}"/>
              </a:ext>
            </a:extLst>
          </p:cNvPr>
          <p:cNvSpPr>
            <a:spLocks noGrp="1"/>
          </p:cNvSpPr>
          <p:nvPr>
            <p:ph idx="1"/>
          </p:nvPr>
        </p:nvSpPr>
        <p:spPr>
          <a:xfrm>
            <a:off x="449008" y="2258871"/>
            <a:ext cx="7135605" cy="3214319"/>
          </a:xfrm>
        </p:spPr>
        <p:txBody>
          <a:bodyPr>
            <a:normAutofit lnSpcReduction="10000"/>
          </a:bodyPr>
          <a:lstStyle/>
          <a:p>
            <a:r>
              <a:rPr lang="en-US" dirty="0"/>
              <a:t>HIV (human immunodeficiency virus) is a virus that infects and damages your immune system.</a:t>
            </a:r>
          </a:p>
          <a:p>
            <a:r>
              <a:rPr lang="en-US" dirty="0"/>
              <a:t> Your immune system helps your body defend itself against infection and other disease. </a:t>
            </a:r>
          </a:p>
          <a:p>
            <a:r>
              <a:rPr lang="en-US" dirty="0"/>
              <a:t>HIV attacks and destroys the disease-fighting cells of your immune system and leaves your body weak against infection and cancer.</a:t>
            </a:r>
          </a:p>
          <a:p>
            <a:r>
              <a:rPr lang="en-US" dirty="0"/>
              <a:t>HIV destroys white blood cells called CD4T cells.</a:t>
            </a:r>
          </a:p>
        </p:txBody>
      </p:sp>
      <p:pic>
        <p:nvPicPr>
          <p:cNvPr id="4" name="Picture 3">
            <a:extLst>
              <a:ext uri="{FF2B5EF4-FFF2-40B4-BE49-F238E27FC236}">
                <a16:creationId xmlns:a16="http://schemas.microsoft.com/office/drawing/2014/main" id="{7A7F7521-AB91-5AEB-51D4-358CFFE938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84613" y="2465774"/>
            <a:ext cx="4200770" cy="2800512"/>
          </a:xfrm>
          <a:prstGeom prst="rect">
            <a:avLst/>
          </a:prstGeom>
        </p:spPr>
      </p:pic>
    </p:spTree>
    <p:extLst>
      <p:ext uri="{BB962C8B-B14F-4D97-AF65-F5344CB8AC3E}">
        <p14:creationId xmlns:p14="http://schemas.microsoft.com/office/powerpoint/2010/main" val="314410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9BA4-695A-70F9-E207-A7F7178CA80E}"/>
              </a:ext>
            </a:extLst>
          </p:cNvPr>
          <p:cNvSpPr>
            <a:spLocks noGrp="1"/>
          </p:cNvSpPr>
          <p:nvPr>
            <p:ph type="title"/>
          </p:nvPr>
        </p:nvSpPr>
        <p:spPr/>
        <p:txBody>
          <a:bodyPr/>
          <a:lstStyle/>
          <a:p>
            <a:r>
              <a:rPr lang="en-US" b="1" i="1" dirty="0"/>
              <a:t>Are people with </a:t>
            </a:r>
            <a:r>
              <a:rPr lang="en-US" b="1" i="1" dirty="0">
                <a:solidFill>
                  <a:schemeClr val="accent5"/>
                </a:solidFill>
              </a:rPr>
              <a:t>HIV</a:t>
            </a:r>
            <a:r>
              <a:rPr lang="en-US" b="1" i="1" dirty="0"/>
              <a:t> at greater risk for getting kidney disease</a:t>
            </a:r>
            <a:r>
              <a:rPr lang="en-US" b="1" i="1" dirty="0">
                <a:solidFill>
                  <a:schemeClr val="accent5"/>
                </a:solidFill>
              </a:rPr>
              <a:t>?</a:t>
            </a:r>
          </a:p>
        </p:txBody>
      </p:sp>
      <p:sp>
        <p:nvSpPr>
          <p:cNvPr id="3" name="Content Placeholder 2">
            <a:extLst>
              <a:ext uri="{FF2B5EF4-FFF2-40B4-BE49-F238E27FC236}">
                <a16:creationId xmlns:a16="http://schemas.microsoft.com/office/drawing/2014/main" id="{F6F8E7EC-BAAA-DE1B-8C65-DD419AB4FB4E}"/>
              </a:ext>
            </a:extLst>
          </p:cNvPr>
          <p:cNvSpPr>
            <a:spLocks noGrp="1"/>
          </p:cNvSpPr>
          <p:nvPr>
            <p:ph idx="1"/>
          </p:nvPr>
        </p:nvSpPr>
        <p:spPr/>
        <p:txBody>
          <a:bodyPr/>
          <a:lstStyle/>
          <a:p>
            <a:r>
              <a:rPr lang="en-US" dirty="0"/>
              <a:t>Having HIV may put you at risk for getting kidney disease. In fact, it is not unusual for people with HIV to develop kidney disease.</a:t>
            </a:r>
          </a:p>
          <a:p>
            <a:pPr>
              <a:buFont typeface="Wingdings" panose="05000000000000000000" pitchFamily="2" charset="2"/>
              <a:buChar char="§"/>
            </a:pPr>
            <a:r>
              <a:rPr lang="en-US" dirty="0"/>
              <a:t>If you have HIV, your chances of getting kidney disease are even greater if you:</a:t>
            </a:r>
          </a:p>
          <a:p>
            <a:r>
              <a:rPr lang="en-US" dirty="0"/>
              <a:t> Have a high viral load (a large amount of HIV in the blood).</a:t>
            </a:r>
          </a:p>
          <a:p>
            <a:r>
              <a:rPr lang="en-US" dirty="0"/>
              <a:t>Have diabetes, high blood pressure or Hepatitis C</a:t>
            </a:r>
          </a:p>
          <a:p>
            <a:r>
              <a:rPr lang="en-US" dirty="0"/>
              <a:t>Have a low </a:t>
            </a:r>
            <a:r>
              <a:rPr lang="en-US" dirty="0">
                <a:solidFill>
                  <a:schemeClr val="accent2"/>
                </a:solidFill>
              </a:rPr>
              <a:t>CD4 </a:t>
            </a:r>
            <a:r>
              <a:rPr lang="en-US" dirty="0"/>
              <a:t>count ( a low number of the blood cells that help fight disease such as HIV)</a:t>
            </a:r>
          </a:p>
        </p:txBody>
      </p:sp>
    </p:spTree>
    <p:extLst>
      <p:ext uri="{BB962C8B-B14F-4D97-AF65-F5344CB8AC3E}">
        <p14:creationId xmlns:p14="http://schemas.microsoft.com/office/powerpoint/2010/main" val="2306908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175419"/>
            <a:ext cx="9067800" cy="1020762"/>
          </a:xfrm>
        </p:spPr>
        <p:txBody>
          <a:bodyPr/>
          <a:lstStyle/>
          <a:p>
            <a:r>
              <a:rPr lang="en-US" b="1" i="0" dirty="0">
                <a:solidFill>
                  <a:schemeClr val="accent3">
                    <a:lumMod val="60000"/>
                    <a:lumOff val="40000"/>
                  </a:schemeClr>
                </a:solidFill>
                <a:effectLst/>
                <a:latin typeface="Graphik Web"/>
              </a:rPr>
              <a:t>Why does HIV put me at risk for kidney disease?</a:t>
            </a:r>
            <a:endParaRPr lang="en-US" dirty="0">
              <a:solidFill>
                <a:schemeClr val="accent3">
                  <a:lumMod val="60000"/>
                  <a:lumOff val="40000"/>
                </a:schemeClr>
              </a:solidFill>
            </a:endParaRPr>
          </a:p>
        </p:txBody>
      </p:sp>
      <p:sp>
        <p:nvSpPr>
          <p:cNvPr id="4" name="Content Placeholder 3"/>
          <p:cNvSpPr>
            <a:spLocks noGrp="1"/>
          </p:cNvSpPr>
          <p:nvPr>
            <p:ph sz="half" idx="2"/>
          </p:nvPr>
        </p:nvSpPr>
        <p:spPr>
          <a:xfrm>
            <a:off x="989012" y="2057400"/>
            <a:ext cx="6513094" cy="4343400"/>
          </a:xfrm>
        </p:spPr>
        <p:txBody>
          <a:bodyPr>
            <a:normAutofit/>
          </a:bodyPr>
          <a:lstStyle/>
          <a:p>
            <a:pPr algn="l" fontAlgn="base">
              <a:buFont typeface="Arial" panose="020B0604020202020204" pitchFamily="34" charset="0"/>
              <a:buChar char="•"/>
            </a:pPr>
            <a:r>
              <a:rPr lang="en-US" b="0" i="0" dirty="0">
                <a:effectLst/>
                <a:latin typeface="Graphik Web"/>
              </a:rPr>
              <a:t>HIV can harm the nephrons (filters) in your kidneys. When this happens, the filters do not work as well as they should.</a:t>
            </a:r>
          </a:p>
          <a:p>
            <a:pPr algn="l" fontAlgn="base">
              <a:buFont typeface="Arial" panose="020B0604020202020204" pitchFamily="34" charset="0"/>
              <a:buChar char="•"/>
            </a:pPr>
            <a:r>
              <a:rPr lang="en-US" b="0" i="0" dirty="0">
                <a:effectLst/>
                <a:latin typeface="Graphik Web"/>
              </a:rPr>
              <a:t>HIV can infect the cells in your kidneys</a:t>
            </a:r>
          </a:p>
          <a:p>
            <a:pPr algn="l" fontAlgn="base">
              <a:buFont typeface="Arial" panose="020B0604020202020204" pitchFamily="34" charset="0"/>
              <a:buChar char="•"/>
            </a:pPr>
            <a:r>
              <a:rPr lang="en-US" b="0" i="0" dirty="0">
                <a:effectLst/>
                <a:latin typeface="Graphik Web"/>
              </a:rPr>
              <a:t>If not carefully monitored, some of the medicines used to treat HIV can harm the nephrons in your kidneys.</a:t>
            </a:r>
          </a:p>
          <a:p>
            <a:endParaRPr lang="en-US" dirty="0"/>
          </a:p>
        </p:txBody>
      </p:sp>
      <p:pic>
        <p:nvPicPr>
          <p:cNvPr id="1028" name="Picture 4" descr="Acute Kidney Injury versus Chronic Kidney Disease | NursingCenter">
            <a:extLst>
              <a:ext uri="{FF2B5EF4-FFF2-40B4-BE49-F238E27FC236}">
                <a16:creationId xmlns:a16="http://schemas.microsoft.com/office/drawing/2014/main" id="{BB6459FB-1EA0-B9EE-D3D4-9904E2138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7412" y="1961072"/>
            <a:ext cx="4343400"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STAGE IDENTIFICATION</a:t>
            </a:r>
            <a:r>
              <a:rPr lang="en-US" dirty="0"/>
              <a:t>:</a:t>
            </a:r>
          </a:p>
        </p:txBody>
      </p:sp>
      <p:pic>
        <p:nvPicPr>
          <p:cNvPr id="3" name="Picture 2">
            <a:extLst>
              <a:ext uri="{FF2B5EF4-FFF2-40B4-BE49-F238E27FC236}">
                <a16:creationId xmlns:a16="http://schemas.microsoft.com/office/drawing/2014/main" id="{0967668F-710E-69EB-5FA1-5A2FD4FDE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412" y="1874808"/>
            <a:ext cx="9715498" cy="467836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792162"/>
          </a:xfrm>
        </p:spPr>
        <p:txBody>
          <a:bodyPr/>
          <a:lstStyle/>
          <a:p>
            <a:r>
              <a:rPr lang="en-US" b="1" i="0" dirty="0">
                <a:solidFill>
                  <a:schemeClr val="accent1">
                    <a:lumMod val="60000"/>
                    <a:lumOff val="40000"/>
                  </a:schemeClr>
                </a:solidFill>
                <a:effectLst/>
                <a:latin typeface="Graphik Web"/>
              </a:rPr>
              <a:t>Can a person with HIV have a kidney transplant?</a:t>
            </a:r>
            <a:endParaRPr lang="en-US" dirty="0">
              <a:solidFill>
                <a:schemeClr val="accent1">
                  <a:lumMod val="60000"/>
                  <a:lumOff val="40000"/>
                </a:schemeClr>
              </a:solidFill>
            </a:endParaRPr>
          </a:p>
        </p:txBody>
      </p:sp>
      <p:sp>
        <p:nvSpPr>
          <p:cNvPr id="6" name="Content Placeholder 5"/>
          <p:cNvSpPr>
            <a:spLocks noGrp="1"/>
          </p:cNvSpPr>
          <p:nvPr>
            <p:ph idx="1"/>
          </p:nvPr>
        </p:nvSpPr>
        <p:spPr>
          <a:xfrm>
            <a:off x="4646612" y="1905000"/>
            <a:ext cx="5732690" cy="4038600"/>
          </a:xfrm>
        </p:spPr>
        <p:txBody>
          <a:bodyPr>
            <a:normAutofit fontScale="85000" lnSpcReduction="10000"/>
          </a:bodyPr>
          <a:lstStyle/>
          <a:p>
            <a:pPr>
              <a:buFont typeface="Arial" panose="020B0604020202020204" pitchFamily="34" charset="0"/>
              <a:buChar char="•"/>
            </a:pPr>
            <a:r>
              <a:rPr lang="en-US" b="0" i="0" dirty="0">
                <a:solidFill>
                  <a:srgbClr val="66FF99"/>
                </a:solidFill>
                <a:effectLst/>
                <a:latin typeface="Graphik Web"/>
              </a:rPr>
              <a:t>Yes</a:t>
            </a:r>
            <a:r>
              <a:rPr lang="en-US" b="0" i="0" dirty="0">
                <a:effectLst/>
                <a:latin typeface="Graphik Web"/>
              </a:rPr>
              <a:t>, it is possible for people with HIV to have a kidney transplant.</a:t>
            </a:r>
          </a:p>
          <a:p>
            <a:pPr>
              <a:buFont typeface="Arial" panose="020B0604020202020204" pitchFamily="34" charset="0"/>
              <a:buChar char="•"/>
            </a:pPr>
            <a:r>
              <a:rPr lang="en-US" b="0" i="0" dirty="0">
                <a:effectLst/>
                <a:latin typeface="Graphik Web"/>
              </a:rPr>
              <a:t>Maintaining your CD4 count over 200 and have as low of viral load as possible is important. </a:t>
            </a:r>
          </a:p>
          <a:p>
            <a:pPr>
              <a:buFont typeface="Arial" panose="020B0604020202020204" pitchFamily="34" charset="0"/>
              <a:buChar char="•"/>
            </a:pPr>
            <a:r>
              <a:rPr lang="en-US" b="0" i="0" dirty="0">
                <a:effectLst/>
                <a:latin typeface="Graphik Web"/>
              </a:rPr>
              <a:t>After receiving a kidney transplant, patients need to take medications that suppress their immune system for the life of the kidney transplant.</a:t>
            </a:r>
          </a:p>
          <a:p>
            <a:pPr>
              <a:buFont typeface="Arial" panose="020B0604020202020204" pitchFamily="34" charset="0"/>
              <a:buChar char="•"/>
            </a:pPr>
            <a:r>
              <a:rPr lang="en-US" dirty="0"/>
              <a:t>A person with HIV can donate a kidney to someone who is HIV positive</a:t>
            </a:r>
          </a:p>
          <a:p>
            <a:pPr>
              <a:buFont typeface="Arial" panose="020B0604020202020204" pitchFamily="34" charset="0"/>
              <a:buChar char="•"/>
            </a:pPr>
            <a:r>
              <a:rPr lang="en-US" b="0" i="0" dirty="0">
                <a:effectLst/>
                <a:latin typeface="Graphik Web"/>
              </a:rPr>
              <a:t>organs from HIV-positive donors are only offered to HIV-positive transplant candidates.</a:t>
            </a:r>
            <a:endParaRPr lang="en-US" dirty="0"/>
          </a:p>
        </p:txBody>
      </p:sp>
      <p:pic>
        <p:nvPicPr>
          <p:cNvPr id="2050" name="Picture 2" descr="Kidney transplant surgery - Organ transplantation - NHS Blood and Transplant">
            <a:extLst>
              <a:ext uri="{FF2B5EF4-FFF2-40B4-BE49-F238E27FC236}">
                <a16:creationId xmlns:a16="http://schemas.microsoft.com/office/drawing/2014/main" id="{2525378C-2288-507C-76C9-7A07764195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2" y="1752600"/>
            <a:ext cx="35814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Prevent Chronic Kidney Disease | Aster RV Blogs">
            <a:extLst>
              <a:ext uri="{FF2B5EF4-FFF2-40B4-BE49-F238E27FC236}">
                <a16:creationId xmlns:a16="http://schemas.microsoft.com/office/drawing/2014/main" id="{E6FAEACF-BCA3-6545-EC88-EC56D1CCB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2" y="569119"/>
            <a:ext cx="10058401" cy="5719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A52FF4-E484-4953-8434-9402E3BE0AB5}">
  <ds:schemaRefs>
    <ds:schemaRef ds:uri="http://schemas.microsoft.com/sharepoint/v3/contenttype/forms"/>
  </ds:schemaRefs>
</ds:datastoreItem>
</file>

<file path=customXml/itemProps2.xml><?xml version="1.0" encoding="utf-8"?>
<ds:datastoreItem xmlns:ds="http://schemas.openxmlformats.org/officeDocument/2006/customXml" ds:itemID="{682B82EB-80D3-4DDB-9A53-0D22163B57B3}">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25FC92C0-A33F-467F-A65D-AA0CE0BD2B63}">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94</TotalTime>
  <Words>684</Words>
  <Application>Microsoft Office PowerPoint</Application>
  <PresentationFormat>Custom</PresentationFormat>
  <Paragraphs>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Corbel</vt:lpstr>
      <vt:lpstr>Graphik Web</vt:lpstr>
      <vt:lpstr>Wingdings</vt:lpstr>
      <vt:lpstr>Custom</vt:lpstr>
      <vt:lpstr>CHRONIC KIDNEY DISEASE STAGE INDENTIFICATION IN HIV INFECTED PATIENTS </vt:lpstr>
      <vt:lpstr>INTRODUCTION:</vt:lpstr>
      <vt:lpstr>IDENTIFICATION OF KIDNEY PROBLEMS:</vt:lpstr>
      <vt:lpstr>WHAT IS HIV?</vt:lpstr>
      <vt:lpstr>Are people with HIV at greater risk for getting kidney disease?</vt:lpstr>
      <vt:lpstr>Why does HIV put me at risk for kidney disease?</vt:lpstr>
      <vt:lpstr>STAGE IDENTIFICATION:</vt:lpstr>
      <vt:lpstr>Can a person with HIV have a kidney transplant?</vt:lpstr>
      <vt:lpstr>PowerPoint Presentation</vt:lpstr>
      <vt:lpstr>PREVENTION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917032599322</dc:creator>
  <cp:lastModifiedBy>srilekhakuricheti@outlook.com</cp:lastModifiedBy>
  <cp:revision>6</cp:revision>
  <dcterms:created xsi:type="dcterms:W3CDTF">2024-06-24T12:58:14Z</dcterms:created>
  <dcterms:modified xsi:type="dcterms:W3CDTF">2024-06-25T17:54:41Z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