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27"/>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81" r:id="rId15"/>
    <p:sldId id="270" r:id="rId16"/>
    <p:sldId id="271" r:id="rId17"/>
    <p:sldId id="272" r:id="rId18"/>
    <p:sldId id="273" r:id="rId19"/>
    <p:sldId id="274" r:id="rId20"/>
    <p:sldId id="275" r:id="rId21"/>
    <p:sldId id="276" r:id="rId22"/>
    <p:sldId id="277" r:id="rId23"/>
    <p:sldId id="278" r:id="rId24"/>
    <p:sldId id="280" r:id="rId25"/>
    <p:sldId id="27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F36903-2531-430A-8404-5149A4D656C8}" v="31" dt="2025-06-05T15:47:37.7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risha Kuricheti" userId="8b1b4fabe55d6283" providerId="LiveId" clId="{67F36903-2531-430A-8404-5149A4D656C8}"/>
    <pc:docChg chg="custSel modSld">
      <pc:chgData name="Sirisha Kuricheti" userId="8b1b4fabe55d6283" providerId="LiveId" clId="{67F36903-2531-430A-8404-5149A4D656C8}" dt="2025-07-03T15:26:36.779" v="262" actId="27636"/>
      <pc:docMkLst>
        <pc:docMk/>
      </pc:docMkLst>
      <pc:sldChg chg="modSp mod">
        <pc:chgData name="Sirisha Kuricheti" userId="8b1b4fabe55d6283" providerId="LiveId" clId="{67F36903-2531-430A-8404-5149A4D656C8}" dt="2025-06-05T14:55:40.463" v="7" actId="123"/>
        <pc:sldMkLst>
          <pc:docMk/>
          <pc:sldMk cId="1160662622" sldId="256"/>
        </pc:sldMkLst>
        <pc:spChg chg="mod">
          <ac:chgData name="Sirisha Kuricheti" userId="8b1b4fabe55d6283" providerId="LiveId" clId="{67F36903-2531-430A-8404-5149A4D656C8}" dt="2025-06-05T14:55:40.463" v="7" actId="123"/>
          <ac:spMkLst>
            <pc:docMk/>
            <pc:sldMk cId="1160662622" sldId="256"/>
            <ac:spMk id="3" creationId="{9A2DB2E1-85BC-F5B4-F58E-2128531340D7}"/>
          </ac:spMkLst>
        </pc:spChg>
      </pc:sldChg>
      <pc:sldChg chg="modSp mod">
        <pc:chgData name="Sirisha Kuricheti" userId="8b1b4fabe55d6283" providerId="LiveId" clId="{67F36903-2531-430A-8404-5149A4D656C8}" dt="2025-06-05T14:55:52.463" v="8" actId="123"/>
        <pc:sldMkLst>
          <pc:docMk/>
          <pc:sldMk cId="1038297423" sldId="257"/>
        </pc:sldMkLst>
        <pc:spChg chg="mod">
          <ac:chgData name="Sirisha Kuricheti" userId="8b1b4fabe55d6283" providerId="LiveId" clId="{67F36903-2531-430A-8404-5149A4D656C8}" dt="2025-06-05T14:55:52.463" v="8" actId="123"/>
          <ac:spMkLst>
            <pc:docMk/>
            <pc:sldMk cId="1038297423" sldId="257"/>
            <ac:spMk id="6" creationId="{461114BC-BFBF-1D49-687C-AE1A9CC93697}"/>
          </ac:spMkLst>
        </pc:spChg>
      </pc:sldChg>
      <pc:sldChg chg="modSp mod">
        <pc:chgData name="Sirisha Kuricheti" userId="8b1b4fabe55d6283" providerId="LiveId" clId="{67F36903-2531-430A-8404-5149A4D656C8}" dt="2025-06-05T14:56:14.231" v="11" actId="123"/>
        <pc:sldMkLst>
          <pc:docMk/>
          <pc:sldMk cId="139633633" sldId="258"/>
        </pc:sldMkLst>
        <pc:spChg chg="mod">
          <ac:chgData name="Sirisha Kuricheti" userId="8b1b4fabe55d6283" providerId="LiveId" clId="{67F36903-2531-430A-8404-5149A4D656C8}" dt="2025-06-05T14:56:14.231" v="11" actId="123"/>
          <ac:spMkLst>
            <pc:docMk/>
            <pc:sldMk cId="139633633" sldId="258"/>
            <ac:spMk id="3" creationId="{EEFD3283-3EF7-E518-DC61-16C0E83AE5F5}"/>
          </ac:spMkLst>
        </pc:spChg>
      </pc:sldChg>
      <pc:sldChg chg="addSp delSp modSp mod">
        <pc:chgData name="Sirisha Kuricheti" userId="8b1b4fabe55d6283" providerId="LiveId" clId="{67F36903-2531-430A-8404-5149A4D656C8}" dt="2025-06-05T15:47:33.449" v="257"/>
        <pc:sldMkLst>
          <pc:docMk/>
          <pc:sldMk cId="3742767074" sldId="259"/>
        </pc:sldMkLst>
        <pc:graphicFrameChg chg="add mod ord modGraphic">
          <ac:chgData name="Sirisha Kuricheti" userId="8b1b4fabe55d6283" providerId="LiveId" clId="{67F36903-2531-430A-8404-5149A4D656C8}" dt="2025-06-05T15:47:33.449" v="257"/>
          <ac:graphicFrameMkLst>
            <pc:docMk/>
            <pc:sldMk cId="3742767074" sldId="259"/>
            <ac:graphicFrameMk id="11" creationId="{69AD97C1-DC1F-A9BB-3264-8B76E9A465FD}"/>
          </ac:graphicFrameMkLst>
        </pc:graphicFrameChg>
      </pc:sldChg>
      <pc:sldChg chg="modSp mod">
        <pc:chgData name="Sirisha Kuricheti" userId="8b1b4fabe55d6283" providerId="LiveId" clId="{67F36903-2531-430A-8404-5149A4D656C8}" dt="2025-06-05T14:56:23.247" v="12" actId="123"/>
        <pc:sldMkLst>
          <pc:docMk/>
          <pc:sldMk cId="3850616555" sldId="260"/>
        </pc:sldMkLst>
        <pc:spChg chg="mod">
          <ac:chgData name="Sirisha Kuricheti" userId="8b1b4fabe55d6283" providerId="LiveId" clId="{67F36903-2531-430A-8404-5149A4D656C8}" dt="2025-06-05T14:56:23.247" v="12" actId="123"/>
          <ac:spMkLst>
            <pc:docMk/>
            <pc:sldMk cId="3850616555" sldId="260"/>
            <ac:spMk id="3" creationId="{E5162BF2-6887-E595-5287-205F61FDFD05}"/>
          </ac:spMkLst>
        </pc:spChg>
      </pc:sldChg>
      <pc:sldChg chg="modSp mod">
        <pc:chgData name="Sirisha Kuricheti" userId="8b1b4fabe55d6283" providerId="LiveId" clId="{67F36903-2531-430A-8404-5149A4D656C8}" dt="2025-06-05T14:56:30.626" v="13" actId="123"/>
        <pc:sldMkLst>
          <pc:docMk/>
          <pc:sldMk cId="3585064379" sldId="261"/>
        </pc:sldMkLst>
        <pc:spChg chg="mod">
          <ac:chgData name="Sirisha Kuricheti" userId="8b1b4fabe55d6283" providerId="LiveId" clId="{67F36903-2531-430A-8404-5149A4D656C8}" dt="2025-06-05T14:56:30.626" v="13" actId="123"/>
          <ac:spMkLst>
            <pc:docMk/>
            <pc:sldMk cId="3585064379" sldId="261"/>
            <ac:spMk id="3" creationId="{8F86B264-E895-BFD8-8EF5-D31E86736E27}"/>
          </ac:spMkLst>
        </pc:spChg>
      </pc:sldChg>
      <pc:sldChg chg="modSp mod">
        <pc:chgData name="Sirisha Kuricheti" userId="8b1b4fabe55d6283" providerId="LiveId" clId="{67F36903-2531-430A-8404-5149A4D656C8}" dt="2025-06-05T14:57:13.621" v="24" actId="20577"/>
        <pc:sldMkLst>
          <pc:docMk/>
          <pc:sldMk cId="3705454897" sldId="263"/>
        </pc:sldMkLst>
        <pc:spChg chg="mod">
          <ac:chgData name="Sirisha Kuricheti" userId="8b1b4fabe55d6283" providerId="LiveId" clId="{67F36903-2531-430A-8404-5149A4D656C8}" dt="2025-06-05T14:57:13.621" v="24" actId="20577"/>
          <ac:spMkLst>
            <pc:docMk/>
            <pc:sldMk cId="3705454897" sldId="263"/>
            <ac:spMk id="3" creationId="{4AB96798-6516-8EA5-0182-018C24260386}"/>
          </ac:spMkLst>
        </pc:spChg>
      </pc:sldChg>
      <pc:sldChg chg="modSp mod">
        <pc:chgData name="Sirisha Kuricheti" userId="8b1b4fabe55d6283" providerId="LiveId" clId="{67F36903-2531-430A-8404-5149A4D656C8}" dt="2025-06-05T14:57:29.656" v="25" actId="123"/>
        <pc:sldMkLst>
          <pc:docMk/>
          <pc:sldMk cId="2264624754" sldId="264"/>
        </pc:sldMkLst>
        <pc:spChg chg="mod">
          <ac:chgData name="Sirisha Kuricheti" userId="8b1b4fabe55d6283" providerId="LiveId" clId="{67F36903-2531-430A-8404-5149A4D656C8}" dt="2025-06-05T14:57:29.656" v="25" actId="123"/>
          <ac:spMkLst>
            <pc:docMk/>
            <pc:sldMk cId="2264624754" sldId="264"/>
            <ac:spMk id="3" creationId="{8D08FB86-A1C5-CB5F-DF56-8DFC9DC01A66}"/>
          </ac:spMkLst>
        </pc:spChg>
      </pc:sldChg>
      <pc:sldChg chg="modSp mod">
        <pc:chgData name="Sirisha Kuricheti" userId="8b1b4fabe55d6283" providerId="LiveId" clId="{67F36903-2531-430A-8404-5149A4D656C8}" dt="2025-06-05T14:57:39.683" v="27" actId="123"/>
        <pc:sldMkLst>
          <pc:docMk/>
          <pc:sldMk cId="526081948" sldId="265"/>
        </pc:sldMkLst>
        <pc:spChg chg="mod">
          <ac:chgData name="Sirisha Kuricheti" userId="8b1b4fabe55d6283" providerId="LiveId" clId="{67F36903-2531-430A-8404-5149A4D656C8}" dt="2025-06-05T14:57:39.683" v="27" actId="123"/>
          <ac:spMkLst>
            <pc:docMk/>
            <pc:sldMk cId="526081948" sldId="265"/>
            <ac:spMk id="3" creationId="{E5F35BDC-C985-570F-BE4C-FB4C5BF2DCC4}"/>
          </ac:spMkLst>
        </pc:spChg>
      </pc:sldChg>
      <pc:sldChg chg="modSp mod">
        <pc:chgData name="Sirisha Kuricheti" userId="8b1b4fabe55d6283" providerId="LiveId" clId="{67F36903-2531-430A-8404-5149A4D656C8}" dt="2025-07-03T15:26:36.779" v="262" actId="27636"/>
        <pc:sldMkLst>
          <pc:docMk/>
          <pc:sldMk cId="2268820976" sldId="267"/>
        </pc:sldMkLst>
        <pc:spChg chg="mod">
          <ac:chgData name="Sirisha Kuricheti" userId="8b1b4fabe55d6283" providerId="LiveId" clId="{67F36903-2531-430A-8404-5149A4D656C8}" dt="2025-07-03T15:26:36.779" v="262" actId="27636"/>
          <ac:spMkLst>
            <pc:docMk/>
            <pc:sldMk cId="2268820976" sldId="267"/>
            <ac:spMk id="3" creationId="{C420ACC2-E43A-0DA2-7E4E-41F188F5F8A2}"/>
          </ac:spMkLst>
        </pc:spChg>
      </pc:sldChg>
      <pc:sldChg chg="modSp mod">
        <pc:chgData name="Sirisha Kuricheti" userId="8b1b4fabe55d6283" providerId="LiveId" clId="{67F36903-2531-430A-8404-5149A4D656C8}" dt="2025-06-05T14:57:58.019" v="29" actId="123"/>
        <pc:sldMkLst>
          <pc:docMk/>
          <pc:sldMk cId="843158453" sldId="269"/>
        </pc:sldMkLst>
        <pc:spChg chg="mod">
          <ac:chgData name="Sirisha Kuricheti" userId="8b1b4fabe55d6283" providerId="LiveId" clId="{67F36903-2531-430A-8404-5149A4D656C8}" dt="2025-06-05T14:57:58.019" v="29" actId="123"/>
          <ac:spMkLst>
            <pc:docMk/>
            <pc:sldMk cId="843158453" sldId="269"/>
            <ac:spMk id="3" creationId="{25368429-C7E1-70E0-24FB-9035A6DF0CC9}"/>
          </ac:spMkLst>
        </pc:spChg>
      </pc:sldChg>
      <pc:sldChg chg="modSp mod">
        <pc:chgData name="Sirisha Kuricheti" userId="8b1b4fabe55d6283" providerId="LiveId" clId="{67F36903-2531-430A-8404-5149A4D656C8}" dt="2025-06-05T14:58:06.785" v="30" actId="123"/>
        <pc:sldMkLst>
          <pc:docMk/>
          <pc:sldMk cId="3056244793" sldId="270"/>
        </pc:sldMkLst>
        <pc:spChg chg="mod">
          <ac:chgData name="Sirisha Kuricheti" userId="8b1b4fabe55d6283" providerId="LiveId" clId="{67F36903-2531-430A-8404-5149A4D656C8}" dt="2025-06-05T14:58:06.785" v="30" actId="123"/>
          <ac:spMkLst>
            <pc:docMk/>
            <pc:sldMk cId="3056244793" sldId="270"/>
            <ac:spMk id="3" creationId="{54ABFDDA-D676-2023-2028-4EC9E61610D5}"/>
          </ac:spMkLst>
        </pc:spChg>
      </pc:sldChg>
      <pc:sldChg chg="modSp mod">
        <pc:chgData name="Sirisha Kuricheti" userId="8b1b4fabe55d6283" providerId="LiveId" clId="{67F36903-2531-430A-8404-5149A4D656C8}" dt="2025-06-05T14:58:18.445" v="33" actId="123"/>
        <pc:sldMkLst>
          <pc:docMk/>
          <pc:sldMk cId="230387212" sldId="271"/>
        </pc:sldMkLst>
        <pc:spChg chg="mod">
          <ac:chgData name="Sirisha Kuricheti" userId="8b1b4fabe55d6283" providerId="LiveId" clId="{67F36903-2531-430A-8404-5149A4D656C8}" dt="2025-06-05T14:58:18.445" v="33" actId="123"/>
          <ac:spMkLst>
            <pc:docMk/>
            <pc:sldMk cId="230387212" sldId="271"/>
            <ac:spMk id="8" creationId="{BD620149-C127-BF5B-7A18-DD806EA5DFD8}"/>
          </ac:spMkLst>
        </pc:spChg>
      </pc:sldChg>
      <pc:sldChg chg="modSp mod">
        <pc:chgData name="Sirisha Kuricheti" userId="8b1b4fabe55d6283" providerId="LiveId" clId="{67F36903-2531-430A-8404-5149A4D656C8}" dt="2025-06-05T14:58:24.196" v="34" actId="123"/>
        <pc:sldMkLst>
          <pc:docMk/>
          <pc:sldMk cId="255736490" sldId="272"/>
        </pc:sldMkLst>
        <pc:spChg chg="mod">
          <ac:chgData name="Sirisha Kuricheti" userId="8b1b4fabe55d6283" providerId="LiveId" clId="{67F36903-2531-430A-8404-5149A4D656C8}" dt="2025-06-05T14:58:24.196" v="34" actId="123"/>
          <ac:spMkLst>
            <pc:docMk/>
            <pc:sldMk cId="255736490" sldId="272"/>
            <ac:spMk id="3" creationId="{C2B64D8D-F60B-FC14-5DCC-61FF6AB9AB6C}"/>
          </ac:spMkLst>
        </pc:spChg>
      </pc:sldChg>
      <pc:sldChg chg="modSp mod">
        <pc:chgData name="Sirisha Kuricheti" userId="8b1b4fabe55d6283" providerId="LiveId" clId="{67F36903-2531-430A-8404-5149A4D656C8}" dt="2025-06-05T14:58:30.696" v="35" actId="123"/>
        <pc:sldMkLst>
          <pc:docMk/>
          <pc:sldMk cId="1186137356" sldId="273"/>
        </pc:sldMkLst>
        <pc:spChg chg="mod">
          <ac:chgData name="Sirisha Kuricheti" userId="8b1b4fabe55d6283" providerId="LiveId" clId="{67F36903-2531-430A-8404-5149A4D656C8}" dt="2025-06-05T14:58:30.696" v="35" actId="123"/>
          <ac:spMkLst>
            <pc:docMk/>
            <pc:sldMk cId="1186137356" sldId="273"/>
            <ac:spMk id="3" creationId="{CF84BCD5-2C82-DAC8-3886-4F51512BAF12}"/>
          </ac:spMkLst>
        </pc:spChg>
      </pc:sldChg>
      <pc:sldChg chg="modSp mod">
        <pc:chgData name="Sirisha Kuricheti" userId="8b1b4fabe55d6283" providerId="LiveId" clId="{67F36903-2531-430A-8404-5149A4D656C8}" dt="2025-06-05T14:58:36.817" v="36" actId="123"/>
        <pc:sldMkLst>
          <pc:docMk/>
          <pc:sldMk cId="2709441369" sldId="274"/>
        </pc:sldMkLst>
        <pc:spChg chg="mod">
          <ac:chgData name="Sirisha Kuricheti" userId="8b1b4fabe55d6283" providerId="LiveId" clId="{67F36903-2531-430A-8404-5149A4D656C8}" dt="2025-06-05T14:58:36.817" v="36" actId="123"/>
          <ac:spMkLst>
            <pc:docMk/>
            <pc:sldMk cId="2709441369" sldId="274"/>
            <ac:spMk id="7" creationId="{DF24CC84-1E24-D98D-5FE9-9C2EB3367F54}"/>
          </ac:spMkLst>
        </pc:spChg>
      </pc:sldChg>
      <pc:sldChg chg="modSp mod">
        <pc:chgData name="Sirisha Kuricheti" userId="8b1b4fabe55d6283" providerId="LiveId" clId="{67F36903-2531-430A-8404-5149A4D656C8}" dt="2025-06-05T14:58:54.890" v="39" actId="1076"/>
        <pc:sldMkLst>
          <pc:docMk/>
          <pc:sldMk cId="854045372" sldId="275"/>
        </pc:sldMkLst>
        <pc:spChg chg="mod">
          <ac:chgData name="Sirisha Kuricheti" userId="8b1b4fabe55d6283" providerId="LiveId" clId="{67F36903-2531-430A-8404-5149A4D656C8}" dt="2025-06-05T14:58:54.890" v="39" actId="1076"/>
          <ac:spMkLst>
            <pc:docMk/>
            <pc:sldMk cId="854045372" sldId="275"/>
            <ac:spMk id="3" creationId="{F04422EC-E003-F663-097A-BEEB6EA957F9}"/>
          </ac:spMkLst>
        </pc:spChg>
      </pc:sldChg>
      <pc:sldChg chg="modSp mod">
        <pc:chgData name="Sirisha Kuricheti" userId="8b1b4fabe55d6283" providerId="LiveId" clId="{67F36903-2531-430A-8404-5149A4D656C8}" dt="2025-06-05T14:59:01.944" v="41" actId="1038"/>
        <pc:sldMkLst>
          <pc:docMk/>
          <pc:sldMk cId="649941991" sldId="276"/>
        </pc:sldMkLst>
        <pc:spChg chg="mod">
          <ac:chgData name="Sirisha Kuricheti" userId="8b1b4fabe55d6283" providerId="LiveId" clId="{67F36903-2531-430A-8404-5149A4D656C8}" dt="2025-06-05T14:59:00.540" v="40" actId="123"/>
          <ac:spMkLst>
            <pc:docMk/>
            <pc:sldMk cId="649941991" sldId="276"/>
            <ac:spMk id="3" creationId="{09C488AA-3DB7-FA52-CD9F-2A9A77227319}"/>
          </ac:spMkLst>
        </pc:spChg>
        <pc:picChg chg="mod">
          <ac:chgData name="Sirisha Kuricheti" userId="8b1b4fabe55d6283" providerId="LiveId" clId="{67F36903-2531-430A-8404-5149A4D656C8}" dt="2025-06-05T14:59:01.944" v="41" actId="1038"/>
          <ac:picMkLst>
            <pc:docMk/>
            <pc:sldMk cId="649941991" sldId="276"/>
            <ac:picMk id="5" creationId="{A89196B7-F1D6-56B0-3D3C-BFB0C76EDEB6}"/>
          </ac:picMkLst>
        </pc:picChg>
      </pc:sldChg>
      <pc:sldChg chg="modSp mod">
        <pc:chgData name="Sirisha Kuricheti" userId="8b1b4fabe55d6283" providerId="LiveId" clId="{67F36903-2531-430A-8404-5149A4D656C8}" dt="2025-06-05T14:59:09.976" v="42" actId="123"/>
        <pc:sldMkLst>
          <pc:docMk/>
          <pc:sldMk cId="287083633" sldId="277"/>
        </pc:sldMkLst>
        <pc:spChg chg="mod">
          <ac:chgData name="Sirisha Kuricheti" userId="8b1b4fabe55d6283" providerId="LiveId" clId="{67F36903-2531-430A-8404-5149A4D656C8}" dt="2025-06-05T14:59:09.976" v="42" actId="123"/>
          <ac:spMkLst>
            <pc:docMk/>
            <pc:sldMk cId="287083633" sldId="277"/>
            <ac:spMk id="4" creationId="{7AD72392-6D98-72A2-D207-E39547BBC5DA}"/>
          </ac:spMkLst>
        </pc:spChg>
      </pc:sldChg>
      <pc:sldChg chg="modSp mod">
        <pc:chgData name="Sirisha Kuricheti" userId="8b1b4fabe55d6283" providerId="LiveId" clId="{67F36903-2531-430A-8404-5149A4D656C8}" dt="2025-06-05T14:59:27.014" v="44" actId="1076"/>
        <pc:sldMkLst>
          <pc:docMk/>
          <pc:sldMk cId="447144027" sldId="278"/>
        </pc:sldMkLst>
        <pc:spChg chg="mod">
          <ac:chgData name="Sirisha Kuricheti" userId="8b1b4fabe55d6283" providerId="LiveId" clId="{67F36903-2531-430A-8404-5149A4D656C8}" dt="2025-06-05T14:59:27.014" v="44" actId="1076"/>
          <ac:spMkLst>
            <pc:docMk/>
            <pc:sldMk cId="447144027" sldId="278"/>
            <ac:spMk id="3" creationId="{C15307B1-C6E4-7375-1BA7-29B66B46FDCC}"/>
          </ac:spMkLst>
        </pc:spChg>
      </pc:sldChg>
      <pc:sldChg chg="modSp mod">
        <pc:chgData name="Sirisha Kuricheti" userId="8b1b4fabe55d6283" providerId="LiveId" clId="{67F36903-2531-430A-8404-5149A4D656C8}" dt="2025-06-05T14:59:32.965" v="45" actId="123"/>
        <pc:sldMkLst>
          <pc:docMk/>
          <pc:sldMk cId="1328785618" sldId="280"/>
        </pc:sldMkLst>
        <pc:spChg chg="mod">
          <ac:chgData name="Sirisha Kuricheti" userId="8b1b4fabe55d6283" providerId="LiveId" clId="{67F36903-2531-430A-8404-5149A4D656C8}" dt="2025-06-05T14:59:32.965" v="45" actId="123"/>
          <ac:spMkLst>
            <pc:docMk/>
            <pc:sldMk cId="1328785618" sldId="280"/>
            <ac:spMk id="3" creationId="{052CF751-887D-2D04-F6DA-E44692BFFCB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78B1B-DAD5-48FD-8431-446DD42A7226}" type="datetimeFigureOut">
              <a:rPr lang="en-IN" smtClean="0"/>
              <a:t>03-07-2025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754D8C-CEC7-471A-8123-D70A33C6C3C1}" type="slidenum">
              <a:rPr lang="en-IN" smtClean="0"/>
              <a:t>‹#›</a:t>
            </a:fld>
            <a:endParaRPr lang="en-IN"/>
          </a:p>
        </p:txBody>
      </p:sp>
    </p:spTree>
    <p:extLst>
      <p:ext uri="{BB962C8B-B14F-4D97-AF65-F5344CB8AC3E}">
        <p14:creationId xmlns:p14="http://schemas.microsoft.com/office/powerpoint/2010/main" val="3851163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2754D8C-CEC7-471A-8123-D70A33C6C3C1}" type="slidenum">
              <a:rPr lang="en-IN" smtClean="0"/>
              <a:t>6</a:t>
            </a:fld>
            <a:endParaRPr lang="en-IN"/>
          </a:p>
        </p:txBody>
      </p:sp>
    </p:spTree>
    <p:extLst>
      <p:ext uri="{BB962C8B-B14F-4D97-AF65-F5344CB8AC3E}">
        <p14:creationId xmlns:p14="http://schemas.microsoft.com/office/powerpoint/2010/main" val="3429344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67310-CD80-4DC8-A965-A6DEE1B4605F}" type="datetimeFigureOut">
              <a:rPr lang="en-IN" smtClean="0"/>
              <a:t>03-07-2025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C72D49-4E86-4BCA-A4E4-1B88FEA58F8B}" type="slidenum">
              <a:rPr lang="en-IN" smtClean="0"/>
              <a:t>‹#›</a:t>
            </a:fld>
            <a:endParaRPr lang="en-IN"/>
          </a:p>
        </p:txBody>
      </p:sp>
    </p:spTree>
    <p:extLst>
      <p:ext uri="{BB962C8B-B14F-4D97-AF65-F5344CB8AC3E}">
        <p14:creationId xmlns:p14="http://schemas.microsoft.com/office/powerpoint/2010/main" val="3994696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B67310-CD80-4DC8-A965-A6DEE1B4605F}" type="datetimeFigureOut">
              <a:rPr lang="en-IN" smtClean="0"/>
              <a:t>03-07-2025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C72D49-4E86-4BCA-A4E4-1B88FEA58F8B}" type="slidenum">
              <a:rPr lang="en-IN" smtClean="0"/>
              <a:t>‹#›</a:t>
            </a:fld>
            <a:endParaRPr lang="en-IN"/>
          </a:p>
        </p:txBody>
      </p:sp>
    </p:spTree>
    <p:extLst>
      <p:ext uri="{BB962C8B-B14F-4D97-AF65-F5344CB8AC3E}">
        <p14:creationId xmlns:p14="http://schemas.microsoft.com/office/powerpoint/2010/main" val="1875148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B67310-CD80-4DC8-A965-A6DEE1B4605F}" type="datetimeFigureOut">
              <a:rPr lang="en-IN" smtClean="0"/>
              <a:t>03-07-2025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C72D49-4E86-4BCA-A4E4-1B88FEA58F8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121671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B67310-CD80-4DC8-A965-A6DEE1B4605F}" type="datetimeFigureOut">
              <a:rPr lang="en-IN" smtClean="0"/>
              <a:t>03-07-2025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C72D49-4E86-4BCA-A4E4-1B88FEA58F8B}" type="slidenum">
              <a:rPr lang="en-IN" smtClean="0"/>
              <a:t>‹#›</a:t>
            </a:fld>
            <a:endParaRPr lang="en-IN"/>
          </a:p>
        </p:txBody>
      </p:sp>
    </p:spTree>
    <p:extLst>
      <p:ext uri="{BB962C8B-B14F-4D97-AF65-F5344CB8AC3E}">
        <p14:creationId xmlns:p14="http://schemas.microsoft.com/office/powerpoint/2010/main" val="778459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B67310-CD80-4DC8-A965-A6DEE1B4605F}" type="datetimeFigureOut">
              <a:rPr lang="en-IN" smtClean="0"/>
              <a:t>03-07-2025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C72D49-4E86-4BCA-A4E4-1B88FEA58F8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823506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B67310-CD80-4DC8-A965-A6DEE1B4605F}" type="datetimeFigureOut">
              <a:rPr lang="en-IN" smtClean="0"/>
              <a:t>03-07-2025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C72D49-4E86-4BCA-A4E4-1B88FEA58F8B}" type="slidenum">
              <a:rPr lang="en-IN" smtClean="0"/>
              <a:t>‹#›</a:t>
            </a:fld>
            <a:endParaRPr lang="en-IN"/>
          </a:p>
        </p:txBody>
      </p:sp>
    </p:spTree>
    <p:extLst>
      <p:ext uri="{BB962C8B-B14F-4D97-AF65-F5344CB8AC3E}">
        <p14:creationId xmlns:p14="http://schemas.microsoft.com/office/powerpoint/2010/main" val="2400553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B67310-CD80-4DC8-A965-A6DEE1B4605F}" type="datetimeFigureOut">
              <a:rPr lang="en-IN" smtClean="0"/>
              <a:t>03-07-2025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C72D49-4E86-4BCA-A4E4-1B88FEA58F8B}" type="slidenum">
              <a:rPr lang="en-IN" smtClean="0"/>
              <a:t>‹#›</a:t>
            </a:fld>
            <a:endParaRPr lang="en-IN"/>
          </a:p>
        </p:txBody>
      </p:sp>
    </p:spTree>
    <p:extLst>
      <p:ext uri="{BB962C8B-B14F-4D97-AF65-F5344CB8AC3E}">
        <p14:creationId xmlns:p14="http://schemas.microsoft.com/office/powerpoint/2010/main" val="1297177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B67310-CD80-4DC8-A965-A6DEE1B4605F}" type="datetimeFigureOut">
              <a:rPr lang="en-IN" smtClean="0"/>
              <a:t>03-07-2025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C72D49-4E86-4BCA-A4E4-1B88FEA58F8B}" type="slidenum">
              <a:rPr lang="en-IN" smtClean="0"/>
              <a:t>‹#›</a:t>
            </a:fld>
            <a:endParaRPr lang="en-IN"/>
          </a:p>
        </p:txBody>
      </p:sp>
    </p:spTree>
    <p:extLst>
      <p:ext uri="{BB962C8B-B14F-4D97-AF65-F5344CB8AC3E}">
        <p14:creationId xmlns:p14="http://schemas.microsoft.com/office/powerpoint/2010/main" val="2547667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B67310-CD80-4DC8-A965-A6DEE1B4605F}" type="datetimeFigureOut">
              <a:rPr lang="en-IN" smtClean="0"/>
              <a:t>03-07-2025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C72D49-4E86-4BCA-A4E4-1B88FEA58F8B}" type="slidenum">
              <a:rPr lang="en-IN" smtClean="0"/>
              <a:t>‹#›</a:t>
            </a:fld>
            <a:endParaRPr lang="en-IN"/>
          </a:p>
        </p:txBody>
      </p:sp>
    </p:spTree>
    <p:extLst>
      <p:ext uri="{BB962C8B-B14F-4D97-AF65-F5344CB8AC3E}">
        <p14:creationId xmlns:p14="http://schemas.microsoft.com/office/powerpoint/2010/main" val="4041083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B67310-CD80-4DC8-A965-A6DEE1B4605F}" type="datetimeFigureOut">
              <a:rPr lang="en-IN" smtClean="0"/>
              <a:t>03-07-2025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C72D49-4E86-4BCA-A4E4-1B88FEA58F8B}" type="slidenum">
              <a:rPr lang="en-IN" smtClean="0"/>
              <a:t>‹#›</a:t>
            </a:fld>
            <a:endParaRPr lang="en-IN"/>
          </a:p>
        </p:txBody>
      </p:sp>
    </p:spTree>
    <p:extLst>
      <p:ext uri="{BB962C8B-B14F-4D97-AF65-F5344CB8AC3E}">
        <p14:creationId xmlns:p14="http://schemas.microsoft.com/office/powerpoint/2010/main" val="2485692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B67310-CD80-4DC8-A965-A6DEE1B4605F}" type="datetimeFigureOut">
              <a:rPr lang="en-IN" smtClean="0"/>
              <a:t>03-07-2025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C72D49-4E86-4BCA-A4E4-1B88FEA58F8B}" type="slidenum">
              <a:rPr lang="en-IN" smtClean="0"/>
              <a:t>‹#›</a:t>
            </a:fld>
            <a:endParaRPr lang="en-IN"/>
          </a:p>
        </p:txBody>
      </p:sp>
    </p:spTree>
    <p:extLst>
      <p:ext uri="{BB962C8B-B14F-4D97-AF65-F5344CB8AC3E}">
        <p14:creationId xmlns:p14="http://schemas.microsoft.com/office/powerpoint/2010/main" val="3490230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AB67310-CD80-4DC8-A965-A6DEE1B4605F}" type="datetimeFigureOut">
              <a:rPr lang="en-IN" smtClean="0"/>
              <a:t>03-07-2025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C72D49-4E86-4BCA-A4E4-1B88FEA58F8B}" type="slidenum">
              <a:rPr lang="en-IN" smtClean="0"/>
              <a:t>‹#›</a:t>
            </a:fld>
            <a:endParaRPr lang="en-IN"/>
          </a:p>
        </p:txBody>
      </p:sp>
    </p:spTree>
    <p:extLst>
      <p:ext uri="{BB962C8B-B14F-4D97-AF65-F5344CB8AC3E}">
        <p14:creationId xmlns:p14="http://schemas.microsoft.com/office/powerpoint/2010/main" val="2781661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AB67310-CD80-4DC8-A965-A6DEE1B4605F}" type="datetimeFigureOut">
              <a:rPr lang="en-IN" smtClean="0"/>
              <a:t>03-07-2025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C72D49-4E86-4BCA-A4E4-1B88FEA58F8B}" type="slidenum">
              <a:rPr lang="en-IN" smtClean="0"/>
              <a:t>‹#›</a:t>
            </a:fld>
            <a:endParaRPr lang="en-IN"/>
          </a:p>
        </p:txBody>
      </p:sp>
    </p:spTree>
    <p:extLst>
      <p:ext uri="{BB962C8B-B14F-4D97-AF65-F5344CB8AC3E}">
        <p14:creationId xmlns:p14="http://schemas.microsoft.com/office/powerpoint/2010/main" val="159647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B67310-CD80-4DC8-A965-A6DEE1B4605F}" type="datetimeFigureOut">
              <a:rPr lang="en-IN" smtClean="0"/>
              <a:t>03-07-2025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9C72D49-4E86-4BCA-A4E4-1B88FEA58F8B}" type="slidenum">
              <a:rPr lang="en-IN" smtClean="0"/>
              <a:t>‹#›</a:t>
            </a:fld>
            <a:endParaRPr lang="en-IN"/>
          </a:p>
        </p:txBody>
      </p:sp>
    </p:spTree>
    <p:extLst>
      <p:ext uri="{BB962C8B-B14F-4D97-AF65-F5344CB8AC3E}">
        <p14:creationId xmlns:p14="http://schemas.microsoft.com/office/powerpoint/2010/main" val="3857629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AB67310-CD80-4DC8-A965-A6DEE1B4605F}" type="datetimeFigureOut">
              <a:rPr lang="en-IN" smtClean="0"/>
              <a:t>03-07-2025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C72D49-4E86-4BCA-A4E4-1B88FEA58F8B}" type="slidenum">
              <a:rPr lang="en-IN" smtClean="0"/>
              <a:t>‹#›</a:t>
            </a:fld>
            <a:endParaRPr lang="en-IN"/>
          </a:p>
        </p:txBody>
      </p:sp>
    </p:spTree>
    <p:extLst>
      <p:ext uri="{BB962C8B-B14F-4D97-AF65-F5344CB8AC3E}">
        <p14:creationId xmlns:p14="http://schemas.microsoft.com/office/powerpoint/2010/main" val="394624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AB67310-CD80-4DC8-A965-A6DEE1B4605F}" type="datetimeFigureOut">
              <a:rPr lang="en-IN" smtClean="0"/>
              <a:t>03-07-2025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C72D49-4E86-4BCA-A4E4-1B88FEA58F8B}" type="slidenum">
              <a:rPr lang="en-IN" smtClean="0"/>
              <a:t>‹#›</a:t>
            </a:fld>
            <a:endParaRPr lang="en-IN"/>
          </a:p>
        </p:txBody>
      </p:sp>
    </p:spTree>
    <p:extLst>
      <p:ext uri="{BB962C8B-B14F-4D97-AF65-F5344CB8AC3E}">
        <p14:creationId xmlns:p14="http://schemas.microsoft.com/office/powerpoint/2010/main" val="1049569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AB67310-CD80-4DC8-A965-A6DEE1B4605F}" type="datetimeFigureOut">
              <a:rPr lang="en-IN" smtClean="0"/>
              <a:t>03-07-2025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9C72D49-4E86-4BCA-A4E4-1B88FEA58F8B}" type="slidenum">
              <a:rPr lang="en-IN" smtClean="0"/>
              <a:t>‹#›</a:t>
            </a:fld>
            <a:endParaRPr lang="en-IN"/>
          </a:p>
        </p:txBody>
      </p:sp>
    </p:spTree>
    <p:extLst>
      <p:ext uri="{BB962C8B-B14F-4D97-AF65-F5344CB8AC3E}">
        <p14:creationId xmlns:p14="http://schemas.microsoft.com/office/powerpoint/2010/main" val="149729636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A2BB9-7F5E-69BC-9391-6A68982E327E}"/>
              </a:ext>
            </a:extLst>
          </p:cNvPr>
          <p:cNvSpPr>
            <a:spLocks noGrp="1"/>
          </p:cNvSpPr>
          <p:nvPr>
            <p:ph type="ctrTitle"/>
          </p:nvPr>
        </p:nvSpPr>
        <p:spPr>
          <a:xfrm>
            <a:off x="448056" y="1644200"/>
            <a:ext cx="10351008" cy="2086552"/>
          </a:xfrm>
        </p:spPr>
        <p:txBody>
          <a:bodyPr/>
          <a:lstStyle/>
          <a:p>
            <a:pPr algn="ctr"/>
            <a:r>
              <a:rPr lang="en-US" sz="3600" dirty="0">
                <a:solidFill>
                  <a:schemeClr val="tx2">
                    <a:lumMod val="50000"/>
                  </a:schemeClr>
                </a:solidFill>
                <a:latin typeface="Times New Roman" panose="02020603050405020304" pitchFamily="18" charset="0"/>
                <a:cs typeface="Times New Roman" panose="02020603050405020304" pitchFamily="18" charset="0"/>
              </a:rPr>
              <a:t>ONLINE MONITORING OF UNAUTHORIZED CONSTRUCTION ACROSS THE CITY</a:t>
            </a:r>
            <a:endParaRPr lang="en-IN" sz="3600" dirty="0">
              <a:solidFill>
                <a:schemeClr val="tx2">
                  <a:lumMod val="50000"/>
                </a:schemeClr>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A2DB2E1-85BC-F5B4-F58E-2128531340D7}"/>
              </a:ext>
            </a:extLst>
          </p:cNvPr>
          <p:cNvSpPr>
            <a:spLocks noGrp="1"/>
          </p:cNvSpPr>
          <p:nvPr>
            <p:ph type="subTitle" idx="1"/>
          </p:nvPr>
        </p:nvSpPr>
        <p:spPr>
          <a:xfrm>
            <a:off x="612648" y="4151375"/>
            <a:ext cx="4588617" cy="1708651"/>
          </a:xfrm>
        </p:spPr>
        <p:txBody>
          <a:bodyPr>
            <a:normAutofit/>
          </a:bodyPr>
          <a:lstStyle/>
          <a:p>
            <a:pPr algn="just"/>
            <a:r>
              <a:rPr lang="en-IN" sz="2000" dirty="0">
                <a:solidFill>
                  <a:srgbClr val="002060"/>
                </a:solidFill>
                <a:latin typeface="Times New Roman" panose="02020603050405020304" pitchFamily="18" charset="0"/>
                <a:cs typeface="Times New Roman" panose="02020603050405020304" pitchFamily="18" charset="0"/>
              </a:rPr>
              <a:t>BATCH – 20</a:t>
            </a:r>
          </a:p>
          <a:p>
            <a:pPr algn="just"/>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D. ADITHYA – 227Y1A1266</a:t>
            </a:r>
          </a:p>
          <a:p>
            <a:pPr algn="just"/>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A. RAHUL REDDY – 227Y1A1299</a:t>
            </a:r>
          </a:p>
          <a:p>
            <a:pPr algn="just"/>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K. SIRISHA – 227Y1A12B3</a:t>
            </a:r>
          </a:p>
        </p:txBody>
      </p:sp>
      <p:pic>
        <p:nvPicPr>
          <p:cNvPr id="4" name="image2.jpeg">
            <a:extLst>
              <a:ext uri="{FF2B5EF4-FFF2-40B4-BE49-F238E27FC236}">
                <a16:creationId xmlns:a16="http://schemas.microsoft.com/office/drawing/2014/main" id="{EF4B1E98-674F-BFAD-77B7-BD2BC1B9D942}"/>
              </a:ext>
            </a:extLst>
          </p:cNvPr>
          <p:cNvPicPr>
            <a:picLocks noChangeAspect="1"/>
          </p:cNvPicPr>
          <p:nvPr/>
        </p:nvPicPr>
        <p:blipFill>
          <a:blip r:embed="rId2" cstate="print"/>
          <a:stretch>
            <a:fillRect/>
          </a:stretch>
        </p:blipFill>
        <p:spPr>
          <a:xfrm>
            <a:off x="2633683" y="364041"/>
            <a:ext cx="6581562" cy="1346227"/>
          </a:xfrm>
          <a:prstGeom prst="rect">
            <a:avLst/>
          </a:prstGeom>
        </p:spPr>
      </p:pic>
      <p:sp>
        <p:nvSpPr>
          <p:cNvPr id="5" name="TextBox 4">
            <a:extLst>
              <a:ext uri="{FF2B5EF4-FFF2-40B4-BE49-F238E27FC236}">
                <a16:creationId xmlns:a16="http://schemas.microsoft.com/office/drawing/2014/main" id="{4E06779E-55A7-A6D1-D8CC-6EF962841359}"/>
              </a:ext>
            </a:extLst>
          </p:cNvPr>
          <p:cNvSpPr txBox="1"/>
          <p:nvPr/>
        </p:nvSpPr>
        <p:spPr>
          <a:xfrm>
            <a:off x="6990737" y="4395019"/>
            <a:ext cx="3569107" cy="1015663"/>
          </a:xfrm>
          <a:prstGeom prst="rect">
            <a:avLst/>
          </a:prstGeom>
          <a:noFill/>
        </p:spPr>
        <p:txBody>
          <a:bodyPr wrap="square" rtlCol="0">
            <a:spAutoFit/>
          </a:bodyPr>
          <a:lstStyle/>
          <a:p>
            <a:r>
              <a:rPr lang="en-IN" sz="2000" b="1" u="sng" dirty="0">
                <a:solidFill>
                  <a:schemeClr val="tx2">
                    <a:lumMod val="60000"/>
                    <a:lumOff val="40000"/>
                  </a:schemeClr>
                </a:solidFill>
                <a:latin typeface="Times New Roman" panose="02020603050405020304" pitchFamily="18" charset="0"/>
                <a:cs typeface="Times New Roman" panose="02020603050405020304" pitchFamily="18" charset="0"/>
              </a:rPr>
              <a:t>Under the </a:t>
            </a:r>
            <a:r>
              <a:rPr lang="en-IN" sz="2000" b="1" u="sng" dirty="0" err="1">
                <a:solidFill>
                  <a:schemeClr val="tx2">
                    <a:lumMod val="60000"/>
                    <a:lumOff val="40000"/>
                  </a:schemeClr>
                </a:solidFill>
                <a:latin typeface="Times New Roman" panose="02020603050405020304" pitchFamily="18" charset="0"/>
                <a:cs typeface="Times New Roman" panose="02020603050405020304" pitchFamily="18" charset="0"/>
              </a:rPr>
              <a:t>guidence</a:t>
            </a:r>
            <a:r>
              <a:rPr lang="en-IN" sz="2000" b="1" u="sng" dirty="0">
                <a:solidFill>
                  <a:schemeClr val="tx2">
                    <a:lumMod val="60000"/>
                    <a:lumOff val="40000"/>
                  </a:schemeClr>
                </a:solidFill>
                <a:latin typeface="Times New Roman" panose="02020603050405020304" pitchFamily="18" charset="0"/>
                <a:cs typeface="Times New Roman" panose="02020603050405020304" pitchFamily="18" charset="0"/>
              </a:rPr>
              <a:t> of:</a:t>
            </a:r>
          </a:p>
          <a:p>
            <a:endParaRPr lang="en-IN" sz="2000" u="sng" dirty="0">
              <a:latin typeface="Times New Roman" panose="02020603050405020304" pitchFamily="18" charset="0"/>
              <a:cs typeface="Times New Roman" panose="02020603050405020304" pitchFamily="18" charset="0"/>
            </a:endParaRPr>
          </a:p>
          <a:p>
            <a:r>
              <a:rPr lang="en-IN" sz="2000" b="1" dirty="0">
                <a:solidFill>
                  <a:srgbClr val="7030A0"/>
                </a:solidFill>
                <a:latin typeface="Times New Roman" panose="02020603050405020304" pitchFamily="18" charset="0"/>
                <a:cs typeface="Times New Roman" panose="02020603050405020304" pitchFamily="18" charset="0"/>
              </a:rPr>
              <a:t>Mrs. KARIMUNNISA SHAIK</a:t>
            </a:r>
          </a:p>
        </p:txBody>
      </p:sp>
    </p:spTree>
    <p:extLst>
      <p:ext uri="{BB962C8B-B14F-4D97-AF65-F5344CB8AC3E}">
        <p14:creationId xmlns:p14="http://schemas.microsoft.com/office/powerpoint/2010/main" val="1160662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63C5F-268F-D7EA-7500-5D9C54C61AB6}"/>
              </a:ext>
            </a:extLst>
          </p:cNvPr>
          <p:cNvSpPr>
            <a:spLocks noGrp="1"/>
          </p:cNvSpPr>
          <p:nvPr>
            <p:ph type="title"/>
          </p:nvPr>
        </p:nvSpPr>
        <p:spPr>
          <a:xfrm>
            <a:off x="677334" y="329184"/>
            <a:ext cx="8596668" cy="1060704"/>
          </a:xfrm>
        </p:spPr>
        <p:txBody>
          <a:bodyPr/>
          <a:lstStyle/>
          <a:p>
            <a:r>
              <a:rPr lang="en-IN" altLang="en-US" b="1" dirty="0">
                <a:solidFill>
                  <a:schemeClr val="accent3">
                    <a:lumMod val="50000"/>
                  </a:schemeClr>
                </a:solidFill>
                <a:latin typeface="Times New Roman" panose="02020603050405020304" pitchFamily="18" charset="0"/>
                <a:cs typeface="Times New Roman" panose="02020603050405020304" pitchFamily="18" charset="0"/>
              </a:rPr>
              <a:t>SYSTEM ARCHITECTURE </a:t>
            </a:r>
            <a:endParaRPr lang="en-IN" dirty="0">
              <a:solidFill>
                <a:schemeClr val="accent3">
                  <a:lumMod val="50000"/>
                </a:schemeClr>
              </a:solidFill>
            </a:endParaRPr>
          </a:p>
        </p:txBody>
      </p:sp>
      <p:pic>
        <p:nvPicPr>
          <p:cNvPr id="7" name="Content Placeholder 6">
            <a:extLst>
              <a:ext uri="{FF2B5EF4-FFF2-40B4-BE49-F238E27FC236}">
                <a16:creationId xmlns:a16="http://schemas.microsoft.com/office/drawing/2014/main" id="{23D18FAB-7A9F-FD4D-A7C3-7514F4C343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6181" y="1268362"/>
            <a:ext cx="8849032" cy="5260454"/>
          </a:xfrm>
        </p:spPr>
      </p:pic>
    </p:spTree>
    <p:extLst>
      <p:ext uri="{BB962C8B-B14F-4D97-AF65-F5344CB8AC3E}">
        <p14:creationId xmlns:p14="http://schemas.microsoft.com/office/powerpoint/2010/main" val="2289236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8B1B5-EEBC-07F4-6C4D-305984CCC219}"/>
              </a:ext>
            </a:extLst>
          </p:cNvPr>
          <p:cNvSpPr>
            <a:spLocks noGrp="1"/>
          </p:cNvSpPr>
          <p:nvPr>
            <p:ph type="title"/>
          </p:nvPr>
        </p:nvSpPr>
        <p:spPr>
          <a:xfrm>
            <a:off x="677334" y="609600"/>
            <a:ext cx="8596668" cy="835152"/>
          </a:xfrm>
        </p:spPr>
        <p:txBody>
          <a:bodyPr/>
          <a:lstStyle/>
          <a:p>
            <a:r>
              <a:rPr lang="en-IN" altLang="en-US" b="1" dirty="0">
                <a:solidFill>
                  <a:schemeClr val="accent3">
                    <a:lumMod val="50000"/>
                  </a:schemeClr>
                </a:solidFill>
                <a:latin typeface="Times New Roman" panose="02020603050405020304" pitchFamily="18" charset="0"/>
                <a:cs typeface="Times New Roman" panose="02020603050405020304" pitchFamily="18" charset="0"/>
              </a:rPr>
              <a:t>UML DIAGRAMS</a:t>
            </a:r>
            <a:endParaRPr lang="en-IN" dirty="0">
              <a:solidFill>
                <a:schemeClr val="accent3">
                  <a:lumMod val="50000"/>
                </a:schemeClr>
              </a:solidFill>
            </a:endParaRPr>
          </a:p>
        </p:txBody>
      </p:sp>
      <p:sp>
        <p:nvSpPr>
          <p:cNvPr id="3" name="Content Placeholder 2">
            <a:extLst>
              <a:ext uri="{FF2B5EF4-FFF2-40B4-BE49-F238E27FC236}">
                <a16:creationId xmlns:a16="http://schemas.microsoft.com/office/drawing/2014/main" id="{C420ACC2-E43A-0DA2-7E4E-41F188F5F8A2}"/>
              </a:ext>
            </a:extLst>
          </p:cNvPr>
          <p:cNvSpPr>
            <a:spLocks noGrp="1"/>
          </p:cNvSpPr>
          <p:nvPr>
            <p:ph idx="1"/>
          </p:nvPr>
        </p:nvSpPr>
        <p:spPr>
          <a:xfrm>
            <a:off x="677333" y="1444753"/>
            <a:ext cx="8596667" cy="4803647"/>
          </a:xfrm>
        </p:spPr>
        <p:txBody>
          <a:bodyPr>
            <a:normAutofit lnSpcReduction="10000"/>
          </a:bodyPr>
          <a:lstStyle/>
          <a:p>
            <a:pPr marL="192405" marR="4445" indent="0" algn="just">
              <a:spcBef>
                <a:spcPts val="1520"/>
              </a:spcBef>
              <a:buNone/>
            </a:pPr>
            <a:r>
              <a:rPr lang="en-US" sz="2000" dirty="0">
                <a:latin typeface="Times New Roman" panose="02020603050405020304" pitchFamily="18" charset="0"/>
                <a:cs typeface="Times New Roman" panose="02020603050405020304" pitchFamily="18" charset="0"/>
              </a:rPr>
              <a:t>Unified Modelling Language (UML) diagrams are used to visually represent the design and structure of a software system. For the system, UML diagrams help stakeholders, developers, and administrators understand how the system behaves, how users interact with it, and how components are structured and communicate internally. </a:t>
            </a:r>
          </a:p>
          <a:p>
            <a:pPr marL="192405" marR="4445" indent="0" algn="just">
              <a:spcBef>
                <a:spcPts val="1520"/>
              </a:spcBef>
              <a:buNone/>
            </a:pPr>
            <a:r>
              <a:rPr lang="en-US" sz="2000" dirty="0">
                <a:latin typeface="Times New Roman" panose="02020603050405020304" pitchFamily="18" charset="0"/>
                <a:cs typeface="Times New Roman" panose="02020603050405020304" pitchFamily="18" charset="0"/>
              </a:rPr>
              <a:t>User:</a:t>
            </a:r>
          </a:p>
          <a:p>
            <a:pPr marL="192405" marR="4445" indent="0" algn="just">
              <a:spcBef>
                <a:spcPts val="1520"/>
              </a:spcBef>
              <a:buNone/>
            </a:pPr>
            <a:r>
              <a:rPr lang="en-US" sz="2000" dirty="0">
                <a:latin typeface="Times New Roman" panose="02020603050405020304" pitchFamily="18" charset="0"/>
                <a:cs typeface="Times New Roman" panose="02020603050405020304" pitchFamily="18" charset="0"/>
              </a:rPr>
              <a:t> Attributes: User ID, Name, Email, Phone, Role (Citizen/Officer/Admin). </a:t>
            </a:r>
          </a:p>
          <a:p>
            <a:pPr marL="192405" marR="4445" indent="0" algn="just">
              <a:spcBef>
                <a:spcPts val="1520"/>
              </a:spcBef>
              <a:buNone/>
            </a:pPr>
            <a:r>
              <a:rPr lang="en-US" sz="2000" dirty="0">
                <a:latin typeface="Times New Roman" panose="02020603050405020304" pitchFamily="18" charset="0"/>
                <a:cs typeface="Times New Roman" panose="02020603050405020304" pitchFamily="18" charset="0"/>
              </a:rPr>
              <a:t>Document: Represents documents uploaded for a particular application.</a:t>
            </a:r>
          </a:p>
          <a:p>
            <a:pPr marL="192405" marR="4445" indent="0" algn="just">
              <a:spcBef>
                <a:spcPts val="1520"/>
              </a:spcBef>
              <a:buNone/>
            </a:pPr>
            <a:r>
              <a:rPr lang="en-US" sz="2000" dirty="0">
                <a:latin typeface="Times New Roman" panose="02020603050405020304" pitchFamily="18" charset="0"/>
                <a:cs typeface="Times New Roman" panose="02020603050405020304" pitchFamily="18" charset="0"/>
              </a:rPr>
              <a:t> Case Action: </a:t>
            </a:r>
          </a:p>
          <a:p>
            <a:pPr marL="192405" marR="4445" indent="0" algn="just">
              <a:spcBef>
                <a:spcPts val="1520"/>
              </a:spcBef>
              <a:buNone/>
            </a:pPr>
            <a:r>
              <a:rPr lang="en-US" sz="2000" dirty="0">
                <a:latin typeface="Times New Roman" panose="02020603050405020304" pitchFamily="18" charset="0"/>
                <a:cs typeface="Times New Roman" panose="02020603050405020304" pitchFamily="18" charset="0"/>
              </a:rPr>
              <a:t>Attributes: Action ID, Report ID, Officer ID, Action Taken, Timestamp. </a:t>
            </a:r>
          </a:p>
          <a:p>
            <a:pPr marL="192405" marR="4445" indent="0" algn="just">
              <a:spcBef>
                <a:spcPts val="1520"/>
              </a:spcBef>
              <a:buNone/>
            </a:pPr>
            <a:r>
              <a:rPr lang="en-US" sz="2000" dirty="0">
                <a:latin typeface="Times New Roman" panose="02020603050405020304" pitchFamily="18" charset="0"/>
                <a:cs typeface="Times New Roman" panose="02020603050405020304" pitchFamily="18" charset="0"/>
              </a:rPr>
              <a:t>Enumerations: Used to represent the predefined values for user roles, certificate types, and application status.</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92405" marR="4445" indent="0">
              <a:spcBef>
                <a:spcPts val="1520"/>
              </a:spcBef>
              <a:buNone/>
            </a:pP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68820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276025-0F2E-C668-0816-14F41C001AD6}"/>
              </a:ext>
            </a:extLst>
          </p:cNvPr>
          <p:cNvSpPr>
            <a:spLocks noGrp="1"/>
          </p:cNvSpPr>
          <p:nvPr>
            <p:ph idx="1"/>
          </p:nvPr>
        </p:nvSpPr>
        <p:spPr>
          <a:xfrm>
            <a:off x="677334" y="484632"/>
            <a:ext cx="9838266" cy="6035039"/>
          </a:xfrm>
        </p:spPr>
        <p:txBody>
          <a:bodyPr/>
          <a:lstStyle/>
          <a:p>
            <a:r>
              <a:rPr lang="en-US" sz="2400" b="1" spc="-30" dirty="0">
                <a:effectLst/>
                <a:latin typeface="Times New Roman" panose="02020603050405020304" pitchFamily="18" charset="0"/>
                <a:ea typeface="Times New Roman" panose="02020603050405020304" pitchFamily="18" charset="0"/>
              </a:rPr>
              <a:t>CLASS</a:t>
            </a:r>
            <a:r>
              <a:rPr lang="en-US" sz="2400" b="1" spc="-50" dirty="0">
                <a:effectLst/>
                <a:latin typeface="Times New Roman" panose="02020603050405020304" pitchFamily="18" charset="0"/>
                <a:ea typeface="Times New Roman" panose="02020603050405020304" pitchFamily="18" charset="0"/>
              </a:rPr>
              <a:t> </a:t>
            </a:r>
            <a:r>
              <a:rPr lang="en-US" sz="2400" b="1" spc="-10" dirty="0">
                <a:effectLst/>
                <a:latin typeface="Times New Roman" panose="02020603050405020304" pitchFamily="18" charset="0"/>
                <a:ea typeface="Times New Roman" panose="02020603050405020304" pitchFamily="18" charset="0"/>
              </a:rPr>
              <a:t>DIAGRAM:</a:t>
            </a:r>
            <a:endParaRPr lang="en-IN" sz="2400" dirty="0">
              <a:effectLst/>
              <a:latin typeface="Times New Roman" panose="02020603050405020304" pitchFamily="18" charset="0"/>
              <a:ea typeface="Times New Roman" panose="02020603050405020304" pitchFamily="18" charset="0"/>
            </a:endParaRPr>
          </a:p>
          <a:p>
            <a:pPr marL="0" indent="0">
              <a:buNone/>
            </a:pPr>
            <a:endParaRPr lang="en-IN" sz="2400" b="1" spc="-30" dirty="0">
              <a:effectLst/>
              <a:latin typeface="Times New Roman" panose="02020603050405020304" pitchFamily="18" charset="0"/>
              <a:ea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9E64BF76-44B8-7A12-1464-E36ECCF5E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561" y="980733"/>
            <a:ext cx="8733391" cy="5538938"/>
          </a:xfrm>
          <a:prstGeom prst="rect">
            <a:avLst/>
          </a:prstGeom>
        </p:spPr>
      </p:pic>
    </p:spTree>
    <p:extLst>
      <p:ext uri="{BB962C8B-B14F-4D97-AF65-F5344CB8AC3E}">
        <p14:creationId xmlns:p14="http://schemas.microsoft.com/office/powerpoint/2010/main" val="4027443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368429-C7E1-70E0-24FB-9035A6DF0CC9}"/>
              </a:ext>
            </a:extLst>
          </p:cNvPr>
          <p:cNvSpPr>
            <a:spLocks noGrp="1"/>
          </p:cNvSpPr>
          <p:nvPr>
            <p:ph idx="1"/>
          </p:nvPr>
        </p:nvSpPr>
        <p:spPr>
          <a:xfrm>
            <a:off x="865971" y="630937"/>
            <a:ext cx="10460058" cy="5337274"/>
          </a:xfrm>
        </p:spPr>
        <p:txBody>
          <a:bodyPr>
            <a:normAutofit/>
          </a:bodyPr>
          <a:lstStyle/>
          <a:p>
            <a:r>
              <a:rPr lang="en-US" sz="2400" b="1" spc="-30" dirty="0">
                <a:effectLst/>
                <a:latin typeface="Times New Roman" panose="02020603050405020304" pitchFamily="18" charset="0"/>
                <a:ea typeface="Times New Roman" panose="02020603050405020304" pitchFamily="18" charset="0"/>
              </a:rPr>
              <a:t>SEQUENCE</a:t>
            </a:r>
            <a:r>
              <a:rPr lang="en-US" sz="2400" b="1" spc="-50" dirty="0">
                <a:effectLst/>
                <a:latin typeface="Times New Roman" panose="02020603050405020304" pitchFamily="18" charset="0"/>
                <a:ea typeface="Times New Roman" panose="02020603050405020304" pitchFamily="18" charset="0"/>
              </a:rPr>
              <a:t> </a:t>
            </a:r>
            <a:r>
              <a:rPr lang="en-US" sz="2400" b="1" spc="-10" dirty="0">
                <a:effectLst/>
                <a:latin typeface="Times New Roman" panose="02020603050405020304" pitchFamily="18" charset="0"/>
                <a:ea typeface="Times New Roman" panose="02020603050405020304" pitchFamily="18" charset="0"/>
              </a:rPr>
              <a:t>DIAGRAM:</a:t>
            </a:r>
          </a:p>
          <a:p>
            <a:endParaRPr lang="en-US" sz="2400" b="1" spc="-10" dirty="0">
              <a:effectLst/>
              <a:latin typeface="Times New Roman" panose="02020603050405020304" pitchFamily="18" charset="0"/>
              <a:ea typeface="Times New Roman" panose="02020603050405020304" pitchFamily="18" charset="0"/>
            </a:endParaRP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Citizen logs in to the platform. </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Portal sends credentials to the Server for validation.</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Upon authentication, the Citizen submits a violation report. </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The Server saves the report and associated images in the Database. </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System sends a confirmation back to the Citizen. </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Officers are notified and can retrieve the report for field verification. </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2400" dirty="0">
              <a:effectLst/>
              <a:latin typeface="Times New Roman" panose="02020603050405020304" pitchFamily="18" charset="0"/>
              <a:ea typeface="Times New Roman" panose="02020603050405020304" pitchFamily="18" charset="0"/>
            </a:endParaRPr>
          </a:p>
          <a:p>
            <a:pPr marL="0" indent="0">
              <a:buNone/>
            </a:pPr>
            <a:endParaRPr lang="en-IN" sz="2400" dirty="0">
              <a:effectLst/>
              <a:latin typeface="Times New Roman" panose="02020603050405020304" pitchFamily="18" charset="0"/>
              <a:ea typeface="Times New Roman" panose="02020603050405020304" pitchFamily="18" charset="0"/>
            </a:endParaRPr>
          </a:p>
          <a:p>
            <a:endParaRPr lang="en-IN" sz="2400" b="1" spc="-30" dirty="0">
              <a:effectLst/>
              <a:latin typeface="Times New Roman" panose="02020603050405020304" pitchFamily="18" charset="0"/>
              <a:ea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3158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3F11DD-C743-FFA7-101D-D65143E39A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5600" y="361522"/>
            <a:ext cx="6620799" cy="6134956"/>
          </a:xfrm>
          <a:prstGeom prst="rect">
            <a:avLst/>
          </a:prstGeom>
        </p:spPr>
      </p:pic>
    </p:spTree>
    <p:extLst>
      <p:ext uri="{BB962C8B-B14F-4D97-AF65-F5344CB8AC3E}">
        <p14:creationId xmlns:p14="http://schemas.microsoft.com/office/powerpoint/2010/main" val="636744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ABFDDA-D676-2023-2028-4EC9E61610D5}"/>
              </a:ext>
            </a:extLst>
          </p:cNvPr>
          <p:cNvSpPr>
            <a:spLocks noGrp="1"/>
          </p:cNvSpPr>
          <p:nvPr>
            <p:ph idx="1"/>
          </p:nvPr>
        </p:nvSpPr>
        <p:spPr>
          <a:xfrm>
            <a:off x="215218" y="727587"/>
            <a:ext cx="5222021" cy="5570848"/>
          </a:xfrm>
        </p:spPr>
        <p:txBody>
          <a:bodyPr>
            <a:normAutofit/>
          </a:bodyPr>
          <a:lstStyle/>
          <a:p>
            <a:r>
              <a:rPr lang="en-US" sz="2400" b="1" spc="0" dirty="0">
                <a:effectLst/>
                <a:latin typeface="Times New Roman" panose="02020603050405020304" pitchFamily="18" charset="0"/>
                <a:ea typeface="Times New Roman" panose="02020603050405020304" pitchFamily="18" charset="0"/>
              </a:rPr>
              <a:t>ACTIVITY</a:t>
            </a:r>
            <a:r>
              <a:rPr lang="en-US" sz="2400" b="1" spc="-75" dirty="0">
                <a:effectLst/>
                <a:latin typeface="Times New Roman" panose="02020603050405020304" pitchFamily="18" charset="0"/>
                <a:ea typeface="Times New Roman" panose="02020603050405020304" pitchFamily="18" charset="0"/>
              </a:rPr>
              <a:t> </a:t>
            </a:r>
            <a:r>
              <a:rPr lang="en-US" sz="2400" b="1" spc="-10" dirty="0">
                <a:effectLst/>
                <a:latin typeface="Times New Roman" panose="02020603050405020304" pitchFamily="18" charset="0"/>
                <a:ea typeface="Times New Roman" panose="02020603050405020304" pitchFamily="18" charset="0"/>
              </a:rPr>
              <a:t>DIAGRAM:</a:t>
            </a:r>
          </a:p>
          <a:p>
            <a:pPr algn="just">
              <a:buFont typeface="Wingdings" panose="05000000000000000000" pitchFamily="2" charset="2"/>
              <a:buChar char="§"/>
            </a:pPr>
            <a:r>
              <a:rPr lang="en-US" sz="2400" spc="-10" dirty="0">
                <a:latin typeface="Times New Roman" panose="02020603050405020304" pitchFamily="18" charset="0"/>
                <a:ea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he process begins when a Citizen logs in or registers on the Gov-Certify portal. </a:t>
            </a:r>
          </a:p>
          <a:p>
            <a:pPr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The Citizen fills out the application form, selects the desired certificate type, and uploads supporting documents.</a:t>
            </a:r>
          </a:p>
          <a:p>
            <a:pPr algn="just">
              <a:buFont typeface="Courier New" panose="02070309020205020404" pitchFamily="49" charset="0"/>
              <a:buChar char="o"/>
            </a:pPr>
            <a:r>
              <a:rPr lang="en-US" sz="2400" dirty="0">
                <a:latin typeface="Times New Roman" panose="02020603050405020304" pitchFamily="18" charset="0"/>
                <a:cs typeface="Times New Roman" panose="02020603050405020304" pitchFamily="18" charset="0"/>
              </a:rPr>
              <a:t>  Upon submission, the application is routed to the responsible Officer for review.</a:t>
            </a:r>
            <a:endParaRPr lang="en-IN" sz="2400" spc="0" dirty="0">
              <a:effectLst/>
              <a:latin typeface="Times New Roman" panose="02020603050405020304" pitchFamily="18" charset="0"/>
              <a:ea typeface="Symbol" panose="05050102010706020507" pitchFamily="18" charset="2"/>
              <a:cs typeface="Times New Roman" panose="02020603050405020304" pitchFamily="18" charset="0"/>
            </a:endParaRPr>
          </a:p>
          <a:p>
            <a:pPr marL="0" indent="0">
              <a:buNone/>
            </a:pPr>
            <a:endParaRPr lang="en-IN" sz="2400" b="1" spc="0" dirty="0">
              <a:effectLst/>
              <a:latin typeface="Times New Roman" panose="02020603050405020304" pitchFamily="18" charset="0"/>
              <a:ea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52B4F45-FB74-0DF8-3EC5-FFE719E7BA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5819" y="471074"/>
            <a:ext cx="4667901" cy="5915851"/>
          </a:xfrm>
          <a:prstGeom prst="rect">
            <a:avLst/>
          </a:prstGeom>
        </p:spPr>
      </p:pic>
    </p:spTree>
    <p:extLst>
      <p:ext uri="{BB962C8B-B14F-4D97-AF65-F5344CB8AC3E}">
        <p14:creationId xmlns:p14="http://schemas.microsoft.com/office/powerpoint/2010/main" val="3056244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B3280-6A8B-51F5-0CCF-F1380A39364D}"/>
              </a:ext>
            </a:extLst>
          </p:cNvPr>
          <p:cNvSpPr>
            <a:spLocks noGrp="1"/>
          </p:cNvSpPr>
          <p:nvPr>
            <p:ph type="title"/>
          </p:nvPr>
        </p:nvSpPr>
        <p:spPr>
          <a:xfrm>
            <a:off x="677334" y="347472"/>
            <a:ext cx="8596668" cy="832104"/>
          </a:xfrm>
        </p:spPr>
        <p:txBody>
          <a:bodyPr>
            <a:normAutofit/>
          </a:bodyPr>
          <a:lstStyle/>
          <a:p>
            <a:r>
              <a:rPr lang="en-IN" altLang="en-US" b="1" dirty="0">
                <a:solidFill>
                  <a:schemeClr val="accent3">
                    <a:lumMod val="50000"/>
                  </a:schemeClr>
                </a:solidFill>
                <a:latin typeface="Times New Roman" panose="02020603050405020304" pitchFamily="18" charset="0"/>
                <a:cs typeface="Times New Roman" panose="02020603050405020304" pitchFamily="18" charset="0"/>
              </a:rPr>
              <a:t>RESULTS</a:t>
            </a:r>
            <a:endParaRPr lang="en-IN" dirty="0">
              <a:solidFill>
                <a:schemeClr val="accent3">
                  <a:lumMod val="50000"/>
                </a:schemeClr>
              </a:solidFill>
            </a:endParaRPr>
          </a:p>
        </p:txBody>
      </p:sp>
      <p:sp>
        <p:nvSpPr>
          <p:cNvPr id="3" name="Content Placeholder 2">
            <a:extLst>
              <a:ext uri="{FF2B5EF4-FFF2-40B4-BE49-F238E27FC236}">
                <a16:creationId xmlns:a16="http://schemas.microsoft.com/office/drawing/2014/main" id="{AE32B677-0006-EFC1-B31E-54D7062CE9E5}"/>
              </a:ext>
            </a:extLst>
          </p:cNvPr>
          <p:cNvSpPr>
            <a:spLocks noGrp="1"/>
          </p:cNvSpPr>
          <p:nvPr>
            <p:ph idx="1"/>
          </p:nvPr>
        </p:nvSpPr>
        <p:spPr>
          <a:xfrm>
            <a:off x="677334" y="969264"/>
            <a:ext cx="10332042" cy="5404103"/>
          </a:xfrm>
        </p:spPr>
        <p:txBody>
          <a:bodyPr>
            <a:normAutofit/>
          </a:bodyPr>
          <a:lstStyle/>
          <a:p>
            <a:pPr marL="0" indent="0">
              <a:buNone/>
            </a:pPr>
            <a:r>
              <a:rPr lang="en-US" sz="2400" dirty="0">
                <a:effectLst/>
                <a:latin typeface="Times New Roman" panose="02020603050405020304" pitchFamily="18" charset="0"/>
                <a:ea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1454883-F656-7491-429C-9FCC3504D7FA}"/>
              </a:ext>
            </a:extLst>
          </p:cNvPr>
          <p:cNvSpPr txBox="1"/>
          <p:nvPr/>
        </p:nvSpPr>
        <p:spPr>
          <a:xfrm>
            <a:off x="562897" y="994910"/>
            <a:ext cx="6100916"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Testcase1: User Interface </a:t>
            </a:r>
          </a:p>
        </p:txBody>
      </p:sp>
      <p:sp>
        <p:nvSpPr>
          <p:cNvPr id="8" name="TextBox 7">
            <a:extLst>
              <a:ext uri="{FF2B5EF4-FFF2-40B4-BE49-F238E27FC236}">
                <a16:creationId xmlns:a16="http://schemas.microsoft.com/office/drawing/2014/main" id="{BD620149-C127-BF5B-7A18-DD806EA5DFD8}"/>
              </a:ext>
            </a:extLst>
          </p:cNvPr>
          <p:cNvSpPr txBox="1"/>
          <p:nvPr/>
        </p:nvSpPr>
        <p:spPr>
          <a:xfrm>
            <a:off x="467032" y="1580671"/>
            <a:ext cx="9017272" cy="1523999"/>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main page of the Unauthorized Construction Monitoring System serves as a welcoming and intuitive entry point for users looking to report illegal constructions or explore government land records online. Designed with user friendliness in mind, the platform’s mission is clear: to simplify citizen participation in urban governance by providing a fully digital and streamlined alternative to traditional complaint mechanisms.</a:t>
            </a:r>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179CBA60-DE5B-10BD-5810-5E440F199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9135" y="3104670"/>
            <a:ext cx="7579473" cy="3512439"/>
          </a:xfrm>
          <a:prstGeom prst="rect">
            <a:avLst/>
          </a:prstGeom>
        </p:spPr>
      </p:pic>
    </p:spTree>
    <p:extLst>
      <p:ext uri="{BB962C8B-B14F-4D97-AF65-F5344CB8AC3E}">
        <p14:creationId xmlns:p14="http://schemas.microsoft.com/office/powerpoint/2010/main" val="230387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B64D8D-F60B-FC14-5DCC-61FF6AB9AB6C}"/>
              </a:ext>
            </a:extLst>
          </p:cNvPr>
          <p:cNvSpPr>
            <a:spLocks noGrp="1"/>
          </p:cNvSpPr>
          <p:nvPr>
            <p:ph idx="1"/>
          </p:nvPr>
        </p:nvSpPr>
        <p:spPr>
          <a:xfrm>
            <a:off x="677334" y="594360"/>
            <a:ext cx="8958279" cy="6396375"/>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Testcase2: Database of lakes and Govt Data </a:t>
            </a:r>
          </a:p>
          <a:p>
            <a:pPr marL="0" indent="0" algn="just">
              <a:buNone/>
            </a:pPr>
            <a:r>
              <a:rPr lang="en-US" dirty="0">
                <a:latin typeface="Times New Roman" panose="02020603050405020304" pitchFamily="18" charset="0"/>
                <a:cs typeface="Times New Roman" panose="02020603050405020304" pitchFamily="18" charset="0"/>
              </a:rPr>
              <a:t>This page provides access to a centralized database containing official government land records across different districts. Citizens can select a district and retrieve detailed information about public lands, reserved areas, and ownership details.</a:t>
            </a:r>
            <a:endParaRPr lang="en-IN"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84F6B1D-F8F0-B955-06D5-56CD67E6BE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827" y="2386885"/>
            <a:ext cx="7400073" cy="3876755"/>
          </a:xfrm>
          <a:prstGeom prst="rect">
            <a:avLst/>
          </a:prstGeom>
        </p:spPr>
      </p:pic>
    </p:spTree>
    <p:extLst>
      <p:ext uri="{BB962C8B-B14F-4D97-AF65-F5344CB8AC3E}">
        <p14:creationId xmlns:p14="http://schemas.microsoft.com/office/powerpoint/2010/main" val="255736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84BCD5-2C82-DAC8-3886-4F51512BAF12}"/>
              </a:ext>
            </a:extLst>
          </p:cNvPr>
          <p:cNvSpPr>
            <a:spLocks noGrp="1"/>
          </p:cNvSpPr>
          <p:nvPr>
            <p:ph idx="1"/>
          </p:nvPr>
        </p:nvSpPr>
        <p:spPr>
          <a:xfrm>
            <a:off x="588843" y="531729"/>
            <a:ext cx="9027105" cy="6326271"/>
          </a:xfrm>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Testcase3: Services</a:t>
            </a:r>
            <a:r>
              <a:rPr lang="en-US" b="1" spc="-5" dirty="0">
                <a:latin typeface="Times New Roman" panose="02020603050405020304" pitchFamily="18" charset="0"/>
                <a:ea typeface="Times New Roman" panose="02020603050405020304" pitchFamily="18" charset="0"/>
                <a:cs typeface="Times New Roman" panose="02020603050405020304" pitchFamily="18" charset="0"/>
              </a:rPr>
              <a:t> </a:t>
            </a:r>
          </a:p>
          <a:p>
            <a:pPr marL="0" indent="0" algn="just">
              <a:buNone/>
            </a:pPr>
            <a:r>
              <a:rPr lang="en-US" sz="2000" dirty="0">
                <a:latin typeface="Times New Roman" panose="02020603050405020304" pitchFamily="18" charset="0"/>
                <a:cs typeface="Times New Roman" panose="02020603050405020304" pitchFamily="18" charset="0"/>
              </a:rPr>
              <a:t>The report submission form empowers citizens to become active participants in urban monitoring by allowing them to report illegal construction activities around them. Users can enter key details such as the type of violation, exact location (with Google Maps integration), a short description, and upload photographic evidence or supporting documents.</a:t>
            </a:r>
          </a:p>
          <a:p>
            <a:pPr marL="0" indent="0">
              <a:buNone/>
            </a:pPr>
            <a:endParaRPr lang="en-IN" sz="20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2785333-8133-08DD-E0CF-46379157C7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2323" y="2860352"/>
            <a:ext cx="6704015" cy="3584110"/>
          </a:xfrm>
          <a:prstGeom prst="rect">
            <a:avLst/>
          </a:prstGeom>
        </p:spPr>
      </p:pic>
    </p:spTree>
    <p:extLst>
      <p:ext uri="{BB962C8B-B14F-4D97-AF65-F5344CB8AC3E}">
        <p14:creationId xmlns:p14="http://schemas.microsoft.com/office/powerpoint/2010/main" val="1186137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8443E7-1F49-39DC-E810-0649DE9B6BB1}"/>
              </a:ext>
            </a:extLst>
          </p:cNvPr>
          <p:cNvSpPr>
            <a:spLocks noGrp="1"/>
          </p:cNvSpPr>
          <p:nvPr>
            <p:ph idx="1"/>
          </p:nvPr>
        </p:nvSpPr>
        <p:spPr>
          <a:xfrm>
            <a:off x="677334" y="630936"/>
            <a:ext cx="9774258" cy="5410427"/>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Testcase4 News and Updates Section</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4F78AB6-DE88-E2B9-F339-59C63384CE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6549" y="1487374"/>
            <a:ext cx="7118699" cy="3468084"/>
          </a:xfrm>
          <a:prstGeom prst="rect">
            <a:avLst/>
          </a:prstGeom>
        </p:spPr>
      </p:pic>
      <p:sp>
        <p:nvSpPr>
          <p:cNvPr id="7" name="TextBox 6">
            <a:extLst>
              <a:ext uri="{FF2B5EF4-FFF2-40B4-BE49-F238E27FC236}">
                <a16:creationId xmlns:a16="http://schemas.microsoft.com/office/drawing/2014/main" id="{DF24CC84-1E24-D98D-5FE9-9C2EB3367F54}"/>
              </a:ext>
            </a:extLst>
          </p:cNvPr>
          <p:cNvSpPr txBox="1"/>
          <p:nvPr/>
        </p:nvSpPr>
        <p:spPr>
          <a:xfrm>
            <a:off x="677334" y="5175245"/>
            <a:ext cx="9082549"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report submission form is a multi-step dynamic form designed to capture complete details necessary for verifying a complaint</a:t>
            </a:r>
            <a:r>
              <a:rPr lang="en-US" dirty="0"/>
              <a:t>.</a:t>
            </a:r>
            <a:endParaRPr lang="en-IN" dirty="0"/>
          </a:p>
        </p:txBody>
      </p:sp>
    </p:spTree>
    <p:extLst>
      <p:ext uri="{BB962C8B-B14F-4D97-AF65-F5344CB8AC3E}">
        <p14:creationId xmlns:p14="http://schemas.microsoft.com/office/powerpoint/2010/main" val="2709441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45B05-39F7-91F8-3A16-D9344B3DE700}"/>
              </a:ext>
            </a:extLst>
          </p:cNvPr>
          <p:cNvSpPr>
            <a:spLocks noGrp="1"/>
          </p:cNvSpPr>
          <p:nvPr>
            <p:ph type="title"/>
          </p:nvPr>
        </p:nvSpPr>
        <p:spPr/>
        <p:txBody>
          <a:bodyPr/>
          <a:lstStyle/>
          <a:p>
            <a:r>
              <a:rPr lang="en-US" b="1" dirty="0">
                <a:solidFill>
                  <a:schemeClr val="accent3">
                    <a:lumMod val="50000"/>
                  </a:schemeClr>
                </a:solidFill>
                <a:latin typeface="Times New Roman" panose="02020603050405020304" pitchFamily="18" charset="0"/>
                <a:cs typeface="Times New Roman" panose="02020603050405020304" pitchFamily="18" charset="0"/>
              </a:rPr>
              <a:t>PROBLEM STATEMENT</a:t>
            </a:r>
            <a:endParaRPr lang="en-IN" dirty="0">
              <a:solidFill>
                <a:schemeClr val="accent3">
                  <a:lumMod val="50000"/>
                </a:schemeClr>
              </a:solidFill>
            </a:endParaRPr>
          </a:p>
        </p:txBody>
      </p:sp>
      <p:sp>
        <p:nvSpPr>
          <p:cNvPr id="6" name="Content Placeholder 5">
            <a:extLst>
              <a:ext uri="{FF2B5EF4-FFF2-40B4-BE49-F238E27FC236}">
                <a16:creationId xmlns:a16="http://schemas.microsoft.com/office/drawing/2014/main" id="{461114BC-BFBF-1D49-687C-AE1A9CC93697}"/>
              </a:ext>
            </a:extLst>
          </p:cNvPr>
          <p:cNvSpPr>
            <a:spLocks noGrp="1"/>
          </p:cNvSpPr>
          <p:nvPr>
            <p:ph idx="1"/>
          </p:nvPr>
        </p:nvSpPr>
        <p:spPr>
          <a:xfrm>
            <a:off x="677334" y="1406013"/>
            <a:ext cx="8596668" cy="4635349"/>
          </a:xfrm>
        </p:spPr>
        <p:txBody>
          <a:bodyPr/>
          <a:lstStyle/>
          <a:p>
            <a:pPr algn="just"/>
            <a:r>
              <a:rPr lang="en-US" dirty="0">
                <a:latin typeface="Times" panose="02020603050405020304" pitchFamily="18" charset="0"/>
                <a:cs typeface="Times" panose="02020603050405020304" pitchFamily="18" charset="0"/>
              </a:rPr>
              <a:t>Urban development is growing fast, but unauthorized constructions are also increasing.</a:t>
            </a:r>
          </a:p>
          <a:p>
            <a:pPr algn="just"/>
            <a:r>
              <a:rPr lang="en-US" dirty="0">
                <a:latin typeface="Times" panose="02020603050405020304" pitchFamily="18" charset="0"/>
                <a:cs typeface="Times" panose="02020603050405020304" pitchFamily="18" charset="0"/>
              </a:rPr>
              <a:t>These illegal buildings break zoning rules and put pressure on city infrastructure.</a:t>
            </a:r>
          </a:p>
          <a:p>
            <a:pPr algn="just"/>
            <a:r>
              <a:rPr lang="en-US" dirty="0">
                <a:latin typeface="Times" panose="02020603050405020304" pitchFamily="18" charset="0"/>
                <a:cs typeface="Times" panose="02020603050405020304" pitchFamily="18" charset="0"/>
              </a:rPr>
              <a:t>Right now, finding and managing such constructions mostly depends on:</a:t>
            </a:r>
          </a:p>
          <a:p>
            <a:pPr algn="just">
              <a:buFont typeface="Wingdings" panose="05000000000000000000" pitchFamily="2" charset="2"/>
              <a:buChar char="§"/>
            </a:pPr>
            <a:r>
              <a:rPr lang="en-IN" dirty="0">
                <a:latin typeface="Times" panose="02020603050405020304" pitchFamily="18" charset="0"/>
                <a:cs typeface="Times" panose="02020603050405020304" pitchFamily="18" charset="0"/>
              </a:rPr>
              <a:t>Manual inspections</a:t>
            </a:r>
          </a:p>
          <a:p>
            <a:pPr algn="just">
              <a:buFont typeface="Wingdings" panose="05000000000000000000" pitchFamily="2" charset="2"/>
              <a:buChar char="§"/>
            </a:pPr>
            <a:r>
              <a:rPr lang="en-IN" dirty="0">
                <a:latin typeface="Times" panose="02020603050405020304" pitchFamily="18" charset="0"/>
                <a:cs typeface="Times" panose="02020603050405020304" pitchFamily="18" charset="0"/>
              </a:rPr>
              <a:t> Complaints from the public</a:t>
            </a:r>
          </a:p>
          <a:p>
            <a:pPr algn="just">
              <a:buFont typeface="Wingdings" panose="05000000000000000000" pitchFamily="2" charset="2"/>
              <a:buChar char="§"/>
            </a:pPr>
            <a:r>
              <a:rPr lang="en-IN" dirty="0">
                <a:latin typeface="Times" panose="02020603050405020304" pitchFamily="18" charset="0"/>
                <a:cs typeface="Times" panose="02020603050405020304" pitchFamily="18" charset="0"/>
              </a:rPr>
              <a:t> Disconnected reporting systems</a:t>
            </a:r>
          </a:p>
          <a:p>
            <a:pPr algn="just"/>
            <a:r>
              <a:rPr lang="en-US" dirty="0">
                <a:latin typeface="Times" panose="02020603050405020304" pitchFamily="18" charset="0"/>
                <a:cs typeface="Times" panose="02020603050405020304" pitchFamily="18" charset="0"/>
              </a:rPr>
              <a:t>There is no single system to monitor these activities in real time.</a:t>
            </a:r>
          </a:p>
          <a:p>
            <a:pPr algn="just"/>
            <a:r>
              <a:rPr lang="en-US" dirty="0">
                <a:latin typeface="Times" panose="02020603050405020304" pitchFamily="18" charset="0"/>
                <a:cs typeface="Times" panose="02020603050405020304" pitchFamily="18" charset="0"/>
              </a:rPr>
              <a:t>This causes delays in action, missing records, and difficulty in spotting patterns of violations across the city.</a:t>
            </a:r>
            <a:endParaRPr lang="en-IN" dirty="0">
              <a:latin typeface="Times" panose="02020603050405020304" pitchFamily="18" charset="0"/>
              <a:cs typeface="Times" panose="02020603050405020304" pitchFamily="18" charset="0"/>
            </a:endParaRPr>
          </a:p>
          <a:p>
            <a:pPr marL="0" indent="0">
              <a:buNone/>
            </a:pPr>
            <a:endParaRPr lang="en-IN" dirty="0"/>
          </a:p>
        </p:txBody>
      </p:sp>
    </p:spTree>
    <p:extLst>
      <p:ext uri="{BB962C8B-B14F-4D97-AF65-F5344CB8AC3E}">
        <p14:creationId xmlns:p14="http://schemas.microsoft.com/office/powerpoint/2010/main" val="1038297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4422EC-E003-F663-097A-BEEB6EA957F9}"/>
              </a:ext>
            </a:extLst>
          </p:cNvPr>
          <p:cNvSpPr>
            <a:spLocks noGrp="1"/>
          </p:cNvSpPr>
          <p:nvPr>
            <p:ph idx="1"/>
          </p:nvPr>
        </p:nvSpPr>
        <p:spPr>
          <a:xfrm>
            <a:off x="480688" y="264880"/>
            <a:ext cx="8702640" cy="7335454"/>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Testcase5 Viewing Original Government Land Maps </a:t>
            </a:r>
            <a:endParaRPr lang="en-US" b="1" spc="-1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This feature provides access to the original, officially issued government land maps. By clicking on specific links, users can view detailed land ownership information, zoning boundaries, and protected areas. It helps citizens verify whether a reported construction falls under unauthorized zones, government properties, or restricted lands.</a:t>
            </a:r>
            <a:endParaRPr lang="en-IN" b="1" dirty="0">
              <a:latin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p:txBody>
      </p:sp>
      <p:pic>
        <p:nvPicPr>
          <p:cNvPr id="5" name="Picture 4">
            <a:extLst>
              <a:ext uri="{FF2B5EF4-FFF2-40B4-BE49-F238E27FC236}">
                <a16:creationId xmlns:a16="http://schemas.microsoft.com/office/drawing/2014/main" id="{D1E10B37-C338-774F-0051-0BB71F590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6331" y="2601611"/>
            <a:ext cx="7419197" cy="3726037"/>
          </a:xfrm>
          <a:prstGeom prst="rect">
            <a:avLst/>
          </a:prstGeom>
        </p:spPr>
      </p:pic>
    </p:spTree>
    <p:extLst>
      <p:ext uri="{BB962C8B-B14F-4D97-AF65-F5344CB8AC3E}">
        <p14:creationId xmlns:p14="http://schemas.microsoft.com/office/powerpoint/2010/main" val="854045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C488AA-3DB7-FA52-CD9F-2A9A77227319}"/>
              </a:ext>
            </a:extLst>
          </p:cNvPr>
          <p:cNvSpPr>
            <a:spLocks noGrp="1"/>
          </p:cNvSpPr>
          <p:nvPr>
            <p:ph idx="1"/>
          </p:nvPr>
        </p:nvSpPr>
        <p:spPr>
          <a:xfrm>
            <a:off x="677334" y="603505"/>
            <a:ext cx="8918950" cy="6151256"/>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Testcase6: Location Viewing after clicking link</a:t>
            </a:r>
            <a:endParaRPr lang="en-US" b="1" spc="-1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US" dirty="0">
                <a:latin typeface=" TIMES NEW ROMAN"/>
                <a:cs typeface="Times" panose="02020603050405020304" pitchFamily="18" charset="0"/>
              </a:rPr>
              <a:t>The location viewing feature allows users to pinpoint the exact geographical location where an unauthorized construction was reported. Integrated with Google Maps, it provides a visual reference for better understanding and verification. </a:t>
            </a:r>
            <a:endParaRPr lang="en-IN" b="1" dirty="0">
              <a:latin typeface=" TIMES NEW ROMAN"/>
              <a:cs typeface="Times" panose="02020603050405020304" pitchFamily="18" charset="0"/>
            </a:endParaRPr>
          </a:p>
        </p:txBody>
      </p:sp>
      <p:pic>
        <p:nvPicPr>
          <p:cNvPr id="5" name="Picture 4">
            <a:extLst>
              <a:ext uri="{FF2B5EF4-FFF2-40B4-BE49-F238E27FC236}">
                <a16:creationId xmlns:a16="http://schemas.microsoft.com/office/drawing/2014/main" id="{A89196B7-F1D6-56B0-3D3C-BFB0C76ED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882" y="2340079"/>
            <a:ext cx="7283779" cy="3814914"/>
          </a:xfrm>
          <a:prstGeom prst="rect">
            <a:avLst/>
          </a:prstGeom>
        </p:spPr>
      </p:pic>
    </p:spTree>
    <p:extLst>
      <p:ext uri="{BB962C8B-B14F-4D97-AF65-F5344CB8AC3E}">
        <p14:creationId xmlns:p14="http://schemas.microsoft.com/office/powerpoint/2010/main" val="649941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2DE84-892A-1341-2EA9-A0C538FC17FB}"/>
              </a:ext>
            </a:extLst>
          </p:cNvPr>
          <p:cNvSpPr>
            <a:spLocks noGrp="1"/>
          </p:cNvSpPr>
          <p:nvPr>
            <p:ph type="title"/>
          </p:nvPr>
        </p:nvSpPr>
        <p:spPr/>
        <p:txBody>
          <a:bodyPr/>
          <a:lstStyle/>
          <a:p>
            <a:pPr algn="ctr"/>
            <a:r>
              <a:rPr lang="en-IN" altLang="en-US" b="1" dirty="0">
                <a:solidFill>
                  <a:schemeClr val="accent3">
                    <a:lumMod val="50000"/>
                  </a:schemeClr>
                </a:solidFill>
                <a:latin typeface="Times New Roman" panose="02020603050405020304" pitchFamily="18" charset="0"/>
                <a:cs typeface="Times New Roman" panose="02020603050405020304" pitchFamily="18" charset="0"/>
              </a:rPr>
              <a:t>CONCLUSION</a:t>
            </a:r>
            <a:r>
              <a:rPr lang="en-US" b="1" dirty="0">
                <a:solidFill>
                  <a:srgbClr val="FF0000"/>
                </a:solidFill>
                <a:latin typeface="Times New Roman" panose="02020603050405020304" pitchFamily="18" charset="0"/>
                <a:cs typeface="Times New Roman" panose="02020603050405020304" pitchFamily="18" charset="0"/>
              </a:rPr>
              <a:t> </a:t>
            </a:r>
            <a:endParaRPr lang="en-IN" dirty="0"/>
          </a:p>
        </p:txBody>
      </p:sp>
      <p:sp>
        <p:nvSpPr>
          <p:cNvPr id="4" name="Rectangle 1">
            <a:extLst>
              <a:ext uri="{FF2B5EF4-FFF2-40B4-BE49-F238E27FC236}">
                <a16:creationId xmlns:a16="http://schemas.microsoft.com/office/drawing/2014/main" id="{7AD72392-6D98-72A2-D207-E39547BBC5DA}"/>
              </a:ext>
            </a:extLst>
          </p:cNvPr>
          <p:cNvSpPr>
            <a:spLocks noGrp="1" noChangeArrowheads="1"/>
          </p:cNvSpPr>
          <p:nvPr>
            <p:ph idx="1"/>
          </p:nvPr>
        </p:nvSpPr>
        <p:spPr bwMode="auto">
          <a:xfrm>
            <a:off x="677864" y="1385702"/>
            <a:ext cx="9069038"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panose="02020603050405020304" pitchFamily="18" charset="0"/>
                <a:cs typeface="Times" panose="02020603050405020304" pitchFamily="18" charset="0"/>
              </a:rPr>
              <a:t>The new </a:t>
            </a:r>
            <a:r>
              <a:rPr kumimoji="0" lang="en-US" altLang="en-US" b="1" i="0" u="none" strike="noStrike" cap="none" normalizeH="0" baseline="0" dirty="0">
                <a:ln>
                  <a:noFill/>
                </a:ln>
                <a:solidFill>
                  <a:schemeClr val="tx1"/>
                </a:solidFill>
                <a:effectLst/>
                <a:latin typeface="Times" panose="02020603050405020304" pitchFamily="18" charset="0"/>
                <a:cs typeface="Times" panose="02020603050405020304" pitchFamily="18" charset="0"/>
              </a:rPr>
              <a:t>Unauthorized Construction Monitoring System</a:t>
            </a:r>
            <a:r>
              <a:rPr kumimoji="0" lang="en-US" altLang="en-US" b="0" i="0" u="none" strike="noStrike" cap="none" normalizeH="0" baseline="0" dirty="0">
                <a:ln>
                  <a:noFill/>
                </a:ln>
                <a:solidFill>
                  <a:schemeClr val="tx1"/>
                </a:solidFill>
                <a:effectLst/>
                <a:latin typeface="Times" panose="02020603050405020304" pitchFamily="18" charset="0"/>
                <a:cs typeface="Times" panose="02020603050405020304" pitchFamily="18" charset="0"/>
              </a:rPr>
              <a:t> solves these problems by offering a full digital solution with:</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panose="02020603050405020304" pitchFamily="18" charset="0"/>
                <a:cs typeface="Times" panose="02020603050405020304" pitchFamily="18" charset="0"/>
              </a:rPr>
              <a:t>Live dashboards</a:t>
            </a:r>
            <a:r>
              <a:rPr kumimoji="0" lang="en-US" altLang="en-US" b="0" i="0" u="none" strike="noStrike" cap="none" normalizeH="0" baseline="0" dirty="0">
                <a:ln>
                  <a:noFill/>
                </a:ln>
                <a:solidFill>
                  <a:schemeClr val="tx1"/>
                </a:solidFill>
                <a:effectLst/>
                <a:latin typeface="Times" panose="02020603050405020304" pitchFamily="18" charset="0"/>
                <a:cs typeface="Times" panose="02020603050405020304" pitchFamily="18" charset="0"/>
              </a:rPr>
              <a:t> for updates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panose="02020603050405020304" pitchFamily="18" charset="0"/>
                <a:cs typeface="Times" panose="02020603050405020304" pitchFamily="18" charset="0"/>
              </a:rPr>
              <a:t>Automated alerts</a:t>
            </a:r>
            <a:r>
              <a:rPr kumimoji="0" lang="en-US" altLang="en-US" b="0" i="0" u="none" strike="noStrike" cap="none" normalizeH="0" baseline="0" dirty="0">
                <a:ln>
                  <a:noFill/>
                </a:ln>
                <a:solidFill>
                  <a:schemeClr val="tx1"/>
                </a:solidFill>
                <a:effectLst/>
                <a:latin typeface="Times" panose="02020603050405020304" pitchFamily="18" charset="0"/>
                <a:cs typeface="Times" panose="02020603050405020304" pitchFamily="18" charset="0"/>
              </a:rPr>
              <a:t> for new violations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panose="02020603050405020304" pitchFamily="18" charset="0"/>
                <a:cs typeface="Times" panose="02020603050405020304" pitchFamily="18" charset="0"/>
              </a:rPr>
              <a:t>Location-based reporting</a:t>
            </a:r>
            <a:endParaRPr kumimoji="0" lang="en-US" altLang="en-US"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panose="02020603050405020304" pitchFamily="18" charset="0"/>
                <a:cs typeface="Times" panose="02020603050405020304" pitchFamily="18" charset="0"/>
              </a:rPr>
              <a:t>Notifications to citizens</a:t>
            </a:r>
            <a:endParaRPr kumimoji="0" lang="en-US" altLang="en-US"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panose="02020603050405020304" pitchFamily="18" charset="0"/>
                <a:cs typeface="Times" panose="02020603050405020304" pitchFamily="18" charset="0"/>
              </a:rPr>
              <a:t>Centralized land record access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panose="02020603050405020304" pitchFamily="18" charset="0"/>
                <a:cs typeface="Times" panose="02020603050405020304" pitchFamily="18" charset="0"/>
              </a:rPr>
              <a:t>The system makes sure all illegal constructions are: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panose="02020603050405020304" pitchFamily="18" charset="0"/>
                <a:cs typeface="Times" panose="02020603050405020304" pitchFamily="18" charset="0"/>
              </a:rPr>
              <a:t>Detected quickly</a:t>
            </a:r>
            <a:endParaRPr kumimoji="0" lang="en-US" altLang="en-US"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panose="02020603050405020304" pitchFamily="18" charset="0"/>
                <a:cs typeface="Times" panose="02020603050405020304" pitchFamily="18" charset="0"/>
              </a:rPr>
              <a:t>Tracked properly</a:t>
            </a:r>
            <a:endParaRPr kumimoji="0" lang="en-US" altLang="en-US"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panose="02020603050405020304" pitchFamily="18" charset="0"/>
                <a:cs typeface="Times" panose="02020603050405020304" pitchFamily="18" charset="0"/>
              </a:rPr>
              <a:t>Handled transparently and on time</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panose="02020603050405020304" pitchFamily="18" charset="0"/>
                <a:cs typeface="Times" panose="02020603050405020304" pitchFamily="18" charset="0"/>
              </a:rPr>
              <a:t>Overall, this project creates a </a:t>
            </a:r>
            <a:r>
              <a:rPr kumimoji="0" lang="en-US" altLang="en-US" b="1" i="0" u="none" strike="noStrike" cap="none" normalizeH="0" baseline="0" dirty="0">
                <a:ln>
                  <a:noFill/>
                </a:ln>
                <a:solidFill>
                  <a:schemeClr val="tx1"/>
                </a:solidFill>
                <a:effectLst/>
                <a:latin typeface="Times" panose="02020603050405020304" pitchFamily="18" charset="0"/>
                <a:cs typeface="Times" panose="02020603050405020304" pitchFamily="18" charset="0"/>
              </a:rPr>
              <a:t>scalable, modern, and citizen-friendly platform</a:t>
            </a:r>
            <a:r>
              <a:rPr kumimoji="0" lang="en-US" altLang="en-US" b="0" i="0" u="none" strike="noStrike" cap="none" normalizeH="0" baseline="0" dirty="0">
                <a:ln>
                  <a:noFill/>
                </a:ln>
                <a:solidFill>
                  <a:schemeClr val="tx1"/>
                </a:solidFill>
                <a:effectLst/>
                <a:latin typeface="Times" panose="02020603050405020304" pitchFamily="18" charset="0"/>
                <a:cs typeface="Times" panose="02020603050405020304" pitchFamily="18" charset="0"/>
              </a:rPr>
              <a:t> that helps protect public land and ensures legal urban development.</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panose="02020603050405020304" pitchFamily="18" charset="0"/>
                <a:cs typeface="Times" panose="02020603050405020304" pitchFamily="18" charset="0"/>
              </a:rPr>
              <a:t>It supports the larger goals of </a:t>
            </a:r>
            <a:r>
              <a:rPr kumimoji="0" lang="en-US" altLang="en-US" b="1" i="0" u="none" strike="noStrike" cap="none" normalizeH="0" baseline="0" dirty="0">
                <a:ln>
                  <a:noFill/>
                </a:ln>
                <a:solidFill>
                  <a:schemeClr val="tx1"/>
                </a:solidFill>
                <a:effectLst/>
                <a:latin typeface="Times" panose="02020603050405020304" pitchFamily="18" charset="0"/>
                <a:cs typeface="Times" panose="02020603050405020304" pitchFamily="18" charset="0"/>
              </a:rPr>
              <a:t>smart city development</a:t>
            </a:r>
            <a:r>
              <a:rPr kumimoji="0" lang="en-US" altLang="en-US" b="0" i="0" u="none" strike="noStrike" cap="none" normalizeH="0" baseline="0" dirty="0">
                <a:ln>
                  <a:noFill/>
                </a:ln>
                <a:solidFill>
                  <a:schemeClr val="tx1"/>
                </a:solidFill>
                <a:effectLst/>
                <a:latin typeface="Times" panose="02020603050405020304" pitchFamily="18" charset="0"/>
                <a:cs typeface="Times" panose="02020603050405020304" pitchFamily="18" charset="0"/>
              </a:rPr>
              <a:t> and </a:t>
            </a:r>
            <a:r>
              <a:rPr kumimoji="0" lang="en-US" altLang="en-US" b="1" i="0" u="none" strike="noStrike" cap="none" normalizeH="0" baseline="0" dirty="0">
                <a:ln>
                  <a:noFill/>
                </a:ln>
                <a:solidFill>
                  <a:schemeClr val="tx1"/>
                </a:solidFill>
                <a:effectLst/>
                <a:latin typeface="Times" panose="02020603050405020304" pitchFamily="18" charset="0"/>
                <a:cs typeface="Times" panose="02020603050405020304" pitchFamily="18" charset="0"/>
              </a:rPr>
              <a:t>digital governance</a:t>
            </a:r>
            <a:r>
              <a:rPr kumimoji="0" lang="en-US" altLang="en-US" b="0" i="0" u="none" strike="noStrike" cap="none" normalizeH="0" baseline="0" dirty="0">
                <a:ln>
                  <a:noFill/>
                </a:ln>
                <a:solidFill>
                  <a:schemeClr val="tx1"/>
                </a:solidFill>
                <a:effectLst/>
                <a:latin typeface="Times" panose="02020603050405020304" pitchFamily="18" charset="0"/>
                <a:cs typeface="Times" panose="02020603050405020304" pitchFamily="18" charset="0"/>
              </a:rPr>
              <a:t>.</a:t>
            </a:r>
          </a:p>
        </p:txBody>
      </p:sp>
    </p:spTree>
    <p:extLst>
      <p:ext uri="{BB962C8B-B14F-4D97-AF65-F5344CB8AC3E}">
        <p14:creationId xmlns:p14="http://schemas.microsoft.com/office/powerpoint/2010/main" val="287083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77A69-91E5-B089-B51B-3017320CD707}"/>
              </a:ext>
            </a:extLst>
          </p:cNvPr>
          <p:cNvSpPr>
            <a:spLocks noGrp="1"/>
          </p:cNvSpPr>
          <p:nvPr>
            <p:ph type="title"/>
          </p:nvPr>
        </p:nvSpPr>
        <p:spPr/>
        <p:txBody>
          <a:bodyPr/>
          <a:lstStyle/>
          <a:p>
            <a:pPr algn="ctr"/>
            <a:r>
              <a:rPr lang="en-IN" altLang="en-US" b="1" dirty="0">
                <a:solidFill>
                  <a:schemeClr val="accent3">
                    <a:lumMod val="50000"/>
                  </a:schemeClr>
                </a:solidFill>
                <a:latin typeface="Times New Roman" panose="02020603050405020304" pitchFamily="18" charset="0"/>
                <a:cs typeface="Times New Roman" panose="02020603050405020304" pitchFamily="18" charset="0"/>
              </a:rPr>
              <a:t>REFERENCES</a:t>
            </a:r>
            <a:endParaRPr lang="en-IN" dirty="0">
              <a:solidFill>
                <a:schemeClr val="accent3">
                  <a:lumMod val="50000"/>
                </a:schemeClr>
              </a:solidFill>
            </a:endParaRPr>
          </a:p>
        </p:txBody>
      </p:sp>
      <p:sp>
        <p:nvSpPr>
          <p:cNvPr id="3" name="Content Placeholder 2">
            <a:extLst>
              <a:ext uri="{FF2B5EF4-FFF2-40B4-BE49-F238E27FC236}">
                <a16:creationId xmlns:a16="http://schemas.microsoft.com/office/drawing/2014/main" id="{C15307B1-C6E4-7375-1BA7-29B66B46FDCC}"/>
              </a:ext>
            </a:extLst>
          </p:cNvPr>
          <p:cNvSpPr>
            <a:spLocks noGrp="1"/>
          </p:cNvSpPr>
          <p:nvPr>
            <p:ph idx="1"/>
          </p:nvPr>
        </p:nvSpPr>
        <p:spPr>
          <a:xfrm>
            <a:off x="388373" y="1270000"/>
            <a:ext cx="9174589" cy="5140795"/>
          </a:xfrm>
        </p:spPr>
        <p:txBody>
          <a:bodyPr>
            <a:normAutofit lnSpcReduction="10000"/>
          </a:bodyPr>
          <a:lstStyle/>
          <a:p>
            <a:pPr algn="just"/>
            <a:r>
              <a:rPr lang="en-IN" dirty="0">
                <a:latin typeface="Times" panose="02020603050405020304" pitchFamily="18" charset="0"/>
                <a:cs typeface="Times" panose="02020603050405020304" pitchFamily="18" charset="0"/>
              </a:rPr>
              <a:t>[1] </a:t>
            </a:r>
            <a:r>
              <a:rPr lang="en-IN" dirty="0" err="1">
                <a:latin typeface="Times" panose="02020603050405020304" pitchFamily="18" charset="0"/>
                <a:cs typeface="Times" panose="02020603050405020304" pitchFamily="18" charset="0"/>
              </a:rPr>
              <a:t>Mulhafz</a:t>
            </a:r>
            <a:r>
              <a:rPr lang="en-IN" dirty="0">
                <a:latin typeface="Times" panose="02020603050405020304" pitchFamily="18" charset="0"/>
                <a:cs typeface="Times" panose="02020603050405020304" pitchFamily="18" charset="0"/>
              </a:rPr>
              <a:t> Ahmed Mustofa, Yohannes Alemayehu Dagnew, Prabhakar </a:t>
            </a:r>
            <a:r>
              <a:rPr lang="en-IN" dirty="0" err="1">
                <a:latin typeface="Times" panose="02020603050405020304" pitchFamily="18" charset="0"/>
                <a:cs typeface="Times" panose="02020603050405020304" pitchFamily="18" charset="0"/>
              </a:rPr>
              <a:t>Gantela</a:t>
            </a:r>
            <a:r>
              <a:rPr lang="en-IN" dirty="0">
                <a:latin typeface="Times" panose="02020603050405020304" pitchFamily="18" charset="0"/>
                <a:cs typeface="Times" panose="02020603050405020304" pitchFamily="18" charset="0"/>
              </a:rPr>
              <a:t> ,and M. Javed Idrisi, “SECHA: A Smart Energy-Efficient and Cost-Effective Home Automation System for Developing Countries” in Journal of Computer Networks and Communications, 2023.</a:t>
            </a:r>
          </a:p>
          <a:p>
            <a:pPr algn="just"/>
            <a:r>
              <a:rPr lang="en-IN" dirty="0">
                <a:latin typeface="Times" panose="02020603050405020304" pitchFamily="18" charset="0"/>
                <a:cs typeface="Times" panose="02020603050405020304" pitchFamily="18" charset="0"/>
              </a:rPr>
              <a:t> [2] Shubham Gupta , Saurav , Vidit </a:t>
            </a:r>
            <a:r>
              <a:rPr lang="en-IN" dirty="0" err="1">
                <a:latin typeface="Times" panose="02020603050405020304" pitchFamily="18" charset="0"/>
                <a:cs typeface="Times" panose="02020603050405020304" pitchFamily="18" charset="0"/>
              </a:rPr>
              <a:t>Patira</a:t>
            </a:r>
            <a:r>
              <a:rPr lang="en-IN" dirty="0">
                <a:latin typeface="Times" panose="02020603050405020304" pitchFamily="18" charset="0"/>
                <a:cs typeface="Times" panose="02020603050405020304" pitchFamily="18" charset="0"/>
              </a:rPr>
              <a:t> , Nishant Jain and Dr. Vijay Kumar, “Home Automation Solution Using Node-Red and MQTT” in International Journal of Advanced Research in Computer and Communication Engineering, 2021. </a:t>
            </a:r>
          </a:p>
          <a:p>
            <a:pPr algn="just"/>
            <a:r>
              <a:rPr lang="en-IN" dirty="0">
                <a:latin typeface="Times" panose="02020603050405020304" pitchFamily="18" charset="0"/>
                <a:cs typeface="Times" panose="02020603050405020304" pitchFamily="18" charset="0"/>
              </a:rPr>
              <a:t>[3] Md. Sadad Mahamud, Md. </a:t>
            </a:r>
            <a:r>
              <a:rPr lang="en-IN" dirty="0" err="1">
                <a:latin typeface="Times" panose="02020603050405020304" pitchFamily="18" charset="0"/>
                <a:cs typeface="Times" panose="02020603050405020304" pitchFamily="18" charset="0"/>
              </a:rPr>
              <a:t>Saniat</a:t>
            </a:r>
            <a:r>
              <a:rPr lang="en-IN" dirty="0">
                <a:latin typeface="Times" panose="02020603050405020304" pitchFamily="18" charset="0"/>
                <a:cs typeface="Times" panose="02020603050405020304" pitchFamily="18" charset="0"/>
              </a:rPr>
              <a:t> Rahman Zishan, Syed Ishmam Ahmad, Ahmed Rezaur Rahman, Mehedi Hasan and </a:t>
            </a:r>
            <a:r>
              <a:rPr lang="en-IN" dirty="0" err="1">
                <a:latin typeface="Times" panose="02020603050405020304" pitchFamily="18" charset="0"/>
                <a:cs typeface="Times" panose="02020603050405020304" pitchFamily="18" charset="0"/>
              </a:rPr>
              <a:t>Md.Lutfur</a:t>
            </a:r>
            <a:r>
              <a:rPr lang="en-IN" dirty="0">
                <a:latin typeface="Times" panose="02020603050405020304" pitchFamily="18" charset="0"/>
                <a:cs typeface="Times" panose="02020603050405020304" pitchFamily="18" charset="0"/>
              </a:rPr>
              <a:t> Rahman, “Domicile - An IoT Based Smart Home Automation System” </a:t>
            </a:r>
            <a:r>
              <a:rPr lang="en-IN" dirty="0" err="1">
                <a:latin typeface="Times" panose="02020603050405020304" pitchFamily="18" charset="0"/>
                <a:cs typeface="Times" panose="02020603050405020304" pitchFamily="18" charset="0"/>
              </a:rPr>
              <a:t>inInternational</a:t>
            </a:r>
            <a:r>
              <a:rPr lang="en-IN" dirty="0">
                <a:latin typeface="Times" panose="02020603050405020304" pitchFamily="18" charset="0"/>
                <a:cs typeface="Times" panose="02020603050405020304" pitchFamily="18" charset="0"/>
              </a:rPr>
              <a:t> Conference on Robotics, Electrical and Signal Processing Techniques (ICREST), 2019. </a:t>
            </a:r>
          </a:p>
          <a:p>
            <a:pPr algn="just"/>
            <a:r>
              <a:rPr lang="en-IN" dirty="0">
                <a:latin typeface="Times" panose="02020603050405020304" pitchFamily="18" charset="0"/>
                <a:cs typeface="Times" panose="02020603050405020304" pitchFamily="18" charset="0"/>
              </a:rPr>
              <a:t>[4] V. Pravalika and Ch. Rajendra Prasad “Internet of Things Based Home Monitoring and Device Control Using Esp32” in International Journal of Recent Technology and Engineering (IJRTE), July 2019.</a:t>
            </a:r>
          </a:p>
          <a:p>
            <a:pPr algn="just"/>
            <a:r>
              <a:rPr lang="en-IN" dirty="0">
                <a:latin typeface="Times" panose="02020603050405020304" pitchFamily="18" charset="0"/>
                <a:cs typeface="Times" panose="02020603050405020304" pitchFamily="18" charset="0"/>
              </a:rPr>
              <a:t> [5] Kodali, Ravi Kishore, and </a:t>
            </a:r>
            <a:r>
              <a:rPr lang="en-IN" dirty="0" err="1">
                <a:latin typeface="Times" panose="02020603050405020304" pitchFamily="18" charset="0"/>
                <a:cs typeface="Times" panose="02020603050405020304" pitchFamily="18" charset="0"/>
              </a:rPr>
              <a:t>SreeRamya</a:t>
            </a:r>
            <a:r>
              <a:rPr lang="en-IN" dirty="0">
                <a:latin typeface="Times" panose="02020603050405020304" pitchFamily="18" charset="0"/>
                <a:cs typeface="Times" panose="02020603050405020304" pitchFamily="18" charset="0"/>
              </a:rPr>
              <a:t> </a:t>
            </a:r>
            <a:r>
              <a:rPr lang="en-IN" dirty="0" err="1">
                <a:latin typeface="Times" panose="02020603050405020304" pitchFamily="18" charset="0"/>
                <a:cs typeface="Times" panose="02020603050405020304" pitchFamily="18" charset="0"/>
              </a:rPr>
              <a:t>Soratkal</a:t>
            </a:r>
            <a:r>
              <a:rPr lang="en-IN" dirty="0">
                <a:latin typeface="Times" panose="02020603050405020304" pitchFamily="18" charset="0"/>
                <a:cs typeface="Times" panose="02020603050405020304" pitchFamily="18" charset="0"/>
              </a:rPr>
              <a:t>. "MQTT based home automation system using ESP8266." 2016 IEEE Region 10 Humanitarian Technology Conference (R10-HTC). IEEE, 2016. </a:t>
            </a:r>
            <a:endParaRPr lang="en-IN" spc="0" dirty="0">
              <a:effectLst/>
              <a:latin typeface="Times" panose="02020603050405020304" pitchFamily="18" charset="0"/>
              <a:ea typeface="Times New Roman" panose="02020603050405020304" pitchFamily="18" charset="0"/>
              <a:cs typeface="Times" panose="02020603050405020304" pitchFamily="18" charset="0"/>
            </a:endParaRPr>
          </a:p>
        </p:txBody>
      </p:sp>
    </p:spTree>
    <p:extLst>
      <p:ext uri="{BB962C8B-B14F-4D97-AF65-F5344CB8AC3E}">
        <p14:creationId xmlns:p14="http://schemas.microsoft.com/office/powerpoint/2010/main" val="447144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2CF751-887D-2D04-F6DA-E44692BFFCB1}"/>
              </a:ext>
            </a:extLst>
          </p:cNvPr>
          <p:cNvSpPr>
            <a:spLocks noGrp="1"/>
          </p:cNvSpPr>
          <p:nvPr>
            <p:ph idx="1"/>
          </p:nvPr>
        </p:nvSpPr>
        <p:spPr>
          <a:xfrm>
            <a:off x="677334" y="1188720"/>
            <a:ext cx="8918950" cy="5202247"/>
          </a:xfrm>
        </p:spPr>
        <p:txBody>
          <a:bodyPr>
            <a:normAutofit/>
          </a:bodyPr>
          <a:lstStyle/>
          <a:p>
            <a:pPr algn="just"/>
            <a:r>
              <a:rPr lang="en-IN" sz="2000" dirty="0">
                <a:latin typeface="Times" panose="02020603050405020304" pitchFamily="18" charset="0"/>
                <a:cs typeface="Times" panose="02020603050405020304" pitchFamily="18" charset="0"/>
              </a:rPr>
              <a:t>[6] Arun Kumar, A., &amp; </a:t>
            </a:r>
            <a:r>
              <a:rPr lang="en-IN" sz="2000" dirty="0" err="1">
                <a:latin typeface="Times" panose="02020603050405020304" pitchFamily="18" charset="0"/>
                <a:cs typeface="Times" panose="02020603050405020304" pitchFamily="18" charset="0"/>
              </a:rPr>
              <a:t>Vaigandla</a:t>
            </a:r>
            <a:r>
              <a:rPr lang="en-IN" sz="2000" dirty="0">
                <a:latin typeface="Times" panose="02020603050405020304" pitchFamily="18" charset="0"/>
                <a:cs typeface="Times" panose="02020603050405020304" pitchFamily="18" charset="0"/>
              </a:rPr>
              <a:t>, K. K. (2022). Review of Internet of Things (IoT) for Future Generation Wireless Communications. International Journal for Modern Trends in Science and Technology, 8(03), 01 08.</a:t>
            </a:r>
          </a:p>
          <a:p>
            <a:pPr algn="just"/>
            <a:r>
              <a:rPr lang="en-IN" sz="2000" dirty="0">
                <a:latin typeface="Times" panose="02020603050405020304" pitchFamily="18" charset="0"/>
                <a:cs typeface="Times" panose="02020603050405020304" pitchFamily="18" charset="0"/>
              </a:rPr>
              <a:t> [7] D. K. (2022). Investigation on Internet of Things (IoT):Technologies, Challenges and Applications in Healthcare. International Journal of Research , XI (II), 208-218. </a:t>
            </a:r>
          </a:p>
          <a:p>
            <a:pPr algn="just"/>
            <a:r>
              <a:rPr lang="en-IN" sz="2000" dirty="0">
                <a:latin typeface="Times" panose="02020603050405020304" pitchFamily="18" charset="0"/>
                <a:cs typeface="Times" panose="02020603050405020304" pitchFamily="18" charset="0"/>
              </a:rPr>
              <a:t>[8] </a:t>
            </a:r>
            <a:r>
              <a:rPr lang="en-IN" sz="2000" dirty="0" err="1">
                <a:latin typeface="Times" panose="02020603050405020304" pitchFamily="18" charset="0"/>
                <a:cs typeface="Times" panose="02020603050405020304" pitchFamily="18" charset="0"/>
              </a:rPr>
              <a:t>Mr.RadhaKrishna</a:t>
            </a:r>
            <a:r>
              <a:rPr lang="en-IN" sz="2000" dirty="0">
                <a:latin typeface="Times" panose="02020603050405020304" pitchFamily="18" charset="0"/>
                <a:cs typeface="Times" panose="02020603050405020304" pitchFamily="18" charset="0"/>
              </a:rPr>
              <a:t> Karne, M. M. (2022). Applications of IoT on Intrusion Detection System with Deep Learning Analysis. </a:t>
            </a:r>
          </a:p>
          <a:p>
            <a:pPr algn="just"/>
            <a:r>
              <a:rPr lang="en-IN" sz="2000" dirty="0">
                <a:latin typeface="Times" panose="02020603050405020304" pitchFamily="18" charset="0"/>
                <a:cs typeface="Times" panose="02020603050405020304" pitchFamily="18" charset="0"/>
              </a:rPr>
              <a:t>[9] Venu, D. N. (2022). IOT Surveillance Robot Using ESP-32 Wi-Fi CAM &amp; Arduino. IJFANS International Journal of Food and Nutritional Sciences , 11 (5), 198-205. </a:t>
            </a:r>
          </a:p>
          <a:p>
            <a:pPr algn="just"/>
            <a:r>
              <a:rPr lang="en-IN" sz="2000" dirty="0">
                <a:latin typeface="Times" panose="02020603050405020304" pitchFamily="18" charset="0"/>
                <a:cs typeface="Times" panose="02020603050405020304" pitchFamily="18" charset="0"/>
              </a:rPr>
              <a:t>[10] Venu, D. N. (2022). IOT Based Speech Recognition System to Improve the Performance of Emotion Detection. IJFANS International Journal of Food and Nutritional Sciences, 11 (3), 92- 102. </a:t>
            </a:r>
          </a:p>
        </p:txBody>
      </p:sp>
    </p:spTree>
    <p:extLst>
      <p:ext uri="{BB962C8B-B14F-4D97-AF65-F5344CB8AC3E}">
        <p14:creationId xmlns:p14="http://schemas.microsoft.com/office/powerpoint/2010/main" val="13287856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CC8A4-B4BA-C8F6-27D6-EAA2EDD602A4}"/>
              </a:ext>
            </a:extLst>
          </p:cNvPr>
          <p:cNvSpPr>
            <a:spLocks noGrp="1"/>
          </p:cNvSpPr>
          <p:nvPr>
            <p:ph type="title"/>
          </p:nvPr>
        </p:nvSpPr>
        <p:spPr>
          <a:xfrm>
            <a:off x="1060704" y="2798064"/>
            <a:ext cx="9518904" cy="2752344"/>
          </a:xfrm>
        </p:spPr>
        <p:txBody>
          <a:bodyPr/>
          <a:lstStyle/>
          <a:p>
            <a:pPr algn="ctr"/>
            <a:r>
              <a:rPr lang="en-US" sz="5400" b="1" dirty="0">
                <a:solidFill>
                  <a:schemeClr val="accent2">
                    <a:lumMod val="75000"/>
                  </a:schemeClr>
                </a:solidFill>
                <a:latin typeface="Times New Roman" panose="02020603050405020304" pitchFamily="18" charset="0"/>
                <a:cs typeface="Times New Roman" panose="02020603050405020304" pitchFamily="18" charset="0"/>
              </a:rPr>
              <a:t>THANK YOU</a:t>
            </a:r>
            <a:br>
              <a:rPr lang="en-US" sz="3600" b="1" dirty="0">
                <a:solidFill>
                  <a:srgbClr val="FF0000"/>
                </a:solidFill>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248931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3C3BF-5990-CDD5-B442-E2C87E6CD9D1}"/>
              </a:ext>
            </a:extLst>
          </p:cNvPr>
          <p:cNvSpPr>
            <a:spLocks noGrp="1"/>
          </p:cNvSpPr>
          <p:nvPr>
            <p:ph type="title"/>
          </p:nvPr>
        </p:nvSpPr>
        <p:spPr/>
        <p:txBody>
          <a:bodyPr/>
          <a:lstStyle/>
          <a:p>
            <a:r>
              <a:rPr lang="en-US" b="1" dirty="0">
                <a:solidFill>
                  <a:schemeClr val="accent3">
                    <a:lumMod val="50000"/>
                  </a:schemeClr>
                </a:solidFill>
                <a:latin typeface="Times New Roman" panose="02020603050405020304" pitchFamily="18" charset="0"/>
                <a:cs typeface="Times New Roman" panose="02020603050405020304" pitchFamily="18" charset="0"/>
              </a:rPr>
              <a:t>ABSTRACT</a:t>
            </a:r>
            <a:endParaRPr lang="en-IN" dirty="0">
              <a:solidFill>
                <a:schemeClr val="accent3">
                  <a:lumMod val="50000"/>
                </a:schemeClr>
              </a:solidFill>
            </a:endParaRPr>
          </a:p>
        </p:txBody>
      </p:sp>
      <p:sp>
        <p:nvSpPr>
          <p:cNvPr id="3" name="Content Placeholder 2">
            <a:extLst>
              <a:ext uri="{FF2B5EF4-FFF2-40B4-BE49-F238E27FC236}">
                <a16:creationId xmlns:a16="http://schemas.microsoft.com/office/drawing/2014/main" id="{EEFD3283-3EF7-E518-DC61-16C0E83AE5F5}"/>
              </a:ext>
            </a:extLst>
          </p:cNvPr>
          <p:cNvSpPr>
            <a:spLocks noGrp="1"/>
          </p:cNvSpPr>
          <p:nvPr>
            <p:ph idx="1"/>
          </p:nvPr>
        </p:nvSpPr>
        <p:spPr>
          <a:xfrm>
            <a:off x="677334" y="1734086"/>
            <a:ext cx="8596668" cy="4514314"/>
          </a:xfrm>
        </p:spPr>
        <p:txBody>
          <a:bodyPr>
            <a:normAutofit/>
          </a:bodyPr>
          <a:lstStyle/>
          <a:p>
            <a:pPr algn="just"/>
            <a:r>
              <a:rPr lang="en-US" dirty="0">
                <a:latin typeface="Times" panose="02020603050405020304" pitchFamily="18" charset="0"/>
                <a:cs typeface="Times" panose="02020603050405020304" pitchFamily="18" charset="0"/>
              </a:rPr>
              <a:t>In cities, some constructions happen without permission, which causes problems like:</a:t>
            </a:r>
          </a:p>
          <a:p>
            <a:pPr algn="just">
              <a:buFont typeface="Wingdings" panose="05000000000000000000" pitchFamily="2" charset="2"/>
              <a:buChar char="§"/>
            </a:pPr>
            <a:r>
              <a:rPr lang="en-IN" dirty="0">
                <a:latin typeface="Times" panose="02020603050405020304" pitchFamily="18" charset="0"/>
                <a:cs typeface="Times" panose="02020603050405020304" pitchFamily="18" charset="0"/>
              </a:rPr>
              <a:t>Safety risks</a:t>
            </a:r>
          </a:p>
          <a:p>
            <a:pPr algn="just">
              <a:buFont typeface="Wingdings" panose="05000000000000000000" pitchFamily="2" charset="2"/>
              <a:buChar char="§"/>
            </a:pPr>
            <a:r>
              <a:rPr lang="en-IN" dirty="0">
                <a:latin typeface="Times" panose="02020603050405020304" pitchFamily="18" charset="0"/>
                <a:cs typeface="Times" panose="02020603050405020304" pitchFamily="18" charset="0"/>
              </a:rPr>
              <a:t>Traffic issues</a:t>
            </a:r>
          </a:p>
          <a:p>
            <a:pPr algn="just">
              <a:buFont typeface="Wingdings" panose="05000000000000000000" pitchFamily="2" charset="2"/>
              <a:buChar char="§"/>
            </a:pPr>
            <a:r>
              <a:rPr lang="en-IN" dirty="0">
                <a:latin typeface="Times" panose="02020603050405020304" pitchFamily="18" charset="0"/>
                <a:cs typeface="Times" panose="02020603050405020304" pitchFamily="18" charset="0"/>
              </a:rPr>
              <a:t>Unplanned city growth</a:t>
            </a:r>
          </a:p>
          <a:p>
            <a:pPr algn="just"/>
            <a:r>
              <a:rPr lang="en-US" dirty="0">
                <a:latin typeface="Times" panose="02020603050405020304" pitchFamily="18" charset="0"/>
                <a:cs typeface="Times" panose="02020603050405020304" pitchFamily="18" charset="0"/>
              </a:rPr>
              <a:t>This project plans to build a smart system to monitor and detect illegal construction activities automatically and in real time.</a:t>
            </a:r>
          </a:p>
          <a:p>
            <a:pPr algn="just"/>
            <a:r>
              <a:rPr lang="en-US" dirty="0">
                <a:latin typeface="Times" panose="02020603050405020304" pitchFamily="18" charset="0"/>
                <a:cs typeface="Times" panose="02020603050405020304" pitchFamily="18" charset="0"/>
              </a:rPr>
              <a:t>The system will use </a:t>
            </a:r>
            <a:r>
              <a:rPr lang="en-US" b="1" dirty="0">
                <a:latin typeface="Times" panose="02020603050405020304" pitchFamily="18" charset="0"/>
                <a:cs typeface="Times" panose="02020603050405020304" pitchFamily="18" charset="0"/>
              </a:rPr>
              <a:t>AI and machine learning</a:t>
            </a:r>
            <a:r>
              <a:rPr lang="en-US" dirty="0">
                <a:latin typeface="Times" panose="02020603050405020304" pitchFamily="18" charset="0"/>
                <a:cs typeface="Times" panose="02020603050405020304" pitchFamily="18" charset="0"/>
              </a:rPr>
              <a:t> to study real-time data like: Photos, Videos and Reports.</a:t>
            </a:r>
          </a:p>
          <a:p>
            <a:pPr marL="0" indent="0">
              <a:buNone/>
            </a:pPr>
            <a:endParaRPr lang="en-IN"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39633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6A8C6-9C5D-2087-22E7-96C0B6981557}"/>
              </a:ext>
            </a:extLst>
          </p:cNvPr>
          <p:cNvSpPr>
            <a:spLocks noGrp="1"/>
          </p:cNvSpPr>
          <p:nvPr>
            <p:ph type="title"/>
          </p:nvPr>
        </p:nvSpPr>
        <p:spPr>
          <a:xfrm>
            <a:off x="677334" y="609600"/>
            <a:ext cx="8596668" cy="1072896"/>
          </a:xfrm>
        </p:spPr>
        <p:txBody>
          <a:bodyPr/>
          <a:lstStyle/>
          <a:p>
            <a:r>
              <a:rPr lang="en-IN" altLang="en-US" b="1" dirty="0">
                <a:solidFill>
                  <a:schemeClr val="accent3">
                    <a:lumMod val="50000"/>
                  </a:schemeClr>
                </a:solidFill>
                <a:latin typeface="Times New Roman" panose="02020603050405020304" pitchFamily="18" charset="0"/>
                <a:cs typeface="Times New Roman" panose="02020603050405020304" pitchFamily="18" charset="0"/>
              </a:rPr>
              <a:t>LITERATURE SURVEY</a:t>
            </a:r>
            <a:endParaRPr lang="en-IN" dirty="0">
              <a:solidFill>
                <a:schemeClr val="accent3">
                  <a:lumMod val="50000"/>
                </a:schemeClr>
              </a:solidFill>
            </a:endParaRPr>
          </a:p>
        </p:txBody>
      </p:sp>
      <p:graphicFrame>
        <p:nvGraphicFramePr>
          <p:cNvPr id="11" name="Content Placeholder 10">
            <a:extLst>
              <a:ext uri="{FF2B5EF4-FFF2-40B4-BE49-F238E27FC236}">
                <a16:creationId xmlns:a16="http://schemas.microsoft.com/office/drawing/2014/main" id="{69AD97C1-DC1F-A9BB-3264-8B76E9A465FD}"/>
              </a:ext>
            </a:extLst>
          </p:cNvPr>
          <p:cNvGraphicFramePr>
            <a:graphicFrameLocks noGrp="1"/>
          </p:cNvGraphicFramePr>
          <p:nvPr>
            <p:ph idx="1"/>
            <p:extLst>
              <p:ext uri="{D42A27DB-BD31-4B8C-83A1-F6EECF244321}">
                <p14:modId xmlns:p14="http://schemas.microsoft.com/office/powerpoint/2010/main" val="2423636948"/>
              </p:ext>
            </p:extLst>
          </p:nvPr>
        </p:nvGraphicFramePr>
        <p:xfrm>
          <a:off x="491613" y="1682497"/>
          <a:ext cx="10874477" cy="4188580"/>
        </p:xfrm>
        <a:graphic>
          <a:graphicData uri="http://schemas.openxmlformats.org/drawingml/2006/table">
            <a:tbl>
              <a:tblPr firstRow="1" bandRow="1">
                <a:tableStyleId>{5C22544A-7EE6-4342-B048-85BDC9FD1C3A}</a:tableStyleId>
              </a:tblPr>
              <a:tblGrid>
                <a:gridCol w="934064">
                  <a:extLst>
                    <a:ext uri="{9D8B030D-6E8A-4147-A177-3AD203B41FA5}">
                      <a16:colId xmlns:a16="http://schemas.microsoft.com/office/drawing/2014/main" val="907047681"/>
                    </a:ext>
                  </a:extLst>
                </a:gridCol>
                <a:gridCol w="2064775">
                  <a:extLst>
                    <a:ext uri="{9D8B030D-6E8A-4147-A177-3AD203B41FA5}">
                      <a16:colId xmlns:a16="http://schemas.microsoft.com/office/drawing/2014/main" val="1437702015"/>
                    </a:ext>
                  </a:extLst>
                </a:gridCol>
                <a:gridCol w="1913473">
                  <a:extLst>
                    <a:ext uri="{9D8B030D-6E8A-4147-A177-3AD203B41FA5}">
                      <a16:colId xmlns:a16="http://schemas.microsoft.com/office/drawing/2014/main" val="498288273"/>
                    </a:ext>
                  </a:extLst>
                </a:gridCol>
                <a:gridCol w="1841623">
                  <a:extLst>
                    <a:ext uri="{9D8B030D-6E8A-4147-A177-3AD203B41FA5}">
                      <a16:colId xmlns:a16="http://schemas.microsoft.com/office/drawing/2014/main" val="657827470"/>
                    </a:ext>
                  </a:extLst>
                </a:gridCol>
                <a:gridCol w="1740436">
                  <a:extLst>
                    <a:ext uri="{9D8B030D-6E8A-4147-A177-3AD203B41FA5}">
                      <a16:colId xmlns:a16="http://schemas.microsoft.com/office/drawing/2014/main" val="1873901118"/>
                    </a:ext>
                  </a:extLst>
                </a:gridCol>
                <a:gridCol w="2380106">
                  <a:extLst>
                    <a:ext uri="{9D8B030D-6E8A-4147-A177-3AD203B41FA5}">
                      <a16:colId xmlns:a16="http://schemas.microsoft.com/office/drawing/2014/main" val="1227171936"/>
                    </a:ext>
                  </a:extLst>
                </a:gridCol>
              </a:tblGrid>
              <a:tr h="408390">
                <a:tc>
                  <a:txBody>
                    <a:bodyPr/>
                    <a:lstStyle/>
                    <a:p>
                      <a:endParaRPr lang="en-US" sz="1600" b="1" dirty="0">
                        <a:latin typeface="Times" panose="02020603050405020304" pitchFamily="18" charset="0"/>
                        <a:cs typeface="Times" panose="02020603050405020304" pitchFamily="18" charset="0"/>
                      </a:endParaRPr>
                    </a:p>
                    <a:p>
                      <a:r>
                        <a:rPr lang="en-IN" sz="1600" b="1" dirty="0">
                          <a:latin typeface="Times" panose="02020603050405020304" pitchFamily="18" charset="0"/>
                          <a:cs typeface="Times" panose="02020603050405020304" pitchFamily="18" charset="0"/>
                        </a:rPr>
                        <a:t>  </a:t>
                      </a:r>
                      <a:r>
                        <a:rPr lang="en-IN" sz="1600" b="1" dirty="0" err="1">
                          <a:latin typeface="Times" panose="02020603050405020304" pitchFamily="18" charset="0"/>
                          <a:cs typeface="Times" panose="02020603050405020304" pitchFamily="18" charset="0"/>
                        </a:rPr>
                        <a:t>S.No</a:t>
                      </a:r>
                      <a:endParaRPr lang="en-IN" sz="1600" b="1" dirty="0">
                        <a:latin typeface="Times" panose="02020603050405020304" pitchFamily="18" charset="0"/>
                        <a:cs typeface="Times" panose="02020603050405020304" pitchFamily="18" charset="0"/>
                      </a:endParaRPr>
                    </a:p>
                  </a:txBody>
                  <a:tcPr/>
                </a:tc>
                <a:tc>
                  <a:txBody>
                    <a:bodyPr/>
                    <a:lstStyle/>
                    <a:p>
                      <a:endParaRPr lang="en-US" sz="1600" b="1" dirty="0">
                        <a:latin typeface="Times" panose="02020603050405020304" pitchFamily="18" charset="0"/>
                        <a:cs typeface="Times" panose="02020603050405020304" pitchFamily="18" charset="0"/>
                      </a:endParaRPr>
                    </a:p>
                    <a:p>
                      <a:r>
                        <a:rPr lang="en-IN" sz="1600" b="1" dirty="0">
                          <a:latin typeface="Times" panose="02020603050405020304" pitchFamily="18" charset="0"/>
                          <a:cs typeface="Times" panose="02020603050405020304" pitchFamily="18" charset="0"/>
                        </a:rPr>
                        <a:t>       TITLE</a:t>
                      </a:r>
                    </a:p>
                  </a:txBody>
                  <a:tcPr/>
                </a:tc>
                <a:tc>
                  <a:txBody>
                    <a:bodyPr/>
                    <a:lstStyle/>
                    <a:p>
                      <a:endParaRPr lang="en-US" sz="1600" b="1" dirty="0">
                        <a:latin typeface="Times" panose="02020603050405020304" pitchFamily="18" charset="0"/>
                        <a:cs typeface="Times" panose="02020603050405020304" pitchFamily="18" charset="0"/>
                      </a:endParaRPr>
                    </a:p>
                    <a:p>
                      <a:r>
                        <a:rPr lang="en-IN" sz="1600" b="1" dirty="0">
                          <a:latin typeface="Times" panose="02020603050405020304" pitchFamily="18" charset="0"/>
                          <a:cs typeface="Times" panose="02020603050405020304" pitchFamily="18" charset="0"/>
                        </a:rPr>
                        <a:t>    AUTHORS</a:t>
                      </a:r>
                    </a:p>
                  </a:txBody>
                  <a:tcPr/>
                </a:tc>
                <a:tc>
                  <a:txBody>
                    <a:bodyPr/>
                    <a:lstStyle/>
                    <a:p>
                      <a:r>
                        <a:rPr lang="en-IN" sz="1600" b="1" dirty="0">
                          <a:latin typeface="Times" panose="02020603050405020304" pitchFamily="18" charset="0"/>
                          <a:cs typeface="Times" panose="02020603050405020304" pitchFamily="18" charset="0"/>
                        </a:rPr>
                        <a:t>TECHNOLOGY USED / ALGORITHM</a:t>
                      </a:r>
                    </a:p>
                  </a:txBody>
                  <a:tcPr/>
                </a:tc>
                <a:tc>
                  <a:txBody>
                    <a:bodyPr/>
                    <a:lstStyle/>
                    <a:p>
                      <a:endParaRPr lang="en-US" sz="1600" b="1" dirty="0">
                        <a:latin typeface="Times" panose="02020603050405020304" pitchFamily="18" charset="0"/>
                        <a:cs typeface="Times" panose="02020603050405020304" pitchFamily="18" charset="0"/>
                      </a:endParaRPr>
                    </a:p>
                    <a:p>
                      <a:r>
                        <a:rPr lang="en-IN" sz="1600" b="1" dirty="0">
                          <a:latin typeface="Times" panose="02020603050405020304" pitchFamily="18" charset="0"/>
                          <a:cs typeface="Times" panose="02020603050405020304" pitchFamily="18" charset="0"/>
                        </a:rPr>
                        <a:t>ADVANTAGES</a:t>
                      </a:r>
                    </a:p>
                  </a:txBody>
                  <a:tcPr/>
                </a:tc>
                <a:tc>
                  <a:txBody>
                    <a:bodyPr/>
                    <a:lstStyle/>
                    <a:p>
                      <a:endParaRPr lang="en-US" sz="1600" b="1" dirty="0">
                        <a:latin typeface="Times" panose="02020603050405020304" pitchFamily="18" charset="0"/>
                        <a:cs typeface="Times" panose="02020603050405020304" pitchFamily="18" charset="0"/>
                      </a:endParaRPr>
                    </a:p>
                    <a:p>
                      <a:r>
                        <a:rPr lang="en-IN" sz="1600" b="1" dirty="0">
                          <a:latin typeface="Times" panose="02020603050405020304" pitchFamily="18" charset="0"/>
                          <a:cs typeface="Times" panose="02020603050405020304" pitchFamily="18" charset="0"/>
                        </a:rPr>
                        <a:t> DISADVANTAGE</a:t>
                      </a:r>
                    </a:p>
                  </a:txBody>
                  <a:tcPr/>
                </a:tc>
                <a:extLst>
                  <a:ext uri="{0D108BD9-81ED-4DB2-BD59-A6C34878D82A}">
                    <a16:rowId xmlns:a16="http://schemas.microsoft.com/office/drawing/2014/main" val="3016683407"/>
                  </a:ext>
                </a:extLst>
              </a:tr>
              <a:tr h="841405">
                <a:tc>
                  <a:txBody>
                    <a:bodyPr/>
                    <a:lstStyle/>
                    <a:p>
                      <a:endParaRPr lang="en-US" dirty="0"/>
                    </a:p>
                    <a:p>
                      <a:r>
                        <a:rPr lang="en-IN" dirty="0"/>
                        <a:t>    1.</a:t>
                      </a:r>
                    </a:p>
                  </a:txBody>
                  <a:tcPr/>
                </a:tc>
                <a:tc>
                  <a:txBody>
                    <a:bodyPr/>
                    <a:lstStyle/>
                    <a:p>
                      <a:r>
                        <a:rPr lang="en-US" sz="1200" dirty="0">
                          <a:latin typeface="Times" panose="02020603050405020304" pitchFamily="18" charset="0"/>
                          <a:cs typeface="Times" panose="02020603050405020304" pitchFamily="18" charset="0"/>
                        </a:rPr>
                        <a:t> </a:t>
                      </a:r>
                      <a:r>
                        <a:rPr lang="en-IN" sz="1400" dirty="0">
                          <a:latin typeface="Times" panose="02020603050405020304" pitchFamily="18" charset="0"/>
                          <a:cs typeface="Times" panose="02020603050405020304" pitchFamily="18" charset="0"/>
                        </a:rPr>
                        <a:t>Smart Monitoring System for Illegal Construction</a:t>
                      </a:r>
                    </a:p>
                  </a:txBody>
                  <a:tcPr/>
                </a:tc>
                <a:tc>
                  <a:txBody>
                    <a:bodyPr/>
                    <a:lstStyle/>
                    <a:p>
                      <a:endParaRPr lang="en-IN" sz="1400" dirty="0">
                        <a:latin typeface="Times" panose="02020603050405020304" pitchFamily="18" charset="0"/>
                        <a:cs typeface="Times" panose="02020603050405020304" pitchFamily="18" charset="0"/>
                      </a:endParaRPr>
                    </a:p>
                    <a:p>
                      <a:r>
                        <a:rPr lang="en-IN" sz="1400" dirty="0">
                          <a:latin typeface="Times" panose="02020603050405020304" pitchFamily="18" charset="0"/>
                          <a:cs typeface="Times" panose="02020603050405020304" pitchFamily="18" charset="0"/>
                        </a:rPr>
                        <a:t>K. Manjula et al. (2020)</a:t>
                      </a:r>
                    </a:p>
                  </a:txBody>
                  <a:tcPr/>
                </a:tc>
                <a:tc>
                  <a:txBody>
                    <a:bodyPr/>
                    <a:lstStyle/>
                    <a:p>
                      <a:r>
                        <a:rPr lang="en-US" sz="1400" dirty="0">
                          <a:latin typeface="Times" panose="02020603050405020304" pitchFamily="18" charset="0"/>
                          <a:cs typeface="Times" panose="02020603050405020304" pitchFamily="18" charset="0"/>
                        </a:rPr>
                        <a:t>IoT sensors, Cloud computing, Android app</a:t>
                      </a:r>
                      <a:endParaRPr lang="en-IN" sz="1400" dirty="0">
                        <a:latin typeface="Times" panose="02020603050405020304" pitchFamily="18" charset="0"/>
                        <a:cs typeface="Times" panose="02020603050405020304" pitchFamily="18" charset="0"/>
                      </a:endParaRPr>
                    </a:p>
                  </a:txBody>
                  <a:tcPr/>
                </a:tc>
                <a:tc>
                  <a:txBody>
                    <a:bodyPr/>
                    <a:lstStyle/>
                    <a:p>
                      <a:r>
                        <a:rPr lang="en-US" sz="1400" dirty="0">
                          <a:latin typeface="Times" panose="02020603050405020304" pitchFamily="18" charset="0"/>
                          <a:cs typeface="Times" panose="02020603050405020304" pitchFamily="18" charset="0"/>
                        </a:rPr>
                        <a:t>Real-time alerts, easy mobile access</a:t>
                      </a:r>
                      <a:endParaRPr lang="en-IN" sz="1400" dirty="0">
                        <a:latin typeface="Times" panose="02020603050405020304" pitchFamily="18" charset="0"/>
                        <a:cs typeface="Times" panose="02020603050405020304" pitchFamily="18" charset="0"/>
                      </a:endParaRPr>
                    </a:p>
                  </a:txBody>
                  <a:tcPr/>
                </a:tc>
                <a:tc>
                  <a:txBody>
                    <a:bodyPr/>
                    <a:lstStyle/>
                    <a:p>
                      <a:r>
                        <a:rPr lang="en-US" sz="1400" dirty="0">
                          <a:latin typeface="Times" panose="02020603050405020304" pitchFamily="18" charset="0"/>
                          <a:cs typeface="Times" panose="02020603050405020304" pitchFamily="18" charset="0"/>
                        </a:rPr>
                        <a:t>Limited coverage area, expensive sensor setup</a:t>
                      </a:r>
                      <a:endParaRPr lang="en-IN" sz="1400" dirty="0">
                        <a:latin typeface="Times" panose="02020603050405020304" pitchFamily="18" charset="0"/>
                        <a:cs typeface="Times" panose="02020603050405020304" pitchFamily="18" charset="0"/>
                      </a:endParaRPr>
                    </a:p>
                  </a:txBody>
                  <a:tcPr/>
                </a:tc>
                <a:extLst>
                  <a:ext uri="{0D108BD9-81ED-4DB2-BD59-A6C34878D82A}">
                    <a16:rowId xmlns:a16="http://schemas.microsoft.com/office/drawing/2014/main" val="3601730495"/>
                  </a:ext>
                </a:extLst>
              </a:tr>
              <a:tr h="841405">
                <a:tc>
                  <a:txBody>
                    <a:bodyPr/>
                    <a:lstStyle/>
                    <a:p>
                      <a:r>
                        <a:rPr lang="en-US" dirty="0"/>
                        <a:t>     </a:t>
                      </a:r>
                    </a:p>
                    <a:p>
                      <a:r>
                        <a:rPr lang="en-US" dirty="0"/>
                        <a:t>     2.</a:t>
                      </a:r>
                      <a:endParaRPr lang="en-IN" dirty="0"/>
                    </a:p>
                  </a:txBody>
                  <a:tcPr/>
                </a:tc>
                <a:tc>
                  <a:txBody>
                    <a:bodyPr/>
                    <a:lstStyle/>
                    <a:p>
                      <a:r>
                        <a:rPr lang="en-IN" sz="1400" dirty="0">
                          <a:latin typeface="Times" panose="02020603050405020304" pitchFamily="18" charset="0"/>
                          <a:cs typeface="Times" panose="02020603050405020304" pitchFamily="18" charset="0"/>
                        </a:rPr>
                        <a:t>Satellite-Based Construction Monitoring</a:t>
                      </a:r>
                    </a:p>
                  </a:txBody>
                  <a:tcPr/>
                </a:tc>
                <a:tc>
                  <a:txBody>
                    <a:bodyPr/>
                    <a:lstStyle/>
                    <a:p>
                      <a:r>
                        <a:rPr lang="fi-FI" sz="1400" dirty="0">
                          <a:latin typeface="Times" panose="02020603050405020304" pitchFamily="18" charset="0"/>
                          <a:cs typeface="Times" panose="02020603050405020304" pitchFamily="18" charset="0"/>
                        </a:rPr>
                        <a:t>N. Sharma, R. Kumar (2019)</a:t>
                      </a:r>
                      <a:endParaRPr lang="en-IN" sz="1400" dirty="0">
                        <a:latin typeface="Times" panose="02020603050405020304" pitchFamily="18" charset="0"/>
                        <a:cs typeface="Times" panose="02020603050405020304" pitchFamily="18" charset="0"/>
                      </a:endParaRPr>
                    </a:p>
                  </a:txBody>
                  <a:tcPr/>
                </a:tc>
                <a:tc>
                  <a:txBody>
                    <a:bodyPr/>
                    <a:lstStyle/>
                    <a:p>
                      <a:r>
                        <a:rPr lang="en-US" sz="1400" dirty="0">
                          <a:latin typeface="Times" panose="02020603050405020304" pitchFamily="18" charset="0"/>
                          <a:cs typeface="Times" panose="02020603050405020304" pitchFamily="18" charset="0"/>
                        </a:rPr>
                        <a:t>Remote Sensing, GIS, Image Processing</a:t>
                      </a:r>
                      <a:endParaRPr lang="en-IN" sz="1400" dirty="0">
                        <a:latin typeface="Times" panose="02020603050405020304" pitchFamily="18" charset="0"/>
                        <a:cs typeface="Times" panose="02020603050405020304" pitchFamily="18" charset="0"/>
                      </a:endParaRPr>
                    </a:p>
                  </a:txBody>
                  <a:tcPr/>
                </a:tc>
                <a:tc>
                  <a:txBody>
                    <a:bodyPr/>
                    <a:lstStyle/>
                    <a:p>
                      <a:r>
                        <a:rPr lang="en-US" sz="1400" dirty="0">
                          <a:latin typeface="Times" panose="02020603050405020304" pitchFamily="18" charset="0"/>
                          <a:cs typeface="Times" panose="02020603050405020304" pitchFamily="18" charset="0"/>
                        </a:rPr>
                        <a:t>Large area coverage, historical data tracking</a:t>
                      </a:r>
                      <a:endParaRPr lang="en-IN" sz="1400" dirty="0">
                        <a:latin typeface="Times" panose="02020603050405020304" pitchFamily="18" charset="0"/>
                        <a:cs typeface="Times" panose="02020603050405020304" pitchFamily="18" charset="0"/>
                      </a:endParaRPr>
                    </a:p>
                  </a:txBody>
                  <a:tcPr/>
                </a:tc>
                <a:tc>
                  <a:txBody>
                    <a:bodyPr/>
                    <a:lstStyle/>
                    <a:p>
                      <a:r>
                        <a:rPr lang="en-US" sz="1400" dirty="0">
                          <a:latin typeface="Times" panose="02020603050405020304" pitchFamily="18" charset="0"/>
                          <a:cs typeface="Times" panose="02020603050405020304" pitchFamily="18" charset="0"/>
                        </a:rPr>
                        <a:t>Not real-time, high satellite data cost</a:t>
                      </a:r>
                      <a:endParaRPr lang="en-IN" sz="1400" dirty="0">
                        <a:latin typeface="Times" panose="02020603050405020304" pitchFamily="18" charset="0"/>
                        <a:cs typeface="Times" panose="02020603050405020304" pitchFamily="18" charset="0"/>
                      </a:endParaRPr>
                    </a:p>
                  </a:txBody>
                  <a:tcPr/>
                </a:tc>
                <a:extLst>
                  <a:ext uri="{0D108BD9-81ED-4DB2-BD59-A6C34878D82A}">
                    <a16:rowId xmlns:a16="http://schemas.microsoft.com/office/drawing/2014/main" val="107123023"/>
                  </a:ext>
                </a:extLst>
              </a:tr>
              <a:tr h="841405">
                <a:tc>
                  <a:txBody>
                    <a:bodyPr/>
                    <a:lstStyle/>
                    <a:p>
                      <a:r>
                        <a:rPr lang="en-US" dirty="0"/>
                        <a:t>    </a:t>
                      </a:r>
                    </a:p>
                    <a:p>
                      <a:r>
                        <a:rPr lang="en-US" dirty="0"/>
                        <a:t>     3.</a:t>
                      </a:r>
                      <a:endParaRPr lang="en-IN" dirty="0"/>
                    </a:p>
                  </a:txBody>
                  <a:tcPr/>
                </a:tc>
                <a:tc>
                  <a:txBody>
                    <a:bodyPr/>
                    <a:lstStyle/>
                    <a:p>
                      <a:r>
                        <a:rPr lang="en-US" sz="1400" dirty="0">
                          <a:latin typeface="Times" panose="02020603050405020304" pitchFamily="18" charset="0"/>
                          <a:cs typeface="Times" panose="02020603050405020304" pitchFamily="18" charset="0"/>
                        </a:rPr>
                        <a:t>AI for Smart City Construction Regulation</a:t>
                      </a:r>
                      <a:endParaRPr lang="en-IN" sz="1400" dirty="0">
                        <a:latin typeface="Times" panose="02020603050405020304" pitchFamily="18" charset="0"/>
                        <a:cs typeface="Times" panose="02020603050405020304" pitchFamily="18" charset="0"/>
                      </a:endParaRPr>
                    </a:p>
                  </a:txBody>
                  <a:tcPr/>
                </a:tc>
                <a:tc>
                  <a:txBody>
                    <a:bodyPr/>
                    <a:lstStyle/>
                    <a:p>
                      <a:r>
                        <a:rPr lang="da-DK" sz="1400" dirty="0">
                          <a:latin typeface="Times" panose="02020603050405020304" pitchFamily="18" charset="0"/>
                          <a:cs typeface="Times" panose="02020603050405020304" pitchFamily="18" charset="0"/>
                        </a:rPr>
                        <a:t>A. Patil et al. (2021)</a:t>
                      </a:r>
                      <a:endParaRPr lang="en-IN" sz="1400" dirty="0">
                        <a:latin typeface="Times" panose="02020603050405020304" pitchFamily="18" charset="0"/>
                        <a:cs typeface="Times" panose="02020603050405020304" pitchFamily="18" charset="0"/>
                      </a:endParaRPr>
                    </a:p>
                  </a:txBody>
                  <a:tcPr/>
                </a:tc>
                <a:tc>
                  <a:txBody>
                    <a:bodyPr/>
                    <a:lstStyle/>
                    <a:p>
                      <a:r>
                        <a:rPr lang="en-IN" sz="1400" dirty="0">
                          <a:latin typeface="Times" panose="02020603050405020304" pitchFamily="18" charset="0"/>
                          <a:cs typeface="Times" panose="02020603050405020304" pitchFamily="18" charset="0"/>
                        </a:rPr>
                        <a:t>Deep Learning, Drone Imagery</a:t>
                      </a:r>
                    </a:p>
                  </a:txBody>
                  <a:tcPr/>
                </a:tc>
                <a:tc>
                  <a:txBody>
                    <a:bodyPr/>
                    <a:lstStyle/>
                    <a:p>
                      <a:r>
                        <a:rPr lang="en-IN" sz="1400" dirty="0">
                          <a:latin typeface="Times" panose="02020603050405020304" pitchFamily="18" charset="0"/>
                          <a:cs typeface="Times" panose="02020603050405020304" pitchFamily="18" charset="0"/>
                        </a:rPr>
                        <a:t>Automated detection, high accuracy</a:t>
                      </a:r>
                    </a:p>
                  </a:txBody>
                  <a:tcPr/>
                </a:tc>
                <a:tc>
                  <a:txBody>
                    <a:bodyPr/>
                    <a:lstStyle/>
                    <a:p>
                      <a:r>
                        <a:rPr lang="en-US" sz="1400" dirty="0">
                          <a:latin typeface="Times" panose="02020603050405020304" pitchFamily="18" charset="0"/>
                          <a:cs typeface="Times" panose="02020603050405020304" pitchFamily="18" charset="0"/>
                        </a:rPr>
                        <a:t>Drone deployment and privacy concerns</a:t>
                      </a:r>
                      <a:endParaRPr lang="en-IN" sz="1400" dirty="0">
                        <a:latin typeface="Times" panose="02020603050405020304" pitchFamily="18" charset="0"/>
                        <a:cs typeface="Times" panose="02020603050405020304" pitchFamily="18" charset="0"/>
                      </a:endParaRPr>
                    </a:p>
                  </a:txBody>
                  <a:tcPr/>
                </a:tc>
                <a:extLst>
                  <a:ext uri="{0D108BD9-81ED-4DB2-BD59-A6C34878D82A}">
                    <a16:rowId xmlns:a16="http://schemas.microsoft.com/office/drawing/2014/main" val="430061635"/>
                  </a:ext>
                </a:extLst>
              </a:tr>
              <a:tr h="841405">
                <a:tc>
                  <a:txBody>
                    <a:bodyPr/>
                    <a:lstStyle/>
                    <a:p>
                      <a:r>
                        <a:rPr lang="en-US" dirty="0"/>
                        <a:t> </a:t>
                      </a:r>
                    </a:p>
                    <a:p>
                      <a:r>
                        <a:rPr lang="en-US" dirty="0"/>
                        <a:t>     4.</a:t>
                      </a:r>
                      <a:endParaRPr lang="en-IN" dirty="0"/>
                    </a:p>
                  </a:txBody>
                  <a:tcPr/>
                </a:tc>
                <a:tc>
                  <a:txBody>
                    <a:bodyPr/>
                    <a:lstStyle/>
                    <a:p>
                      <a:r>
                        <a:rPr lang="en-US" sz="1400" dirty="0">
                          <a:latin typeface="Times" panose="02020603050405020304" pitchFamily="18" charset="0"/>
                          <a:cs typeface="Times" panose="02020603050405020304" pitchFamily="18" charset="0"/>
                        </a:rPr>
                        <a:t>Digital Building Permission System (DBPS)</a:t>
                      </a:r>
                      <a:endParaRPr lang="en-IN" sz="1400" dirty="0">
                        <a:latin typeface="Times" panose="02020603050405020304" pitchFamily="18" charset="0"/>
                        <a:cs typeface="Times" panose="02020603050405020304" pitchFamily="18" charset="0"/>
                      </a:endParaRPr>
                    </a:p>
                  </a:txBody>
                  <a:tcPr/>
                </a:tc>
                <a:tc>
                  <a:txBody>
                    <a:bodyPr/>
                    <a:lstStyle/>
                    <a:p>
                      <a:r>
                        <a:rPr lang="en-IN" sz="1400" dirty="0">
                          <a:latin typeface="Times" panose="02020603050405020304" pitchFamily="18" charset="0"/>
                          <a:cs typeface="Times" panose="02020603050405020304" pitchFamily="18" charset="0"/>
                        </a:rPr>
                        <a:t>MCGM Initiative (2020)</a:t>
                      </a:r>
                    </a:p>
                  </a:txBody>
                  <a:tcPr/>
                </a:tc>
                <a:tc>
                  <a:txBody>
                    <a:bodyPr/>
                    <a:lstStyle/>
                    <a:p>
                      <a:r>
                        <a:rPr lang="en-IN" sz="1400" dirty="0">
                          <a:latin typeface="Times" panose="02020603050405020304" pitchFamily="18" charset="0"/>
                          <a:cs typeface="Times" panose="02020603050405020304" pitchFamily="18" charset="0"/>
                        </a:rPr>
                        <a:t>GIS Integration, Online Workflow</a:t>
                      </a:r>
                    </a:p>
                  </a:txBody>
                  <a:tcPr/>
                </a:tc>
                <a:tc>
                  <a:txBody>
                    <a:bodyPr/>
                    <a:lstStyle/>
                    <a:p>
                      <a:r>
                        <a:rPr lang="en-IN" sz="1400" dirty="0">
                          <a:latin typeface="Times" panose="02020603050405020304" pitchFamily="18" charset="0"/>
                          <a:cs typeface="Times" panose="02020603050405020304" pitchFamily="18" charset="0"/>
                        </a:rPr>
                        <a:t>Transparent process, faster approvals</a:t>
                      </a:r>
                    </a:p>
                  </a:txBody>
                  <a:tcPr/>
                </a:tc>
                <a:tc>
                  <a:txBody>
                    <a:bodyPr/>
                    <a:lstStyle/>
                    <a:p>
                      <a:r>
                        <a:rPr lang="en-US" sz="1400" dirty="0">
                          <a:latin typeface="Times" panose="02020603050405020304" pitchFamily="18" charset="0"/>
                          <a:cs typeface="Times" panose="02020603050405020304" pitchFamily="18" charset="0"/>
                        </a:rPr>
                        <a:t>Focused on permissions, not violations</a:t>
                      </a:r>
                      <a:endParaRPr lang="en-IN" sz="1400" dirty="0">
                        <a:latin typeface="Times" panose="02020603050405020304" pitchFamily="18" charset="0"/>
                        <a:cs typeface="Times" panose="02020603050405020304" pitchFamily="18" charset="0"/>
                      </a:endParaRPr>
                    </a:p>
                  </a:txBody>
                  <a:tcPr/>
                </a:tc>
                <a:extLst>
                  <a:ext uri="{0D108BD9-81ED-4DB2-BD59-A6C34878D82A}">
                    <a16:rowId xmlns:a16="http://schemas.microsoft.com/office/drawing/2014/main" val="2764916404"/>
                  </a:ext>
                </a:extLst>
              </a:tr>
            </a:tbl>
          </a:graphicData>
        </a:graphic>
      </p:graphicFrame>
    </p:spTree>
    <p:extLst>
      <p:ext uri="{BB962C8B-B14F-4D97-AF65-F5344CB8AC3E}">
        <p14:creationId xmlns:p14="http://schemas.microsoft.com/office/powerpoint/2010/main" val="3742767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04538-9A22-D12D-4107-6224DA4ED701}"/>
              </a:ext>
            </a:extLst>
          </p:cNvPr>
          <p:cNvSpPr>
            <a:spLocks noGrp="1"/>
          </p:cNvSpPr>
          <p:nvPr>
            <p:ph type="title"/>
          </p:nvPr>
        </p:nvSpPr>
        <p:spPr/>
        <p:txBody>
          <a:bodyPr/>
          <a:lstStyle/>
          <a:p>
            <a:r>
              <a:rPr lang="en-IN" altLang="en-US" b="1" dirty="0">
                <a:solidFill>
                  <a:schemeClr val="accent3">
                    <a:lumMod val="50000"/>
                  </a:schemeClr>
                </a:solidFill>
                <a:latin typeface="Times New Roman" panose="02020603050405020304" pitchFamily="18" charset="0"/>
                <a:cs typeface="Times New Roman" panose="02020603050405020304" pitchFamily="18" charset="0"/>
              </a:rPr>
              <a:t>EXISTING SYSTEM</a:t>
            </a:r>
            <a:endParaRPr lang="en-IN" dirty="0">
              <a:solidFill>
                <a:schemeClr val="accent3">
                  <a:lumMod val="50000"/>
                </a:schemeClr>
              </a:solidFill>
            </a:endParaRPr>
          </a:p>
        </p:txBody>
      </p:sp>
      <p:sp>
        <p:nvSpPr>
          <p:cNvPr id="3" name="Content Placeholder 2">
            <a:extLst>
              <a:ext uri="{FF2B5EF4-FFF2-40B4-BE49-F238E27FC236}">
                <a16:creationId xmlns:a16="http://schemas.microsoft.com/office/drawing/2014/main" id="{E5162BF2-6887-E595-5287-205F61FDFD05}"/>
              </a:ext>
            </a:extLst>
          </p:cNvPr>
          <p:cNvSpPr>
            <a:spLocks noGrp="1"/>
          </p:cNvSpPr>
          <p:nvPr>
            <p:ph idx="1"/>
          </p:nvPr>
        </p:nvSpPr>
        <p:spPr>
          <a:xfrm>
            <a:off x="677334" y="1425676"/>
            <a:ext cx="8596668" cy="5270091"/>
          </a:xfrm>
        </p:spPr>
        <p:txBody>
          <a:bodyPr>
            <a:normAutofit/>
          </a:bodyPr>
          <a:lstStyle/>
          <a:p>
            <a:pPr algn="just"/>
            <a:r>
              <a:rPr lang="en-US" dirty="0">
                <a:latin typeface="Times" panose="02020603050405020304" pitchFamily="18" charset="0"/>
                <a:cs typeface="Times" panose="02020603050405020304" pitchFamily="18" charset="0"/>
              </a:rPr>
              <a:t>City authorities mostly use </a:t>
            </a:r>
            <a:r>
              <a:rPr lang="en-US" b="1" dirty="0">
                <a:latin typeface="Times" panose="02020603050405020304" pitchFamily="18" charset="0"/>
                <a:cs typeface="Times" panose="02020603050405020304" pitchFamily="18" charset="0"/>
              </a:rPr>
              <a:t>manual or partly digital methods</a:t>
            </a:r>
            <a:r>
              <a:rPr lang="en-US" dirty="0">
                <a:latin typeface="Times" panose="02020603050405020304" pitchFamily="18" charset="0"/>
                <a:cs typeface="Times" panose="02020603050405020304" pitchFamily="18" charset="0"/>
              </a:rPr>
              <a:t> to track illegal constructions.</a:t>
            </a:r>
          </a:p>
          <a:p>
            <a:pPr algn="just"/>
            <a:r>
              <a:rPr lang="en-US" dirty="0">
                <a:latin typeface="Times" panose="02020603050405020304" pitchFamily="18" charset="0"/>
                <a:cs typeface="Times" panose="02020603050405020304" pitchFamily="18" charset="0"/>
              </a:rPr>
              <a:t>Some cities have </a:t>
            </a:r>
            <a:r>
              <a:rPr lang="en-US" b="1" dirty="0">
                <a:latin typeface="Times" panose="02020603050405020304" pitchFamily="18" charset="0"/>
                <a:cs typeface="Times" panose="02020603050405020304" pitchFamily="18" charset="0"/>
              </a:rPr>
              <a:t>basic online complaint systems</a:t>
            </a:r>
            <a:r>
              <a:rPr lang="en-US" dirty="0">
                <a:latin typeface="Times" panose="02020603050405020304" pitchFamily="18" charset="0"/>
                <a:cs typeface="Times" panose="02020603050405020304" pitchFamily="18" charset="0"/>
              </a:rPr>
              <a:t>, but they often: </a:t>
            </a:r>
            <a:r>
              <a:rPr lang="en-IN" dirty="0">
                <a:latin typeface="Times" panose="02020603050405020304" pitchFamily="18" charset="0"/>
                <a:cs typeface="Times" panose="02020603050405020304" pitchFamily="18" charset="0"/>
              </a:rPr>
              <a:t>Don’t provide real-time updates, Lack location tracking, have no proper reporting tools.</a:t>
            </a:r>
          </a:p>
          <a:p>
            <a:pPr algn="just"/>
            <a:r>
              <a:rPr lang="en-US" altLang="en-US" dirty="0">
                <a:solidFill>
                  <a:schemeClr val="tx1"/>
                </a:solidFill>
                <a:latin typeface="Times" panose="02020603050405020304" pitchFamily="18" charset="0"/>
                <a:cs typeface="Times" panose="02020603050405020304" pitchFamily="18" charset="0"/>
              </a:rPr>
              <a:t>Technologies like </a:t>
            </a:r>
            <a:r>
              <a:rPr lang="en-US" altLang="en-US" b="1" dirty="0">
                <a:solidFill>
                  <a:schemeClr val="tx1"/>
                </a:solidFill>
                <a:latin typeface="Times" panose="02020603050405020304" pitchFamily="18" charset="0"/>
                <a:cs typeface="Times" panose="02020603050405020304" pitchFamily="18" charset="0"/>
              </a:rPr>
              <a:t>GIS</a:t>
            </a:r>
            <a:r>
              <a:rPr lang="en-US" altLang="en-US" dirty="0">
                <a:solidFill>
                  <a:schemeClr val="tx1"/>
                </a:solidFill>
                <a:latin typeface="Times" panose="02020603050405020304" pitchFamily="18" charset="0"/>
                <a:cs typeface="Times" panose="02020603050405020304" pitchFamily="18" charset="0"/>
              </a:rPr>
              <a:t> and </a:t>
            </a:r>
            <a:r>
              <a:rPr lang="en-US" altLang="en-US" b="1" dirty="0">
                <a:solidFill>
                  <a:schemeClr val="tx1"/>
                </a:solidFill>
                <a:latin typeface="Times" panose="02020603050405020304" pitchFamily="18" charset="0"/>
                <a:cs typeface="Times" panose="02020603050405020304" pitchFamily="18" charset="0"/>
              </a:rPr>
              <a:t>drone surveillance</a:t>
            </a:r>
            <a:r>
              <a:rPr lang="en-US" altLang="en-US" dirty="0">
                <a:solidFill>
                  <a:schemeClr val="tx1"/>
                </a:solidFill>
                <a:latin typeface="Times" panose="02020603050405020304" pitchFamily="18" charset="0"/>
                <a:cs typeface="Times" panose="02020603050405020304" pitchFamily="18" charset="0"/>
              </a:rPr>
              <a:t> are being tested in big cities. But these are </a:t>
            </a:r>
            <a:r>
              <a:rPr lang="en-US" altLang="en-US" b="1" dirty="0">
                <a:solidFill>
                  <a:schemeClr val="tx1"/>
                </a:solidFill>
                <a:latin typeface="Times" panose="02020603050405020304" pitchFamily="18" charset="0"/>
                <a:cs typeface="Times" panose="02020603050405020304" pitchFamily="18" charset="0"/>
              </a:rPr>
              <a:t>not widely used</a:t>
            </a:r>
            <a:r>
              <a:rPr lang="en-US" altLang="en-US" dirty="0">
                <a:solidFill>
                  <a:schemeClr val="tx1"/>
                </a:solidFill>
                <a:latin typeface="Times" panose="02020603050405020304" pitchFamily="18" charset="0"/>
                <a:cs typeface="Times" panose="02020603050405020304" pitchFamily="18" charset="0"/>
              </a:rPr>
              <a:t> due to high costs and tech limitations.</a:t>
            </a:r>
          </a:p>
          <a:p>
            <a:pPr algn="just"/>
            <a:r>
              <a:rPr lang="en-US" dirty="0">
                <a:latin typeface="Times" panose="02020603050405020304" pitchFamily="18" charset="0"/>
                <a:cs typeface="Times" panose="02020603050405020304" pitchFamily="18" charset="0"/>
              </a:rPr>
              <a:t>So, there is a </a:t>
            </a:r>
            <a:r>
              <a:rPr lang="en-US" b="1" dirty="0">
                <a:latin typeface="Times" panose="02020603050405020304" pitchFamily="18" charset="0"/>
                <a:cs typeface="Times" panose="02020603050405020304" pitchFamily="18" charset="0"/>
              </a:rPr>
              <a:t>strong need</a:t>
            </a:r>
            <a:r>
              <a:rPr lang="en-US" dirty="0">
                <a:latin typeface="Times" panose="02020603050405020304" pitchFamily="18" charset="0"/>
                <a:cs typeface="Times" panose="02020603050405020304" pitchFamily="18" charset="0"/>
              </a:rPr>
              <a:t> for a </a:t>
            </a:r>
            <a:r>
              <a:rPr lang="en-US" b="1" dirty="0">
                <a:latin typeface="Times" panose="02020603050405020304" pitchFamily="18" charset="0"/>
                <a:cs typeface="Times" panose="02020603050405020304" pitchFamily="18" charset="0"/>
              </a:rPr>
              <a:t>smart, real-time system</a:t>
            </a:r>
            <a:r>
              <a:rPr lang="en-US" dirty="0">
                <a:latin typeface="Times" panose="02020603050405020304" pitchFamily="18" charset="0"/>
                <a:cs typeface="Times" panose="02020603050405020304" pitchFamily="18" charset="0"/>
              </a:rPr>
              <a:t> that:</a:t>
            </a:r>
          </a:p>
          <a:p>
            <a:pPr algn="just">
              <a:buFont typeface="Wingdings" panose="05000000000000000000" pitchFamily="2" charset="2"/>
              <a:buChar char="§"/>
            </a:pPr>
            <a:r>
              <a:rPr lang="en-US" dirty="0">
                <a:latin typeface="Times" panose="02020603050405020304" pitchFamily="18" charset="0"/>
                <a:cs typeface="Times" panose="02020603050405020304" pitchFamily="18" charset="0"/>
              </a:rPr>
              <a:t>Focuses on tracking unauthorized constructions</a:t>
            </a:r>
          </a:p>
          <a:p>
            <a:pPr algn="just">
              <a:buFont typeface="Wingdings" panose="05000000000000000000" pitchFamily="2" charset="2"/>
              <a:buChar char="§"/>
            </a:pPr>
            <a:r>
              <a:rPr lang="en-US" dirty="0">
                <a:latin typeface="Times" panose="02020603050405020304" pitchFamily="18" charset="0"/>
                <a:cs typeface="Times" panose="02020603050405020304" pitchFamily="18" charset="0"/>
              </a:rPr>
              <a:t>Uses modern tech like AI, ML, and satellite/drones</a:t>
            </a:r>
          </a:p>
          <a:p>
            <a:pPr algn="just">
              <a:buFont typeface="Wingdings" panose="05000000000000000000" pitchFamily="2" charset="2"/>
              <a:buChar char="§"/>
            </a:pPr>
            <a:r>
              <a:rPr lang="en-US" dirty="0">
                <a:latin typeface="Times" panose="02020603050405020304" pitchFamily="18" charset="0"/>
                <a:cs typeface="Times" panose="02020603050405020304" pitchFamily="18" charset="0"/>
              </a:rPr>
              <a:t>Fills the current gaps in monitoring effectively.</a:t>
            </a:r>
          </a:p>
          <a:p>
            <a:endParaRPr lang="en-IN" dirty="0">
              <a:latin typeface="Times" panose="02020603050405020304" pitchFamily="18" charset="0"/>
              <a:cs typeface="Times" panose="02020603050405020304" pitchFamily="18" charset="0"/>
            </a:endParaRPr>
          </a:p>
        </p:txBody>
      </p:sp>
      <p:sp>
        <p:nvSpPr>
          <p:cNvPr id="6" name="Rectangle 3">
            <a:extLst>
              <a:ext uri="{FF2B5EF4-FFF2-40B4-BE49-F238E27FC236}">
                <a16:creationId xmlns:a16="http://schemas.microsoft.com/office/drawing/2014/main" id="{3A5D1350-362C-E7E7-95E3-E71255E7B165}"/>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50616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0B52F-BCE6-7C6E-EBD6-0146D47EEA9C}"/>
              </a:ext>
            </a:extLst>
          </p:cNvPr>
          <p:cNvSpPr>
            <a:spLocks noGrp="1"/>
          </p:cNvSpPr>
          <p:nvPr>
            <p:ph type="title"/>
          </p:nvPr>
        </p:nvSpPr>
        <p:spPr>
          <a:xfrm>
            <a:off x="677334" y="274320"/>
            <a:ext cx="8596668" cy="1656080"/>
          </a:xfrm>
        </p:spPr>
        <p:txBody>
          <a:bodyPr/>
          <a:lstStyle/>
          <a:p>
            <a:r>
              <a:rPr lang="en-IN" altLang="en-US" b="1" dirty="0">
                <a:solidFill>
                  <a:schemeClr val="accent3">
                    <a:lumMod val="50000"/>
                  </a:schemeClr>
                </a:solidFill>
                <a:latin typeface="Times New Roman" panose="02020603050405020304" pitchFamily="18" charset="0"/>
                <a:cs typeface="Times New Roman" panose="02020603050405020304" pitchFamily="18" charset="0"/>
              </a:rPr>
              <a:t>PROPOSED SYSTEM</a:t>
            </a:r>
            <a:endParaRPr lang="en-IN" dirty="0">
              <a:solidFill>
                <a:schemeClr val="accent3">
                  <a:lumMod val="50000"/>
                </a:schemeClr>
              </a:solidFill>
            </a:endParaRPr>
          </a:p>
        </p:txBody>
      </p:sp>
      <p:sp>
        <p:nvSpPr>
          <p:cNvPr id="3" name="Content Placeholder 2">
            <a:extLst>
              <a:ext uri="{FF2B5EF4-FFF2-40B4-BE49-F238E27FC236}">
                <a16:creationId xmlns:a16="http://schemas.microsoft.com/office/drawing/2014/main" id="{8F86B264-E895-BFD8-8EF5-D31E86736E27}"/>
              </a:ext>
            </a:extLst>
          </p:cNvPr>
          <p:cNvSpPr>
            <a:spLocks noGrp="1"/>
          </p:cNvSpPr>
          <p:nvPr>
            <p:ph idx="1"/>
          </p:nvPr>
        </p:nvSpPr>
        <p:spPr>
          <a:xfrm>
            <a:off x="677334" y="1133856"/>
            <a:ext cx="8918950" cy="5945370"/>
          </a:xfrm>
        </p:spPr>
        <p:txBody>
          <a:bodyPr>
            <a:noAutofit/>
          </a:bodyPr>
          <a:lstStyle/>
          <a:p>
            <a:pPr marR="490220" lvl="0" algn="just">
              <a:lnSpc>
                <a:spcPct val="107000"/>
              </a:lnSpc>
              <a:spcBef>
                <a:spcPts val="1505"/>
              </a:spcBef>
              <a:buSzPts val="1200"/>
              <a:buFont typeface="Wingdings" panose="05000000000000000000" pitchFamily="2" charset="2"/>
              <a:buChar char="Ø"/>
              <a:tabLst>
                <a:tab pos="1022350" algn="l"/>
              </a:tabLst>
            </a:pPr>
            <a:r>
              <a:rPr lang="en-US" dirty="0">
                <a:latin typeface="Times" panose="02020603050405020304" pitchFamily="18" charset="0"/>
                <a:cs typeface="Times" panose="02020603050405020304" pitchFamily="18" charset="0"/>
              </a:rPr>
              <a:t>The proposed system uses </a:t>
            </a:r>
            <a:r>
              <a:rPr lang="en-US" b="1" dirty="0">
                <a:latin typeface="Times" panose="02020603050405020304" pitchFamily="18" charset="0"/>
                <a:cs typeface="Times" panose="02020603050405020304" pitchFamily="18" charset="0"/>
              </a:rPr>
              <a:t>AI and Machine Learning (ML)</a:t>
            </a:r>
            <a:r>
              <a:rPr lang="en-US" dirty="0">
                <a:latin typeface="Times" panose="02020603050405020304" pitchFamily="18" charset="0"/>
                <a:cs typeface="Times" panose="02020603050405020304" pitchFamily="18" charset="0"/>
              </a:rPr>
              <a:t> to automatically monitor and detect illegal construction in cities in </a:t>
            </a:r>
            <a:r>
              <a:rPr lang="en-US" b="1" dirty="0">
                <a:latin typeface="Times" panose="02020603050405020304" pitchFamily="18" charset="0"/>
                <a:cs typeface="Times" panose="02020603050405020304" pitchFamily="18" charset="0"/>
              </a:rPr>
              <a:t>real-time</a:t>
            </a:r>
            <a:r>
              <a:rPr lang="en-US" dirty="0">
                <a:latin typeface="Times" panose="02020603050405020304" pitchFamily="18" charset="0"/>
                <a:cs typeface="Times" panose="02020603050405020304" pitchFamily="18" charset="0"/>
              </a:rPr>
              <a:t>.</a:t>
            </a:r>
          </a:p>
          <a:p>
            <a:pPr marR="490220" algn="just">
              <a:lnSpc>
                <a:spcPct val="107000"/>
              </a:lnSpc>
              <a:spcBef>
                <a:spcPts val="1505"/>
              </a:spcBef>
              <a:buSzPts val="1200"/>
              <a:buFont typeface="Wingdings" panose="05000000000000000000" pitchFamily="2" charset="2"/>
              <a:buChar char="Ø"/>
              <a:tabLst>
                <a:tab pos="1022350" algn="l"/>
              </a:tabLst>
            </a:pPr>
            <a:r>
              <a:rPr lang="en-IN" dirty="0">
                <a:latin typeface="Times" panose="02020603050405020304" pitchFamily="18" charset="0"/>
                <a:cs typeface="Times" panose="02020603050405020304" pitchFamily="18" charset="0"/>
              </a:rPr>
              <a:t>It combines data from:</a:t>
            </a:r>
          </a:p>
          <a:p>
            <a:pPr marR="490220" algn="just">
              <a:lnSpc>
                <a:spcPct val="107000"/>
              </a:lnSpc>
              <a:spcBef>
                <a:spcPts val="1505"/>
              </a:spcBef>
              <a:buSzPts val="1200"/>
              <a:buFont typeface="Wingdings" panose="05000000000000000000" pitchFamily="2" charset="2"/>
              <a:buChar char="Ø"/>
              <a:tabLst>
                <a:tab pos="1022350" algn="l"/>
              </a:tabLst>
            </a:pPr>
            <a:r>
              <a:rPr lang="en-US" altLang="en-US" b="1" dirty="0">
                <a:solidFill>
                  <a:schemeClr val="tx1"/>
                </a:solidFill>
                <a:latin typeface="Times" panose="02020603050405020304" pitchFamily="18" charset="0"/>
                <a:cs typeface="Times" panose="02020603050405020304" pitchFamily="18" charset="0"/>
              </a:rPr>
              <a:t>Building permit records from city offices, Location (geospatial data)</a:t>
            </a:r>
          </a:p>
          <a:p>
            <a:pPr algn="just" defTabSz="914400" eaLnBrk="0" fontAlgn="base" hangingPunct="0">
              <a:spcBef>
                <a:spcPct val="0"/>
              </a:spcBef>
              <a:spcAft>
                <a:spcPct val="0"/>
              </a:spcAft>
              <a:buClrTx/>
              <a:buSzTx/>
              <a:buFont typeface="Arial" panose="020B0604020202020204" pitchFamily="34" charset="0"/>
              <a:buChar char="•"/>
            </a:pPr>
            <a:r>
              <a:rPr lang="en-US" altLang="en-US" dirty="0">
                <a:solidFill>
                  <a:schemeClr val="tx1"/>
                </a:solidFill>
                <a:latin typeface="Times" panose="02020603050405020304" pitchFamily="18" charset="0"/>
                <a:cs typeface="Times" panose="02020603050405020304" pitchFamily="18" charset="0"/>
              </a:rPr>
              <a:t>Using advanced computer vision methods like:</a:t>
            </a:r>
          </a:p>
          <a:p>
            <a:pPr lvl="1" algn="just" defTabSz="914400" eaLnBrk="0" fontAlgn="base" hangingPunct="0">
              <a:spcBef>
                <a:spcPct val="0"/>
              </a:spcBef>
              <a:spcAft>
                <a:spcPct val="0"/>
              </a:spcAft>
              <a:buClrTx/>
              <a:buSzTx/>
              <a:buFont typeface="Arial" panose="020B0604020202020204" pitchFamily="34" charset="0"/>
              <a:buChar char="•"/>
            </a:pPr>
            <a:r>
              <a:rPr lang="en-US" altLang="en-US" sz="1800" b="1" dirty="0">
                <a:solidFill>
                  <a:schemeClr val="tx1"/>
                </a:solidFill>
                <a:latin typeface="Times" panose="02020603050405020304" pitchFamily="18" charset="0"/>
                <a:cs typeface="Times" panose="02020603050405020304" pitchFamily="18" charset="0"/>
              </a:rPr>
              <a:t>Convolutional Neural Networks (CNNs)</a:t>
            </a:r>
            <a:endParaRPr lang="en-US" altLang="en-US" sz="1800" dirty="0">
              <a:solidFill>
                <a:schemeClr val="tx1"/>
              </a:solidFill>
              <a:latin typeface="Times" panose="02020603050405020304" pitchFamily="18" charset="0"/>
              <a:cs typeface="Times" panose="02020603050405020304" pitchFamily="18" charset="0"/>
            </a:endParaRPr>
          </a:p>
          <a:p>
            <a:pPr lvl="1" algn="just" defTabSz="914400" eaLnBrk="0" fontAlgn="base" hangingPunct="0">
              <a:spcBef>
                <a:spcPct val="0"/>
              </a:spcBef>
              <a:spcAft>
                <a:spcPct val="0"/>
              </a:spcAft>
              <a:buClrTx/>
              <a:buSzTx/>
              <a:buFont typeface="Arial" panose="020B0604020202020204" pitchFamily="34" charset="0"/>
              <a:buChar char="•"/>
            </a:pPr>
            <a:r>
              <a:rPr lang="en-US" altLang="en-US" sz="1800" b="1" dirty="0">
                <a:solidFill>
                  <a:schemeClr val="tx1"/>
                </a:solidFill>
                <a:latin typeface="Times" panose="02020603050405020304" pitchFamily="18" charset="0"/>
                <a:cs typeface="Times" panose="02020603050405020304" pitchFamily="18" charset="0"/>
              </a:rPr>
              <a:t>Change detection algorithms</a:t>
            </a:r>
            <a:endParaRPr lang="en-US" altLang="en-US" sz="1800" dirty="0">
              <a:solidFill>
                <a:schemeClr val="tx1"/>
              </a:solidFill>
              <a:latin typeface="Times" panose="02020603050405020304" pitchFamily="18" charset="0"/>
              <a:cs typeface="Times" panose="02020603050405020304" pitchFamily="18" charset="0"/>
            </a:endParaRPr>
          </a:p>
          <a:p>
            <a:pPr lvl="1" algn="just" defTabSz="914400" eaLnBrk="0" fontAlgn="base" hangingPunct="0">
              <a:spcBef>
                <a:spcPct val="0"/>
              </a:spcBef>
              <a:spcAft>
                <a:spcPct val="0"/>
              </a:spcAft>
              <a:buClrTx/>
              <a:buSzTx/>
              <a:buFont typeface="Arial" panose="020B0604020202020204" pitchFamily="34" charset="0"/>
              <a:buChar char="•"/>
            </a:pPr>
            <a:r>
              <a:rPr lang="en-US" altLang="en-US" sz="1800" b="1" dirty="0">
                <a:solidFill>
                  <a:schemeClr val="tx1"/>
                </a:solidFill>
                <a:latin typeface="Times" panose="02020603050405020304" pitchFamily="18" charset="0"/>
                <a:cs typeface="Times" panose="02020603050405020304" pitchFamily="18" charset="0"/>
              </a:rPr>
              <a:t>Object detection models</a:t>
            </a:r>
            <a:r>
              <a:rPr lang="en-US" altLang="en-US" sz="1800" dirty="0">
                <a:solidFill>
                  <a:schemeClr val="tx1"/>
                </a:solidFill>
                <a:latin typeface="Times" panose="02020603050405020304" pitchFamily="18" charset="0"/>
                <a:cs typeface="Times" panose="02020603050405020304" pitchFamily="18" charset="0"/>
              </a:rPr>
              <a:t> (like </a:t>
            </a:r>
            <a:r>
              <a:rPr lang="en-US" altLang="en-US" sz="1800" b="1" dirty="0">
                <a:solidFill>
                  <a:schemeClr val="tx1"/>
                </a:solidFill>
                <a:latin typeface="Times" panose="02020603050405020304" pitchFamily="18" charset="0"/>
                <a:cs typeface="Times" panose="02020603050405020304" pitchFamily="18" charset="0"/>
              </a:rPr>
              <a:t>YOLO</a:t>
            </a:r>
            <a:r>
              <a:rPr lang="en-US" altLang="en-US" sz="1800" dirty="0">
                <a:solidFill>
                  <a:schemeClr val="tx1"/>
                </a:solidFill>
                <a:latin typeface="Times" panose="02020603050405020304" pitchFamily="18" charset="0"/>
                <a:cs typeface="Times" panose="02020603050405020304" pitchFamily="18" charset="0"/>
              </a:rPr>
              <a:t> or </a:t>
            </a:r>
            <a:r>
              <a:rPr lang="en-US" altLang="en-US" sz="1800" b="1" dirty="0">
                <a:solidFill>
                  <a:schemeClr val="tx1"/>
                </a:solidFill>
                <a:latin typeface="Times" panose="02020603050405020304" pitchFamily="18" charset="0"/>
                <a:cs typeface="Times" panose="02020603050405020304" pitchFamily="18" charset="0"/>
              </a:rPr>
              <a:t>Faster R-CNN</a:t>
            </a:r>
            <a:r>
              <a:rPr lang="en-US" altLang="en-US" sz="1800" dirty="0">
                <a:solidFill>
                  <a:schemeClr val="tx1"/>
                </a:solidFill>
                <a:latin typeface="Times" panose="02020603050405020304" pitchFamily="18" charset="0"/>
                <a:cs typeface="Times" panose="02020603050405020304" pitchFamily="18" charset="0"/>
              </a:rPr>
              <a:t>)</a:t>
            </a:r>
          </a:p>
          <a:p>
            <a:pPr marR="490220" algn="just">
              <a:lnSpc>
                <a:spcPct val="107000"/>
              </a:lnSpc>
              <a:spcBef>
                <a:spcPts val="1505"/>
              </a:spcBef>
              <a:buSzPts val="1200"/>
              <a:buFont typeface="Wingdings" panose="05000000000000000000" pitchFamily="2" charset="2"/>
              <a:buChar char="Ø"/>
              <a:tabLst>
                <a:tab pos="1022350" algn="l"/>
              </a:tabLst>
            </a:pPr>
            <a:r>
              <a:rPr lang="en-US" dirty="0">
                <a:latin typeface="Times" panose="02020603050405020304" pitchFamily="18" charset="0"/>
                <a:cs typeface="Times" panose="02020603050405020304" pitchFamily="18" charset="0"/>
              </a:rPr>
              <a:t>Overall, this system helps city officials enforce building rules more efficiently and keep cities well-planned.</a:t>
            </a:r>
            <a:endParaRPr lang="en-IN" dirty="0">
              <a:latin typeface="Times" panose="02020603050405020304" pitchFamily="18" charset="0"/>
              <a:cs typeface="Times" panose="02020603050405020304" pitchFamily="18" charset="0"/>
            </a:endParaRPr>
          </a:p>
        </p:txBody>
      </p:sp>
      <p:sp>
        <p:nvSpPr>
          <p:cNvPr id="5" name="Rectangle 2">
            <a:extLst>
              <a:ext uri="{FF2B5EF4-FFF2-40B4-BE49-F238E27FC236}">
                <a16:creationId xmlns:a16="http://schemas.microsoft.com/office/drawing/2014/main" id="{4041E19A-F7A3-8A6F-A94E-53A8BB585E07}"/>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85064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36021-B1CD-2D2E-FB84-E492D21985F3}"/>
              </a:ext>
            </a:extLst>
          </p:cNvPr>
          <p:cNvSpPr>
            <a:spLocks noGrp="1"/>
          </p:cNvSpPr>
          <p:nvPr>
            <p:ph type="title"/>
          </p:nvPr>
        </p:nvSpPr>
        <p:spPr>
          <a:xfrm>
            <a:off x="677334" y="256032"/>
            <a:ext cx="8596668" cy="1674368"/>
          </a:xfrm>
        </p:spPr>
        <p:txBody>
          <a:bodyPr/>
          <a:lstStyle/>
          <a:p>
            <a:r>
              <a:rPr lang="en-US" b="1" dirty="0">
                <a:solidFill>
                  <a:schemeClr val="accent3">
                    <a:lumMod val="50000"/>
                  </a:schemeClr>
                </a:solidFill>
                <a:latin typeface="Times New Roman" panose="02020603050405020304" pitchFamily="18" charset="0"/>
                <a:cs typeface="Times New Roman" panose="02020603050405020304" pitchFamily="18" charset="0"/>
              </a:rPr>
              <a:t>OBJECTIVES</a:t>
            </a:r>
            <a:endParaRPr lang="en-IN" dirty="0">
              <a:solidFill>
                <a:schemeClr val="accent3">
                  <a:lumMod val="50000"/>
                </a:schemeClr>
              </a:solidFill>
            </a:endParaRPr>
          </a:p>
        </p:txBody>
      </p:sp>
      <p:sp>
        <p:nvSpPr>
          <p:cNvPr id="3" name="Content Placeholder 2">
            <a:extLst>
              <a:ext uri="{FF2B5EF4-FFF2-40B4-BE49-F238E27FC236}">
                <a16:creationId xmlns:a16="http://schemas.microsoft.com/office/drawing/2014/main" id="{4AB96798-6516-8EA5-0182-018C24260386}"/>
              </a:ext>
            </a:extLst>
          </p:cNvPr>
          <p:cNvSpPr>
            <a:spLocks noGrp="1"/>
          </p:cNvSpPr>
          <p:nvPr>
            <p:ph idx="1"/>
          </p:nvPr>
        </p:nvSpPr>
        <p:spPr>
          <a:xfrm>
            <a:off x="677334" y="987552"/>
            <a:ext cx="8596668" cy="5053811"/>
          </a:xfrm>
        </p:spPr>
        <p:txBody>
          <a:bodyPr>
            <a:normAutofit/>
          </a:bodyPr>
          <a:lstStyle/>
          <a:p>
            <a:pPr algn="just"/>
            <a:r>
              <a:rPr lang="en-US" dirty="0">
                <a:latin typeface="Times" panose="02020603050405020304" pitchFamily="18" charset="0"/>
                <a:cs typeface="Times" panose="02020603050405020304" pitchFamily="18" charset="0"/>
              </a:rPr>
              <a:t>The main goal of this project is to create an </a:t>
            </a:r>
            <a:r>
              <a:rPr lang="en-US" b="1" dirty="0">
                <a:latin typeface="Times" panose="02020603050405020304" pitchFamily="18" charset="0"/>
                <a:cs typeface="Times" panose="02020603050405020304" pitchFamily="18" charset="0"/>
              </a:rPr>
              <a:t>online, real-time system</a:t>
            </a:r>
            <a:r>
              <a:rPr lang="en-US" dirty="0">
                <a:latin typeface="Times" panose="02020603050405020304" pitchFamily="18" charset="0"/>
                <a:cs typeface="Times" panose="02020603050405020304" pitchFamily="18" charset="0"/>
              </a:rPr>
              <a:t> to report and manage </a:t>
            </a:r>
            <a:r>
              <a:rPr lang="en-US" b="1" dirty="0">
                <a:latin typeface="Times" panose="02020603050405020304" pitchFamily="18" charset="0"/>
                <a:cs typeface="Times" panose="02020603050405020304" pitchFamily="18" charset="0"/>
              </a:rPr>
              <a:t>illegal construction</a:t>
            </a:r>
            <a:r>
              <a:rPr lang="en-US" dirty="0">
                <a:latin typeface="Times" panose="02020603050405020304" pitchFamily="18" charset="0"/>
                <a:cs typeface="Times" panose="02020603050405020304" pitchFamily="18" charset="0"/>
              </a:rPr>
              <a:t> in cities.</a:t>
            </a:r>
          </a:p>
          <a:p>
            <a:pPr algn="just"/>
            <a:r>
              <a:rPr lang="en-US" altLang="en-US" dirty="0">
                <a:solidFill>
                  <a:schemeClr val="tx1"/>
                </a:solidFill>
                <a:latin typeface="Times" panose="02020603050405020304" pitchFamily="18" charset="0"/>
                <a:cs typeface="Times" panose="02020603050405020304" pitchFamily="18" charset="0"/>
              </a:rPr>
              <a:t>The system will help with:</a:t>
            </a:r>
          </a:p>
          <a:p>
            <a:pPr marL="0" lvl="0" indent="0" algn="just" defTabSz="914400" eaLnBrk="0" fontAlgn="base" hangingPunct="0">
              <a:spcBef>
                <a:spcPct val="0"/>
              </a:spcBef>
              <a:spcAft>
                <a:spcPct val="0"/>
              </a:spcAft>
              <a:buClrTx/>
              <a:buSzTx/>
              <a:buFontTx/>
              <a:buChar char="•"/>
            </a:pPr>
            <a:r>
              <a:rPr lang="en-US" altLang="en-US" b="1" dirty="0">
                <a:solidFill>
                  <a:schemeClr val="tx1"/>
                </a:solidFill>
                <a:latin typeface="Times" panose="02020603050405020304" pitchFamily="18" charset="0"/>
                <a:cs typeface="Times" panose="02020603050405020304" pitchFamily="18" charset="0"/>
              </a:rPr>
              <a:t> Reporting</a:t>
            </a:r>
            <a:r>
              <a:rPr lang="en-US" altLang="en-US" dirty="0">
                <a:solidFill>
                  <a:schemeClr val="tx1"/>
                </a:solidFill>
                <a:latin typeface="Times" panose="02020603050405020304" pitchFamily="18" charset="0"/>
                <a:cs typeface="Times" panose="02020603050405020304" pitchFamily="18" charset="0"/>
              </a:rPr>
              <a:t> unauthorized buildings.</a:t>
            </a:r>
          </a:p>
          <a:p>
            <a:pPr marL="0" lvl="0" indent="0" algn="just" defTabSz="914400" eaLnBrk="0" fontAlgn="base" hangingPunct="0">
              <a:spcBef>
                <a:spcPct val="0"/>
              </a:spcBef>
              <a:spcAft>
                <a:spcPct val="0"/>
              </a:spcAft>
              <a:buClrTx/>
              <a:buSzTx/>
              <a:buFontTx/>
              <a:buChar char="•"/>
            </a:pPr>
            <a:r>
              <a:rPr lang="en-US" altLang="en-US" b="1" dirty="0">
                <a:solidFill>
                  <a:schemeClr val="tx1"/>
                </a:solidFill>
                <a:latin typeface="Times" panose="02020603050405020304" pitchFamily="18" charset="0"/>
                <a:cs typeface="Times" panose="02020603050405020304" pitchFamily="18" charset="0"/>
              </a:rPr>
              <a:t> Tracking</a:t>
            </a:r>
            <a:r>
              <a:rPr lang="en-US" altLang="en-US" dirty="0">
                <a:solidFill>
                  <a:schemeClr val="tx1"/>
                </a:solidFill>
                <a:latin typeface="Times" panose="02020603050405020304" pitchFamily="18" charset="0"/>
                <a:cs typeface="Times" panose="02020603050405020304" pitchFamily="18" charset="0"/>
              </a:rPr>
              <a:t> each case.</a:t>
            </a:r>
          </a:p>
          <a:p>
            <a:pPr marL="0" lvl="0" indent="0" algn="just" defTabSz="914400" eaLnBrk="0" fontAlgn="base" hangingPunct="0">
              <a:spcBef>
                <a:spcPct val="0"/>
              </a:spcBef>
              <a:spcAft>
                <a:spcPct val="0"/>
              </a:spcAft>
              <a:buClrTx/>
              <a:buSzTx/>
              <a:buFontTx/>
              <a:buChar char="•"/>
            </a:pPr>
            <a:r>
              <a:rPr lang="en-US" altLang="en-US" b="1" dirty="0">
                <a:solidFill>
                  <a:schemeClr val="tx1"/>
                </a:solidFill>
                <a:latin typeface="Times" panose="02020603050405020304" pitchFamily="18" charset="0"/>
                <a:cs typeface="Times" panose="02020603050405020304" pitchFamily="18" charset="0"/>
              </a:rPr>
              <a:t> Managing</a:t>
            </a:r>
            <a:r>
              <a:rPr lang="en-US" altLang="en-US" dirty="0">
                <a:solidFill>
                  <a:schemeClr val="tx1"/>
                </a:solidFill>
                <a:latin typeface="Times" panose="02020603050405020304" pitchFamily="18" charset="0"/>
                <a:cs typeface="Times" panose="02020603050405020304" pitchFamily="18" charset="0"/>
              </a:rPr>
              <a:t> actions taken on reported violations.</a:t>
            </a:r>
          </a:p>
          <a:p>
            <a:pPr marL="0" lvl="0" indent="0" algn="just" defTabSz="914400" eaLnBrk="0" fontAlgn="base" hangingPunct="0">
              <a:spcBef>
                <a:spcPct val="0"/>
              </a:spcBef>
              <a:spcAft>
                <a:spcPct val="0"/>
              </a:spcAft>
              <a:buClrTx/>
              <a:buSzTx/>
              <a:buFontTx/>
              <a:buChar char="•"/>
            </a:pPr>
            <a:endParaRPr lang="en-US" altLang="en-US" dirty="0">
              <a:solidFill>
                <a:schemeClr val="tx1"/>
              </a:solidFill>
              <a:latin typeface="Times" panose="02020603050405020304" pitchFamily="18" charset="0"/>
              <a:cs typeface="Times" panose="02020603050405020304" pitchFamily="18" charset="0"/>
            </a:endParaRPr>
          </a:p>
          <a:p>
            <a:pPr algn="just" defTabSz="914400" eaLnBrk="0" fontAlgn="base" hangingPunct="0">
              <a:spcBef>
                <a:spcPct val="0"/>
              </a:spcBef>
              <a:spcAft>
                <a:spcPct val="0"/>
              </a:spcAft>
              <a:buClrTx/>
              <a:buSzTx/>
            </a:pPr>
            <a:r>
              <a:rPr lang="en-US" altLang="en-US" dirty="0">
                <a:solidFill>
                  <a:schemeClr val="tx1"/>
                </a:solidFill>
                <a:latin typeface="Arial" panose="020B0604020202020204" pitchFamily="34" charset="0"/>
              </a:rPr>
              <a:t>This will help authorities to:</a:t>
            </a:r>
          </a:p>
          <a:p>
            <a:pPr marL="457200" lvl="1" indent="0" algn="just" defTabSz="914400" eaLnBrk="0" fontAlgn="base" hangingPunct="0">
              <a:spcBef>
                <a:spcPct val="0"/>
              </a:spcBef>
              <a:spcAft>
                <a:spcPct val="0"/>
              </a:spcAft>
              <a:buClrTx/>
              <a:buSzTx/>
              <a:buFontTx/>
              <a:buChar char="•"/>
            </a:pPr>
            <a:r>
              <a:rPr lang="en-US" altLang="en-US" sz="1800" dirty="0">
                <a:solidFill>
                  <a:schemeClr val="tx1"/>
                </a:solidFill>
                <a:latin typeface="Arial" panose="020B0604020202020204" pitchFamily="34" charset="0"/>
              </a:rPr>
              <a:t>Focus on problem areas</a:t>
            </a:r>
          </a:p>
          <a:p>
            <a:pPr marL="457200" lvl="1" indent="0" algn="just" defTabSz="914400" eaLnBrk="0" fontAlgn="base" hangingPunct="0">
              <a:spcBef>
                <a:spcPct val="0"/>
              </a:spcBef>
              <a:spcAft>
                <a:spcPct val="0"/>
              </a:spcAft>
              <a:buClrTx/>
              <a:buSzTx/>
              <a:buFontTx/>
              <a:buChar char="•"/>
            </a:pPr>
            <a:r>
              <a:rPr lang="en-US" altLang="en-US" sz="1800" dirty="0">
                <a:solidFill>
                  <a:schemeClr val="tx1"/>
                </a:solidFill>
                <a:latin typeface="Arial" panose="020B0604020202020204" pitchFamily="34" charset="0"/>
              </a:rPr>
              <a:t>Act faster</a:t>
            </a:r>
          </a:p>
          <a:p>
            <a:pPr marL="457200" lvl="1" indent="0" algn="just" defTabSz="914400" eaLnBrk="0" fontAlgn="base" hangingPunct="0">
              <a:spcBef>
                <a:spcPct val="0"/>
              </a:spcBef>
              <a:spcAft>
                <a:spcPct val="0"/>
              </a:spcAft>
              <a:buClrTx/>
              <a:buSzTx/>
              <a:buFontTx/>
              <a:buChar char="•"/>
            </a:pPr>
            <a:r>
              <a:rPr lang="en-US" altLang="en-US" sz="1800" dirty="0">
                <a:solidFill>
                  <a:schemeClr val="tx1"/>
                </a:solidFill>
                <a:latin typeface="Arial" panose="020B0604020202020204" pitchFamily="34" charset="0"/>
              </a:rPr>
              <a:t>Work more efficiently</a:t>
            </a:r>
          </a:p>
          <a:p>
            <a:pPr marL="457200" lvl="1" indent="0" algn="just" defTabSz="914400" eaLnBrk="0" fontAlgn="base" hangingPunct="0">
              <a:spcBef>
                <a:spcPct val="0"/>
              </a:spcBef>
              <a:spcAft>
                <a:spcPct val="0"/>
              </a:spcAft>
              <a:buClrTx/>
              <a:buSzTx/>
              <a:buFontTx/>
              <a:buChar char="•"/>
            </a:pPr>
            <a:r>
              <a:rPr lang="en-US" altLang="en-US" sz="1800" dirty="0">
                <a:solidFill>
                  <a:schemeClr val="tx1"/>
                </a:solidFill>
                <a:latin typeface="Arial" panose="020B0604020202020204" pitchFamily="34" charset="0"/>
              </a:rPr>
              <a:t>Increase transparency and accountability in city management.</a:t>
            </a:r>
          </a:p>
          <a:p>
            <a:pPr defTabSz="914400" eaLnBrk="0" fontAlgn="base" hangingPunct="0">
              <a:spcBef>
                <a:spcPct val="0"/>
              </a:spcBef>
              <a:spcAft>
                <a:spcPct val="0"/>
              </a:spcAft>
              <a:buClrTx/>
              <a:buSzTx/>
            </a:pPr>
            <a:endParaRPr lang="en-US" altLang="en-US" dirty="0">
              <a:solidFill>
                <a:schemeClr val="tx1"/>
              </a:solidFill>
              <a:latin typeface="Times" panose="02020603050405020304" pitchFamily="18" charset="0"/>
              <a:cs typeface="Times"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C71EEE6C-791E-86BE-2169-78EF5E6EAC07}"/>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536491E3-9011-6446-AEC2-C28D95A7FB69}"/>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5454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923ED-EC13-5E8D-7602-615912E2B570}"/>
              </a:ext>
            </a:extLst>
          </p:cNvPr>
          <p:cNvSpPr>
            <a:spLocks noGrp="1"/>
          </p:cNvSpPr>
          <p:nvPr>
            <p:ph type="title"/>
          </p:nvPr>
        </p:nvSpPr>
        <p:spPr>
          <a:xfrm>
            <a:off x="677334" y="609600"/>
            <a:ext cx="8596668" cy="954024"/>
          </a:xfrm>
        </p:spPr>
        <p:txBody>
          <a:bodyPr/>
          <a:lstStyle/>
          <a:p>
            <a:r>
              <a:rPr lang="en-IN" altLang="en-US" b="1" dirty="0">
                <a:solidFill>
                  <a:schemeClr val="accent3">
                    <a:lumMod val="50000"/>
                  </a:schemeClr>
                </a:solidFill>
                <a:latin typeface="Times New Roman" panose="02020603050405020304" pitchFamily="18" charset="0"/>
                <a:cs typeface="Times New Roman" panose="02020603050405020304" pitchFamily="18" charset="0"/>
              </a:rPr>
              <a:t>METHODOLOGY</a:t>
            </a:r>
            <a:endParaRPr lang="en-IN" dirty="0">
              <a:solidFill>
                <a:schemeClr val="accent3">
                  <a:lumMod val="50000"/>
                </a:schemeClr>
              </a:solidFill>
            </a:endParaRPr>
          </a:p>
        </p:txBody>
      </p:sp>
      <p:sp>
        <p:nvSpPr>
          <p:cNvPr id="3" name="Content Placeholder 2">
            <a:extLst>
              <a:ext uri="{FF2B5EF4-FFF2-40B4-BE49-F238E27FC236}">
                <a16:creationId xmlns:a16="http://schemas.microsoft.com/office/drawing/2014/main" id="{8D08FB86-A1C5-CB5F-DF56-8DFC9DC01A66}"/>
              </a:ext>
            </a:extLst>
          </p:cNvPr>
          <p:cNvSpPr>
            <a:spLocks noGrp="1"/>
          </p:cNvSpPr>
          <p:nvPr>
            <p:ph idx="1"/>
          </p:nvPr>
        </p:nvSpPr>
        <p:spPr>
          <a:xfrm>
            <a:off x="972301" y="1563624"/>
            <a:ext cx="8596668" cy="4550890"/>
          </a:xfrm>
        </p:spPr>
        <p:txBody>
          <a:bodyPr>
            <a:normAutofit lnSpcReduction="10000"/>
          </a:bodyPr>
          <a:lstStyle/>
          <a:p>
            <a:pPr algn="just"/>
            <a:r>
              <a:rPr lang="en-IN" sz="2400" b="1" dirty="0">
                <a:latin typeface="Times New Roman" panose="02020603050405020304" pitchFamily="18" charset="0"/>
                <a:cs typeface="Times New Roman" panose="02020603050405020304" pitchFamily="18" charset="0"/>
              </a:rPr>
              <a:t>System Design &amp; Development</a:t>
            </a:r>
          </a:p>
          <a:p>
            <a:pPr marL="0" indent="0" algn="just">
              <a:buNone/>
            </a:pPr>
            <a:r>
              <a:rPr lang="en-US" sz="2400" dirty="0">
                <a:latin typeface="Times New Roman" panose="02020603050405020304" pitchFamily="18" charset="0"/>
                <a:cs typeface="Times New Roman" panose="02020603050405020304" pitchFamily="18" charset="0"/>
              </a:rPr>
              <a:t>Meetings with municipal authorities, urban planning departments, and end-users to gather functional and non-functional requirements</a:t>
            </a:r>
            <a:r>
              <a:rPr lang="en-IN" sz="2400" dirty="0">
                <a:latin typeface="Times New Roman" panose="02020603050405020304" pitchFamily="18" charset="0"/>
                <a:cs typeface="Times New Roman" panose="02020603050405020304" pitchFamily="18" charset="0"/>
              </a:rPr>
              <a:t>.</a:t>
            </a:r>
          </a:p>
          <a:p>
            <a:pPr algn="just"/>
            <a:r>
              <a:rPr lang="en-IN" sz="2400" b="1" dirty="0">
                <a:latin typeface="Times New Roman" panose="02020603050405020304" pitchFamily="18" charset="0"/>
                <a:cs typeface="Times New Roman" panose="02020603050405020304" pitchFamily="18" charset="0"/>
              </a:rPr>
              <a:t>Technology Integration</a:t>
            </a:r>
          </a:p>
          <a:p>
            <a:pPr marL="0" indent="0" algn="just">
              <a:buNone/>
            </a:pPr>
            <a:r>
              <a:rPr lang="en-US" sz="2400" dirty="0">
                <a:latin typeface="Times New Roman" panose="02020603050405020304" pitchFamily="18" charset="0"/>
                <a:cs typeface="Times New Roman" panose="02020603050405020304" pitchFamily="18" charset="0"/>
              </a:rPr>
              <a:t>Implement a dynamic user interface with real-time updates for reporting and tracking violations. Develop backend services using Python (Django/Flask) to manage business logic, APIs, and database connectivity. </a:t>
            </a:r>
            <a:endParaRPr lang="en-IN" sz="2400" dirty="0">
              <a:latin typeface="Times New Roman" panose="02020603050405020304" pitchFamily="18" charset="0"/>
              <a:cs typeface="Times New Roman" panose="02020603050405020304" pitchFamily="18" charset="0"/>
            </a:endParaRPr>
          </a:p>
          <a:p>
            <a:pPr algn="just"/>
            <a:r>
              <a:rPr lang="en-IN" sz="2400" b="1" dirty="0">
                <a:latin typeface="Times New Roman" panose="02020603050405020304" pitchFamily="18" charset="0"/>
                <a:cs typeface="Times New Roman" panose="02020603050405020304" pitchFamily="18" charset="0"/>
              </a:rPr>
              <a:t>Testing &amp; Deployment</a:t>
            </a:r>
          </a:p>
          <a:p>
            <a:pPr marL="0" indent="0" algn="just">
              <a:buNone/>
            </a:pPr>
            <a:r>
              <a:rPr lang="en-US" sz="2400" dirty="0">
                <a:latin typeface="Times New Roman" panose="02020603050405020304" pitchFamily="18" charset="0"/>
                <a:cs typeface="Times New Roman" panose="02020603050405020304" pitchFamily="18" charset="0"/>
              </a:rPr>
              <a:t>Test individual modules like form submission, data upload, and case tracking</a:t>
            </a:r>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64624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BEF71-0F63-16DA-4173-EAD4AC218DDE}"/>
              </a:ext>
            </a:extLst>
          </p:cNvPr>
          <p:cNvSpPr>
            <a:spLocks noGrp="1"/>
          </p:cNvSpPr>
          <p:nvPr>
            <p:ph type="title"/>
          </p:nvPr>
        </p:nvSpPr>
        <p:spPr>
          <a:xfrm>
            <a:off x="677334" y="320041"/>
            <a:ext cx="8596668" cy="960119"/>
          </a:xfrm>
        </p:spPr>
        <p:txBody>
          <a:bodyPr/>
          <a:lstStyle/>
          <a:p>
            <a:r>
              <a:rPr lang="en-IN" altLang="en-US" b="1" dirty="0">
                <a:solidFill>
                  <a:schemeClr val="accent3">
                    <a:lumMod val="50000"/>
                  </a:schemeClr>
                </a:solidFill>
                <a:latin typeface="Times New Roman" panose="02020603050405020304" pitchFamily="18" charset="0"/>
                <a:cs typeface="Times New Roman" panose="02020603050405020304" pitchFamily="18" charset="0"/>
              </a:rPr>
              <a:t>WORKING</a:t>
            </a:r>
            <a:endParaRPr lang="en-IN" dirty="0">
              <a:solidFill>
                <a:schemeClr val="accent3">
                  <a:lumMod val="50000"/>
                </a:schemeClr>
              </a:solidFill>
            </a:endParaRPr>
          </a:p>
        </p:txBody>
      </p:sp>
      <p:sp>
        <p:nvSpPr>
          <p:cNvPr id="3" name="Content Placeholder 2">
            <a:extLst>
              <a:ext uri="{FF2B5EF4-FFF2-40B4-BE49-F238E27FC236}">
                <a16:creationId xmlns:a16="http://schemas.microsoft.com/office/drawing/2014/main" id="{E5F35BDC-C985-570F-BE4C-FB4C5BF2DCC4}"/>
              </a:ext>
            </a:extLst>
          </p:cNvPr>
          <p:cNvSpPr>
            <a:spLocks noGrp="1"/>
          </p:cNvSpPr>
          <p:nvPr>
            <p:ph idx="1"/>
          </p:nvPr>
        </p:nvSpPr>
        <p:spPr>
          <a:xfrm>
            <a:off x="677334" y="1207008"/>
            <a:ext cx="9463362" cy="5330951"/>
          </a:xfrm>
        </p:spPr>
        <p:txBody>
          <a:bodyPr>
            <a:normAutofit/>
          </a:bodyPr>
          <a:lstStyle/>
          <a:p>
            <a:pPr marL="1022350" marR="487045" algn="just">
              <a:lnSpc>
                <a:spcPct val="106000"/>
              </a:lnSpc>
              <a:spcBef>
                <a:spcPts val="1530"/>
              </a:spcBef>
            </a:pPr>
            <a:r>
              <a:rPr lang="en-US" sz="2400" b="1" dirty="0">
                <a:latin typeface="Times New Roman" panose="02020603050405020304" pitchFamily="18" charset="0"/>
                <a:cs typeface="Times New Roman" panose="02020603050405020304" pitchFamily="18" charset="0"/>
              </a:rPr>
              <a:t>Requirement Analysis and Planning :</a:t>
            </a:r>
          </a:p>
          <a:p>
            <a:pPr marL="679450" marR="487045" indent="0" algn="just">
              <a:lnSpc>
                <a:spcPct val="106000"/>
              </a:lnSpc>
              <a:spcBef>
                <a:spcPts val="1530"/>
              </a:spcBef>
              <a:buNone/>
            </a:pPr>
            <a:r>
              <a:rPr lang="en-US" sz="2400" dirty="0">
                <a:latin typeface="Times New Roman" panose="02020603050405020304" pitchFamily="18" charset="0"/>
                <a:cs typeface="Times New Roman" panose="02020603050405020304" pitchFamily="18" charset="0"/>
              </a:rPr>
              <a:t>• Identify project goals, data sources (satellite images, drone footage, CCTV), and system requirements. </a:t>
            </a:r>
          </a:p>
          <a:p>
            <a:pPr marL="679450" marR="487045" indent="0" algn="just">
              <a:lnSpc>
                <a:spcPct val="106000"/>
              </a:lnSpc>
              <a:spcBef>
                <a:spcPts val="1530"/>
              </a:spcBef>
              <a:buNone/>
            </a:pPr>
            <a:r>
              <a:rPr lang="en-US" sz="2400" dirty="0">
                <a:latin typeface="Times New Roman" panose="02020603050405020304" pitchFamily="18" charset="0"/>
                <a:cs typeface="Times New Roman" panose="02020603050405020304" pitchFamily="18" charset="0"/>
              </a:rPr>
              <a:t>• Define roles, responsibilities, and timelines. </a:t>
            </a:r>
            <a:endParaRPr lang="en-US" sz="2400" b="1" dirty="0">
              <a:latin typeface="Times New Roman" panose="02020603050405020304" pitchFamily="18" charset="0"/>
              <a:ea typeface="Times New Roman" panose="02020603050405020304" pitchFamily="18" charset="0"/>
              <a:cs typeface="Times New Roman" panose="02020603050405020304" pitchFamily="18" charset="0"/>
            </a:endParaRPr>
          </a:p>
          <a:p>
            <a:pPr marL="1022350" marR="487045" algn="just">
              <a:lnSpc>
                <a:spcPct val="106000"/>
              </a:lnSpc>
              <a:spcBef>
                <a:spcPts val="1530"/>
              </a:spcBef>
            </a:pPr>
            <a:r>
              <a:rPr lang="en-US" sz="2400" b="1" dirty="0">
                <a:effectLst/>
                <a:latin typeface="Times New Roman" panose="02020603050405020304" pitchFamily="18" charset="0"/>
                <a:ea typeface="Times New Roman" panose="02020603050405020304" pitchFamily="18" charset="0"/>
              </a:rPr>
              <a:t>Frontend</a:t>
            </a:r>
            <a:r>
              <a:rPr lang="en-US" sz="2400" b="1" spc="-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Development</a:t>
            </a:r>
            <a:r>
              <a:rPr lang="en-US" sz="2400" b="1" dirty="0">
                <a:latin typeface="Times New Roman" panose="02020603050405020304" pitchFamily="18" charset="0"/>
                <a:ea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Implement a dynamic user interface with real-time updates for reporting and tracking violations. </a:t>
            </a:r>
          </a:p>
          <a:p>
            <a:pPr marL="1022350" marR="487045" algn="just">
              <a:lnSpc>
                <a:spcPct val="106000"/>
              </a:lnSpc>
              <a:spcBef>
                <a:spcPts val="1530"/>
              </a:spcBef>
            </a:pPr>
            <a:r>
              <a:rPr lang="en-US" sz="2400" b="1" dirty="0">
                <a:effectLst/>
                <a:latin typeface="Times New Roman" panose="02020603050405020304" pitchFamily="18" charset="0"/>
                <a:ea typeface="Times New Roman" panose="02020603050405020304" pitchFamily="18" charset="0"/>
              </a:rPr>
              <a:t>Backend Development</a:t>
            </a:r>
            <a:r>
              <a:rPr lang="en-US" sz="2400" dirty="0">
                <a:effectLst/>
                <a:latin typeface="Times New Roman" panose="02020603050405020304" pitchFamily="18" charset="0"/>
                <a:ea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Develop backend services using Python (Django/Flask) to manage business logic, APIs, and database connectivity. </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26081948"/>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273</TotalTime>
  <Words>1824</Words>
  <Application>Microsoft Office PowerPoint</Application>
  <PresentationFormat>Widescreen</PresentationFormat>
  <Paragraphs>181</Paragraphs>
  <Slides>25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 TIMES NEW ROMAN</vt:lpstr>
      <vt:lpstr>Arial</vt:lpstr>
      <vt:lpstr>Calibri</vt:lpstr>
      <vt:lpstr>Courier New</vt:lpstr>
      <vt:lpstr>Times</vt:lpstr>
      <vt:lpstr>Times New Roman</vt:lpstr>
      <vt:lpstr>Trebuchet MS</vt:lpstr>
      <vt:lpstr>Wingdings</vt:lpstr>
      <vt:lpstr>Wingdings 3</vt:lpstr>
      <vt:lpstr>Facet</vt:lpstr>
      <vt:lpstr>ONLINE MONITORING OF UNAUTHORIZED CONSTRUCTION ACROSS THE CITY</vt:lpstr>
      <vt:lpstr>PROBLEM STATEMENT</vt:lpstr>
      <vt:lpstr>ABSTRACT</vt:lpstr>
      <vt:lpstr>LITERATURE SURVEY</vt:lpstr>
      <vt:lpstr>EXISTING SYSTEM</vt:lpstr>
      <vt:lpstr>PROPOSED SYSTEM</vt:lpstr>
      <vt:lpstr>OBJECTIVES</vt:lpstr>
      <vt:lpstr>METHODOLOGY</vt:lpstr>
      <vt:lpstr>WORKING</vt:lpstr>
      <vt:lpstr>SYSTEM ARCHITECTURE </vt:lpstr>
      <vt:lpstr>UML DIAGRAMS</vt:lpstr>
      <vt:lpstr>PowerPoint Presentation</vt:lpstr>
      <vt:lpstr>PowerPoint Presentation</vt:lpstr>
      <vt:lpstr>PowerPoint Presentation</vt:lpstr>
      <vt:lpstr>PowerPoint Presentation</vt:lpstr>
      <vt:lpstr>RESULTS</vt:lpstr>
      <vt:lpstr>PowerPoint Presentation</vt:lpstr>
      <vt:lpstr>PowerPoint Presentation</vt:lpstr>
      <vt:lpstr>PowerPoint Presentation</vt:lpstr>
      <vt:lpstr>PowerPoint Presentation</vt:lpstr>
      <vt:lpstr>PowerPoint Presentation</vt:lpstr>
      <vt:lpstr>CONCLUSION </vt:lpstr>
      <vt:lpstr>REFERENCES</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THANDU SINDHU</dc:creator>
  <cp:lastModifiedBy>Sirisha Kuricheti</cp:lastModifiedBy>
  <cp:revision>3</cp:revision>
  <dcterms:created xsi:type="dcterms:W3CDTF">2025-06-01T08:11:58Z</dcterms:created>
  <dcterms:modified xsi:type="dcterms:W3CDTF">2025-07-03T15:26:45Z</dcterms:modified>
</cp:coreProperties>
</file>