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regular.fntdata"/><Relationship Id="rId14" Type="http://schemas.openxmlformats.org/officeDocument/2006/relationships/font" Target="fonts/Roboto-boldItalic.fntdata"/><Relationship Id="rId16"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33dbd8e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33dbd8e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title"/>
          </p:nvPr>
        </p:nvSpPr>
        <p:spPr>
          <a:xfrm>
            <a:off x="265500" y="100725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latin typeface="Oswald"/>
                <a:ea typeface="Oswald"/>
                <a:cs typeface="Oswald"/>
                <a:sym typeface="Oswald"/>
              </a:rPr>
              <a:t>Computer Science Department</a:t>
            </a:r>
            <a:endParaRPr sz="3600">
              <a:latin typeface="Oswald"/>
              <a:ea typeface="Oswald"/>
              <a:cs typeface="Oswald"/>
              <a:sym typeface="Oswald"/>
            </a:endParaRPr>
          </a:p>
        </p:txBody>
      </p:sp>
      <p:sp>
        <p:nvSpPr>
          <p:cNvPr id="86" name="Google Shape;86;p13"/>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Oswald"/>
                <a:ea typeface="Oswald"/>
                <a:cs typeface="Oswald"/>
                <a:sym typeface="Oswald"/>
              </a:rPr>
              <a:t>Web Technology - II Laboratory</a:t>
            </a:r>
            <a:endParaRPr>
              <a:solidFill>
                <a:srgbClr val="666666"/>
              </a:solidFill>
              <a:latin typeface="Oswald"/>
              <a:ea typeface="Oswald"/>
              <a:cs typeface="Oswald"/>
              <a:sym typeface="Oswald"/>
            </a:endParaRPr>
          </a:p>
          <a:p>
            <a:pPr indent="0" lvl="0" marL="0" rtl="0" algn="ctr">
              <a:spcBef>
                <a:spcPts val="0"/>
              </a:spcBef>
              <a:spcAft>
                <a:spcPts val="0"/>
              </a:spcAft>
              <a:buNone/>
            </a:pPr>
            <a:r>
              <a:rPr lang="en">
                <a:solidFill>
                  <a:srgbClr val="666666"/>
                </a:solidFill>
                <a:latin typeface="Oswald"/>
                <a:ea typeface="Oswald"/>
                <a:cs typeface="Oswald"/>
                <a:sym typeface="Oswald"/>
              </a:rPr>
              <a:t>UE17CS355</a:t>
            </a:r>
            <a:endParaRPr>
              <a:solidFill>
                <a:srgbClr val="666666"/>
              </a:solidFill>
              <a:latin typeface="Oswald"/>
              <a:ea typeface="Oswald"/>
              <a:cs typeface="Oswald"/>
              <a:sym typeface="Oswald"/>
            </a:endParaRPr>
          </a:p>
          <a:p>
            <a:pPr indent="0" lvl="0" marL="0" rtl="0" algn="ctr">
              <a:spcBef>
                <a:spcPts val="0"/>
              </a:spcBef>
              <a:spcAft>
                <a:spcPts val="0"/>
              </a:spcAft>
              <a:buNone/>
            </a:pPr>
            <a:r>
              <a:t/>
            </a:r>
            <a:endParaRPr>
              <a:latin typeface="Oswald"/>
              <a:ea typeface="Oswald"/>
              <a:cs typeface="Oswald"/>
              <a:sym typeface="Oswald"/>
            </a:endParaRPr>
          </a:p>
        </p:txBody>
      </p:sp>
      <p:sp>
        <p:nvSpPr>
          <p:cNvPr id="87" name="Google Shape;87;p13"/>
          <p:cNvSpPr txBox="1"/>
          <p:nvPr>
            <p:ph idx="2" type="body"/>
          </p:nvPr>
        </p:nvSpPr>
        <p:spPr>
          <a:xfrm>
            <a:off x="4953825" y="1383250"/>
            <a:ext cx="3837000" cy="36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Oswald"/>
                <a:ea typeface="Oswald"/>
                <a:cs typeface="Oswald"/>
                <a:sym typeface="Oswald"/>
              </a:rPr>
              <a:t>Stock Market Website to predict stock behavior</a:t>
            </a:r>
            <a:endParaRPr sz="2400">
              <a:latin typeface="Oswald"/>
              <a:ea typeface="Oswald"/>
              <a:cs typeface="Oswald"/>
              <a:sym typeface="Oswald"/>
            </a:endParaRPr>
          </a:p>
          <a:p>
            <a:pPr indent="0" lvl="0" marL="0" rtl="0" algn="l">
              <a:spcBef>
                <a:spcPts val="160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just">
              <a:spcBef>
                <a:spcPts val="0"/>
              </a:spcBef>
              <a:spcAft>
                <a:spcPts val="0"/>
              </a:spcAft>
              <a:buNone/>
            </a:pPr>
            <a:r>
              <a:rPr lang="en" sz="1400">
                <a:latin typeface="Oswald"/>
                <a:ea typeface="Oswald"/>
                <a:cs typeface="Oswald"/>
                <a:sym typeface="Oswald"/>
              </a:rPr>
              <a:t>                                                    </a:t>
            </a:r>
            <a:endParaRPr sz="1400">
              <a:latin typeface="Oswald"/>
              <a:ea typeface="Oswald"/>
              <a:cs typeface="Oswald"/>
              <a:sym typeface="Oswald"/>
            </a:endParaRPr>
          </a:p>
          <a:p>
            <a:pPr indent="0" lvl="0" marL="0" rtl="0" algn="just">
              <a:spcBef>
                <a:spcPts val="0"/>
              </a:spcBef>
              <a:spcAft>
                <a:spcPts val="0"/>
              </a:spcAft>
              <a:buNone/>
            </a:pPr>
            <a:r>
              <a:rPr lang="en" sz="1400">
                <a:latin typeface="Oswald"/>
                <a:ea typeface="Oswald"/>
                <a:cs typeface="Oswald"/>
                <a:sym typeface="Oswald"/>
              </a:rPr>
              <a:t>                                                               </a:t>
            </a:r>
            <a:r>
              <a:rPr lang="en" sz="1400">
                <a:latin typeface="Oswald"/>
                <a:ea typeface="Oswald"/>
                <a:cs typeface="Oswald"/>
                <a:sym typeface="Oswald"/>
              </a:rPr>
              <a:t>SRN:</a:t>
            </a:r>
            <a:endParaRPr sz="1400">
              <a:latin typeface="Oswald"/>
              <a:ea typeface="Oswald"/>
              <a:cs typeface="Oswald"/>
              <a:sym typeface="Oswald"/>
            </a:endParaRPr>
          </a:p>
          <a:p>
            <a:pPr indent="0" lvl="0" marL="0" rtl="0" algn="just">
              <a:spcBef>
                <a:spcPts val="0"/>
              </a:spcBef>
              <a:spcAft>
                <a:spcPts val="0"/>
              </a:spcAft>
              <a:buNone/>
            </a:pPr>
            <a:r>
              <a:rPr lang="en" sz="1400">
                <a:latin typeface="Oswald"/>
                <a:ea typeface="Oswald"/>
                <a:cs typeface="Oswald"/>
                <a:sym typeface="Oswald"/>
              </a:rPr>
              <a:t>                                                               PES1201700214</a:t>
            </a:r>
            <a:endParaRPr sz="1400">
              <a:latin typeface="Oswald"/>
              <a:ea typeface="Oswald"/>
              <a:cs typeface="Oswald"/>
              <a:sym typeface="Oswald"/>
            </a:endParaRPr>
          </a:p>
          <a:p>
            <a:pPr indent="0" lvl="0" marL="0" rtl="0" algn="just">
              <a:spcBef>
                <a:spcPts val="0"/>
              </a:spcBef>
              <a:spcAft>
                <a:spcPts val="0"/>
              </a:spcAft>
              <a:buNone/>
            </a:pPr>
            <a:r>
              <a:rPr lang="en" sz="1400">
                <a:latin typeface="Oswald"/>
                <a:ea typeface="Oswald"/>
                <a:cs typeface="Oswald"/>
                <a:sym typeface="Oswald"/>
              </a:rPr>
              <a:t>                                                               PES1201700294</a:t>
            </a:r>
            <a:endParaRPr sz="1400">
              <a:latin typeface="Oswald"/>
              <a:ea typeface="Oswald"/>
              <a:cs typeface="Oswald"/>
              <a:sym typeface="Oswald"/>
            </a:endParaRPr>
          </a:p>
          <a:p>
            <a:pPr indent="0" lvl="0" marL="0" rtl="0" algn="just">
              <a:spcBef>
                <a:spcPts val="0"/>
              </a:spcBef>
              <a:spcAft>
                <a:spcPts val="0"/>
              </a:spcAft>
              <a:buNone/>
            </a:pPr>
            <a:r>
              <a:rPr lang="en" sz="1400">
                <a:latin typeface="Oswald"/>
                <a:ea typeface="Oswald"/>
                <a:cs typeface="Oswald"/>
                <a:sym typeface="Oswald"/>
              </a:rPr>
              <a:t>                                                               PES1201701261</a:t>
            </a:r>
            <a:endParaRPr sz="1400">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swald"/>
                <a:ea typeface="Oswald"/>
                <a:cs typeface="Oswald"/>
                <a:sym typeface="Oswald"/>
              </a:rPr>
              <a:t>PROJECT DESCRIPTION</a:t>
            </a:r>
            <a:endParaRPr>
              <a:latin typeface="Oswald"/>
              <a:ea typeface="Oswald"/>
              <a:cs typeface="Oswald"/>
              <a:sym typeface="Oswald"/>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2400">
                <a:solidFill>
                  <a:srgbClr val="666666"/>
                </a:solidFill>
                <a:latin typeface="Oswald"/>
                <a:ea typeface="Oswald"/>
                <a:cs typeface="Oswald"/>
                <a:sym typeface="Oswald"/>
              </a:rPr>
              <a:t>Our website aims to provide a user-friendly and informative platform for users, especially those new to the world of stock marketing. On this site, a user can view various parameters of the economy and the latest news from all over the world. A user can create and account and decide between a few stock options with the help of the site’s analysis* of the stock. </a:t>
            </a:r>
            <a:endParaRPr sz="2400">
              <a:solidFill>
                <a:srgbClr val="666666"/>
              </a:solidFill>
              <a:latin typeface="Oswald"/>
              <a:ea typeface="Oswald"/>
              <a:cs typeface="Oswald"/>
              <a:sym typeface="Oswald"/>
            </a:endParaRPr>
          </a:p>
        </p:txBody>
      </p:sp>
      <p:sp>
        <p:nvSpPr>
          <p:cNvPr id="94" name="Google Shape;94;p14"/>
          <p:cNvSpPr txBox="1"/>
          <p:nvPr/>
        </p:nvSpPr>
        <p:spPr>
          <a:xfrm>
            <a:off x="157600" y="4578725"/>
            <a:ext cx="88257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Oswald"/>
                <a:ea typeface="Oswald"/>
                <a:cs typeface="Oswald"/>
                <a:sym typeface="Oswald"/>
              </a:rPr>
              <a:t>*This analysis is made with the assumption that the market is stable and no sudden tremendous change has shaken the economy</a:t>
            </a:r>
            <a:endParaRPr>
              <a:solidFill>
                <a:srgbClr val="666666"/>
              </a:solidFill>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swald"/>
                <a:ea typeface="Oswald"/>
                <a:cs typeface="Oswald"/>
                <a:sym typeface="Oswald"/>
              </a:rPr>
              <a:t>Technologies used</a:t>
            </a:r>
            <a:endParaRPr>
              <a:latin typeface="Oswald"/>
              <a:ea typeface="Oswald"/>
              <a:cs typeface="Oswald"/>
              <a:sym typeface="Oswald"/>
            </a:endParaRPr>
          </a:p>
        </p:txBody>
      </p:sp>
      <p:grpSp>
        <p:nvGrpSpPr>
          <p:cNvPr id="100" name="Google Shape;100;p15"/>
          <p:cNvGrpSpPr/>
          <p:nvPr/>
        </p:nvGrpSpPr>
        <p:grpSpPr>
          <a:xfrm>
            <a:off x="431925" y="1304875"/>
            <a:ext cx="2628925" cy="3416400"/>
            <a:chOff x="431925" y="1304875"/>
            <a:chExt cx="2628925" cy="3416400"/>
          </a:xfrm>
        </p:grpSpPr>
        <p:sp>
          <p:nvSpPr>
            <p:cNvPr id="101" name="Google Shape;101;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Front-End</a:t>
            </a:r>
            <a:endParaRPr>
              <a:solidFill>
                <a:schemeClr val="lt1"/>
              </a:solidFill>
            </a:endParaRPr>
          </a:p>
        </p:txBody>
      </p:sp>
      <p:sp>
        <p:nvSpPr>
          <p:cNvPr id="104" name="Google Shape;104;p15"/>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Angular </a:t>
            </a:r>
            <a:endParaRPr sz="1600"/>
          </a:p>
          <a:p>
            <a:pPr indent="0" lvl="0" marL="0" rtl="0" algn="l">
              <a:spcBef>
                <a:spcPts val="1600"/>
              </a:spcBef>
              <a:spcAft>
                <a:spcPts val="0"/>
              </a:spcAft>
              <a:buNone/>
            </a:pPr>
            <a:r>
              <a:rPr lang="en" sz="1600"/>
              <a:t>HTML</a:t>
            </a:r>
            <a:endParaRPr sz="1600"/>
          </a:p>
          <a:p>
            <a:pPr indent="0" lvl="0" marL="0" rtl="0" algn="l">
              <a:spcBef>
                <a:spcPts val="1600"/>
              </a:spcBef>
              <a:spcAft>
                <a:spcPts val="0"/>
              </a:spcAft>
              <a:buNone/>
            </a:pPr>
            <a:r>
              <a:rPr lang="en" sz="1600"/>
              <a:t>Chart.js</a:t>
            </a:r>
            <a:endParaRPr sz="1600"/>
          </a:p>
          <a:p>
            <a:pPr indent="0" lvl="0" marL="0" rtl="0" algn="l">
              <a:spcBef>
                <a:spcPts val="1600"/>
              </a:spcBef>
              <a:spcAft>
                <a:spcPts val="0"/>
              </a:spcAft>
              <a:buNone/>
            </a:pPr>
            <a:r>
              <a:rPr lang="en" sz="1600"/>
              <a:t>Chartist.js</a:t>
            </a:r>
            <a:endParaRPr sz="1600"/>
          </a:p>
          <a:p>
            <a:pPr indent="0" lvl="0" marL="0" rtl="0" algn="l">
              <a:spcBef>
                <a:spcPts val="1600"/>
              </a:spcBef>
              <a:spcAft>
                <a:spcPts val="1600"/>
              </a:spcAft>
              <a:buNone/>
            </a:pPr>
            <a:r>
              <a:t/>
            </a:r>
            <a:endParaRPr sz="1600"/>
          </a:p>
        </p:txBody>
      </p:sp>
      <p:grpSp>
        <p:nvGrpSpPr>
          <p:cNvPr id="105" name="Google Shape;105;p15"/>
          <p:cNvGrpSpPr/>
          <p:nvPr/>
        </p:nvGrpSpPr>
        <p:grpSpPr>
          <a:xfrm>
            <a:off x="3320450" y="1304875"/>
            <a:ext cx="2632500" cy="3416400"/>
            <a:chOff x="3320450" y="1304875"/>
            <a:chExt cx="2632500" cy="3416400"/>
          </a:xfrm>
        </p:grpSpPr>
        <p:sp>
          <p:nvSpPr>
            <p:cNvPr id="106" name="Google Shape;106;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Back-End</a:t>
            </a:r>
            <a:endParaRPr>
              <a:solidFill>
                <a:schemeClr val="lt1"/>
              </a:solidFill>
            </a:endParaRPr>
          </a:p>
        </p:txBody>
      </p:sp>
      <p:sp>
        <p:nvSpPr>
          <p:cNvPr id="109" name="Google Shape;109;p15"/>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Flask</a:t>
            </a:r>
            <a:endParaRPr sz="1600"/>
          </a:p>
          <a:p>
            <a:pPr indent="0" lvl="0" marL="0" rtl="0" algn="l">
              <a:spcBef>
                <a:spcPts val="1600"/>
              </a:spcBef>
              <a:spcAft>
                <a:spcPts val="0"/>
              </a:spcAft>
              <a:buNone/>
            </a:pPr>
            <a:r>
              <a:rPr lang="en" sz="1600"/>
              <a:t>Jquery</a:t>
            </a:r>
            <a:endParaRPr sz="1600"/>
          </a:p>
          <a:p>
            <a:pPr indent="0" lvl="0" marL="0" rtl="0" algn="l">
              <a:spcBef>
                <a:spcPts val="1600"/>
              </a:spcBef>
              <a:spcAft>
                <a:spcPts val="1600"/>
              </a:spcAft>
              <a:buNone/>
            </a:pPr>
            <a:r>
              <a:t/>
            </a:r>
            <a:endParaRPr sz="1600"/>
          </a:p>
        </p:txBody>
      </p:sp>
      <p:grpSp>
        <p:nvGrpSpPr>
          <p:cNvPr id="110" name="Google Shape;110;p15"/>
          <p:cNvGrpSpPr/>
          <p:nvPr/>
        </p:nvGrpSpPr>
        <p:grpSpPr>
          <a:xfrm>
            <a:off x="6212550" y="1304875"/>
            <a:ext cx="2632500" cy="3416400"/>
            <a:chOff x="6212550" y="1304875"/>
            <a:chExt cx="2632500" cy="3416400"/>
          </a:xfrm>
        </p:grpSpPr>
        <p:sp>
          <p:nvSpPr>
            <p:cNvPr id="111" name="Google Shape;111;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Techniques </a:t>
            </a:r>
            <a:endParaRPr>
              <a:solidFill>
                <a:schemeClr val="lt1"/>
              </a:solidFill>
            </a:endParaRPr>
          </a:p>
        </p:txBody>
      </p:sp>
      <p:sp>
        <p:nvSpPr>
          <p:cNvPr id="114" name="Google Shape;114;p15"/>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Periodic Refresh</a:t>
            </a:r>
            <a:endParaRPr sz="1600"/>
          </a:p>
          <a:p>
            <a:pPr indent="0" lvl="0" marL="0" rtl="0" algn="l">
              <a:spcBef>
                <a:spcPts val="1600"/>
              </a:spcBef>
              <a:spcAft>
                <a:spcPts val="0"/>
              </a:spcAft>
              <a:buNone/>
            </a:pPr>
            <a:r>
              <a:rPr lang="en" sz="1600"/>
              <a:t>REST API calls</a:t>
            </a:r>
            <a:endParaRPr sz="1600"/>
          </a:p>
          <a:p>
            <a:pPr indent="0" lvl="0" marL="0" rtl="0" algn="l">
              <a:spcBef>
                <a:spcPts val="1600"/>
              </a:spcBef>
              <a:spcAft>
                <a:spcPts val="0"/>
              </a:spcAft>
              <a:buNone/>
            </a:pPr>
            <a:r>
              <a:rPr lang="en" sz="1600"/>
              <a:t>RSS News Feed</a:t>
            </a:r>
            <a:endParaRPr sz="1600"/>
          </a:p>
          <a:p>
            <a:pPr indent="0" lvl="0" marL="0" rtl="0" algn="l">
              <a:spcBef>
                <a:spcPts val="1600"/>
              </a:spcBef>
              <a:spcAft>
                <a:spcPts val="1600"/>
              </a:spcAft>
              <a:buNone/>
            </a:pPr>
            <a:r>
              <a:rPr lang="en" sz="1600"/>
              <a:t>Hidden Frames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swald"/>
                <a:ea typeface="Oswald"/>
                <a:cs typeface="Oswald"/>
                <a:sym typeface="Oswald"/>
              </a:rPr>
              <a:t>WEB-BASED TECHNIQUES</a:t>
            </a:r>
            <a:endParaRPr>
              <a:latin typeface="Oswald"/>
              <a:ea typeface="Oswald"/>
              <a:cs typeface="Oswald"/>
              <a:sym typeface="Oswald"/>
            </a:endParaRPr>
          </a:p>
        </p:txBody>
      </p:sp>
      <p:sp>
        <p:nvSpPr>
          <p:cNvPr id="120" name="Google Shape;120;p16"/>
          <p:cNvSpPr/>
          <p:nvPr/>
        </p:nvSpPr>
        <p:spPr>
          <a:xfrm>
            <a:off x="131500" y="1158213"/>
            <a:ext cx="25647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1" name="Google Shape;121;p16"/>
          <p:cNvSpPr txBox="1"/>
          <p:nvPr>
            <p:ph idx="4294967295" type="body"/>
          </p:nvPr>
        </p:nvSpPr>
        <p:spPr>
          <a:xfrm>
            <a:off x="203125" y="135622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latin typeface="Oswald"/>
                <a:ea typeface="Oswald"/>
                <a:cs typeface="Oswald"/>
                <a:sym typeface="Oswald"/>
              </a:rPr>
              <a:t>AJAX TECHNIQUE</a:t>
            </a:r>
            <a:endParaRPr>
              <a:solidFill>
                <a:schemeClr val="lt1"/>
              </a:solidFill>
              <a:latin typeface="Oswald"/>
              <a:ea typeface="Oswald"/>
              <a:cs typeface="Oswald"/>
              <a:sym typeface="Oswald"/>
            </a:endParaRPr>
          </a:p>
        </p:txBody>
      </p:sp>
      <p:sp>
        <p:nvSpPr>
          <p:cNvPr id="122" name="Google Shape;122;p16"/>
          <p:cNvSpPr txBox="1"/>
          <p:nvPr>
            <p:ph idx="4294967295" type="body"/>
          </p:nvPr>
        </p:nvSpPr>
        <p:spPr>
          <a:xfrm>
            <a:off x="131500" y="1906450"/>
            <a:ext cx="2564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666666"/>
                </a:solidFill>
                <a:latin typeface="Oswald"/>
                <a:ea typeface="Oswald"/>
                <a:cs typeface="Oswald"/>
                <a:sym typeface="Oswald"/>
              </a:rPr>
              <a:t>Periodic Refresh</a:t>
            </a:r>
            <a:endParaRPr b="1" sz="1600">
              <a:solidFill>
                <a:srgbClr val="666666"/>
              </a:solidFill>
              <a:latin typeface="Oswald"/>
              <a:ea typeface="Oswald"/>
              <a:cs typeface="Oswald"/>
              <a:sym typeface="Oswald"/>
            </a:endParaRPr>
          </a:p>
          <a:p>
            <a:pPr indent="0" lvl="0" marL="0" rtl="0" algn="l">
              <a:spcBef>
                <a:spcPts val="800"/>
              </a:spcBef>
              <a:spcAft>
                <a:spcPts val="800"/>
              </a:spcAft>
              <a:buNone/>
            </a:pPr>
            <a:r>
              <a:rPr lang="en" sz="1600">
                <a:solidFill>
                  <a:srgbClr val="666666"/>
                </a:solidFill>
                <a:latin typeface="Oswald"/>
                <a:ea typeface="Oswald"/>
                <a:cs typeface="Oswald"/>
                <a:sym typeface="Oswald"/>
              </a:rPr>
              <a:t>The stock market is always going through ups and downs, which can be unpredictable. Which makes it important for stakeholders to always have the latest updates as frequently as possible. Hence, the site periodically refreshes itself to display the latest information.</a:t>
            </a:r>
            <a:endParaRPr sz="1600">
              <a:solidFill>
                <a:srgbClr val="666666"/>
              </a:solidFill>
              <a:latin typeface="Oswald"/>
              <a:ea typeface="Oswald"/>
              <a:cs typeface="Oswald"/>
              <a:sym typeface="Oswald"/>
            </a:endParaRPr>
          </a:p>
        </p:txBody>
      </p:sp>
      <p:sp>
        <p:nvSpPr>
          <p:cNvPr id="123" name="Google Shape;123;p16"/>
          <p:cNvSpPr/>
          <p:nvPr/>
        </p:nvSpPr>
        <p:spPr>
          <a:xfrm>
            <a:off x="6421700" y="1158225"/>
            <a:ext cx="25647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4" name="Google Shape;124;p16"/>
          <p:cNvSpPr txBox="1"/>
          <p:nvPr>
            <p:ph idx="4294967295" type="body"/>
          </p:nvPr>
        </p:nvSpPr>
        <p:spPr>
          <a:xfrm>
            <a:off x="6421700" y="1906450"/>
            <a:ext cx="2564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666666"/>
                </a:solidFill>
                <a:latin typeface="Oswald"/>
                <a:ea typeface="Oswald"/>
                <a:cs typeface="Oswald"/>
                <a:sym typeface="Oswald"/>
              </a:rPr>
              <a:t>News Feed</a:t>
            </a:r>
            <a:endParaRPr b="1" sz="1600">
              <a:solidFill>
                <a:srgbClr val="666666"/>
              </a:solidFill>
              <a:latin typeface="Oswald"/>
              <a:ea typeface="Oswald"/>
              <a:cs typeface="Oswald"/>
              <a:sym typeface="Oswald"/>
            </a:endParaRPr>
          </a:p>
          <a:p>
            <a:pPr indent="0" lvl="0" marL="0" rtl="0" algn="l">
              <a:spcBef>
                <a:spcPts val="800"/>
              </a:spcBef>
              <a:spcAft>
                <a:spcPts val="800"/>
              </a:spcAft>
              <a:buNone/>
            </a:pPr>
            <a:r>
              <a:rPr lang="en" sz="1600">
                <a:solidFill>
                  <a:srgbClr val="666666"/>
                </a:solidFill>
                <a:latin typeface="Oswald"/>
                <a:ea typeface="Oswald"/>
                <a:cs typeface="Oswald"/>
                <a:sym typeface="Oswald"/>
              </a:rPr>
              <a:t>Besides the numbers, stakeholders would also require information on the economy in regards to the activities that affect it or might do so in the future. It is to this effect that makes a news feed is imperative in a stock market website, presenting the latest news from credible sources.</a:t>
            </a:r>
            <a:endParaRPr sz="1600">
              <a:solidFill>
                <a:srgbClr val="666666"/>
              </a:solidFill>
              <a:latin typeface="Oswald"/>
              <a:ea typeface="Oswald"/>
              <a:cs typeface="Oswald"/>
              <a:sym typeface="Oswald"/>
            </a:endParaRPr>
          </a:p>
        </p:txBody>
      </p:sp>
      <p:sp>
        <p:nvSpPr>
          <p:cNvPr id="125" name="Google Shape;125;p16"/>
          <p:cNvSpPr txBox="1"/>
          <p:nvPr/>
        </p:nvSpPr>
        <p:spPr>
          <a:xfrm>
            <a:off x="6794225" y="1266825"/>
            <a:ext cx="2564700" cy="3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Oswald"/>
                <a:ea typeface="Oswald"/>
                <a:cs typeface="Oswald"/>
                <a:sym typeface="Oswald"/>
              </a:rPr>
              <a:t>RSS FEED</a:t>
            </a:r>
            <a:endParaRPr sz="1800">
              <a:solidFill>
                <a:srgbClr val="FFFFFF"/>
              </a:solidFill>
              <a:latin typeface="Oswald"/>
              <a:ea typeface="Oswald"/>
              <a:cs typeface="Oswald"/>
              <a:sym typeface="Oswald"/>
            </a:endParaRPr>
          </a:p>
        </p:txBody>
      </p:sp>
      <p:sp>
        <p:nvSpPr>
          <p:cNvPr id="126" name="Google Shape;126;p16"/>
          <p:cNvSpPr/>
          <p:nvPr/>
        </p:nvSpPr>
        <p:spPr>
          <a:xfrm>
            <a:off x="3344925" y="1158225"/>
            <a:ext cx="25647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7" name="Google Shape;127;p16"/>
          <p:cNvSpPr txBox="1"/>
          <p:nvPr/>
        </p:nvSpPr>
        <p:spPr>
          <a:xfrm>
            <a:off x="3717675" y="1266825"/>
            <a:ext cx="18192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Oswald"/>
                <a:ea typeface="Oswald"/>
                <a:cs typeface="Oswald"/>
                <a:sym typeface="Oswald"/>
              </a:rPr>
              <a:t>FLASK APIS</a:t>
            </a:r>
            <a:endParaRPr sz="1800">
              <a:solidFill>
                <a:srgbClr val="FFFFFF"/>
              </a:solidFill>
              <a:latin typeface="Oswald"/>
              <a:ea typeface="Oswald"/>
              <a:cs typeface="Oswald"/>
              <a:sym typeface="Oswald"/>
            </a:endParaRPr>
          </a:p>
        </p:txBody>
      </p:sp>
      <p:sp>
        <p:nvSpPr>
          <p:cNvPr id="128" name="Google Shape;128;p16"/>
          <p:cNvSpPr txBox="1"/>
          <p:nvPr/>
        </p:nvSpPr>
        <p:spPr>
          <a:xfrm>
            <a:off x="3344925" y="1906450"/>
            <a:ext cx="2564700" cy="32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666666"/>
                </a:solidFill>
                <a:latin typeface="Oswald"/>
                <a:ea typeface="Oswald"/>
                <a:cs typeface="Oswald"/>
                <a:sym typeface="Oswald"/>
              </a:rPr>
              <a:t>APIs</a:t>
            </a:r>
            <a:endParaRPr b="1" sz="1600">
              <a:solidFill>
                <a:srgbClr val="666666"/>
              </a:solidFill>
              <a:latin typeface="Oswald"/>
              <a:ea typeface="Oswald"/>
              <a:cs typeface="Oswald"/>
              <a:sym typeface="Oswald"/>
            </a:endParaRPr>
          </a:p>
          <a:p>
            <a:pPr indent="0" lvl="0" marL="0" rtl="0" algn="l">
              <a:spcBef>
                <a:spcPts val="1000"/>
              </a:spcBef>
              <a:spcAft>
                <a:spcPts val="0"/>
              </a:spcAft>
              <a:buNone/>
            </a:pPr>
            <a:r>
              <a:rPr lang="en" sz="1600">
                <a:solidFill>
                  <a:srgbClr val="666666"/>
                </a:solidFill>
                <a:latin typeface="Oswald"/>
                <a:ea typeface="Oswald"/>
                <a:cs typeface="Oswald"/>
                <a:sym typeface="Oswald"/>
              </a:rPr>
              <a:t>APIs are an extremely convenient technique to send and retrieve data in a specified format using different frameworks and on different applications. It helps introduce modularity into the application in terms of the way the frontend communicates with the backend. </a:t>
            </a:r>
            <a:endParaRPr sz="1600">
              <a:solidFill>
                <a:srgbClr val="666666"/>
              </a:solidFill>
              <a:latin typeface="Oswald"/>
              <a:ea typeface="Oswald"/>
              <a:cs typeface="Oswald"/>
              <a:sym typeface="Oswald"/>
            </a:endParaRPr>
          </a:p>
          <a:p>
            <a:pPr indent="0" lvl="0" marL="0" rtl="0" algn="l">
              <a:spcBef>
                <a:spcPts val="1000"/>
              </a:spcBef>
              <a:spcAft>
                <a:spcPts val="0"/>
              </a:spcAft>
              <a:buNone/>
            </a:pPr>
            <a:r>
              <a:t/>
            </a:r>
            <a:endParaRPr b="1" sz="1600">
              <a:solidFill>
                <a:srgbClr val="666666"/>
              </a:solidFill>
              <a:latin typeface="Oswald"/>
              <a:ea typeface="Oswald"/>
              <a:cs typeface="Oswald"/>
              <a:sym typeface="Oswald"/>
            </a:endParaRPr>
          </a:p>
          <a:p>
            <a:pPr indent="0" lvl="0" marL="0" rtl="0" algn="l">
              <a:spcBef>
                <a:spcPts val="0"/>
              </a:spcBef>
              <a:spcAft>
                <a:spcPts val="0"/>
              </a:spcAft>
              <a:buNone/>
            </a:pPr>
            <a:r>
              <a:t/>
            </a:r>
            <a:endParaRPr b="1">
              <a:solidFill>
                <a:srgbClr val="666666"/>
              </a:solidFill>
              <a:latin typeface="Oswald"/>
              <a:ea typeface="Oswald"/>
              <a:cs typeface="Oswald"/>
              <a:sym typeface="Oswald"/>
            </a:endParaRPr>
          </a:p>
          <a:p>
            <a:pPr indent="0" lvl="0" marL="0" rtl="0" algn="l">
              <a:spcBef>
                <a:spcPts val="1000"/>
              </a:spcBef>
              <a:spcAft>
                <a:spcPts val="0"/>
              </a:spcAft>
              <a:buNone/>
            </a:pPr>
            <a:r>
              <a:t/>
            </a:r>
            <a:endParaRPr b="1">
              <a:solidFill>
                <a:srgbClr val="666666"/>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7"/>
          <p:cNvSpPr txBox="1"/>
          <p:nvPr>
            <p:ph type="ctrTitle"/>
          </p:nvPr>
        </p:nvSpPr>
        <p:spPr>
          <a:xfrm>
            <a:off x="598100" y="227875"/>
            <a:ext cx="5505300" cy="69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latin typeface="Oswald"/>
                <a:ea typeface="Oswald"/>
                <a:cs typeface="Oswald"/>
                <a:sym typeface="Oswald"/>
              </a:rPr>
              <a:t>INTELLIGENCE COMPONENT</a:t>
            </a:r>
            <a:endParaRPr sz="3000">
              <a:latin typeface="Oswald"/>
              <a:ea typeface="Oswald"/>
              <a:cs typeface="Oswald"/>
              <a:sym typeface="Oswald"/>
            </a:endParaRPr>
          </a:p>
        </p:txBody>
      </p:sp>
      <p:sp>
        <p:nvSpPr>
          <p:cNvPr id="134" name="Google Shape;134;p17"/>
          <p:cNvSpPr txBox="1"/>
          <p:nvPr>
            <p:ph idx="1" type="subTitle"/>
          </p:nvPr>
        </p:nvSpPr>
        <p:spPr>
          <a:xfrm>
            <a:off x="598100" y="1676353"/>
            <a:ext cx="8222100" cy="3782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Oswald"/>
                <a:ea typeface="Oswald"/>
                <a:cs typeface="Oswald"/>
                <a:sym typeface="Oswald"/>
              </a:rPr>
              <a:t>Our website aims to help users in making decisions when it comes to investing in a stock. There are multiple quantitative, qualitative and unforeseen factors that affect the stock market. Hence, our website provides predictions that could be applicable only in a stable economy that is not tremendously affected by unforeseen factors such as natural disasters, accidents or other unpredictable but impactful events (terrorism, theft,etc). On the basis of data collected over a long period of time, the application uses support vector regression  to predict the upcoming month’s price of a stock.</a:t>
            </a:r>
            <a:endParaRPr>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