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83" r:id="rId3"/>
    <p:sldId id="284" r:id="rId4"/>
    <p:sldId id="285" r:id="rId5"/>
    <p:sldId id="257" r:id="rId6"/>
    <p:sldId id="258" r:id="rId7"/>
    <p:sldId id="259" r:id="rId8"/>
    <p:sldId id="260" r:id="rId9"/>
    <p:sldId id="286"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7" r:id="rId24"/>
    <p:sldId id="348" r:id="rId25"/>
    <p:sldId id="289" r:id="rId26"/>
    <p:sldId id="290" r:id="rId27"/>
    <p:sldId id="349" r:id="rId28"/>
    <p:sldId id="350" r:id="rId29"/>
    <p:sldId id="351" r:id="rId30"/>
    <p:sldId id="352" r:id="rId31"/>
    <p:sldId id="353" r:id="rId32"/>
    <p:sldId id="354" r:id="rId33"/>
    <p:sldId id="292" r:id="rId34"/>
    <p:sldId id="287" r:id="rId35"/>
    <p:sldId id="293" r:id="rId36"/>
    <p:sldId id="294" r:id="rId37"/>
    <p:sldId id="295" r:id="rId38"/>
    <p:sldId id="296" r:id="rId39"/>
    <p:sldId id="297" r:id="rId40"/>
    <p:sldId id="298" r:id="rId41"/>
    <p:sldId id="299" r:id="rId42"/>
    <p:sldId id="300" r:id="rId43"/>
    <p:sldId id="301" r:id="rId44"/>
    <p:sldId id="302" r:id="rId45"/>
    <p:sldId id="303" r:id="rId46"/>
    <p:sldId id="266" r:id="rId47"/>
    <p:sldId id="305" r:id="rId48"/>
    <p:sldId id="267" r:id="rId49"/>
    <p:sldId id="306" r:id="rId50"/>
    <p:sldId id="307" r:id="rId51"/>
    <p:sldId id="308" r:id="rId52"/>
    <p:sldId id="309" r:id="rId53"/>
    <p:sldId id="310" r:id="rId54"/>
    <p:sldId id="33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6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E87B4-4032-4372-890E-1E445F307728}" type="datetimeFigureOut">
              <a:rPr lang="en-US" smtClean="0"/>
              <a:pPr/>
              <a:t>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24AC6-D168-456B-9E59-F605B31627BA}" type="slidenum">
              <a:rPr lang="en-US" smtClean="0"/>
              <a:pPr/>
              <a:t>‹#›</a:t>
            </a:fld>
            <a:endParaRPr lang="en-US"/>
          </a:p>
        </p:txBody>
      </p:sp>
    </p:spTree>
    <p:extLst>
      <p:ext uri="{BB962C8B-B14F-4D97-AF65-F5344CB8AC3E}">
        <p14:creationId xmlns:p14="http://schemas.microsoft.com/office/powerpoint/2010/main" val="3678665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Bandwagon means attracting cause</a:t>
            </a:r>
            <a:endParaRPr lang="en-US" dirty="0"/>
          </a:p>
        </p:txBody>
      </p:sp>
      <p:sp>
        <p:nvSpPr>
          <p:cNvPr id="4" name="Slide Number Placeholder 3"/>
          <p:cNvSpPr>
            <a:spLocks noGrp="1"/>
          </p:cNvSpPr>
          <p:nvPr>
            <p:ph type="sldNum" sz="quarter" idx="10"/>
          </p:nvPr>
        </p:nvSpPr>
        <p:spPr/>
        <p:txBody>
          <a:bodyPr/>
          <a:lstStyle/>
          <a:p>
            <a:fld id="{7BC24AC6-D168-456B-9E59-F605B31627BA}" type="slidenum">
              <a:rPr lang="en-US" smtClean="0"/>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1299F3-1FDB-4DED-94D7-ABD10D292E93}"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271300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299F3-1FDB-4DED-94D7-ABD10D292E93}"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194442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299F3-1FDB-4DED-94D7-ABD10D292E93}"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79153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299F3-1FDB-4DED-94D7-ABD10D292E93}"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251204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1299F3-1FDB-4DED-94D7-ABD10D292E93}"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328808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1299F3-1FDB-4DED-94D7-ABD10D292E93}"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233593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1299F3-1FDB-4DED-94D7-ABD10D292E93}" type="datetimeFigureOut">
              <a:rPr lang="en-US" smtClean="0"/>
              <a:pPr/>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65096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1299F3-1FDB-4DED-94D7-ABD10D292E93}" type="datetimeFigureOut">
              <a:rPr lang="en-US" smtClean="0"/>
              <a:pPr/>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34045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299F3-1FDB-4DED-94D7-ABD10D292E93}" type="datetimeFigureOut">
              <a:rPr lang="en-US" smtClean="0"/>
              <a:pPr/>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223381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299F3-1FDB-4DED-94D7-ABD10D292E93}"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330822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299F3-1FDB-4DED-94D7-ABD10D292E93}"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70765-3879-4CD5-9B25-C0C0FEBF0EBE}" type="slidenum">
              <a:rPr lang="en-US" smtClean="0"/>
              <a:pPr/>
              <a:t>‹#›</a:t>
            </a:fld>
            <a:endParaRPr lang="en-US"/>
          </a:p>
        </p:txBody>
      </p:sp>
    </p:spTree>
    <p:extLst>
      <p:ext uri="{BB962C8B-B14F-4D97-AF65-F5344CB8AC3E}">
        <p14:creationId xmlns:p14="http://schemas.microsoft.com/office/powerpoint/2010/main" val="25751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299F3-1FDB-4DED-94D7-ABD10D292E93}" type="datetimeFigureOut">
              <a:rPr lang="en-US" smtClean="0"/>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70765-3879-4CD5-9B25-C0C0FEBF0EBE}" type="slidenum">
              <a:rPr lang="en-US" smtClean="0"/>
              <a:pPr/>
              <a:t>‹#›</a:t>
            </a:fld>
            <a:endParaRPr lang="en-US"/>
          </a:p>
        </p:txBody>
      </p:sp>
    </p:spTree>
    <p:extLst>
      <p:ext uri="{BB962C8B-B14F-4D97-AF65-F5344CB8AC3E}">
        <p14:creationId xmlns:p14="http://schemas.microsoft.com/office/powerpoint/2010/main" val="289426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Methodology and IPR</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Unit - 1</a:t>
            </a:r>
            <a:endParaRPr lang="en-US" b="1" dirty="0">
              <a:solidFill>
                <a:schemeClr val="tx1"/>
              </a:solidFill>
            </a:endParaRPr>
          </a:p>
        </p:txBody>
      </p:sp>
    </p:spTree>
    <p:extLst>
      <p:ext uri="{BB962C8B-B14F-4D97-AF65-F5344CB8AC3E}">
        <p14:creationId xmlns:p14="http://schemas.microsoft.com/office/powerpoint/2010/main" val="3413026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Characteristics of Research</a:t>
            </a:r>
            <a:endParaRPr lang="en-US" dirty="0"/>
          </a:p>
        </p:txBody>
      </p:sp>
      <p:sp>
        <p:nvSpPr>
          <p:cNvPr id="3" name="Content Placeholder 2"/>
          <p:cNvSpPr>
            <a:spLocks noGrp="1"/>
          </p:cNvSpPr>
          <p:nvPr>
            <p:ph idx="1"/>
          </p:nvPr>
        </p:nvSpPr>
        <p:spPr>
          <a:xfrm>
            <a:off x="381000" y="1371600"/>
            <a:ext cx="8229600" cy="5486400"/>
          </a:xfrm>
        </p:spPr>
        <p:txBody>
          <a:bodyPr>
            <a:normAutofit fontScale="70000" lnSpcReduction="20000"/>
          </a:bodyPr>
          <a:lstStyle/>
          <a:p>
            <a:pPr algn="just"/>
            <a:r>
              <a:rPr lang="en-US" dirty="0"/>
              <a:t>Research is directed towards the </a:t>
            </a:r>
            <a:r>
              <a:rPr lang="en-US" dirty="0">
                <a:solidFill>
                  <a:srgbClr val="FF0000"/>
                </a:solidFill>
              </a:rPr>
              <a:t>solution of a </a:t>
            </a:r>
            <a:r>
              <a:rPr lang="en-US" dirty="0" smtClean="0">
                <a:solidFill>
                  <a:srgbClr val="FF0000"/>
                </a:solidFill>
              </a:rPr>
              <a:t>problem</a:t>
            </a:r>
            <a:r>
              <a:rPr lang="en-US" dirty="0" smtClean="0"/>
              <a:t>. </a:t>
            </a:r>
          </a:p>
          <a:p>
            <a:pPr algn="just"/>
            <a:r>
              <a:rPr lang="en-US" dirty="0" smtClean="0"/>
              <a:t>Research </a:t>
            </a:r>
            <a:r>
              <a:rPr lang="en-US" dirty="0"/>
              <a:t>is based upon </a:t>
            </a:r>
            <a:r>
              <a:rPr lang="en-US" dirty="0">
                <a:solidFill>
                  <a:srgbClr val="FF0000"/>
                </a:solidFill>
              </a:rPr>
              <a:t>observable experience or empirical </a:t>
            </a:r>
            <a:r>
              <a:rPr lang="en-US" dirty="0" smtClean="0">
                <a:solidFill>
                  <a:srgbClr val="FF0000"/>
                </a:solidFill>
              </a:rPr>
              <a:t>evidence</a:t>
            </a:r>
            <a:r>
              <a:rPr lang="en-US" dirty="0" smtClean="0"/>
              <a:t>. </a:t>
            </a:r>
          </a:p>
          <a:p>
            <a:pPr algn="just"/>
            <a:r>
              <a:rPr lang="en-US" dirty="0" smtClean="0"/>
              <a:t>Research </a:t>
            </a:r>
            <a:r>
              <a:rPr lang="en-US" dirty="0"/>
              <a:t>demands </a:t>
            </a:r>
            <a:r>
              <a:rPr lang="en-US" dirty="0">
                <a:solidFill>
                  <a:srgbClr val="FF0000"/>
                </a:solidFill>
              </a:rPr>
              <a:t>accurate observation and </a:t>
            </a:r>
            <a:r>
              <a:rPr lang="en-US" dirty="0" smtClean="0">
                <a:solidFill>
                  <a:srgbClr val="FF0000"/>
                </a:solidFill>
              </a:rPr>
              <a:t>description</a:t>
            </a:r>
            <a:r>
              <a:rPr lang="en-US" dirty="0" smtClean="0"/>
              <a:t>. </a:t>
            </a:r>
          </a:p>
          <a:p>
            <a:pPr algn="just"/>
            <a:r>
              <a:rPr lang="en-US" dirty="0" smtClean="0"/>
              <a:t>Research </a:t>
            </a:r>
            <a:r>
              <a:rPr lang="en-US" dirty="0"/>
              <a:t>involves </a:t>
            </a:r>
            <a:r>
              <a:rPr lang="en-US" dirty="0">
                <a:solidFill>
                  <a:srgbClr val="FF0000"/>
                </a:solidFill>
              </a:rPr>
              <a:t>gathering new data </a:t>
            </a:r>
            <a:r>
              <a:rPr lang="en-US" dirty="0"/>
              <a:t>from primary sources or </a:t>
            </a:r>
            <a:r>
              <a:rPr lang="en-US" dirty="0">
                <a:solidFill>
                  <a:srgbClr val="FF0000"/>
                </a:solidFill>
              </a:rPr>
              <a:t>using existing data </a:t>
            </a:r>
            <a:r>
              <a:rPr lang="en-US" dirty="0"/>
              <a:t>for a new purpose. </a:t>
            </a:r>
            <a:endParaRPr lang="en-US" dirty="0" smtClean="0"/>
          </a:p>
          <a:p>
            <a:pPr algn="just"/>
            <a:r>
              <a:rPr lang="en-US" dirty="0" smtClean="0"/>
              <a:t>Research </a:t>
            </a:r>
            <a:r>
              <a:rPr lang="en-US" dirty="0"/>
              <a:t>activities are characterized by </a:t>
            </a:r>
            <a:r>
              <a:rPr lang="en-US" dirty="0">
                <a:solidFill>
                  <a:srgbClr val="FF0000"/>
                </a:solidFill>
              </a:rPr>
              <a:t>carefully designed </a:t>
            </a:r>
            <a:r>
              <a:rPr lang="en-US" dirty="0" smtClean="0">
                <a:solidFill>
                  <a:srgbClr val="FF0000"/>
                </a:solidFill>
              </a:rPr>
              <a:t>procedures</a:t>
            </a:r>
            <a:r>
              <a:rPr lang="en-US" dirty="0" smtClean="0"/>
              <a:t>. </a:t>
            </a:r>
          </a:p>
          <a:p>
            <a:pPr algn="just"/>
            <a:r>
              <a:rPr lang="en-US" dirty="0" smtClean="0"/>
              <a:t>Research </a:t>
            </a:r>
            <a:r>
              <a:rPr lang="en-US" dirty="0"/>
              <a:t>requires </a:t>
            </a:r>
            <a:r>
              <a:rPr lang="en-US" dirty="0">
                <a:solidFill>
                  <a:srgbClr val="FF0000"/>
                </a:solidFill>
              </a:rPr>
              <a:t>expertise</a:t>
            </a:r>
            <a:r>
              <a:rPr lang="en-US" dirty="0"/>
              <a:t> i.e., skill necessary to carryout investigation, search the related literature and to understand and analyze the data gathered. </a:t>
            </a:r>
            <a:endParaRPr lang="en-US" dirty="0" smtClean="0"/>
          </a:p>
          <a:p>
            <a:pPr algn="just"/>
            <a:r>
              <a:rPr lang="en-US" dirty="0" smtClean="0"/>
              <a:t>Research </a:t>
            </a:r>
            <a:r>
              <a:rPr lang="en-US" dirty="0"/>
              <a:t>is </a:t>
            </a:r>
            <a:r>
              <a:rPr lang="en-US" dirty="0">
                <a:solidFill>
                  <a:srgbClr val="FF0000"/>
                </a:solidFill>
              </a:rPr>
              <a:t>objective and logical </a:t>
            </a:r>
            <a:r>
              <a:rPr lang="en-US" dirty="0"/>
              <a:t>– applying every possible test to validate the data collected and conclusions reached. </a:t>
            </a:r>
            <a:endParaRPr lang="en-US" dirty="0" smtClean="0"/>
          </a:p>
          <a:p>
            <a:pPr algn="just"/>
            <a:r>
              <a:rPr lang="en-US" dirty="0" smtClean="0"/>
              <a:t>Research </a:t>
            </a:r>
            <a:r>
              <a:rPr lang="en-US" dirty="0"/>
              <a:t>involves the </a:t>
            </a:r>
            <a:r>
              <a:rPr lang="en-US" dirty="0">
                <a:solidFill>
                  <a:srgbClr val="FF0000"/>
                </a:solidFill>
              </a:rPr>
              <a:t>quest for answers to unsolved </a:t>
            </a:r>
            <a:r>
              <a:rPr lang="en-US" dirty="0" smtClean="0">
                <a:solidFill>
                  <a:srgbClr val="FF0000"/>
                </a:solidFill>
              </a:rPr>
              <a:t>problems</a:t>
            </a:r>
            <a:r>
              <a:rPr lang="en-US" dirty="0" smtClean="0"/>
              <a:t>. </a:t>
            </a:r>
          </a:p>
          <a:p>
            <a:pPr algn="just"/>
            <a:r>
              <a:rPr lang="en-US" dirty="0" smtClean="0"/>
              <a:t>Research </a:t>
            </a:r>
            <a:r>
              <a:rPr lang="en-US" dirty="0"/>
              <a:t>requires </a:t>
            </a:r>
            <a:r>
              <a:rPr lang="en-US" dirty="0">
                <a:solidFill>
                  <a:srgbClr val="FF0000"/>
                </a:solidFill>
              </a:rPr>
              <a:t>courage</a:t>
            </a:r>
            <a:r>
              <a:rPr lang="en-US" dirty="0"/>
              <a:t> . </a:t>
            </a:r>
            <a:endParaRPr lang="en-US" dirty="0" smtClean="0"/>
          </a:p>
          <a:p>
            <a:pPr algn="just"/>
            <a:r>
              <a:rPr lang="en-US" dirty="0" smtClean="0"/>
              <a:t>Research </a:t>
            </a:r>
            <a:r>
              <a:rPr lang="en-US" dirty="0"/>
              <a:t>is characterized by </a:t>
            </a:r>
            <a:r>
              <a:rPr lang="en-US" dirty="0">
                <a:solidFill>
                  <a:srgbClr val="FF0000"/>
                </a:solidFill>
              </a:rPr>
              <a:t>patient and unhurried activity</a:t>
            </a:r>
            <a:r>
              <a:rPr lang="en-US" dirty="0"/>
              <a:t>. </a:t>
            </a:r>
            <a:endParaRPr lang="en-US" dirty="0" smtClean="0"/>
          </a:p>
          <a:p>
            <a:pPr algn="just"/>
            <a:r>
              <a:rPr lang="en-US" dirty="0" smtClean="0"/>
              <a:t>Research </a:t>
            </a:r>
            <a:r>
              <a:rPr lang="en-US" dirty="0"/>
              <a:t>is carefully </a:t>
            </a:r>
            <a:r>
              <a:rPr lang="en-US" dirty="0">
                <a:solidFill>
                  <a:srgbClr val="FF0000"/>
                </a:solidFill>
              </a:rPr>
              <a:t>recorded and reported</a:t>
            </a:r>
            <a:r>
              <a:rPr lang="en-US" dirty="0"/>
              <a:t>. </a:t>
            </a:r>
          </a:p>
        </p:txBody>
      </p:sp>
    </p:spTree>
    <p:extLst>
      <p:ext uri="{BB962C8B-B14F-4D97-AF65-F5344CB8AC3E}">
        <p14:creationId xmlns:p14="http://schemas.microsoft.com/office/powerpoint/2010/main" val="736873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Types of Research</a:t>
            </a:r>
            <a:endParaRPr lang="en-US" dirty="0"/>
          </a:p>
        </p:txBody>
      </p:sp>
      <p:sp>
        <p:nvSpPr>
          <p:cNvPr id="3" name="Content Placeholder 2"/>
          <p:cNvSpPr>
            <a:spLocks noGrp="1"/>
          </p:cNvSpPr>
          <p:nvPr>
            <p:ph idx="1"/>
          </p:nvPr>
        </p:nvSpPr>
        <p:spPr/>
        <p:txBody>
          <a:bodyPr/>
          <a:lstStyle/>
          <a:p>
            <a:r>
              <a:rPr lang="en-US" dirty="0" smtClean="0"/>
              <a:t>Descriptive Vs. Analytical</a:t>
            </a:r>
          </a:p>
          <a:p>
            <a:r>
              <a:rPr lang="en-US" dirty="0" smtClean="0"/>
              <a:t>Applied Vs. Fundamental</a:t>
            </a:r>
          </a:p>
          <a:p>
            <a:r>
              <a:rPr lang="en-US" dirty="0" smtClean="0"/>
              <a:t>Quantitative Vs. Qualitative</a:t>
            </a:r>
          </a:p>
          <a:p>
            <a:r>
              <a:rPr lang="en-US" dirty="0" smtClean="0"/>
              <a:t>Conceptual</a:t>
            </a:r>
            <a:r>
              <a:rPr lang="en-US" dirty="0"/>
              <a:t> </a:t>
            </a:r>
            <a:r>
              <a:rPr lang="en-US" dirty="0" smtClean="0"/>
              <a:t> Vs. Empirical</a:t>
            </a:r>
          </a:p>
          <a:p>
            <a:r>
              <a:rPr lang="en-US" dirty="0" smtClean="0"/>
              <a:t>Other types of research</a:t>
            </a:r>
            <a:endParaRPr lang="en-US" dirty="0"/>
          </a:p>
        </p:txBody>
      </p:sp>
    </p:spTree>
    <p:extLst>
      <p:ext uri="{BB962C8B-B14F-4D97-AF65-F5344CB8AC3E}">
        <p14:creationId xmlns:p14="http://schemas.microsoft.com/office/powerpoint/2010/main" val="369340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Research</a:t>
            </a:r>
            <a:endParaRPr lang="en-US" dirty="0"/>
          </a:p>
        </p:txBody>
      </p:sp>
      <p:sp>
        <p:nvSpPr>
          <p:cNvPr id="3" name="Content Placeholder 2"/>
          <p:cNvSpPr>
            <a:spLocks noGrp="1"/>
          </p:cNvSpPr>
          <p:nvPr>
            <p:ph idx="1"/>
          </p:nvPr>
        </p:nvSpPr>
        <p:spPr>
          <a:xfrm>
            <a:off x="457200" y="1600200"/>
            <a:ext cx="8229600" cy="5181600"/>
          </a:xfrm>
        </p:spPr>
        <p:txBody>
          <a:bodyPr>
            <a:normAutofit fontScale="85000" lnSpcReduction="10000"/>
          </a:bodyPr>
          <a:lstStyle/>
          <a:p>
            <a:pPr algn="just"/>
            <a:r>
              <a:rPr lang="en-US" dirty="0"/>
              <a:t>Surveys </a:t>
            </a:r>
            <a:r>
              <a:rPr lang="en-US" dirty="0" smtClean="0"/>
              <a:t>and </a:t>
            </a:r>
            <a:r>
              <a:rPr lang="en-US" dirty="0"/>
              <a:t>fact-finding </a:t>
            </a:r>
            <a:r>
              <a:rPr lang="en-US" dirty="0" smtClean="0"/>
              <a:t>enquiries</a:t>
            </a:r>
          </a:p>
          <a:p>
            <a:pPr algn="just"/>
            <a:r>
              <a:rPr lang="en-US" dirty="0" smtClean="0"/>
              <a:t>Description </a:t>
            </a:r>
            <a:r>
              <a:rPr lang="en-US" dirty="0"/>
              <a:t>of state of affairs as it exists at </a:t>
            </a:r>
            <a:r>
              <a:rPr lang="en-US" dirty="0" smtClean="0"/>
              <a:t>present</a:t>
            </a:r>
          </a:p>
          <a:p>
            <a:pPr algn="just"/>
            <a:r>
              <a:rPr lang="en-US" dirty="0" smtClean="0"/>
              <a:t>Also called Ex </a:t>
            </a:r>
            <a:r>
              <a:rPr lang="en-US" dirty="0"/>
              <a:t>post facto research – social science </a:t>
            </a:r>
            <a:r>
              <a:rPr lang="en-US" dirty="0" smtClean="0"/>
              <a:t>and </a:t>
            </a:r>
            <a:r>
              <a:rPr lang="en-US" dirty="0"/>
              <a:t>business </a:t>
            </a:r>
            <a:r>
              <a:rPr lang="en-US" dirty="0" smtClean="0"/>
              <a:t>research</a:t>
            </a:r>
          </a:p>
          <a:p>
            <a:pPr lvl="1" algn="just"/>
            <a:r>
              <a:rPr lang="en-US" dirty="0" smtClean="0"/>
              <a:t>Frequency of shopping or preferences of people etc.</a:t>
            </a:r>
          </a:p>
          <a:p>
            <a:pPr algn="just"/>
            <a:r>
              <a:rPr lang="en-US" dirty="0" smtClean="0"/>
              <a:t>Researcher has </a:t>
            </a:r>
            <a:r>
              <a:rPr lang="en-US" dirty="0"/>
              <a:t>no control over </a:t>
            </a:r>
            <a:r>
              <a:rPr lang="en-US" dirty="0" smtClean="0"/>
              <a:t>variables</a:t>
            </a:r>
          </a:p>
          <a:p>
            <a:pPr algn="just"/>
            <a:r>
              <a:rPr lang="en-US" dirty="0" smtClean="0"/>
              <a:t>Can </a:t>
            </a:r>
            <a:r>
              <a:rPr lang="en-US" dirty="0"/>
              <a:t>only report what has happened or what is </a:t>
            </a:r>
            <a:r>
              <a:rPr lang="en-US" dirty="0" smtClean="0"/>
              <a:t>happening</a:t>
            </a:r>
            <a:endParaRPr lang="en-US" dirty="0"/>
          </a:p>
          <a:p>
            <a:pPr algn="just"/>
            <a:r>
              <a:rPr lang="en-US" dirty="0" smtClean="0"/>
              <a:t>Example: </a:t>
            </a:r>
          </a:p>
          <a:p>
            <a:pPr lvl="1" algn="just"/>
            <a:r>
              <a:rPr lang="en-US" dirty="0" smtClean="0"/>
              <a:t>Job related problems and job performance of engineering college teachers (using questionnaire)</a:t>
            </a:r>
          </a:p>
          <a:p>
            <a:pPr lvl="1" algn="just"/>
            <a:r>
              <a:rPr lang="en-US" dirty="0" smtClean="0"/>
              <a:t>Data gathered, analyzed, interpreted </a:t>
            </a:r>
          </a:p>
        </p:txBody>
      </p:sp>
    </p:spTree>
    <p:extLst>
      <p:ext uri="{BB962C8B-B14F-4D97-AF65-F5344CB8AC3E}">
        <p14:creationId xmlns:p14="http://schemas.microsoft.com/office/powerpoint/2010/main" val="207126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Research</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Uses </a:t>
            </a:r>
            <a:r>
              <a:rPr lang="en-US" dirty="0"/>
              <a:t>facts / information already </a:t>
            </a:r>
            <a:r>
              <a:rPr lang="en-US" dirty="0" smtClean="0"/>
              <a:t>available</a:t>
            </a:r>
          </a:p>
          <a:p>
            <a:pPr algn="just"/>
            <a:r>
              <a:rPr lang="en-US" dirty="0" smtClean="0"/>
              <a:t>Analyze </a:t>
            </a:r>
            <a:r>
              <a:rPr lang="en-US" dirty="0"/>
              <a:t>these to make critical evaluation of </a:t>
            </a:r>
            <a:r>
              <a:rPr lang="en-US" dirty="0" smtClean="0"/>
              <a:t>material</a:t>
            </a:r>
          </a:p>
          <a:p>
            <a:pPr algn="just"/>
            <a:r>
              <a:rPr lang="en-US" dirty="0" smtClean="0"/>
              <a:t>Attempts to explain why and how</a:t>
            </a:r>
          </a:p>
          <a:p>
            <a:pPr lvl="1" algn="just"/>
            <a:r>
              <a:rPr lang="en-US" dirty="0" smtClean="0"/>
              <a:t>Concerns with cause and effect relationship among variables</a:t>
            </a:r>
          </a:p>
          <a:p>
            <a:pPr algn="just"/>
            <a:r>
              <a:rPr lang="en-US" dirty="0"/>
              <a:t> </a:t>
            </a:r>
            <a:r>
              <a:rPr lang="en-US" dirty="0" smtClean="0"/>
              <a:t>Example</a:t>
            </a:r>
          </a:p>
          <a:p>
            <a:pPr lvl="1" algn="just"/>
            <a:r>
              <a:rPr lang="en-US" dirty="0" smtClean="0"/>
              <a:t>Research into why and how Indian trade balance is moving in a particular way over time while explaining how and why the decline in the value of Indian currency is going to affect India</a:t>
            </a:r>
            <a:endParaRPr lang="en-US" dirty="0"/>
          </a:p>
        </p:txBody>
      </p:sp>
    </p:spTree>
    <p:extLst>
      <p:ext uri="{BB962C8B-B14F-4D97-AF65-F5344CB8AC3E}">
        <p14:creationId xmlns:p14="http://schemas.microsoft.com/office/powerpoint/2010/main" val="196536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Research</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smtClean="0"/>
              <a:t>Concerned with generalizations and formulation </a:t>
            </a:r>
            <a:r>
              <a:rPr lang="en-US" dirty="0"/>
              <a:t>of a </a:t>
            </a:r>
            <a:r>
              <a:rPr lang="en-US" dirty="0" smtClean="0"/>
              <a:t>theory</a:t>
            </a:r>
          </a:p>
          <a:p>
            <a:pPr algn="just">
              <a:lnSpc>
                <a:spcPct val="110000"/>
              </a:lnSpc>
            </a:pPr>
            <a:r>
              <a:rPr lang="en-US" dirty="0" smtClean="0"/>
              <a:t>Gaining </a:t>
            </a:r>
            <a:r>
              <a:rPr lang="en-US" dirty="0"/>
              <a:t>knowledge for knowledge’s sake is ‘pure’ or ‘</a:t>
            </a:r>
            <a:r>
              <a:rPr lang="en-US" dirty="0" smtClean="0"/>
              <a:t>basic’ research</a:t>
            </a:r>
          </a:p>
          <a:p>
            <a:pPr algn="just">
              <a:lnSpc>
                <a:spcPct val="110000"/>
              </a:lnSpc>
            </a:pPr>
            <a:r>
              <a:rPr lang="en-US" dirty="0" smtClean="0"/>
              <a:t>Research studies carried out with a view </a:t>
            </a:r>
            <a:r>
              <a:rPr lang="en-US" dirty="0"/>
              <a:t>to make </a:t>
            </a:r>
            <a:r>
              <a:rPr lang="en-US" dirty="0" smtClean="0"/>
              <a:t>generalization </a:t>
            </a:r>
            <a:r>
              <a:rPr lang="en-US" dirty="0"/>
              <a:t>about human </a:t>
            </a:r>
            <a:r>
              <a:rPr lang="en-US" dirty="0" smtClean="0"/>
              <a:t>behavior</a:t>
            </a:r>
          </a:p>
          <a:p>
            <a:pPr algn="just">
              <a:lnSpc>
                <a:spcPct val="110000"/>
              </a:lnSpc>
            </a:pPr>
            <a:r>
              <a:rPr lang="en-US" dirty="0" smtClean="0"/>
              <a:t>Example:</a:t>
            </a:r>
          </a:p>
          <a:p>
            <a:pPr lvl="1" algn="just">
              <a:lnSpc>
                <a:spcPct val="110000"/>
              </a:lnSpc>
            </a:pPr>
            <a:r>
              <a:rPr lang="en-US" dirty="0" smtClean="0"/>
              <a:t>Gardener’s multiple intelligence theory</a:t>
            </a:r>
          </a:p>
          <a:p>
            <a:pPr lvl="2" algn="just">
              <a:lnSpc>
                <a:spcPct val="110000"/>
              </a:lnSpc>
            </a:pPr>
            <a:r>
              <a:rPr lang="en-US" dirty="0" smtClean="0"/>
              <a:t>Linguistic, Logical, Kinesthetic, Spatial, Musical, Interpersonal, Intrapersonal</a:t>
            </a:r>
            <a:endParaRPr lang="en-US" dirty="0"/>
          </a:p>
        </p:txBody>
      </p:sp>
    </p:spTree>
    <p:extLst>
      <p:ext uri="{BB962C8B-B14F-4D97-AF65-F5344CB8AC3E}">
        <p14:creationId xmlns:p14="http://schemas.microsoft.com/office/powerpoint/2010/main" val="375144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Research</a:t>
            </a:r>
            <a:endParaRPr lang="en-US" dirty="0"/>
          </a:p>
        </p:txBody>
      </p:sp>
      <p:sp>
        <p:nvSpPr>
          <p:cNvPr id="3" name="Content Placeholder 2"/>
          <p:cNvSpPr>
            <a:spLocks noGrp="1"/>
          </p:cNvSpPr>
          <p:nvPr>
            <p:ph idx="1"/>
          </p:nvPr>
        </p:nvSpPr>
        <p:spPr/>
        <p:txBody>
          <a:bodyPr>
            <a:normAutofit fontScale="92500"/>
          </a:bodyPr>
          <a:lstStyle/>
          <a:p>
            <a:pPr algn="just">
              <a:lnSpc>
                <a:spcPct val="110000"/>
              </a:lnSpc>
            </a:pPr>
            <a:r>
              <a:rPr lang="en-US" dirty="0"/>
              <a:t>Finding a solution for an </a:t>
            </a:r>
            <a:r>
              <a:rPr lang="en-US" dirty="0" smtClean="0"/>
              <a:t>pressing </a:t>
            </a:r>
            <a:r>
              <a:rPr lang="en-US" dirty="0"/>
              <a:t>practical </a:t>
            </a:r>
            <a:r>
              <a:rPr lang="en-US" dirty="0" smtClean="0"/>
              <a:t>problem affecting the Society, industry or  </a:t>
            </a:r>
            <a:r>
              <a:rPr lang="en-US" dirty="0"/>
              <a:t>business </a:t>
            </a:r>
            <a:r>
              <a:rPr lang="en-US" dirty="0" smtClean="0"/>
              <a:t>organization</a:t>
            </a:r>
          </a:p>
          <a:p>
            <a:pPr algn="just">
              <a:lnSpc>
                <a:spcPct val="110000"/>
              </a:lnSpc>
            </a:pPr>
            <a:r>
              <a:rPr lang="en-US" dirty="0" smtClean="0"/>
              <a:t>Aimed </a:t>
            </a:r>
            <a:r>
              <a:rPr lang="en-US" dirty="0"/>
              <a:t>at certain </a:t>
            </a:r>
            <a:r>
              <a:rPr lang="en-US" dirty="0" smtClean="0"/>
              <a:t>conclusions</a:t>
            </a:r>
          </a:p>
          <a:p>
            <a:pPr algn="just">
              <a:lnSpc>
                <a:spcPct val="110000"/>
              </a:lnSpc>
            </a:pPr>
            <a:r>
              <a:rPr lang="en-US" dirty="0" smtClean="0"/>
              <a:t>Marketing </a:t>
            </a:r>
            <a:r>
              <a:rPr lang="en-US" dirty="0"/>
              <a:t>research / evaluation research </a:t>
            </a:r>
            <a:endParaRPr lang="en-US" dirty="0" smtClean="0"/>
          </a:p>
          <a:p>
            <a:pPr algn="just">
              <a:lnSpc>
                <a:spcPct val="110000"/>
              </a:lnSpc>
            </a:pPr>
            <a:r>
              <a:rPr lang="en-US" dirty="0" smtClean="0"/>
              <a:t>Example:</a:t>
            </a:r>
          </a:p>
          <a:p>
            <a:pPr lvl="1" algn="just">
              <a:lnSpc>
                <a:spcPct val="110000"/>
              </a:lnSpc>
            </a:pPr>
            <a:r>
              <a:rPr lang="en-US" dirty="0" smtClean="0"/>
              <a:t>Study of the factors that would enhance participation of college students in co-curricular activities</a:t>
            </a:r>
            <a:endParaRPr lang="en-US" dirty="0"/>
          </a:p>
        </p:txBody>
      </p:sp>
    </p:spTree>
    <p:extLst>
      <p:ext uri="{BB962C8B-B14F-4D97-AF65-F5344CB8AC3E}">
        <p14:creationId xmlns:p14="http://schemas.microsoft.com/office/powerpoint/2010/main" val="328242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Researc</a:t>
            </a:r>
            <a:r>
              <a:rPr lang="en-US" dirty="0"/>
              <a:t>h</a:t>
            </a: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lgn="just">
              <a:lnSpc>
                <a:spcPct val="110000"/>
              </a:lnSpc>
            </a:pPr>
            <a:r>
              <a:rPr lang="en-US" dirty="0"/>
              <a:t>Based on measurement of quantity or </a:t>
            </a:r>
            <a:r>
              <a:rPr lang="en-US" dirty="0" smtClean="0"/>
              <a:t>amount</a:t>
            </a:r>
          </a:p>
          <a:p>
            <a:pPr algn="just">
              <a:lnSpc>
                <a:spcPct val="110000"/>
              </a:lnSpc>
            </a:pPr>
            <a:r>
              <a:rPr lang="en-US" dirty="0" smtClean="0"/>
              <a:t>Expressed </a:t>
            </a:r>
            <a:r>
              <a:rPr lang="en-US" dirty="0"/>
              <a:t>in terms of </a:t>
            </a:r>
            <a:r>
              <a:rPr lang="en-US" dirty="0" smtClean="0"/>
              <a:t>quantity</a:t>
            </a:r>
          </a:p>
          <a:p>
            <a:pPr algn="just">
              <a:lnSpc>
                <a:spcPct val="110000"/>
              </a:lnSpc>
            </a:pPr>
            <a:r>
              <a:rPr lang="en-US" dirty="0" smtClean="0"/>
              <a:t>Data are analyzed through numerical comparisons and statistical inferences</a:t>
            </a:r>
          </a:p>
          <a:p>
            <a:pPr algn="just">
              <a:lnSpc>
                <a:spcPct val="110000"/>
              </a:lnSpc>
            </a:pPr>
            <a:r>
              <a:rPr lang="en-US" dirty="0" smtClean="0"/>
              <a:t>Data are reported through statistical analysis</a:t>
            </a:r>
            <a:endParaRPr lang="en-US" dirty="0"/>
          </a:p>
          <a:p>
            <a:pPr algn="just">
              <a:lnSpc>
                <a:spcPct val="110000"/>
              </a:lnSpc>
            </a:pPr>
            <a:r>
              <a:rPr lang="en-US" dirty="0" smtClean="0"/>
              <a:t>Example:</a:t>
            </a:r>
          </a:p>
          <a:p>
            <a:pPr lvl="1" algn="just">
              <a:lnSpc>
                <a:spcPct val="110000"/>
              </a:lnSpc>
            </a:pPr>
            <a:r>
              <a:rPr lang="en-US" dirty="0" smtClean="0"/>
              <a:t>Examination of the effects of recommender in online sales shop</a:t>
            </a:r>
          </a:p>
          <a:p>
            <a:pPr lvl="2" algn="just">
              <a:lnSpc>
                <a:spcPct val="110000"/>
              </a:lnSpc>
            </a:pPr>
            <a:r>
              <a:rPr lang="en-US" dirty="0" smtClean="0"/>
              <a:t>2 groups, random assignment of individuals to groups and checking whether recommender resulted in increased sales</a:t>
            </a:r>
          </a:p>
          <a:p>
            <a:pPr lvl="1" algn="just">
              <a:lnSpc>
                <a:spcPct val="110000"/>
              </a:lnSpc>
            </a:pPr>
            <a:r>
              <a:rPr lang="en-US" dirty="0" smtClean="0"/>
              <a:t>Customer satisfaction surveys</a:t>
            </a:r>
          </a:p>
          <a:p>
            <a:pPr lvl="1" algn="just">
              <a:lnSpc>
                <a:spcPct val="110000"/>
              </a:lnSpc>
            </a:pPr>
            <a:endParaRPr lang="en-US" dirty="0" smtClean="0"/>
          </a:p>
        </p:txBody>
      </p:sp>
    </p:spTree>
    <p:extLst>
      <p:ext uri="{BB962C8B-B14F-4D97-AF65-F5344CB8AC3E}">
        <p14:creationId xmlns:p14="http://schemas.microsoft.com/office/powerpoint/2010/main" val="381843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lgn="just">
              <a:lnSpc>
                <a:spcPct val="120000"/>
              </a:lnSpc>
            </a:pPr>
            <a:r>
              <a:rPr lang="en-US" dirty="0"/>
              <a:t>Concerned with qualitative </a:t>
            </a:r>
            <a:r>
              <a:rPr lang="en-US" dirty="0" smtClean="0"/>
              <a:t>phenomenon</a:t>
            </a:r>
          </a:p>
          <a:p>
            <a:pPr algn="just">
              <a:lnSpc>
                <a:spcPct val="120000"/>
              </a:lnSpc>
            </a:pPr>
            <a:r>
              <a:rPr lang="en-US" dirty="0" smtClean="0"/>
              <a:t>Motivation </a:t>
            </a:r>
            <a:r>
              <a:rPr lang="en-US" dirty="0"/>
              <a:t>research – an important </a:t>
            </a:r>
            <a:r>
              <a:rPr lang="en-US" dirty="0" smtClean="0"/>
              <a:t>type</a:t>
            </a:r>
          </a:p>
          <a:p>
            <a:pPr lvl="1" algn="just">
              <a:lnSpc>
                <a:spcPct val="120000"/>
              </a:lnSpc>
            </a:pPr>
            <a:r>
              <a:rPr lang="en-US" dirty="0" smtClean="0"/>
              <a:t>E.g</a:t>
            </a:r>
            <a:r>
              <a:rPr lang="en-US" dirty="0"/>
              <a:t>. how people feel or what they think about a particular subject or </a:t>
            </a:r>
            <a:r>
              <a:rPr lang="en-US" dirty="0" smtClean="0"/>
              <a:t>institution </a:t>
            </a:r>
          </a:p>
          <a:p>
            <a:pPr algn="just">
              <a:lnSpc>
                <a:spcPct val="120000"/>
              </a:lnSpc>
            </a:pPr>
            <a:r>
              <a:rPr lang="en-US" dirty="0" smtClean="0"/>
              <a:t>To </a:t>
            </a:r>
            <a:r>
              <a:rPr lang="en-US" dirty="0"/>
              <a:t>discover underlying </a:t>
            </a:r>
            <a:r>
              <a:rPr lang="en-US" dirty="0" smtClean="0"/>
              <a:t>motives</a:t>
            </a:r>
          </a:p>
          <a:p>
            <a:pPr algn="just">
              <a:lnSpc>
                <a:spcPct val="120000"/>
              </a:lnSpc>
            </a:pPr>
            <a:r>
              <a:rPr lang="en-US" dirty="0" smtClean="0"/>
              <a:t>Text based approach to seek </a:t>
            </a:r>
            <a:r>
              <a:rPr lang="en-US" dirty="0"/>
              <a:t>guidance </a:t>
            </a:r>
            <a:endParaRPr lang="en-US" dirty="0" smtClean="0"/>
          </a:p>
          <a:p>
            <a:pPr algn="just">
              <a:lnSpc>
                <a:spcPct val="120000"/>
              </a:lnSpc>
            </a:pPr>
            <a:r>
              <a:rPr lang="en-US" dirty="0" smtClean="0"/>
              <a:t>Example:</a:t>
            </a:r>
          </a:p>
          <a:p>
            <a:pPr lvl="1" algn="just">
              <a:lnSpc>
                <a:spcPct val="120000"/>
              </a:lnSpc>
            </a:pPr>
            <a:r>
              <a:rPr lang="en-US" dirty="0" smtClean="0"/>
              <a:t>Ways </a:t>
            </a:r>
            <a:r>
              <a:rPr lang="en-US" dirty="0"/>
              <a:t>to improve </a:t>
            </a:r>
            <a:r>
              <a:rPr lang="en-US" dirty="0" smtClean="0"/>
              <a:t>sales </a:t>
            </a:r>
            <a:r>
              <a:rPr lang="en-US" dirty="0"/>
              <a:t>and customer </a:t>
            </a:r>
            <a:r>
              <a:rPr lang="en-US" dirty="0" smtClean="0"/>
              <a:t>outreach</a:t>
            </a:r>
          </a:p>
          <a:p>
            <a:pPr lvl="2" algn="just">
              <a:lnSpc>
                <a:spcPct val="120000"/>
              </a:lnSpc>
            </a:pPr>
            <a:r>
              <a:rPr lang="en-US" dirty="0" smtClean="0"/>
              <a:t>Loyal </a:t>
            </a:r>
            <a:r>
              <a:rPr lang="en-US" dirty="0"/>
              <a:t>patrons of the bookstore </a:t>
            </a:r>
            <a:r>
              <a:rPr lang="en-US" dirty="0" smtClean="0"/>
              <a:t>are interviewed </a:t>
            </a:r>
            <a:r>
              <a:rPr lang="en-US" dirty="0"/>
              <a:t>and related questions </a:t>
            </a:r>
            <a:r>
              <a:rPr lang="en-US" dirty="0" smtClean="0"/>
              <a:t>are asked</a:t>
            </a:r>
          </a:p>
          <a:p>
            <a:pPr lvl="2" algn="just">
              <a:lnSpc>
                <a:spcPct val="120000"/>
              </a:lnSpc>
            </a:pPr>
            <a:r>
              <a:rPr lang="en-US" dirty="0" smtClean="0"/>
              <a:t>Answers are analyzed to find reasons.</a:t>
            </a:r>
          </a:p>
          <a:p>
            <a:pPr algn="just">
              <a:lnSpc>
                <a:spcPct val="120000"/>
              </a:lnSpc>
            </a:pPr>
            <a:r>
              <a:rPr lang="en-US" dirty="0" smtClean="0"/>
              <a:t>Can act as the basis to indulge in further quantitative research, which provides remedies.</a:t>
            </a:r>
          </a:p>
        </p:txBody>
      </p:sp>
    </p:spTree>
    <p:extLst>
      <p:ext uri="{BB962C8B-B14F-4D97-AF65-F5344CB8AC3E}">
        <p14:creationId xmlns:p14="http://schemas.microsoft.com/office/powerpoint/2010/main" val="73967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Research</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algn="just">
              <a:lnSpc>
                <a:spcPct val="110000"/>
              </a:lnSpc>
            </a:pPr>
            <a:r>
              <a:rPr lang="en-US" dirty="0"/>
              <a:t>Related to abstract ideas / </a:t>
            </a:r>
            <a:r>
              <a:rPr lang="en-US" dirty="0" smtClean="0"/>
              <a:t>theory</a:t>
            </a:r>
          </a:p>
          <a:p>
            <a:pPr algn="just">
              <a:lnSpc>
                <a:spcPct val="110000"/>
              </a:lnSpc>
            </a:pPr>
            <a:r>
              <a:rPr lang="en-US" dirty="0" smtClean="0"/>
              <a:t>To </a:t>
            </a:r>
            <a:r>
              <a:rPr lang="en-US" dirty="0"/>
              <a:t>develop new concepts / reinterpret existing </a:t>
            </a:r>
            <a:r>
              <a:rPr lang="en-US" dirty="0" smtClean="0"/>
              <a:t>ones</a:t>
            </a:r>
          </a:p>
          <a:p>
            <a:pPr algn="just">
              <a:lnSpc>
                <a:spcPct val="110000"/>
              </a:lnSpc>
            </a:pPr>
            <a:r>
              <a:rPr lang="en-US" dirty="0"/>
              <a:t>Conceptual research doesn’t involve conducting any practical </a:t>
            </a:r>
            <a:r>
              <a:rPr lang="en-US" dirty="0" smtClean="0"/>
              <a:t>experiments</a:t>
            </a:r>
          </a:p>
          <a:p>
            <a:pPr algn="just">
              <a:lnSpc>
                <a:spcPct val="110000"/>
              </a:lnSpc>
            </a:pPr>
            <a:r>
              <a:rPr lang="en-US" dirty="0" smtClean="0"/>
              <a:t>That </a:t>
            </a:r>
            <a:r>
              <a:rPr lang="en-US" dirty="0"/>
              <a:t>is verified by empirical </a:t>
            </a:r>
            <a:r>
              <a:rPr lang="en-US" dirty="0" smtClean="0"/>
              <a:t>research</a:t>
            </a:r>
          </a:p>
          <a:p>
            <a:pPr algn="just">
              <a:lnSpc>
                <a:spcPct val="110000"/>
              </a:lnSpc>
            </a:pPr>
            <a:r>
              <a:rPr lang="en-US" dirty="0"/>
              <a:t>The most famous example of a conceptual research is Sir </a:t>
            </a:r>
            <a:r>
              <a:rPr lang="en-US" dirty="0" err="1"/>
              <a:t>Issac</a:t>
            </a:r>
            <a:r>
              <a:rPr lang="en-US" dirty="0"/>
              <a:t> Newton. He observed his surroundings to conceptualize and develop theories about gravitation and motion. </a:t>
            </a:r>
          </a:p>
        </p:txBody>
      </p:sp>
    </p:spTree>
    <p:extLst>
      <p:ext uri="{BB962C8B-B14F-4D97-AF65-F5344CB8AC3E}">
        <p14:creationId xmlns:p14="http://schemas.microsoft.com/office/powerpoint/2010/main" val="155787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Research</a:t>
            </a:r>
            <a:endParaRPr lang="en-US" dirty="0"/>
          </a:p>
        </p:txBody>
      </p:sp>
      <p:sp>
        <p:nvSpPr>
          <p:cNvPr id="3" name="Content Placeholder 2"/>
          <p:cNvSpPr>
            <a:spLocks noGrp="1"/>
          </p:cNvSpPr>
          <p:nvPr>
            <p:ph idx="1"/>
          </p:nvPr>
        </p:nvSpPr>
        <p:spPr/>
        <p:txBody>
          <a:bodyPr/>
          <a:lstStyle/>
          <a:p>
            <a:pPr algn="just"/>
            <a:r>
              <a:rPr lang="en-US" dirty="0"/>
              <a:t>Data-based </a:t>
            </a:r>
            <a:r>
              <a:rPr lang="en-US" dirty="0" smtClean="0"/>
              <a:t>research</a:t>
            </a:r>
          </a:p>
          <a:p>
            <a:pPr algn="just"/>
            <a:r>
              <a:rPr lang="en-US" dirty="0" smtClean="0"/>
              <a:t>Relies </a:t>
            </a:r>
            <a:r>
              <a:rPr lang="en-US" dirty="0"/>
              <a:t>on experience / observation </a:t>
            </a:r>
            <a:r>
              <a:rPr lang="en-US" dirty="0" smtClean="0"/>
              <a:t>alone</a:t>
            </a:r>
          </a:p>
          <a:p>
            <a:pPr algn="just"/>
            <a:r>
              <a:rPr lang="en-US" dirty="0" smtClean="0"/>
              <a:t>Verified </a:t>
            </a:r>
            <a:r>
              <a:rPr lang="en-US" dirty="0"/>
              <a:t>by observation / </a:t>
            </a:r>
            <a:r>
              <a:rPr lang="en-US" dirty="0" smtClean="0"/>
              <a:t>experiment</a:t>
            </a:r>
          </a:p>
          <a:p>
            <a:pPr algn="just"/>
            <a:r>
              <a:rPr lang="en-US" dirty="0" smtClean="0"/>
              <a:t>Develops a hypothesis on the possible results</a:t>
            </a:r>
          </a:p>
          <a:p>
            <a:pPr algn="just"/>
            <a:r>
              <a:rPr lang="en-US" dirty="0" smtClean="0"/>
              <a:t>Works </a:t>
            </a:r>
            <a:r>
              <a:rPr lang="en-US" dirty="0"/>
              <a:t>to get enough facts to prove / disprove </a:t>
            </a:r>
            <a:r>
              <a:rPr lang="en-US" dirty="0" smtClean="0"/>
              <a:t>hypothesis</a:t>
            </a:r>
          </a:p>
          <a:p>
            <a:pPr algn="just"/>
            <a:r>
              <a:rPr lang="en-US" dirty="0" smtClean="0"/>
              <a:t>Evidence </a:t>
            </a:r>
            <a:r>
              <a:rPr lang="en-US" dirty="0"/>
              <a:t>gathered by this is most powerful support possible for a given hypothesis</a:t>
            </a:r>
          </a:p>
        </p:txBody>
      </p:sp>
    </p:spTree>
    <p:extLst>
      <p:ext uri="{BB962C8B-B14F-4D97-AF65-F5344CB8AC3E}">
        <p14:creationId xmlns:p14="http://schemas.microsoft.com/office/powerpoint/2010/main" val="260274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lstStyle/>
          <a:p>
            <a:r>
              <a:rPr lang="en-US" dirty="0" smtClean="0"/>
              <a:t>1.1 Meaning of Research</a:t>
            </a:r>
            <a:endParaRPr lang="en-US" dirty="0"/>
          </a:p>
        </p:txBody>
      </p:sp>
      <p:sp>
        <p:nvSpPr>
          <p:cNvPr id="3" name="Content Placeholder 2"/>
          <p:cNvSpPr>
            <a:spLocks noGrp="1"/>
          </p:cNvSpPr>
          <p:nvPr>
            <p:ph idx="1"/>
          </p:nvPr>
        </p:nvSpPr>
        <p:spPr>
          <a:xfrm>
            <a:off x="457200" y="1600200"/>
            <a:ext cx="8229600" cy="5257799"/>
          </a:xfrm>
        </p:spPr>
        <p:txBody>
          <a:bodyPr>
            <a:normAutofit fontScale="77500" lnSpcReduction="20000"/>
          </a:bodyPr>
          <a:lstStyle/>
          <a:p>
            <a:pPr>
              <a:lnSpc>
                <a:spcPct val="120000"/>
              </a:lnSpc>
            </a:pPr>
            <a:r>
              <a:rPr lang="en-US" dirty="0" smtClean="0"/>
              <a:t>Research is a derivative of the French word, “</a:t>
            </a:r>
            <a:r>
              <a:rPr lang="en-US" dirty="0" err="1" smtClean="0"/>
              <a:t>Recerche</a:t>
            </a:r>
            <a:r>
              <a:rPr lang="en-US" dirty="0" smtClean="0"/>
              <a:t>” which means quest, search, pursuit and search for truth.</a:t>
            </a:r>
          </a:p>
          <a:p>
            <a:pPr>
              <a:lnSpc>
                <a:spcPct val="120000"/>
              </a:lnSpc>
            </a:pPr>
            <a:r>
              <a:rPr lang="en-US" dirty="0" smtClean="0"/>
              <a:t>Consists of two words: Re + Search </a:t>
            </a:r>
          </a:p>
          <a:p>
            <a:pPr lvl="1">
              <a:lnSpc>
                <a:spcPct val="120000"/>
              </a:lnSpc>
            </a:pPr>
            <a:r>
              <a:rPr lang="en-US" dirty="0" smtClean="0"/>
              <a:t>Re means again and again</a:t>
            </a:r>
          </a:p>
          <a:p>
            <a:pPr lvl="1">
              <a:lnSpc>
                <a:spcPct val="120000"/>
              </a:lnSpc>
            </a:pPr>
            <a:r>
              <a:rPr lang="en-US" dirty="0" smtClean="0"/>
              <a:t>search means to find out something</a:t>
            </a:r>
          </a:p>
          <a:p>
            <a:pPr lvl="1">
              <a:lnSpc>
                <a:spcPct val="120000"/>
              </a:lnSpc>
            </a:pPr>
            <a:endParaRPr lang="en-US" dirty="0"/>
          </a:p>
          <a:p>
            <a:pPr lvl="1">
              <a:lnSpc>
                <a:spcPct val="120000"/>
              </a:lnSpc>
            </a:pPr>
            <a:endParaRPr lang="en-US" dirty="0" smtClean="0"/>
          </a:p>
          <a:p>
            <a:pPr lvl="1">
              <a:lnSpc>
                <a:spcPct val="120000"/>
              </a:lnSpc>
            </a:pPr>
            <a:endParaRPr lang="en-US" dirty="0" smtClean="0"/>
          </a:p>
          <a:p>
            <a:pPr lvl="1">
              <a:lnSpc>
                <a:spcPct val="120000"/>
              </a:lnSpc>
            </a:pPr>
            <a:endParaRPr lang="en-US" dirty="0"/>
          </a:p>
          <a:p>
            <a:pPr lvl="1">
              <a:lnSpc>
                <a:spcPct val="120000"/>
              </a:lnSpc>
            </a:pPr>
            <a:r>
              <a:rPr lang="en-US" dirty="0" smtClean="0"/>
              <a:t>Research means to observe the phenomena again and again from different dimensions.</a:t>
            </a:r>
            <a:endParaRPr lang="en-US" dirty="0"/>
          </a:p>
        </p:txBody>
      </p:sp>
      <p:cxnSp>
        <p:nvCxnSpPr>
          <p:cNvPr id="5" name="Straight Arrow Connector 4"/>
          <p:cNvCxnSpPr/>
          <p:nvPr/>
        </p:nvCxnSpPr>
        <p:spPr>
          <a:xfrm>
            <a:off x="2133600" y="4596582"/>
            <a:ext cx="1676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88431" y="4581834"/>
            <a:ext cx="1676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96061" y="4426974"/>
            <a:ext cx="823687" cy="369332"/>
          </a:xfrm>
          <a:prstGeom prst="rect">
            <a:avLst/>
          </a:prstGeom>
          <a:noFill/>
        </p:spPr>
        <p:txBody>
          <a:bodyPr wrap="none" rtlCol="0">
            <a:spAutoFit/>
          </a:bodyPr>
          <a:lstStyle/>
          <a:p>
            <a:r>
              <a:rPr lang="en-US" dirty="0" smtClean="0"/>
              <a:t>Person</a:t>
            </a:r>
            <a:endParaRPr lang="en-US" dirty="0"/>
          </a:p>
        </p:txBody>
      </p:sp>
      <p:sp>
        <p:nvSpPr>
          <p:cNvPr id="8" name="TextBox 7"/>
          <p:cNvSpPr txBox="1"/>
          <p:nvPr/>
        </p:nvSpPr>
        <p:spPr>
          <a:xfrm>
            <a:off x="2165319" y="4210042"/>
            <a:ext cx="1052211" cy="369332"/>
          </a:xfrm>
          <a:prstGeom prst="rect">
            <a:avLst/>
          </a:prstGeom>
          <a:noFill/>
        </p:spPr>
        <p:txBody>
          <a:bodyPr wrap="none" rtlCol="0">
            <a:spAutoFit/>
          </a:bodyPr>
          <a:lstStyle/>
          <a:p>
            <a:r>
              <a:rPr lang="en-US" dirty="0" smtClean="0"/>
              <a:t>Observes</a:t>
            </a:r>
            <a:endParaRPr lang="en-US" dirty="0"/>
          </a:p>
        </p:txBody>
      </p:sp>
      <p:sp>
        <p:nvSpPr>
          <p:cNvPr id="9" name="TextBox 8"/>
          <p:cNvSpPr txBox="1"/>
          <p:nvPr/>
        </p:nvSpPr>
        <p:spPr>
          <a:xfrm>
            <a:off x="1981200" y="4596582"/>
            <a:ext cx="1698927" cy="369332"/>
          </a:xfrm>
          <a:prstGeom prst="rect">
            <a:avLst/>
          </a:prstGeom>
          <a:noFill/>
        </p:spPr>
        <p:txBody>
          <a:bodyPr wrap="none" rtlCol="0">
            <a:spAutoFit/>
          </a:bodyPr>
          <a:lstStyle/>
          <a:p>
            <a:r>
              <a:rPr lang="en-US" dirty="0" smtClean="0"/>
              <a:t>again and again</a:t>
            </a:r>
            <a:endParaRPr lang="en-US" dirty="0"/>
          </a:p>
        </p:txBody>
      </p:sp>
      <p:sp>
        <p:nvSpPr>
          <p:cNvPr id="10" name="TextBox 9"/>
          <p:cNvSpPr txBox="1"/>
          <p:nvPr/>
        </p:nvSpPr>
        <p:spPr>
          <a:xfrm>
            <a:off x="3810000" y="4434969"/>
            <a:ext cx="1316386" cy="369332"/>
          </a:xfrm>
          <a:prstGeom prst="rect">
            <a:avLst/>
          </a:prstGeom>
          <a:noFill/>
        </p:spPr>
        <p:txBody>
          <a:bodyPr wrap="none" rtlCol="0">
            <a:spAutoFit/>
          </a:bodyPr>
          <a:lstStyle/>
          <a:p>
            <a:r>
              <a:rPr lang="en-US" dirty="0" smtClean="0"/>
              <a:t>Phenomena</a:t>
            </a:r>
            <a:endParaRPr lang="en-US" dirty="0"/>
          </a:p>
        </p:txBody>
      </p:sp>
      <p:sp>
        <p:nvSpPr>
          <p:cNvPr id="11" name="TextBox 10"/>
          <p:cNvSpPr txBox="1"/>
          <p:nvPr/>
        </p:nvSpPr>
        <p:spPr>
          <a:xfrm>
            <a:off x="5105400" y="4191000"/>
            <a:ext cx="1835631" cy="369332"/>
          </a:xfrm>
          <a:prstGeom prst="rect">
            <a:avLst/>
          </a:prstGeom>
          <a:noFill/>
        </p:spPr>
        <p:txBody>
          <a:bodyPr wrap="none" rtlCol="0">
            <a:spAutoFit/>
          </a:bodyPr>
          <a:lstStyle/>
          <a:p>
            <a:r>
              <a:rPr lang="en-US" dirty="0" smtClean="0"/>
              <a:t>Collection of data</a:t>
            </a:r>
            <a:endParaRPr lang="en-US" dirty="0"/>
          </a:p>
        </p:txBody>
      </p:sp>
      <p:sp>
        <p:nvSpPr>
          <p:cNvPr id="12" name="TextBox 11"/>
          <p:cNvSpPr txBox="1"/>
          <p:nvPr/>
        </p:nvSpPr>
        <p:spPr>
          <a:xfrm>
            <a:off x="5199528" y="4619635"/>
            <a:ext cx="1650773" cy="369332"/>
          </a:xfrm>
          <a:prstGeom prst="rect">
            <a:avLst/>
          </a:prstGeom>
          <a:noFill/>
        </p:spPr>
        <p:txBody>
          <a:bodyPr wrap="none" rtlCol="0">
            <a:spAutoFit/>
          </a:bodyPr>
          <a:lstStyle/>
          <a:p>
            <a:r>
              <a:rPr lang="en-US" dirty="0" smtClean="0"/>
              <a:t>Analysis of data</a:t>
            </a:r>
            <a:endParaRPr lang="en-US" dirty="0"/>
          </a:p>
        </p:txBody>
      </p:sp>
      <p:sp>
        <p:nvSpPr>
          <p:cNvPr id="13" name="TextBox 12"/>
          <p:cNvSpPr txBox="1"/>
          <p:nvPr/>
        </p:nvSpPr>
        <p:spPr>
          <a:xfrm>
            <a:off x="7010400" y="4367982"/>
            <a:ext cx="1300356" cy="369332"/>
          </a:xfrm>
          <a:prstGeom prst="rect">
            <a:avLst/>
          </a:prstGeom>
          <a:noFill/>
        </p:spPr>
        <p:txBody>
          <a:bodyPr wrap="none" rtlCol="0">
            <a:spAutoFit/>
          </a:bodyPr>
          <a:lstStyle/>
          <a:p>
            <a:r>
              <a:rPr lang="en-US" dirty="0" smtClean="0"/>
              <a:t>Conclusions</a:t>
            </a:r>
            <a:endParaRPr lang="en-US" dirty="0"/>
          </a:p>
        </p:txBody>
      </p:sp>
    </p:spTree>
    <p:extLst>
      <p:ext uri="{BB962C8B-B14F-4D97-AF65-F5344CB8AC3E}">
        <p14:creationId xmlns:p14="http://schemas.microsoft.com/office/powerpoint/2010/main" val="1825439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Research approaches</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lgn="just">
              <a:lnSpc>
                <a:spcPct val="120000"/>
              </a:lnSpc>
            </a:pPr>
            <a:r>
              <a:rPr lang="en-US" dirty="0" smtClean="0"/>
              <a:t>Two basic approaches are quantitative and qualitative</a:t>
            </a:r>
          </a:p>
          <a:p>
            <a:pPr algn="just">
              <a:lnSpc>
                <a:spcPct val="120000"/>
              </a:lnSpc>
            </a:pPr>
            <a:r>
              <a:rPr lang="en-US" dirty="0" smtClean="0"/>
              <a:t>Quantitative approach</a:t>
            </a:r>
          </a:p>
          <a:p>
            <a:pPr lvl="1" algn="just">
              <a:lnSpc>
                <a:spcPct val="120000"/>
              </a:lnSpc>
            </a:pPr>
            <a:r>
              <a:rPr lang="en-US" dirty="0" smtClean="0"/>
              <a:t>Involves generation of data that is subjected to rigorous quantitative analysis </a:t>
            </a:r>
          </a:p>
          <a:p>
            <a:pPr lvl="1" algn="just">
              <a:lnSpc>
                <a:spcPct val="120000"/>
              </a:lnSpc>
            </a:pPr>
            <a:r>
              <a:rPr lang="en-US" dirty="0" smtClean="0"/>
              <a:t>Inferential: Form a database from which characteristics or relationships are inferred</a:t>
            </a:r>
          </a:p>
          <a:p>
            <a:pPr lvl="1" algn="just">
              <a:lnSpc>
                <a:spcPct val="120000"/>
              </a:lnSpc>
            </a:pPr>
            <a:r>
              <a:rPr lang="en-US" dirty="0" smtClean="0"/>
              <a:t>Experimental: Variables are manipulated to observe their effect on other variables</a:t>
            </a:r>
          </a:p>
          <a:p>
            <a:pPr lvl="1" algn="just">
              <a:lnSpc>
                <a:spcPct val="120000"/>
              </a:lnSpc>
            </a:pPr>
            <a:r>
              <a:rPr lang="en-US" dirty="0" smtClean="0"/>
              <a:t>Simulation: Construction of an artificial environment in controlled conditions within which relevant information and data are generated</a:t>
            </a:r>
          </a:p>
          <a:p>
            <a:pPr algn="just">
              <a:lnSpc>
                <a:spcPct val="120000"/>
              </a:lnSpc>
            </a:pPr>
            <a:r>
              <a:rPr lang="en-US" dirty="0" smtClean="0"/>
              <a:t>Qualitative approach</a:t>
            </a:r>
          </a:p>
          <a:p>
            <a:pPr lvl="1" algn="just">
              <a:lnSpc>
                <a:spcPct val="120000"/>
              </a:lnSpc>
            </a:pPr>
            <a:r>
              <a:rPr lang="en-US" dirty="0" smtClean="0"/>
              <a:t>Involves subjective assessment of attitudes, opinions and behavior</a:t>
            </a:r>
          </a:p>
          <a:p>
            <a:pPr lvl="1" algn="just">
              <a:lnSpc>
                <a:spcPct val="120000"/>
              </a:lnSpc>
            </a:pPr>
            <a:r>
              <a:rPr lang="en-US" dirty="0" smtClean="0"/>
              <a:t>It is a function of researcher’s insights and impressions</a:t>
            </a:r>
          </a:p>
          <a:p>
            <a:pPr lvl="1" algn="just">
              <a:lnSpc>
                <a:spcPct val="120000"/>
              </a:lnSpc>
            </a:pPr>
            <a:r>
              <a:rPr lang="en-US" dirty="0" smtClean="0"/>
              <a:t>Results are in non-quantitative form </a:t>
            </a:r>
          </a:p>
          <a:p>
            <a:pPr lvl="1" algn="just">
              <a:lnSpc>
                <a:spcPct val="120000"/>
              </a:lnSpc>
            </a:pPr>
            <a:r>
              <a:rPr lang="en-US" dirty="0" smtClean="0"/>
              <a:t>Depth interviews, projective techniques, focus group interviews</a:t>
            </a:r>
            <a:endParaRPr lang="en-US" dirty="0"/>
          </a:p>
        </p:txBody>
      </p:sp>
    </p:spTree>
    <p:extLst>
      <p:ext uri="{BB962C8B-B14F-4D97-AF65-F5344CB8AC3E}">
        <p14:creationId xmlns:p14="http://schemas.microsoft.com/office/powerpoint/2010/main" val="3767381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a:t>
            </a:r>
            <a:endParaRPr lang="en-US" dirty="0"/>
          </a:p>
        </p:txBody>
      </p:sp>
      <p:sp>
        <p:nvSpPr>
          <p:cNvPr id="3" name="Content Placeholder 2"/>
          <p:cNvSpPr>
            <a:spLocks noGrp="1"/>
          </p:cNvSpPr>
          <p:nvPr>
            <p:ph idx="1"/>
          </p:nvPr>
        </p:nvSpPr>
        <p:spPr/>
        <p:txBody>
          <a:bodyPr/>
          <a:lstStyle/>
          <a:p>
            <a:pPr algn="just"/>
            <a:r>
              <a:rPr lang="en-US" dirty="0"/>
              <a:t>Is any research conducted using an observational technique or unstructured </a:t>
            </a:r>
            <a:r>
              <a:rPr lang="en-US" dirty="0" smtClean="0"/>
              <a:t>questioning</a:t>
            </a:r>
          </a:p>
          <a:p>
            <a:pPr lvl="1" algn="just"/>
            <a:r>
              <a:rPr lang="en-US" dirty="0"/>
              <a:t>Often viewed as a “Soft-approach.” Conducted: </a:t>
            </a:r>
            <a:r>
              <a:rPr lang="en-US" dirty="0" smtClean="0"/>
              <a:t>when </a:t>
            </a:r>
            <a:r>
              <a:rPr lang="en-US" dirty="0"/>
              <a:t>structured research is not </a:t>
            </a:r>
            <a:r>
              <a:rPr lang="en-US" dirty="0" smtClean="0"/>
              <a:t>possible</a:t>
            </a:r>
          </a:p>
          <a:p>
            <a:pPr lvl="1" algn="just"/>
            <a:r>
              <a:rPr lang="en-US" dirty="0"/>
              <a:t>when true response may not be </a:t>
            </a:r>
            <a:r>
              <a:rPr lang="en-US" dirty="0" smtClean="0"/>
              <a:t>available</a:t>
            </a:r>
            <a:br>
              <a:rPr lang="en-US" dirty="0" smtClean="0"/>
            </a:br>
            <a:r>
              <a:rPr lang="en-US" dirty="0"/>
              <a:t>Should not be viewed as conclusive research</a:t>
            </a:r>
          </a:p>
        </p:txBody>
      </p:sp>
    </p:spTree>
    <p:extLst>
      <p:ext uri="{BB962C8B-B14F-4D97-AF65-F5344CB8AC3E}">
        <p14:creationId xmlns:p14="http://schemas.microsoft.com/office/powerpoint/2010/main" val="356534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between Qualitative and Quantitative Research</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6948876"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95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Significance of research</a:t>
            </a:r>
            <a:endParaRPr lang="en-US" dirty="0"/>
          </a:p>
        </p:txBody>
      </p:sp>
      <p:sp>
        <p:nvSpPr>
          <p:cNvPr id="3" name="Content Placeholder 2"/>
          <p:cNvSpPr>
            <a:spLocks noGrp="1"/>
          </p:cNvSpPr>
          <p:nvPr>
            <p:ph idx="1"/>
          </p:nvPr>
        </p:nvSpPr>
        <p:spPr>
          <a:xfrm>
            <a:off x="457200" y="1524000"/>
            <a:ext cx="8229600" cy="5257800"/>
          </a:xfrm>
        </p:spPr>
        <p:txBody>
          <a:bodyPr>
            <a:normAutofit fontScale="70000" lnSpcReduction="20000"/>
          </a:bodyPr>
          <a:lstStyle/>
          <a:p>
            <a:pPr algn="just">
              <a:lnSpc>
                <a:spcPct val="120000"/>
              </a:lnSpc>
            </a:pPr>
            <a:r>
              <a:rPr lang="en-US" dirty="0" smtClean="0"/>
              <a:t>[Hudson Maxim] “All progress is born of inquiry. Doubt is often better than overconfidence, for it leads to inquiry, and inquiry leads to innovation.”</a:t>
            </a:r>
          </a:p>
          <a:p>
            <a:pPr algn="just">
              <a:lnSpc>
                <a:spcPct val="120000"/>
              </a:lnSpc>
            </a:pPr>
            <a:r>
              <a:rPr lang="en-US" dirty="0" smtClean="0"/>
              <a:t>Research inculcates scientific and inductive thinking and promotes the development of logical thinking and organization</a:t>
            </a:r>
          </a:p>
          <a:p>
            <a:pPr algn="just">
              <a:lnSpc>
                <a:spcPct val="120000"/>
              </a:lnSpc>
            </a:pPr>
            <a:r>
              <a:rPr lang="en-US" dirty="0" smtClean="0"/>
              <a:t>The role of research in several fields of applied economics, whether related to business or to the economy as a whole, has greatly increased in modern times</a:t>
            </a:r>
          </a:p>
          <a:p>
            <a:pPr algn="just">
              <a:lnSpc>
                <a:spcPct val="120000"/>
              </a:lnSpc>
            </a:pPr>
            <a:r>
              <a:rPr lang="en-US" dirty="0" smtClean="0"/>
              <a:t>Research provides the basis for nearly all government policies in our economic system</a:t>
            </a:r>
          </a:p>
          <a:p>
            <a:pPr algn="just">
              <a:lnSpc>
                <a:spcPct val="120000"/>
              </a:lnSpc>
            </a:pPr>
            <a:r>
              <a:rPr lang="en-US" dirty="0" smtClean="0"/>
              <a:t>Research has significance in solving various operational and planning problems of business and industry</a:t>
            </a:r>
          </a:p>
          <a:p>
            <a:pPr algn="just">
              <a:lnSpc>
                <a:spcPct val="120000"/>
              </a:lnSpc>
            </a:pPr>
            <a:r>
              <a:rPr lang="en-US" dirty="0" smtClean="0"/>
              <a:t>Research is important for social scientists in studying social relationships and in seeking answers to various social problems</a:t>
            </a:r>
            <a:endParaRPr lang="en-US" dirty="0"/>
          </a:p>
        </p:txBody>
      </p:sp>
    </p:spTree>
    <p:extLst>
      <p:ext uri="{BB962C8B-B14F-4D97-AF65-F5344CB8AC3E}">
        <p14:creationId xmlns:p14="http://schemas.microsoft.com/office/powerpoint/2010/main" val="470936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Significance of research</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lgn="just">
              <a:lnSpc>
                <a:spcPct val="110000"/>
              </a:lnSpc>
            </a:pPr>
            <a:r>
              <a:rPr lang="en-US" dirty="0" smtClean="0"/>
              <a:t>To those students who are to write a master’s or Ph.D. thesis, research may mean a careerism or a way to attain a high position in social structure</a:t>
            </a:r>
          </a:p>
          <a:p>
            <a:pPr algn="just">
              <a:lnSpc>
                <a:spcPct val="110000"/>
              </a:lnSpc>
            </a:pPr>
            <a:r>
              <a:rPr lang="en-US" dirty="0" smtClean="0"/>
              <a:t>To professionals in research methodology, research may mean a source of livelihood</a:t>
            </a:r>
          </a:p>
          <a:p>
            <a:pPr algn="just">
              <a:lnSpc>
                <a:spcPct val="110000"/>
              </a:lnSpc>
            </a:pPr>
            <a:r>
              <a:rPr lang="en-US" dirty="0" smtClean="0"/>
              <a:t>To philosophers and thinkers, research may mean the outlet for new ideas and insights</a:t>
            </a:r>
          </a:p>
          <a:p>
            <a:pPr algn="just">
              <a:lnSpc>
                <a:spcPct val="110000"/>
              </a:lnSpc>
            </a:pPr>
            <a:r>
              <a:rPr lang="en-US" dirty="0" smtClean="0"/>
              <a:t>To literary men and women, research may mean the development of new styles and creative work</a:t>
            </a:r>
          </a:p>
          <a:p>
            <a:pPr algn="just">
              <a:lnSpc>
                <a:spcPct val="110000"/>
              </a:lnSpc>
            </a:pPr>
            <a:r>
              <a:rPr lang="en-US" dirty="0" smtClean="0"/>
              <a:t>To analysts and intellectuals, research may mean the generalizations of new theories</a:t>
            </a:r>
          </a:p>
          <a:p>
            <a:pPr algn="just">
              <a:lnSpc>
                <a:spcPct val="110000"/>
              </a:lnSpc>
            </a:pPr>
            <a:endParaRPr lang="en-US" dirty="0"/>
          </a:p>
        </p:txBody>
      </p:sp>
    </p:spTree>
    <p:extLst>
      <p:ext uri="{BB962C8B-B14F-4D97-AF65-F5344CB8AC3E}">
        <p14:creationId xmlns:p14="http://schemas.microsoft.com/office/powerpoint/2010/main" val="741434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1.7 Research Methods Vs. Research Methodology</a:t>
            </a:r>
            <a:endParaRPr lang="en-US" sz="3200" dirty="0"/>
          </a:p>
        </p:txBody>
      </p:sp>
      <p:sp>
        <p:nvSpPr>
          <p:cNvPr id="3" name="Content Placeholder 2"/>
          <p:cNvSpPr>
            <a:spLocks noGrp="1"/>
          </p:cNvSpPr>
          <p:nvPr>
            <p:ph idx="1"/>
          </p:nvPr>
        </p:nvSpPr>
        <p:spPr/>
        <p:txBody>
          <a:bodyPr/>
          <a:lstStyle/>
          <a:p>
            <a:pPr algn="just"/>
            <a:r>
              <a:rPr lang="en-US" dirty="0" smtClean="0"/>
              <a:t>Research methods are all those methods and techniques that are used for conduction of research. They refer to the methods the researchers use in performing research operations. They include,</a:t>
            </a:r>
          </a:p>
          <a:p>
            <a:pPr lvl="1" algn="just"/>
            <a:r>
              <a:rPr lang="en-US" dirty="0" smtClean="0"/>
              <a:t>Methods concerned with collection of data;</a:t>
            </a:r>
          </a:p>
          <a:p>
            <a:pPr lvl="1" algn="just"/>
            <a:r>
              <a:rPr lang="en-US" dirty="0" smtClean="0"/>
              <a:t>Statistical techniques used for establishing relationship between variables;</a:t>
            </a:r>
          </a:p>
          <a:p>
            <a:pPr lvl="1" algn="just"/>
            <a:r>
              <a:rPr lang="en-US" dirty="0" smtClean="0"/>
              <a:t>Methods to evaluate the accuracy of the results.</a:t>
            </a:r>
          </a:p>
          <a:p>
            <a:pPr algn="just"/>
            <a:endParaRPr lang="en-US" dirty="0"/>
          </a:p>
        </p:txBody>
      </p:sp>
    </p:spTree>
    <p:extLst>
      <p:ext uri="{BB962C8B-B14F-4D97-AF65-F5344CB8AC3E}">
        <p14:creationId xmlns:p14="http://schemas.microsoft.com/office/powerpoint/2010/main" val="3287804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1.7 Research </a:t>
            </a:r>
            <a:r>
              <a:rPr lang="en-US" sz="3200" dirty="0"/>
              <a:t>Methods Vs. Research Methodology</a:t>
            </a:r>
          </a:p>
        </p:txBody>
      </p:sp>
      <p:sp>
        <p:nvSpPr>
          <p:cNvPr id="3" name="Content Placeholder 2"/>
          <p:cNvSpPr>
            <a:spLocks noGrp="1"/>
          </p:cNvSpPr>
          <p:nvPr>
            <p:ph idx="1"/>
          </p:nvPr>
        </p:nvSpPr>
        <p:spPr/>
        <p:txBody>
          <a:bodyPr>
            <a:normAutofit lnSpcReduction="10000"/>
          </a:bodyPr>
          <a:lstStyle/>
          <a:p>
            <a:pPr algn="just"/>
            <a:r>
              <a:rPr lang="en-US" dirty="0" smtClean="0"/>
              <a:t>Research methodology is a way to systematically solve a problem.</a:t>
            </a:r>
          </a:p>
          <a:p>
            <a:pPr algn="just"/>
            <a:r>
              <a:rPr lang="en-US" dirty="0" smtClean="0"/>
              <a:t>Essentially it is a procedure by which the researchers go about their work of describing, evaluating and predicting phenomenon. </a:t>
            </a:r>
          </a:p>
          <a:p>
            <a:pPr algn="just"/>
            <a:r>
              <a:rPr lang="en-US" dirty="0" smtClean="0"/>
              <a:t>It aims to give a work plan of research.</a:t>
            </a:r>
          </a:p>
          <a:p>
            <a:pPr algn="just"/>
            <a:r>
              <a:rPr lang="en-US" dirty="0" smtClean="0"/>
              <a:t>Helps in choosing methods, materials, scientific tools and techniques relevant for the solution of the problem</a:t>
            </a:r>
            <a:endParaRPr lang="en-US" dirty="0"/>
          </a:p>
        </p:txBody>
      </p:sp>
    </p:spTree>
    <p:extLst>
      <p:ext uri="{BB962C8B-B14F-4D97-AF65-F5344CB8AC3E}">
        <p14:creationId xmlns:p14="http://schemas.microsoft.com/office/powerpoint/2010/main" val="599704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1.8 Research and Scientific Method</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pPr algn="just">
              <a:lnSpc>
                <a:spcPct val="110000"/>
              </a:lnSpc>
            </a:pPr>
            <a:r>
              <a:rPr lang="en-US" dirty="0" smtClean="0"/>
              <a:t>The two terms are closely related.</a:t>
            </a:r>
          </a:p>
          <a:p>
            <a:pPr algn="just">
              <a:lnSpc>
                <a:spcPct val="110000"/>
              </a:lnSpc>
            </a:pPr>
            <a:r>
              <a:rPr lang="en-US" dirty="0" smtClean="0"/>
              <a:t>Research</a:t>
            </a:r>
          </a:p>
          <a:p>
            <a:pPr lvl="1" algn="just">
              <a:lnSpc>
                <a:spcPct val="110000"/>
              </a:lnSpc>
            </a:pPr>
            <a:r>
              <a:rPr lang="en-US" dirty="0" smtClean="0"/>
              <a:t>An inquiry into the nature of, the reasons for, and the consequences of any particular set of circumstances, whether these circumstances are experimentally controlled or recorded just as they occur. Further researcher is interested in more than particular result; he is interested in repeatability of the results and their extension to more complicated and general situations.</a:t>
            </a:r>
          </a:p>
          <a:p>
            <a:pPr algn="just">
              <a:lnSpc>
                <a:spcPct val="110000"/>
              </a:lnSpc>
            </a:pPr>
            <a:r>
              <a:rPr lang="en-US" dirty="0" smtClean="0"/>
              <a:t>Scientific method</a:t>
            </a:r>
          </a:p>
          <a:p>
            <a:pPr lvl="1" algn="just">
              <a:lnSpc>
                <a:spcPct val="110000"/>
              </a:lnSpc>
            </a:pPr>
            <a:r>
              <a:rPr lang="en-US" dirty="0" smtClean="0"/>
              <a:t>Process of classifying facts of any kind, establishing their mutual relation and describing the sequences</a:t>
            </a:r>
          </a:p>
          <a:p>
            <a:pPr lvl="1" algn="just">
              <a:lnSpc>
                <a:spcPct val="110000"/>
              </a:lnSpc>
            </a:pPr>
            <a:r>
              <a:rPr lang="en-US" dirty="0" smtClean="0"/>
              <a:t>Process of interrelating the facts by experimentation, observation, logical arguments from accepted postulates and a combination of these three in varying proportions.</a:t>
            </a:r>
            <a:endParaRPr lang="en-US" dirty="0"/>
          </a:p>
        </p:txBody>
      </p:sp>
    </p:spTree>
    <p:extLst>
      <p:ext uri="{BB962C8B-B14F-4D97-AF65-F5344CB8AC3E}">
        <p14:creationId xmlns:p14="http://schemas.microsoft.com/office/powerpoint/2010/main" val="2757588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Research </a:t>
            </a:r>
            <a:r>
              <a:rPr lang="en-US" dirty="0"/>
              <a:t>and Scientific Method</a:t>
            </a:r>
          </a:p>
        </p:txBody>
      </p:sp>
      <p:sp>
        <p:nvSpPr>
          <p:cNvPr id="3" name="Content Placeholder 2"/>
          <p:cNvSpPr>
            <a:spLocks noGrp="1"/>
          </p:cNvSpPr>
          <p:nvPr>
            <p:ph idx="1"/>
          </p:nvPr>
        </p:nvSpPr>
        <p:spPr/>
        <p:txBody>
          <a:bodyPr>
            <a:normAutofit fontScale="92500"/>
          </a:bodyPr>
          <a:lstStyle/>
          <a:p>
            <a:r>
              <a:rPr lang="en-US" dirty="0" smtClean="0"/>
              <a:t>Experimentation is done to test hypothesis and to discover new relationships.</a:t>
            </a:r>
          </a:p>
          <a:p>
            <a:pPr lvl="1"/>
            <a:r>
              <a:rPr lang="en-US" dirty="0" smtClean="0"/>
              <a:t>But, conclusions drawn on the basis of experimental data are generally criticized for either</a:t>
            </a:r>
          </a:p>
          <a:p>
            <a:pPr lvl="2"/>
            <a:r>
              <a:rPr lang="en-US" dirty="0" smtClean="0"/>
              <a:t>faulty assumptions,</a:t>
            </a:r>
          </a:p>
          <a:p>
            <a:pPr lvl="2"/>
            <a:r>
              <a:rPr lang="en-US" dirty="0" smtClean="0"/>
              <a:t>poorly designed experiments, </a:t>
            </a:r>
          </a:p>
          <a:p>
            <a:pPr lvl="2"/>
            <a:r>
              <a:rPr lang="en-US" dirty="0" smtClean="0"/>
              <a:t>badly executed experiments or</a:t>
            </a:r>
          </a:p>
          <a:p>
            <a:pPr lvl="2"/>
            <a:r>
              <a:rPr lang="en-US" dirty="0" smtClean="0"/>
              <a:t>faulty interpretations.</a:t>
            </a:r>
          </a:p>
          <a:p>
            <a:pPr lvl="1"/>
            <a:r>
              <a:rPr lang="en-US" dirty="0" smtClean="0"/>
              <a:t>Researcher must therefore state only probable inferences.</a:t>
            </a:r>
            <a:endParaRPr lang="en-US" dirty="0"/>
          </a:p>
        </p:txBody>
      </p:sp>
    </p:spTree>
    <p:extLst>
      <p:ext uri="{BB962C8B-B14F-4D97-AF65-F5344CB8AC3E}">
        <p14:creationId xmlns:p14="http://schemas.microsoft.com/office/powerpoint/2010/main" val="223627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Research and Scientific Method</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lgn="just">
              <a:lnSpc>
                <a:spcPct val="120000"/>
              </a:lnSpc>
            </a:pPr>
            <a:r>
              <a:rPr lang="en-US" dirty="0" smtClean="0"/>
              <a:t>The scientific method thus is based on following postulates:</a:t>
            </a:r>
          </a:p>
          <a:p>
            <a:pPr lvl="1" algn="just">
              <a:lnSpc>
                <a:spcPct val="120000"/>
              </a:lnSpc>
            </a:pPr>
            <a:r>
              <a:rPr lang="en-US" dirty="0" smtClean="0"/>
              <a:t>It relies on empirical evidence,</a:t>
            </a:r>
          </a:p>
          <a:p>
            <a:pPr lvl="1" algn="just">
              <a:lnSpc>
                <a:spcPct val="120000"/>
              </a:lnSpc>
            </a:pPr>
            <a:r>
              <a:rPr lang="en-US" dirty="0" smtClean="0"/>
              <a:t>It utilizes relevant concepts,</a:t>
            </a:r>
          </a:p>
          <a:p>
            <a:pPr lvl="1" algn="just">
              <a:lnSpc>
                <a:spcPct val="120000"/>
              </a:lnSpc>
            </a:pPr>
            <a:r>
              <a:rPr lang="en-US" dirty="0" smtClean="0"/>
              <a:t>It is committed to only objective considerations,</a:t>
            </a:r>
          </a:p>
          <a:p>
            <a:pPr lvl="1" algn="just">
              <a:lnSpc>
                <a:spcPct val="120000"/>
              </a:lnSpc>
            </a:pPr>
            <a:r>
              <a:rPr lang="en-US" dirty="0" smtClean="0"/>
              <a:t>It presupposes ethical neutrality,</a:t>
            </a:r>
          </a:p>
          <a:p>
            <a:pPr lvl="1" algn="just">
              <a:lnSpc>
                <a:spcPct val="120000"/>
              </a:lnSpc>
            </a:pPr>
            <a:r>
              <a:rPr lang="en-US" dirty="0" smtClean="0"/>
              <a:t>It results into probabilistic predictions,</a:t>
            </a:r>
          </a:p>
          <a:p>
            <a:pPr lvl="1" algn="just">
              <a:lnSpc>
                <a:spcPct val="120000"/>
              </a:lnSpc>
            </a:pPr>
            <a:r>
              <a:rPr lang="en-US" dirty="0" smtClean="0"/>
              <a:t>It aims at formulating most general axioms or scientific theories</a:t>
            </a:r>
          </a:p>
          <a:p>
            <a:pPr algn="just">
              <a:lnSpc>
                <a:spcPct val="120000"/>
              </a:lnSpc>
            </a:pPr>
            <a:r>
              <a:rPr lang="en-US" dirty="0" smtClean="0"/>
              <a:t>Thus, the scientific method implies an objective, logical and systematic method free from personal bias or prejudice, a method to ascertain demonstrable qualities of a phenomenon capable of being verified, a method wherein the researcher is guided by logical reasoning, a method wherein the investigation proceeds in an orderly manner and a method that implies internal consistency.</a:t>
            </a:r>
          </a:p>
        </p:txBody>
      </p:sp>
    </p:spTree>
    <p:extLst>
      <p:ext uri="{BB962C8B-B14F-4D97-AF65-F5344CB8AC3E}">
        <p14:creationId xmlns:p14="http://schemas.microsoft.com/office/powerpoint/2010/main" val="46942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Research</a:t>
            </a:r>
            <a:endParaRPr lang="en-US" dirty="0"/>
          </a:p>
        </p:txBody>
      </p:sp>
      <p:sp>
        <p:nvSpPr>
          <p:cNvPr id="3" name="Content Placeholder 2"/>
          <p:cNvSpPr>
            <a:spLocks noGrp="1"/>
          </p:cNvSpPr>
          <p:nvPr>
            <p:ph idx="1"/>
          </p:nvPr>
        </p:nvSpPr>
        <p:spPr>
          <a:xfrm>
            <a:off x="457200" y="1524000"/>
            <a:ext cx="8229600" cy="5257800"/>
          </a:xfrm>
        </p:spPr>
        <p:txBody>
          <a:bodyPr>
            <a:normAutofit fontScale="77500" lnSpcReduction="20000"/>
          </a:bodyPr>
          <a:lstStyle/>
          <a:p>
            <a:pPr algn="just">
              <a:lnSpc>
                <a:spcPct val="120000"/>
              </a:lnSpc>
            </a:pPr>
            <a:r>
              <a:rPr lang="en-US" dirty="0" smtClean="0"/>
              <a:t>Research in common parlance refers to the search for knowledge.</a:t>
            </a:r>
          </a:p>
          <a:p>
            <a:pPr lvl="1" algn="just">
              <a:lnSpc>
                <a:spcPct val="120000"/>
              </a:lnSpc>
            </a:pPr>
            <a:r>
              <a:rPr lang="en-US" dirty="0" smtClean="0"/>
              <a:t>Dictionary meaning: A careful investigation or inquiry especially through search for new facts in any branch of knowledge.</a:t>
            </a:r>
          </a:p>
          <a:p>
            <a:pPr lvl="1" algn="just">
              <a:lnSpc>
                <a:spcPct val="120000"/>
              </a:lnSpc>
            </a:pPr>
            <a:r>
              <a:rPr lang="en-US" dirty="0" smtClean="0"/>
              <a:t>A scientific and systematic search for pertinent information on a specific topic.</a:t>
            </a:r>
          </a:p>
          <a:p>
            <a:pPr lvl="1" algn="just">
              <a:lnSpc>
                <a:spcPct val="120000"/>
              </a:lnSpc>
            </a:pPr>
            <a:r>
              <a:rPr lang="en-US" dirty="0" smtClean="0"/>
              <a:t>A systemized effort to gain new knowledge (Redman and </a:t>
            </a:r>
            <a:r>
              <a:rPr lang="en-US" dirty="0" err="1" smtClean="0"/>
              <a:t>Mory</a:t>
            </a:r>
            <a:r>
              <a:rPr lang="en-US" dirty="0" smtClean="0"/>
              <a:t>)</a:t>
            </a:r>
          </a:p>
          <a:p>
            <a:pPr lvl="1" algn="just">
              <a:lnSpc>
                <a:spcPct val="120000"/>
              </a:lnSpc>
            </a:pPr>
            <a:r>
              <a:rPr lang="en-US" dirty="0" smtClean="0"/>
              <a:t>A movement from the known to the unknown. (A voyage of discovery)</a:t>
            </a:r>
          </a:p>
          <a:p>
            <a:pPr lvl="1" algn="just">
              <a:lnSpc>
                <a:spcPct val="120000"/>
              </a:lnSpc>
            </a:pPr>
            <a:r>
              <a:rPr lang="en-US" dirty="0" smtClean="0"/>
              <a:t>Comprises defining and redefining problems, formulating the hypothesis or suggested solutions; collecting, organizing and evaluating data; making deductions and reaching conclusions; and at last carefully testing the conclusions to determine whether they fit the formulating hypothesis. (Clifford Woody)</a:t>
            </a:r>
            <a:endParaRPr lang="en-US" dirty="0"/>
          </a:p>
        </p:txBody>
      </p:sp>
    </p:spTree>
    <p:extLst>
      <p:ext uri="{BB962C8B-B14F-4D97-AF65-F5344CB8AC3E}">
        <p14:creationId xmlns:p14="http://schemas.microsoft.com/office/powerpoint/2010/main" val="3133747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 Importance </a:t>
            </a:r>
            <a:r>
              <a:rPr lang="en-US" dirty="0"/>
              <a:t>of knowing how research is </a:t>
            </a:r>
            <a:r>
              <a:rPr lang="en-US" dirty="0" smtClean="0"/>
              <a:t>done</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study of research methodology gives the student the necessary training in gathering material and arranging or card-indexing them, participation in the field work when required, and also training in techniques for the collection of data appropriate to particular problems, in the use of statistics, questionnaires and controlled experimentation and in recording evidence, sorting it out and interpreting it.</a:t>
            </a:r>
          </a:p>
        </p:txBody>
      </p:sp>
    </p:spTree>
    <p:extLst>
      <p:ext uri="{BB962C8B-B14F-4D97-AF65-F5344CB8AC3E}">
        <p14:creationId xmlns:p14="http://schemas.microsoft.com/office/powerpoint/2010/main" val="177102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 Importance </a:t>
            </a:r>
            <a:r>
              <a:rPr lang="en-US" dirty="0"/>
              <a:t>of knowing how research is done</a:t>
            </a:r>
          </a:p>
        </p:txBody>
      </p:sp>
      <p:sp>
        <p:nvSpPr>
          <p:cNvPr id="3" name="Content Placeholder 2"/>
          <p:cNvSpPr>
            <a:spLocks noGrp="1"/>
          </p:cNvSpPr>
          <p:nvPr>
            <p:ph idx="1"/>
          </p:nvPr>
        </p:nvSpPr>
        <p:spPr/>
        <p:txBody>
          <a:bodyPr>
            <a:normAutofit fontScale="92500" lnSpcReduction="10000"/>
          </a:bodyPr>
          <a:lstStyle/>
          <a:p>
            <a:pPr algn="just"/>
            <a:r>
              <a:rPr lang="en-US" dirty="0"/>
              <a:t> In fact, importance of knowing the methodology of research or how research is done stems from the following considerations</a:t>
            </a:r>
            <a:r>
              <a:rPr lang="en-US" dirty="0" smtClean="0"/>
              <a:t>:</a:t>
            </a:r>
          </a:p>
          <a:p>
            <a:pPr marL="971550" lvl="1" indent="-514350" algn="just">
              <a:buFont typeface="+mj-lt"/>
              <a:buAutoNum type="arabicPeriod"/>
            </a:pPr>
            <a:r>
              <a:rPr lang="en-US" dirty="0"/>
              <a:t>For one who is preparing himself for a career of carrying out research, the importance of knowing research methodology and research techniques is obvious since the same constitute the tools of his trade</a:t>
            </a:r>
            <a:r>
              <a:rPr lang="en-US" dirty="0" smtClean="0"/>
              <a:t>.</a:t>
            </a:r>
          </a:p>
          <a:p>
            <a:pPr marL="457200" lvl="1" indent="0" algn="just">
              <a:buNone/>
            </a:pPr>
            <a:r>
              <a:rPr lang="en-US" dirty="0" smtClean="0"/>
              <a:t>	Researcher </a:t>
            </a:r>
            <a:r>
              <a:rPr lang="en-US" dirty="0"/>
              <a:t>must develop the skill of using research </a:t>
            </a:r>
            <a:r>
              <a:rPr lang="en-US" dirty="0" smtClean="0"/>
              <a:t>	techniques </a:t>
            </a:r>
            <a:r>
              <a:rPr lang="en-US" dirty="0"/>
              <a:t>and must thoroughly understand the </a:t>
            </a:r>
            <a:r>
              <a:rPr lang="en-US" dirty="0" smtClean="0"/>
              <a:t>	logic </a:t>
            </a:r>
            <a:r>
              <a:rPr lang="en-US" dirty="0"/>
              <a:t>behind them.</a:t>
            </a:r>
            <a:r>
              <a:rPr lang="en-US" dirty="0" smtClean="0"/>
              <a:t> </a:t>
            </a:r>
          </a:p>
          <a:p>
            <a:pPr marL="971550" lvl="1" indent="-514350" algn="just">
              <a:buFont typeface="+mj-lt"/>
              <a:buAutoNum type="arabicPeriod"/>
            </a:pPr>
            <a:endParaRPr lang="en-US" dirty="0" smtClean="0"/>
          </a:p>
          <a:p>
            <a:pPr marL="971550" lvl="1" indent="-514350" algn="just">
              <a:buFont typeface="+mj-lt"/>
              <a:buAutoNum type="arabicPeriod"/>
            </a:pPr>
            <a:endParaRPr lang="en-US" dirty="0"/>
          </a:p>
        </p:txBody>
      </p:sp>
    </p:spTree>
    <p:extLst>
      <p:ext uri="{BB962C8B-B14F-4D97-AF65-F5344CB8AC3E}">
        <p14:creationId xmlns:p14="http://schemas.microsoft.com/office/powerpoint/2010/main" val="2650916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 Importance </a:t>
            </a:r>
            <a:r>
              <a:rPr lang="en-US" dirty="0"/>
              <a:t>of knowing how research is done</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971550" lvl="1" indent="-514350" algn="just">
              <a:lnSpc>
                <a:spcPct val="110000"/>
              </a:lnSpc>
              <a:buFont typeface="+mj-lt"/>
              <a:buAutoNum type="arabicPeriod" startAt="2"/>
            </a:pPr>
            <a:r>
              <a:rPr lang="en-US" dirty="0"/>
              <a:t>Knowledge of how to do research will inculcate the ability to evaluate and use research results with reasonable confidence</a:t>
            </a:r>
            <a:r>
              <a:rPr lang="en-US" dirty="0" smtClean="0"/>
              <a:t>.</a:t>
            </a:r>
          </a:p>
          <a:p>
            <a:pPr marL="971550" lvl="1" indent="-514350" algn="just">
              <a:lnSpc>
                <a:spcPct val="110000"/>
              </a:lnSpc>
              <a:buFont typeface="+mj-lt"/>
              <a:buAutoNum type="arabicPeriod" startAt="2"/>
            </a:pPr>
            <a:r>
              <a:rPr lang="en-US" dirty="0"/>
              <a:t>When one knows how research is done, then one may have the satisfaction of acquiring a new intellectual tool which can become a way of looking at the world and of judging everyday experience</a:t>
            </a:r>
            <a:r>
              <a:rPr lang="en-US" dirty="0" smtClean="0"/>
              <a:t>.</a:t>
            </a:r>
          </a:p>
          <a:p>
            <a:pPr marL="971550" lvl="1" indent="-514350" algn="just">
              <a:lnSpc>
                <a:spcPct val="110000"/>
              </a:lnSpc>
              <a:buFont typeface="+mj-lt"/>
              <a:buAutoNum type="arabicPeriod" startAt="2"/>
            </a:pPr>
            <a:r>
              <a:rPr lang="en-US" dirty="0"/>
              <a:t>In this scientific age, all of us are in many ways consumers of research results and we can use them intelligently provided we are able to judge the adequacy of the methods by which they have been obtained. </a:t>
            </a:r>
          </a:p>
        </p:txBody>
      </p:sp>
    </p:spTree>
    <p:extLst>
      <p:ext uri="{BB962C8B-B14F-4D97-AF65-F5344CB8AC3E}">
        <p14:creationId xmlns:p14="http://schemas.microsoft.com/office/powerpoint/2010/main" val="1006501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smtClean="0"/>
              <a:t>Research process consists of series of actions or steps necessary to carry out research.</a:t>
            </a:r>
          </a:p>
          <a:p>
            <a:pPr marL="971550" lvl="1" indent="-514350">
              <a:buFont typeface="+mj-lt"/>
              <a:buAutoNum type="arabicPeriod"/>
            </a:pPr>
            <a:r>
              <a:rPr lang="en-US" dirty="0" smtClean="0"/>
              <a:t>Formulating the research problem</a:t>
            </a:r>
          </a:p>
          <a:p>
            <a:pPr marL="971550" lvl="1" indent="-514350">
              <a:buFont typeface="+mj-lt"/>
              <a:buAutoNum type="arabicPeriod"/>
            </a:pPr>
            <a:r>
              <a:rPr lang="en-US" dirty="0" smtClean="0"/>
              <a:t>Extensive literature survey</a:t>
            </a:r>
          </a:p>
          <a:p>
            <a:pPr marL="971550" lvl="1" indent="-514350">
              <a:buFont typeface="+mj-lt"/>
              <a:buAutoNum type="arabicPeriod"/>
            </a:pPr>
            <a:r>
              <a:rPr lang="en-US" dirty="0" smtClean="0"/>
              <a:t>Developing the hypothesis</a:t>
            </a:r>
          </a:p>
          <a:p>
            <a:pPr marL="971550" lvl="1" indent="-514350">
              <a:buFont typeface="+mj-lt"/>
              <a:buAutoNum type="arabicPeriod"/>
            </a:pPr>
            <a:r>
              <a:rPr lang="en-US" dirty="0" smtClean="0"/>
              <a:t>Preparing the research design</a:t>
            </a:r>
          </a:p>
          <a:p>
            <a:pPr marL="971550" lvl="1" indent="-514350">
              <a:buFont typeface="+mj-lt"/>
              <a:buAutoNum type="arabicPeriod"/>
            </a:pPr>
            <a:r>
              <a:rPr lang="en-US" dirty="0" smtClean="0"/>
              <a:t>Determining sample design</a:t>
            </a:r>
          </a:p>
          <a:p>
            <a:pPr marL="971550" lvl="1" indent="-514350">
              <a:buFont typeface="+mj-lt"/>
              <a:buAutoNum type="arabicPeriod"/>
            </a:pPr>
            <a:r>
              <a:rPr lang="en-US" dirty="0" smtClean="0"/>
              <a:t>Collecting the data</a:t>
            </a:r>
          </a:p>
          <a:p>
            <a:pPr marL="971550" lvl="1" indent="-514350">
              <a:buFont typeface="+mj-lt"/>
              <a:buAutoNum type="arabicPeriod"/>
            </a:pPr>
            <a:r>
              <a:rPr lang="en-US" dirty="0" smtClean="0"/>
              <a:t>Execution of the project</a:t>
            </a:r>
          </a:p>
          <a:p>
            <a:pPr marL="971550" lvl="1" indent="-514350">
              <a:buFont typeface="+mj-lt"/>
              <a:buAutoNum type="arabicPeriod"/>
            </a:pPr>
            <a:r>
              <a:rPr lang="en-US" dirty="0" smtClean="0"/>
              <a:t>Analysis of data</a:t>
            </a:r>
          </a:p>
          <a:p>
            <a:pPr marL="971550" lvl="1" indent="-514350">
              <a:buFont typeface="+mj-lt"/>
              <a:buAutoNum type="arabicPeriod"/>
            </a:pPr>
            <a:r>
              <a:rPr lang="en-US" dirty="0" smtClean="0"/>
              <a:t>Hypothesis testing</a:t>
            </a:r>
          </a:p>
          <a:p>
            <a:pPr marL="971550" lvl="1" indent="-514350">
              <a:buFont typeface="+mj-lt"/>
              <a:buAutoNum type="arabicPeriod"/>
            </a:pPr>
            <a:r>
              <a:rPr lang="en-US" dirty="0" smtClean="0"/>
              <a:t>Generalizations and Interpretation</a:t>
            </a:r>
          </a:p>
          <a:p>
            <a:pPr marL="971550" lvl="1" indent="-514350">
              <a:buFont typeface="+mj-lt"/>
              <a:buAutoNum type="arabicPeriod"/>
            </a:pPr>
            <a:r>
              <a:rPr lang="en-US" dirty="0" smtClean="0"/>
              <a:t>Preparation of report or presentation of the results</a:t>
            </a:r>
            <a:endParaRPr lang="en-US" dirty="0"/>
          </a:p>
        </p:txBody>
      </p:sp>
    </p:spTree>
    <p:extLst>
      <p:ext uri="{BB962C8B-B14F-4D97-AF65-F5344CB8AC3E}">
        <p14:creationId xmlns:p14="http://schemas.microsoft.com/office/powerpoint/2010/main" val="3753905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a:t>
            </a:r>
            <a:br>
              <a:rPr lang="en-US" dirty="0" smtClean="0"/>
            </a:br>
            <a:r>
              <a:rPr lang="en-US" dirty="0" smtClean="0"/>
              <a:t>Various stages of Research</a:t>
            </a:r>
            <a:endParaRPr lang="en-US" dirty="0"/>
          </a:p>
        </p:txBody>
      </p:sp>
      <p:grpSp>
        <p:nvGrpSpPr>
          <p:cNvPr id="44" name="Group 43"/>
          <p:cNvGrpSpPr/>
          <p:nvPr/>
        </p:nvGrpSpPr>
        <p:grpSpPr>
          <a:xfrm>
            <a:off x="0" y="1600200"/>
            <a:ext cx="9144000" cy="4461510"/>
            <a:chOff x="113665" y="1755775"/>
            <a:chExt cx="9855200" cy="4461510"/>
          </a:xfrm>
        </p:grpSpPr>
        <p:sp>
          <p:nvSpPr>
            <p:cNvPr id="4" name="Rectangle 3"/>
            <p:cNvSpPr/>
            <p:nvPr/>
          </p:nvSpPr>
          <p:spPr>
            <a:xfrm>
              <a:off x="113665" y="3809365"/>
              <a:ext cx="100901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Define Research Problem</a:t>
              </a:r>
            </a:p>
          </p:txBody>
        </p:sp>
        <p:sp>
          <p:nvSpPr>
            <p:cNvPr id="5" name="Rectangle 4"/>
            <p:cNvSpPr/>
            <p:nvPr/>
          </p:nvSpPr>
          <p:spPr>
            <a:xfrm>
              <a:off x="1364615" y="3416935"/>
              <a:ext cx="119888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Review concepts and theories</a:t>
              </a:r>
            </a:p>
          </p:txBody>
        </p:sp>
        <p:sp>
          <p:nvSpPr>
            <p:cNvPr id="6" name="Rectangle 5"/>
            <p:cNvSpPr/>
            <p:nvPr/>
          </p:nvSpPr>
          <p:spPr>
            <a:xfrm>
              <a:off x="1364615" y="4260215"/>
              <a:ext cx="119888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Review previous research findings</a:t>
              </a:r>
            </a:p>
          </p:txBody>
        </p:sp>
        <p:sp>
          <p:nvSpPr>
            <p:cNvPr id="7" name="Rectangle 6"/>
            <p:cNvSpPr/>
            <p:nvPr/>
          </p:nvSpPr>
          <p:spPr>
            <a:xfrm>
              <a:off x="2812415" y="3806825"/>
              <a:ext cx="100901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Formulate hypothesis</a:t>
              </a:r>
            </a:p>
          </p:txBody>
        </p:sp>
        <p:sp>
          <p:nvSpPr>
            <p:cNvPr id="8" name="Rectangle 7"/>
            <p:cNvSpPr/>
            <p:nvPr/>
          </p:nvSpPr>
          <p:spPr>
            <a:xfrm>
              <a:off x="4086225" y="3809365"/>
              <a:ext cx="144843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Design research (including sample design)</a:t>
              </a:r>
            </a:p>
          </p:txBody>
        </p:sp>
        <p:sp>
          <p:nvSpPr>
            <p:cNvPr id="9" name="Rectangle 8"/>
            <p:cNvSpPr/>
            <p:nvPr/>
          </p:nvSpPr>
          <p:spPr>
            <a:xfrm>
              <a:off x="5779135" y="3804285"/>
              <a:ext cx="100901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Collect data</a:t>
              </a:r>
            </a:p>
          </p:txBody>
        </p:sp>
        <p:sp>
          <p:nvSpPr>
            <p:cNvPr id="10" name="Rectangle 9"/>
            <p:cNvSpPr/>
            <p:nvPr/>
          </p:nvSpPr>
          <p:spPr>
            <a:xfrm>
              <a:off x="7245350" y="3809365"/>
              <a:ext cx="127063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Analyze data (Test hypothesis if any)</a:t>
              </a:r>
            </a:p>
          </p:txBody>
        </p:sp>
        <p:sp>
          <p:nvSpPr>
            <p:cNvPr id="11" name="Rectangle 10"/>
            <p:cNvSpPr/>
            <p:nvPr/>
          </p:nvSpPr>
          <p:spPr>
            <a:xfrm>
              <a:off x="8959850" y="3801745"/>
              <a:ext cx="1009015"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Interpret and report</a:t>
              </a:r>
            </a:p>
          </p:txBody>
        </p:sp>
        <p:cxnSp>
          <p:nvCxnSpPr>
            <p:cNvPr id="12" name="Straight Arrow Connector 11"/>
            <p:cNvCxnSpPr/>
            <p:nvPr/>
          </p:nvCxnSpPr>
          <p:spPr>
            <a:xfrm>
              <a:off x="1127760" y="3952240"/>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35380" y="4389120"/>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1590" y="3938270"/>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9210" y="4375150"/>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41750" y="4101465"/>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37200" y="4098925"/>
              <a:ext cx="237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80530" y="3952240"/>
              <a:ext cx="4629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92595" y="4391660"/>
              <a:ext cx="450850"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489315" y="3961765"/>
              <a:ext cx="480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01380" y="4401185"/>
              <a:ext cx="468630"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887210" y="4474210"/>
              <a:ext cx="355600" cy="332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a:t>
              </a:r>
            </a:p>
          </p:txBody>
        </p:sp>
        <p:sp>
          <p:nvSpPr>
            <p:cNvPr id="23" name="Oval 22"/>
            <p:cNvSpPr/>
            <p:nvPr/>
          </p:nvSpPr>
          <p:spPr>
            <a:xfrm>
              <a:off x="8559800" y="4471670"/>
              <a:ext cx="355600" cy="332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a:t>
              </a:r>
            </a:p>
          </p:txBody>
        </p:sp>
        <p:cxnSp>
          <p:nvCxnSpPr>
            <p:cNvPr id="24" name="Straight Connector 23"/>
            <p:cNvCxnSpPr/>
            <p:nvPr/>
          </p:nvCxnSpPr>
          <p:spPr>
            <a:xfrm flipV="1">
              <a:off x="617855" y="2265680"/>
              <a:ext cx="0"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7855" y="2286000"/>
              <a:ext cx="8740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9344025" y="2275840"/>
              <a:ext cx="0"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5950" y="4269740"/>
              <a:ext cx="0"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341485" y="4279900"/>
              <a:ext cx="0"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6585" y="5814060"/>
              <a:ext cx="874014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759325" y="5885180"/>
              <a:ext cx="355600" cy="332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a:t>
              </a:r>
            </a:p>
          </p:txBody>
        </p:sp>
        <p:sp>
          <p:nvSpPr>
            <p:cNvPr id="31" name="Oval 30"/>
            <p:cNvSpPr/>
            <p:nvPr/>
          </p:nvSpPr>
          <p:spPr>
            <a:xfrm>
              <a:off x="4666615" y="1755775"/>
              <a:ext cx="557530" cy="426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FF</a:t>
              </a:r>
            </a:p>
          </p:txBody>
        </p:sp>
        <p:cxnSp>
          <p:nvCxnSpPr>
            <p:cNvPr id="32" name="Straight Connector 31"/>
            <p:cNvCxnSpPr/>
            <p:nvPr/>
          </p:nvCxnSpPr>
          <p:spPr>
            <a:xfrm flipV="1">
              <a:off x="4761865" y="2978150"/>
              <a:ext cx="0" cy="81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1865" y="2978150"/>
              <a:ext cx="30518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811135" y="2987675"/>
              <a:ext cx="0" cy="81915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970905" y="2477770"/>
              <a:ext cx="557530" cy="426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Mangal"/>
                </a:rPr>
                <a:t>FF</a:t>
              </a:r>
            </a:p>
          </p:txBody>
        </p:sp>
        <p:sp>
          <p:nvSpPr>
            <p:cNvPr id="36" name="Text Box 37"/>
            <p:cNvSpPr txBox="1"/>
            <p:nvPr/>
          </p:nvSpPr>
          <p:spPr>
            <a:xfrm>
              <a:off x="795655" y="4581525"/>
              <a:ext cx="248920"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I</a:t>
              </a:r>
              <a:endParaRPr lang="en-US" sz="1100">
                <a:effectLst/>
                <a:ea typeface="Calibri"/>
                <a:cs typeface="Mangal"/>
              </a:endParaRPr>
            </a:p>
          </p:txBody>
        </p:sp>
        <p:sp>
          <p:nvSpPr>
            <p:cNvPr id="37" name="Text Box 38"/>
            <p:cNvSpPr txBox="1"/>
            <p:nvPr/>
          </p:nvSpPr>
          <p:spPr>
            <a:xfrm>
              <a:off x="2331720" y="4960620"/>
              <a:ext cx="426720"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II</a:t>
              </a:r>
              <a:endParaRPr lang="en-US" sz="1100">
                <a:effectLst/>
                <a:ea typeface="Calibri"/>
                <a:cs typeface="Mangal"/>
              </a:endParaRPr>
            </a:p>
          </p:txBody>
        </p:sp>
        <p:sp>
          <p:nvSpPr>
            <p:cNvPr id="38" name="Text Box 39"/>
            <p:cNvSpPr txBox="1"/>
            <p:nvPr/>
          </p:nvSpPr>
          <p:spPr>
            <a:xfrm>
              <a:off x="3443605" y="4592955"/>
              <a:ext cx="391160"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III</a:t>
              </a:r>
              <a:endParaRPr lang="en-US" sz="1100">
                <a:effectLst/>
                <a:ea typeface="Calibri"/>
                <a:cs typeface="Mangal"/>
              </a:endParaRPr>
            </a:p>
          </p:txBody>
        </p:sp>
        <p:sp>
          <p:nvSpPr>
            <p:cNvPr id="39" name="Text Box 40"/>
            <p:cNvSpPr txBox="1"/>
            <p:nvPr/>
          </p:nvSpPr>
          <p:spPr>
            <a:xfrm>
              <a:off x="5284470" y="4569460"/>
              <a:ext cx="403225"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IV</a:t>
              </a:r>
              <a:endParaRPr lang="en-US" sz="1100">
                <a:effectLst/>
                <a:ea typeface="Calibri"/>
                <a:cs typeface="Mangal"/>
              </a:endParaRPr>
            </a:p>
          </p:txBody>
        </p:sp>
        <p:sp>
          <p:nvSpPr>
            <p:cNvPr id="40" name="Text Box 41"/>
            <p:cNvSpPr txBox="1"/>
            <p:nvPr/>
          </p:nvSpPr>
          <p:spPr>
            <a:xfrm>
              <a:off x="6452235" y="4572000"/>
              <a:ext cx="248920"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V</a:t>
              </a:r>
              <a:endParaRPr lang="en-US" sz="1100">
                <a:effectLst/>
                <a:ea typeface="Calibri"/>
                <a:cs typeface="Mangal"/>
              </a:endParaRPr>
            </a:p>
          </p:txBody>
        </p:sp>
        <p:sp>
          <p:nvSpPr>
            <p:cNvPr id="41" name="Text Box 42"/>
            <p:cNvSpPr txBox="1"/>
            <p:nvPr/>
          </p:nvSpPr>
          <p:spPr>
            <a:xfrm>
              <a:off x="8074660" y="4569460"/>
              <a:ext cx="391160"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VI</a:t>
              </a:r>
              <a:endParaRPr lang="en-US" sz="1100">
                <a:effectLst/>
                <a:ea typeface="Calibri"/>
                <a:cs typeface="Mangal"/>
              </a:endParaRPr>
            </a:p>
          </p:txBody>
        </p:sp>
        <p:sp>
          <p:nvSpPr>
            <p:cNvPr id="42" name="Text Box 43"/>
            <p:cNvSpPr txBox="1"/>
            <p:nvPr/>
          </p:nvSpPr>
          <p:spPr>
            <a:xfrm>
              <a:off x="9511665" y="4569460"/>
              <a:ext cx="450215" cy="355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Mangal"/>
                </a:rPr>
                <a:t>VII</a:t>
              </a:r>
              <a:endParaRPr lang="en-US" sz="1100">
                <a:effectLst/>
                <a:ea typeface="Calibri"/>
                <a:cs typeface="Mangal"/>
              </a:endParaRPr>
            </a:p>
          </p:txBody>
        </p:sp>
      </p:grpSp>
      <p:sp>
        <p:nvSpPr>
          <p:cNvPr id="43"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4"/>
          <p:cNvSpPr/>
          <p:nvPr/>
        </p:nvSpPr>
        <p:spPr>
          <a:xfrm>
            <a:off x="207488" y="6172200"/>
            <a:ext cx="8860312" cy="646331"/>
          </a:xfrm>
          <a:prstGeom prst="rect">
            <a:avLst/>
          </a:prstGeom>
        </p:spPr>
        <p:txBody>
          <a:bodyPr wrap="square">
            <a:spAutoFit/>
          </a:bodyPr>
          <a:lstStyle/>
          <a:p>
            <a:r>
              <a:rPr lang="en-US" b="1" dirty="0"/>
              <a:t>F means Feedback (helps in </a:t>
            </a:r>
            <a:r>
              <a:rPr lang="en-US" b="1" dirty="0" smtClean="0"/>
              <a:t>controlling </a:t>
            </a:r>
            <a:r>
              <a:rPr lang="en-US" b="1" dirty="0"/>
              <a:t>the sub-system to which it is transmitted)</a:t>
            </a:r>
          </a:p>
          <a:p>
            <a:r>
              <a:rPr lang="en-US" b="1" dirty="0"/>
              <a:t>FF means </a:t>
            </a:r>
            <a:r>
              <a:rPr lang="en-US" b="1" dirty="0" smtClean="0"/>
              <a:t>Feed-forward </a:t>
            </a:r>
            <a:r>
              <a:rPr lang="en-US" b="1" dirty="0"/>
              <a:t>(serves the vital function of </a:t>
            </a:r>
            <a:r>
              <a:rPr lang="en-US" b="1" dirty="0" smtClean="0"/>
              <a:t>providing </a:t>
            </a:r>
            <a:r>
              <a:rPr lang="en-US" b="1" dirty="0"/>
              <a:t>criteria for evaluation)</a:t>
            </a:r>
          </a:p>
        </p:txBody>
      </p:sp>
    </p:spTree>
    <p:extLst>
      <p:ext uri="{BB962C8B-B14F-4D97-AF65-F5344CB8AC3E}">
        <p14:creationId xmlns:p14="http://schemas.microsoft.com/office/powerpoint/2010/main" val="705541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dirty="0"/>
              <a:t>Formulating </a:t>
            </a:r>
            <a:r>
              <a:rPr lang="en-US" dirty="0" smtClean="0"/>
              <a:t>or identifying the </a:t>
            </a:r>
            <a:r>
              <a:rPr lang="en-US" dirty="0"/>
              <a:t>research problem</a:t>
            </a:r>
          </a:p>
          <a:p>
            <a:pPr lvl="1"/>
            <a:r>
              <a:rPr lang="en-US" dirty="0" smtClean="0"/>
              <a:t>States of nature and </a:t>
            </a:r>
          </a:p>
          <a:p>
            <a:pPr lvl="2"/>
            <a:r>
              <a:rPr lang="en-US" dirty="0" smtClean="0"/>
              <a:t>Hypothetical conditions of what was the state before this...</a:t>
            </a:r>
          </a:p>
          <a:p>
            <a:pPr lvl="1"/>
            <a:r>
              <a:rPr lang="en-US" dirty="0" smtClean="0"/>
              <a:t>relationships between variables</a:t>
            </a:r>
          </a:p>
          <a:p>
            <a:pPr lvl="2"/>
            <a:r>
              <a:rPr lang="en-US" dirty="0" smtClean="0"/>
              <a:t>correlative and causal…</a:t>
            </a:r>
          </a:p>
          <a:p>
            <a:r>
              <a:rPr lang="en-US" sz="2800" dirty="0" smtClean="0"/>
              <a:t>Deciding on general area of interest or aspect of subject matter</a:t>
            </a:r>
          </a:p>
          <a:p>
            <a:r>
              <a:rPr lang="en-US" sz="2800" dirty="0" smtClean="0"/>
              <a:t>Initially the problem may be stated in broad general way and then ambiguities if any relating to the problem are resolved.</a:t>
            </a:r>
          </a:p>
          <a:p>
            <a:r>
              <a:rPr lang="en-US" sz="2800" dirty="0" smtClean="0"/>
              <a:t>Feasibility of solution has to be considered.</a:t>
            </a:r>
          </a:p>
          <a:p>
            <a:endParaRPr lang="en-US" dirty="0" smtClean="0"/>
          </a:p>
          <a:p>
            <a:pPr lvl="1"/>
            <a:endParaRPr lang="en-US" dirty="0"/>
          </a:p>
        </p:txBody>
      </p:sp>
    </p:spTree>
    <p:extLst>
      <p:ext uri="{BB962C8B-B14F-4D97-AF65-F5344CB8AC3E}">
        <p14:creationId xmlns:p14="http://schemas.microsoft.com/office/powerpoint/2010/main" val="540423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Extensive literature survey</a:t>
            </a:r>
          </a:p>
          <a:p>
            <a:pPr lvl="1"/>
            <a:r>
              <a:rPr lang="en-US" dirty="0" smtClean="0"/>
              <a:t>Brief summary of the research problem (synopsis) should be written</a:t>
            </a:r>
          </a:p>
          <a:p>
            <a:pPr lvl="1"/>
            <a:r>
              <a:rPr lang="en-US" dirty="0" smtClean="0"/>
              <a:t>Literature review to gain fundamental knowledge about the problem area</a:t>
            </a:r>
          </a:p>
          <a:p>
            <a:pPr lvl="1"/>
            <a:r>
              <a:rPr lang="en-US" dirty="0" smtClean="0"/>
              <a:t>Academic journals, conference proceedings, technical reports, books etc.</a:t>
            </a:r>
          </a:p>
          <a:p>
            <a:pPr lvl="1"/>
            <a:endParaRPr lang="en-US" dirty="0"/>
          </a:p>
        </p:txBody>
      </p:sp>
    </p:spTree>
    <p:extLst>
      <p:ext uri="{BB962C8B-B14F-4D97-AF65-F5344CB8AC3E}">
        <p14:creationId xmlns:p14="http://schemas.microsoft.com/office/powerpoint/2010/main" val="4251852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r>
              <a:rPr lang="en-US" dirty="0" smtClean="0"/>
              <a:t>Development of working hypothesis</a:t>
            </a:r>
          </a:p>
          <a:p>
            <a:pPr lvl="1"/>
            <a:r>
              <a:rPr lang="en-US" dirty="0"/>
              <a:t>A hypothesis is a tentative statement about the relationship between two or more variables</a:t>
            </a:r>
            <a:endParaRPr lang="en-US" dirty="0" smtClean="0"/>
          </a:p>
          <a:p>
            <a:pPr lvl="1"/>
            <a:r>
              <a:rPr lang="en-US" dirty="0" smtClean="0"/>
              <a:t>It </a:t>
            </a:r>
            <a:r>
              <a:rPr lang="en-US" dirty="0"/>
              <a:t>is a specific, testable prediction about what you expect to happen in a </a:t>
            </a:r>
            <a:r>
              <a:rPr lang="en-US" dirty="0" smtClean="0"/>
              <a:t>study</a:t>
            </a:r>
          </a:p>
          <a:p>
            <a:pPr lvl="1"/>
            <a:r>
              <a:rPr lang="en-US" dirty="0" smtClean="0"/>
              <a:t>Should be specific and limited to the research problem.</a:t>
            </a:r>
          </a:p>
          <a:p>
            <a:pPr lvl="1"/>
            <a:r>
              <a:rPr lang="en-US" dirty="0" smtClean="0"/>
              <a:t>Guides the researcher by defining the scope and keep him in the right track</a:t>
            </a:r>
          </a:p>
          <a:p>
            <a:pPr lvl="1"/>
            <a:endParaRPr lang="en-US" dirty="0"/>
          </a:p>
        </p:txBody>
      </p:sp>
    </p:spTree>
    <p:extLst>
      <p:ext uri="{BB962C8B-B14F-4D97-AF65-F5344CB8AC3E}">
        <p14:creationId xmlns:p14="http://schemas.microsoft.com/office/powerpoint/2010/main" val="2644619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pPr algn="just"/>
            <a:r>
              <a:rPr lang="en-US" dirty="0" smtClean="0"/>
              <a:t>Preparing the research design</a:t>
            </a:r>
          </a:p>
          <a:p>
            <a:pPr lvl="1" algn="just"/>
            <a:r>
              <a:rPr lang="en-US" dirty="0" smtClean="0"/>
              <a:t>Several research designs such as</a:t>
            </a:r>
          </a:p>
          <a:p>
            <a:pPr lvl="2" algn="just"/>
            <a:r>
              <a:rPr lang="en-US" dirty="0" smtClean="0"/>
              <a:t>Experimental (</a:t>
            </a:r>
            <a:r>
              <a:rPr lang="en-US" dirty="0"/>
              <a:t>when the researcher has a specific research question or hypothesis about a causal relationship between two </a:t>
            </a:r>
            <a:r>
              <a:rPr lang="en-US" dirty="0" smtClean="0"/>
              <a:t>variable) and non-experimental hypothesis testing (</a:t>
            </a:r>
            <a:r>
              <a:rPr lang="en-US" dirty="0"/>
              <a:t>a </a:t>
            </a:r>
            <a:r>
              <a:rPr lang="en-US" dirty="0" smtClean="0"/>
              <a:t>non- causal </a:t>
            </a:r>
            <a:r>
              <a:rPr lang="en-US" dirty="0"/>
              <a:t>statistical relationship between variables </a:t>
            </a:r>
            <a:r>
              <a:rPr lang="en-US" dirty="0" smtClean="0"/>
              <a:t>)</a:t>
            </a:r>
          </a:p>
          <a:p>
            <a:pPr lvl="1" algn="just"/>
            <a:r>
              <a:rPr lang="en-US" dirty="0" smtClean="0"/>
              <a:t>Can be informal design or formal design, out of which the researcher must select one for his own project</a:t>
            </a:r>
          </a:p>
          <a:p>
            <a:pPr lvl="1" algn="just"/>
            <a:endParaRPr lang="en-US" dirty="0"/>
          </a:p>
        </p:txBody>
      </p:sp>
    </p:spTree>
    <p:extLst>
      <p:ext uri="{BB962C8B-B14F-4D97-AF65-F5344CB8AC3E}">
        <p14:creationId xmlns:p14="http://schemas.microsoft.com/office/powerpoint/2010/main" val="2579306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r>
              <a:rPr lang="en-US" dirty="0" smtClean="0"/>
              <a:t>Determining sample design</a:t>
            </a:r>
          </a:p>
          <a:p>
            <a:pPr lvl="1"/>
            <a:r>
              <a:rPr lang="en-US" dirty="0" smtClean="0"/>
              <a:t>The way of selecting a sample is known as sample design</a:t>
            </a:r>
          </a:p>
          <a:p>
            <a:pPr lvl="1"/>
            <a:r>
              <a:rPr lang="en-US" dirty="0" smtClean="0"/>
              <a:t>A sample design is a definite plan determined before any data is actually collected</a:t>
            </a:r>
          </a:p>
          <a:p>
            <a:pPr lvl="1"/>
            <a:r>
              <a:rPr lang="en-US" dirty="0" smtClean="0"/>
              <a:t>Can be probability samples (produces unbiased result) or non-probability samples (inferences </a:t>
            </a:r>
            <a:r>
              <a:rPr lang="en-US" dirty="0"/>
              <a:t>cannot be drawn about the larger </a:t>
            </a:r>
            <a:r>
              <a:rPr lang="en-US" dirty="0" smtClean="0"/>
              <a:t>population)</a:t>
            </a:r>
          </a:p>
        </p:txBody>
      </p:sp>
    </p:spTree>
    <p:extLst>
      <p:ext uri="{BB962C8B-B14F-4D97-AF65-F5344CB8AC3E}">
        <p14:creationId xmlns:p14="http://schemas.microsoft.com/office/powerpoint/2010/main" val="377630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Definitions of Research</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manipulation of things, </a:t>
            </a:r>
            <a:r>
              <a:rPr lang="en-US" dirty="0" smtClean="0"/>
              <a:t>concepts or symbols for the purpose of generalizing to extend, correct or verify knowledge, whether that knowledge aids in construction of theory or in the practice of an art. (D. </a:t>
            </a:r>
            <a:r>
              <a:rPr lang="en-US" dirty="0" err="1" smtClean="0"/>
              <a:t>Slesinger</a:t>
            </a:r>
            <a:r>
              <a:rPr lang="en-US" dirty="0" smtClean="0"/>
              <a:t> and M. Stephenson)</a:t>
            </a:r>
          </a:p>
          <a:p>
            <a:pPr algn="just"/>
            <a:r>
              <a:rPr lang="en-US" dirty="0" smtClean="0"/>
              <a:t>Pursuit of truth with the help of study, observation, comparison and experiment.</a:t>
            </a:r>
            <a:endParaRPr lang="en-US" dirty="0"/>
          </a:p>
        </p:txBody>
      </p:sp>
    </p:spTree>
    <p:extLst>
      <p:ext uri="{BB962C8B-B14F-4D97-AF65-F5344CB8AC3E}">
        <p14:creationId xmlns:p14="http://schemas.microsoft.com/office/powerpoint/2010/main" val="1240260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r>
              <a:rPr lang="en-US" dirty="0" smtClean="0"/>
              <a:t>Collecting the data</a:t>
            </a:r>
          </a:p>
          <a:p>
            <a:pPr lvl="1"/>
            <a:r>
              <a:rPr lang="en-US" dirty="0" smtClean="0"/>
              <a:t>By observation</a:t>
            </a:r>
          </a:p>
          <a:p>
            <a:pPr lvl="1"/>
            <a:r>
              <a:rPr lang="en-US" dirty="0" smtClean="0"/>
              <a:t>through personal interviews</a:t>
            </a:r>
          </a:p>
          <a:p>
            <a:pPr lvl="1"/>
            <a:r>
              <a:rPr lang="en-US" dirty="0" smtClean="0"/>
              <a:t>through telephonic interviews</a:t>
            </a:r>
          </a:p>
          <a:p>
            <a:pPr lvl="1"/>
            <a:r>
              <a:rPr lang="en-US" dirty="0" smtClean="0"/>
              <a:t>By making questionnaires</a:t>
            </a:r>
          </a:p>
          <a:p>
            <a:r>
              <a:rPr lang="en-US" dirty="0" smtClean="0"/>
              <a:t>With the help of data truth contained in the hypothesis can be examined.</a:t>
            </a:r>
            <a:endParaRPr lang="en-US" dirty="0"/>
          </a:p>
        </p:txBody>
      </p:sp>
    </p:spTree>
    <p:extLst>
      <p:ext uri="{BB962C8B-B14F-4D97-AF65-F5344CB8AC3E}">
        <p14:creationId xmlns:p14="http://schemas.microsoft.com/office/powerpoint/2010/main" val="3044997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r>
              <a:rPr lang="en-US" dirty="0" smtClean="0"/>
              <a:t>Execution of the project</a:t>
            </a:r>
          </a:p>
          <a:p>
            <a:pPr lvl="1"/>
            <a:r>
              <a:rPr lang="en-US" dirty="0" smtClean="0"/>
              <a:t>Project should be executed in a systematic and timely manner</a:t>
            </a:r>
          </a:p>
          <a:p>
            <a:pPr lvl="1"/>
            <a:r>
              <a:rPr lang="en-US" dirty="0" smtClean="0"/>
              <a:t>Careful watch should be kept for unanticipated factors</a:t>
            </a:r>
            <a:endParaRPr lang="en-US" dirty="0"/>
          </a:p>
        </p:txBody>
      </p:sp>
    </p:spTree>
    <p:extLst>
      <p:ext uri="{BB962C8B-B14F-4D97-AF65-F5344CB8AC3E}">
        <p14:creationId xmlns:p14="http://schemas.microsoft.com/office/powerpoint/2010/main" val="31643351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Analysis of data</a:t>
            </a:r>
          </a:p>
          <a:p>
            <a:pPr lvl="1"/>
            <a:r>
              <a:rPr lang="en-US" dirty="0" smtClean="0"/>
              <a:t>The raw data should be classified into some purposeful and usable categories</a:t>
            </a:r>
          </a:p>
          <a:p>
            <a:pPr lvl="1"/>
            <a:r>
              <a:rPr lang="en-US" dirty="0" smtClean="0"/>
              <a:t>The unwieldy data should be converted into a few manageable groups and tables for further analysis</a:t>
            </a:r>
          </a:p>
          <a:p>
            <a:pPr lvl="1"/>
            <a:r>
              <a:rPr lang="en-US" dirty="0" smtClean="0"/>
              <a:t>Relationships or differences supporting or conflicting with the original or new hypothesis should be subjected to tests of significance to determine with what validity data can be said to indicate any conclusion(s)</a:t>
            </a:r>
          </a:p>
          <a:p>
            <a:pPr lvl="1"/>
            <a:endParaRPr lang="en-US" dirty="0"/>
          </a:p>
        </p:txBody>
      </p:sp>
    </p:spTree>
    <p:extLst>
      <p:ext uri="{BB962C8B-B14F-4D97-AF65-F5344CB8AC3E}">
        <p14:creationId xmlns:p14="http://schemas.microsoft.com/office/powerpoint/2010/main" val="716722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lstStyle/>
          <a:p>
            <a:r>
              <a:rPr lang="en-US" dirty="0" smtClean="0"/>
              <a:t>Hypothesis testing</a:t>
            </a:r>
          </a:p>
          <a:p>
            <a:pPr lvl="1"/>
            <a:r>
              <a:rPr lang="en-US" dirty="0" smtClean="0"/>
              <a:t>Various tests such as chi square test, t-test, F-test can be used depending on the nature and objective of research inquiry</a:t>
            </a:r>
          </a:p>
          <a:p>
            <a:pPr lvl="1"/>
            <a:r>
              <a:rPr lang="en-US" dirty="0" smtClean="0"/>
              <a:t>Hypothesis testing will result in either accepting the hypothesis or in rejecting it</a:t>
            </a:r>
            <a:endParaRPr lang="en-US" dirty="0"/>
          </a:p>
        </p:txBody>
      </p:sp>
    </p:spTree>
    <p:extLst>
      <p:ext uri="{BB962C8B-B14F-4D97-AF65-F5344CB8AC3E}">
        <p14:creationId xmlns:p14="http://schemas.microsoft.com/office/powerpoint/2010/main" val="3324151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Generalizations and interpretation</a:t>
            </a:r>
          </a:p>
          <a:p>
            <a:pPr lvl="1"/>
            <a:r>
              <a:rPr lang="en-US" dirty="0" smtClean="0"/>
              <a:t>If hypothesis is tested several times, it is possible to build a theory</a:t>
            </a:r>
          </a:p>
          <a:p>
            <a:pPr lvl="1"/>
            <a:r>
              <a:rPr lang="en-US" dirty="0" smtClean="0"/>
              <a:t>Real value of research is in its ability to arrive at certain generalizations</a:t>
            </a:r>
          </a:p>
          <a:p>
            <a:pPr lvl="1"/>
            <a:r>
              <a:rPr lang="en-US" dirty="0" smtClean="0"/>
              <a:t>When there is no hypothesis to start with, findings can be explained on the basis of some theory. This is called interpretation</a:t>
            </a:r>
          </a:p>
          <a:p>
            <a:pPr lvl="1"/>
            <a:r>
              <a:rPr lang="en-US" dirty="0" smtClean="0"/>
              <a:t>Interpretation may lead to new questions resulting in further research</a:t>
            </a:r>
            <a:endParaRPr lang="en-US" dirty="0"/>
          </a:p>
        </p:txBody>
      </p:sp>
    </p:spTree>
    <p:extLst>
      <p:ext uri="{BB962C8B-B14F-4D97-AF65-F5344CB8AC3E}">
        <p14:creationId xmlns:p14="http://schemas.microsoft.com/office/powerpoint/2010/main" val="1684008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1.10 Research process or </a:t>
            </a:r>
            <a:br>
              <a:rPr lang="en-US" dirty="0" smtClean="0"/>
            </a:br>
            <a:r>
              <a:rPr lang="en-US" dirty="0" smtClean="0"/>
              <a:t>Various stages of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Preparation of the report</a:t>
            </a:r>
          </a:p>
          <a:p>
            <a:pPr lvl="1"/>
            <a:r>
              <a:rPr lang="en-US" dirty="0" smtClean="0"/>
              <a:t>Preliminary pages</a:t>
            </a:r>
          </a:p>
          <a:p>
            <a:pPr lvl="1"/>
            <a:r>
              <a:rPr lang="en-US" dirty="0" smtClean="0"/>
              <a:t>Main text </a:t>
            </a:r>
          </a:p>
          <a:p>
            <a:pPr lvl="2"/>
            <a:r>
              <a:rPr lang="en-US" dirty="0" smtClean="0"/>
              <a:t>Introduction</a:t>
            </a:r>
          </a:p>
          <a:p>
            <a:pPr lvl="2"/>
            <a:r>
              <a:rPr lang="en-US" dirty="0" smtClean="0"/>
              <a:t>Summary of findings</a:t>
            </a:r>
          </a:p>
          <a:p>
            <a:pPr lvl="2"/>
            <a:r>
              <a:rPr lang="en-US" dirty="0" smtClean="0"/>
              <a:t>Main report (as logical sequence of chapters)</a:t>
            </a:r>
          </a:p>
          <a:p>
            <a:pPr lvl="1"/>
            <a:r>
              <a:rPr lang="en-US" dirty="0" smtClean="0"/>
              <a:t>End matter</a:t>
            </a:r>
          </a:p>
          <a:p>
            <a:pPr lvl="2"/>
            <a:r>
              <a:rPr lang="en-US" dirty="0" smtClean="0"/>
              <a:t>Conclusion</a:t>
            </a:r>
          </a:p>
          <a:p>
            <a:pPr lvl="2"/>
            <a:r>
              <a:rPr lang="en-US" dirty="0" smtClean="0"/>
              <a:t>Appendices</a:t>
            </a:r>
          </a:p>
          <a:p>
            <a:pPr lvl="2"/>
            <a:r>
              <a:rPr lang="en-US" dirty="0" smtClean="0"/>
              <a:t>Bibliography</a:t>
            </a:r>
          </a:p>
          <a:p>
            <a:pPr lvl="2"/>
            <a:r>
              <a:rPr lang="en-US" dirty="0" smtClean="0"/>
              <a:t>Index</a:t>
            </a:r>
            <a:endParaRPr lang="en-US" dirty="0"/>
          </a:p>
        </p:txBody>
      </p:sp>
    </p:spTree>
    <p:extLst>
      <p:ext uri="{BB962C8B-B14F-4D97-AF65-F5344CB8AC3E}">
        <p14:creationId xmlns:p14="http://schemas.microsoft.com/office/powerpoint/2010/main" val="17316695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Criteria of Good Research</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a:lnSpc>
                <a:spcPct val="120000"/>
              </a:lnSpc>
            </a:pPr>
            <a:r>
              <a:rPr lang="en-US" dirty="0"/>
              <a:t>Purpose should be clearly </a:t>
            </a:r>
            <a:r>
              <a:rPr lang="en-US" dirty="0" smtClean="0"/>
              <a:t>defined</a:t>
            </a:r>
          </a:p>
          <a:p>
            <a:pPr>
              <a:lnSpc>
                <a:spcPct val="120000"/>
              </a:lnSpc>
            </a:pPr>
            <a:r>
              <a:rPr lang="en-US" dirty="0" smtClean="0"/>
              <a:t>Common </a:t>
            </a:r>
            <a:r>
              <a:rPr lang="en-US" dirty="0"/>
              <a:t>concepts to be </a:t>
            </a:r>
            <a:r>
              <a:rPr lang="en-US" dirty="0" smtClean="0"/>
              <a:t>used</a:t>
            </a:r>
          </a:p>
          <a:p>
            <a:pPr>
              <a:lnSpc>
                <a:spcPct val="120000"/>
              </a:lnSpc>
            </a:pPr>
            <a:r>
              <a:rPr lang="en-US" dirty="0" smtClean="0"/>
              <a:t>Explain </a:t>
            </a:r>
            <a:r>
              <a:rPr lang="en-US" dirty="0"/>
              <a:t>procedure </a:t>
            </a:r>
            <a:r>
              <a:rPr lang="en-US" dirty="0" smtClean="0"/>
              <a:t>clearly – keep continuity of what has been already attained</a:t>
            </a:r>
          </a:p>
          <a:p>
            <a:pPr>
              <a:lnSpc>
                <a:spcPct val="120000"/>
              </a:lnSpc>
            </a:pPr>
            <a:r>
              <a:rPr lang="en-US" dirty="0" smtClean="0"/>
              <a:t>Results </a:t>
            </a:r>
            <a:r>
              <a:rPr lang="en-US" dirty="0"/>
              <a:t>should be as objective as </a:t>
            </a:r>
            <a:r>
              <a:rPr lang="en-US" dirty="0" smtClean="0"/>
              <a:t>possible</a:t>
            </a:r>
          </a:p>
          <a:p>
            <a:pPr>
              <a:lnSpc>
                <a:spcPct val="120000"/>
              </a:lnSpc>
            </a:pPr>
            <a:r>
              <a:rPr lang="en-US" dirty="0" smtClean="0"/>
              <a:t>Report </a:t>
            </a:r>
            <a:r>
              <a:rPr lang="en-US" dirty="0"/>
              <a:t>with frankness </a:t>
            </a:r>
            <a:r>
              <a:rPr lang="en-US" dirty="0" smtClean="0"/>
              <a:t>flaws in procedural design and estimate their effects on the findings</a:t>
            </a:r>
          </a:p>
          <a:p>
            <a:pPr>
              <a:lnSpc>
                <a:spcPct val="120000"/>
              </a:lnSpc>
            </a:pPr>
            <a:r>
              <a:rPr lang="en-US" dirty="0" smtClean="0"/>
              <a:t>Validity and reliability of data should be checked carefully </a:t>
            </a:r>
          </a:p>
          <a:p>
            <a:pPr>
              <a:lnSpc>
                <a:spcPct val="120000"/>
              </a:lnSpc>
            </a:pPr>
            <a:r>
              <a:rPr lang="en-US" dirty="0" smtClean="0"/>
              <a:t>Acknowledge the limitations </a:t>
            </a:r>
            <a:r>
              <a:rPr lang="en-US" dirty="0"/>
              <a:t>of the </a:t>
            </a:r>
            <a:r>
              <a:rPr lang="en-US" dirty="0" smtClean="0"/>
              <a:t>study</a:t>
            </a:r>
          </a:p>
          <a:p>
            <a:pPr>
              <a:lnSpc>
                <a:spcPct val="120000"/>
              </a:lnSpc>
            </a:pPr>
            <a:r>
              <a:rPr lang="en-US" dirty="0" smtClean="0"/>
              <a:t>Conclusions should be confined to those justified by the data of the research</a:t>
            </a:r>
            <a:endParaRPr lang="en-US" dirty="0"/>
          </a:p>
        </p:txBody>
      </p:sp>
    </p:spTree>
    <p:extLst>
      <p:ext uri="{BB962C8B-B14F-4D97-AF65-F5344CB8AC3E}">
        <p14:creationId xmlns:p14="http://schemas.microsoft.com/office/powerpoint/2010/main" val="1572178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 good research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should be systematic</a:t>
            </a:r>
          </a:p>
          <a:p>
            <a:pPr lvl="1"/>
            <a:r>
              <a:rPr lang="en-US" dirty="0" smtClean="0"/>
              <a:t>A research must be structured with specified steps in a specified sequence, according to well defined set of rules.</a:t>
            </a:r>
          </a:p>
          <a:p>
            <a:r>
              <a:rPr lang="en-US" dirty="0" smtClean="0"/>
              <a:t>It should be logical</a:t>
            </a:r>
          </a:p>
          <a:p>
            <a:pPr lvl="1"/>
            <a:r>
              <a:rPr lang="en-US" dirty="0" smtClean="0"/>
              <a:t>A research must be guided by logical reasoning and logical process of induction and deduction.</a:t>
            </a:r>
          </a:p>
          <a:p>
            <a:r>
              <a:rPr lang="en-US" dirty="0" smtClean="0"/>
              <a:t>It should be empirical</a:t>
            </a:r>
          </a:p>
          <a:p>
            <a:pPr lvl="1"/>
            <a:r>
              <a:rPr lang="en-US" dirty="0" smtClean="0"/>
              <a:t>The research must be related to one or more aspects of real life situations.</a:t>
            </a:r>
          </a:p>
          <a:p>
            <a:r>
              <a:rPr lang="en-US" dirty="0" smtClean="0"/>
              <a:t>It should be replicable</a:t>
            </a:r>
          </a:p>
          <a:p>
            <a:pPr lvl="1"/>
            <a:r>
              <a:rPr lang="en-US" dirty="0" smtClean="0"/>
              <a:t>Others must be able to verify and replicate </a:t>
            </a:r>
            <a:r>
              <a:rPr lang="en-US" smtClean="0"/>
              <a:t>the original </a:t>
            </a:r>
            <a:r>
              <a:rPr lang="en-US" dirty="0" smtClean="0"/>
              <a:t>research report.</a:t>
            </a:r>
          </a:p>
          <a:p>
            <a:endParaRPr lang="en-US" dirty="0" smtClean="0"/>
          </a:p>
          <a:p>
            <a:endParaRPr lang="en-US" dirty="0"/>
          </a:p>
        </p:txBody>
      </p:sp>
    </p:spTree>
    <p:extLst>
      <p:ext uri="{BB962C8B-B14F-4D97-AF65-F5344CB8AC3E}">
        <p14:creationId xmlns:p14="http://schemas.microsoft.com/office/powerpoint/2010/main" val="1259839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Good Research</a:t>
            </a:r>
            <a:endParaRPr lang="en-US" dirty="0"/>
          </a:p>
        </p:txBody>
      </p:sp>
      <p:sp>
        <p:nvSpPr>
          <p:cNvPr id="3" name="Content Placeholder 2"/>
          <p:cNvSpPr>
            <a:spLocks noGrp="1"/>
          </p:cNvSpPr>
          <p:nvPr>
            <p:ph idx="1"/>
          </p:nvPr>
        </p:nvSpPr>
        <p:spPr/>
        <p:txBody>
          <a:bodyPr/>
          <a:lstStyle/>
          <a:p>
            <a:r>
              <a:rPr lang="en-US" dirty="0"/>
              <a:t>Appropriate statistical test of </a:t>
            </a:r>
            <a:r>
              <a:rPr lang="en-US" dirty="0" smtClean="0"/>
              <a:t>significance</a:t>
            </a:r>
          </a:p>
          <a:p>
            <a:r>
              <a:rPr lang="en-US" dirty="0" smtClean="0"/>
              <a:t>Reliable </a:t>
            </a:r>
            <a:r>
              <a:rPr lang="en-US" dirty="0"/>
              <a:t>outcome </a:t>
            </a:r>
            <a:r>
              <a:rPr lang="en-US" dirty="0" smtClean="0"/>
              <a:t>measures</a:t>
            </a:r>
          </a:p>
          <a:p>
            <a:r>
              <a:rPr lang="en-US" dirty="0" smtClean="0"/>
              <a:t>Justify </a:t>
            </a:r>
            <a:r>
              <a:rPr lang="en-US" dirty="0"/>
              <a:t>conclusions with </a:t>
            </a:r>
            <a:r>
              <a:rPr lang="en-US" dirty="0" smtClean="0"/>
              <a:t>data</a:t>
            </a:r>
          </a:p>
          <a:p>
            <a:r>
              <a:rPr lang="en-US" dirty="0" smtClean="0"/>
              <a:t>Limitation </a:t>
            </a:r>
            <a:r>
              <a:rPr lang="en-US" dirty="0"/>
              <a:t>of </a:t>
            </a:r>
            <a:r>
              <a:rPr lang="en-US" dirty="0" smtClean="0"/>
              <a:t>data</a:t>
            </a:r>
          </a:p>
          <a:p>
            <a:r>
              <a:rPr lang="en-US" dirty="0" smtClean="0"/>
              <a:t>Experienced researcher</a:t>
            </a:r>
          </a:p>
          <a:p>
            <a:r>
              <a:rPr lang="en-US" dirty="0" smtClean="0"/>
              <a:t>Systematic</a:t>
            </a:r>
          </a:p>
          <a:p>
            <a:r>
              <a:rPr lang="en-US" dirty="0" smtClean="0"/>
              <a:t>Logical</a:t>
            </a:r>
            <a:endParaRPr lang="en-US" dirty="0"/>
          </a:p>
        </p:txBody>
      </p:sp>
    </p:spTree>
    <p:extLst>
      <p:ext uri="{BB962C8B-B14F-4D97-AF65-F5344CB8AC3E}">
        <p14:creationId xmlns:p14="http://schemas.microsoft.com/office/powerpoint/2010/main" val="2376222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1.12 Problems encountered by researchers in India</a:t>
            </a:r>
            <a:endParaRPr lang="en-US" dirty="0"/>
          </a:p>
        </p:txBody>
      </p:sp>
      <p:sp>
        <p:nvSpPr>
          <p:cNvPr id="3" name="Content Placeholder 2"/>
          <p:cNvSpPr>
            <a:spLocks noGrp="1"/>
          </p:cNvSpPr>
          <p:nvPr>
            <p:ph idx="1"/>
          </p:nvPr>
        </p:nvSpPr>
        <p:spPr/>
        <p:txBody>
          <a:bodyPr/>
          <a:lstStyle/>
          <a:p>
            <a:r>
              <a:rPr lang="en-US" dirty="0" smtClean="0"/>
              <a:t>Lack of scientific training in the methodology of research</a:t>
            </a:r>
          </a:p>
          <a:p>
            <a:pPr lvl="1"/>
            <a:r>
              <a:rPr lang="en-US" dirty="0" smtClean="0"/>
              <a:t>Jump onto the bandwagon(attracting cause)</a:t>
            </a:r>
          </a:p>
          <a:p>
            <a:pPr lvl="1"/>
            <a:r>
              <a:rPr lang="en-US" dirty="0" smtClean="0"/>
              <a:t>Cut and paste </a:t>
            </a:r>
            <a:r>
              <a:rPr lang="en-US" dirty="0" smtClean="0">
                <a:sym typeface="Wingdings" pitchFamily="2" charset="2"/>
              </a:rPr>
              <a:t> research results don’t reflect reality</a:t>
            </a:r>
          </a:p>
          <a:p>
            <a:pPr lvl="1"/>
            <a:r>
              <a:rPr lang="en-US" dirty="0" smtClean="0">
                <a:sym typeface="Wingdings" pitchFamily="2" charset="2"/>
              </a:rPr>
              <a:t>Paucity of competent researchers</a:t>
            </a:r>
          </a:p>
          <a:p>
            <a:pPr lvl="1"/>
            <a:r>
              <a:rPr lang="en-US" dirty="0" smtClean="0">
                <a:sym typeface="Wingdings" pitchFamily="2" charset="2"/>
              </a:rPr>
              <a:t>Efforts should be made to provide short duration intensive courses on research methodological aspects</a:t>
            </a:r>
            <a:endParaRPr lang="en-US" dirty="0"/>
          </a:p>
        </p:txBody>
      </p:sp>
    </p:spTree>
    <p:extLst>
      <p:ext uri="{BB962C8B-B14F-4D97-AF65-F5344CB8AC3E}">
        <p14:creationId xmlns:p14="http://schemas.microsoft.com/office/powerpoint/2010/main" val="376597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Research</a:t>
            </a:r>
            <a:endParaRPr lang="en-US" dirty="0"/>
          </a:p>
        </p:txBody>
      </p:sp>
      <p:sp>
        <p:nvSpPr>
          <p:cNvPr id="3" name="Content Placeholder 2"/>
          <p:cNvSpPr>
            <a:spLocks noGrp="1"/>
          </p:cNvSpPr>
          <p:nvPr>
            <p:ph idx="1"/>
          </p:nvPr>
        </p:nvSpPr>
        <p:spPr/>
        <p:txBody>
          <a:bodyPr/>
          <a:lstStyle/>
          <a:p>
            <a:pPr algn="just"/>
            <a:r>
              <a:rPr lang="en-US" dirty="0"/>
              <a:t>The systematic method consisting </a:t>
            </a:r>
            <a:r>
              <a:rPr lang="en-US" dirty="0" smtClean="0"/>
              <a:t>of enunciating </a:t>
            </a:r>
            <a:r>
              <a:rPr lang="en-US" dirty="0"/>
              <a:t>the problem, formulating </a:t>
            </a:r>
            <a:r>
              <a:rPr lang="en-US" dirty="0" smtClean="0"/>
              <a:t>a hypothesis</a:t>
            </a:r>
            <a:r>
              <a:rPr lang="en-US" dirty="0"/>
              <a:t>, collecting the facts or data</a:t>
            </a:r>
            <a:r>
              <a:rPr lang="en-US" dirty="0" smtClean="0"/>
              <a:t>, analyzing </a:t>
            </a:r>
            <a:r>
              <a:rPr lang="en-US" dirty="0"/>
              <a:t>the facts and reaching </a:t>
            </a:r>
            <a:r>
              <a:rPr lang="en-US" dirty="0" smtClean="0"/>
              <a:t>certain conclusion </a:t>
            </a:r>
            <a:r>
              <a:rPr lang="en-US" dirty="0"/>
              <a:t>either in the form of </a:t>
            </a:r>
            <a:r>
              <a:rPr lang="en-US" dirty="0" smtClean="0"/>
              <a:t>solutions towards </a:t>
            </a:r>
            <a:r>
              <a:rPr lang="en-US" dirty="0"/>
              <a:t>the concerned problem or </a:t>
            </a:r>
            <a:r>
              <a:rPr lang="en-US" dirty="0" smtClean="0"/>
              <a:t>in certain generalizations </a:t>
            </a:r>
            <a:r>
              <a:rPr lang="en-US" dirty="0"/>
              <a:t>for </a:t>
            </a:r>
            <a:r>
              <a:rPr lang="en-US" dirty="0" smtClean="0"/>
              <a:t>some theoretical </a:t>
            </a:r>
            <a:r>
              <a:rPr lang="en-US" dirty="0"/>
              <a:t>formulation.</a:t>
            </a:r>
          </a:p>
        </p:txBody>
      </p:sp>
    </p:spTree>
    <p:extLst>
      <p:ext uri="{BB962C8B-B14F-4D97-AF65-F5344CB8AC3E}">
        <p14:creationId xmlns:p14="http://schemas.microsoft.com/office/powerpoint/2010/main" val="2098551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encountered by researchers in India</a:t>
            </a:r>
          </a:p>
        </p:txBody>
      </p:sp>
      <p:sp>
        <p:nvSpPr>
          <p:cNvPr id="3" name="Content Placeholder 2"/>
          <p:cNvSpPr>
            <a:spLocks noGrp="1"/>
          </p:cNvSpPr>
          <p:nvPr>
            <p:ph idx="1"/>
          </p:nvPr>
        </p:nvSpPr>
        <p:spPr/>
        <p:txBody>
          <a:bodyPr/>
          <a:lstStyle/>
          <a:p>
            <a:pPr algn="just"/>
            <a:r>
              <a:rPr lang="en-US" dirty="0" smtClean="0"/>
              <a:t>Insufficient interaction between university research departments, businesses, government departments and research institutions</a:t>
            </a:r>
          </a:p>
          <a:p>
            <a:pPr lvl="1"/>
            <a:r>
              <a:rPr lang="en-US" dirty="0" smtClean="0"/>
              <a:t>What needs to be researched?</a:t>
            </a:r>
            <a:endParaRPr lang="en-US" dirty="0"/>
          </a:p>
          <a:p>
            <a:pPr lvl="1"/>
            <a:endParaRPr lang="en-US" dirty="0"/>
          </a:p>
        </p:txBody>
      </p:sp>
    </p:spTree>
    <p:extLst>
      <p:ext uri="{BB962C8B-B14F-4D97-AF65-F5344CB8AC3E}">
        <p14:creationId xmlns:p14="http://schemas.microsoft.com/office/powerpoint/2010/main" val="1385078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encountered by researchers in India</a:t>
            </a:r>
          </a:p>
        </p:txBody>
      </p:sp>
      <p:sp>
        <p:nvSpPr>
          <p:cNvPr id="3" name="Content Placeholder 2"/>
          <p:cNvSpPr>
            <a:spLocks noGrp="1"/>
          </p:cNvSpPr>
          <p:nvPr>
            <p:ph idx="1"/>
          </p:nvPr>
        </p:nvSpPr>
        <p:spPr/>
        <p:txBody>
          <a:bodyPr/>
          <a:lstStyle/>
          <a:p>
            <a:r>
              <a:rPr lang="en-US" dirty="0" smtClean="0"/>
              <a:t>Lack of confidence in researchers</a:t>
            </a:r>
          </a:p>
          <a:p>
            <a:pPr lvl="1"/>
            <a:r>
              <a:rPr lang="en-US" dirty="0" smtClean="0"/>
              <a:t>Business units perceive the data could be misused</a:t>
            </a:r>
          </a:p>
          <a:p>
            <a:pPr lvl="1"/>
            <a:r>
              <a:rPr lang="en-US" dirty="0" smtClean="0"/>
              <a:t>Reluctant to supply needed information to researchers</a:t>
            </a:r>
          </a:p>
          <a:p>
            <a:pPr lvl="1"/>
            <a:r>
              <a:rPr lang="en-US" dirty="0" smtClean="0"/>
              <a:t>Need for generating confidence that the information/data obtained from a business unit will not be misused</a:t>
            </a:r>
            <a:endParaRPr lang="en-US" dirty="0"/>
          </a:p>
        </p:txBody>
      </p:sp>
    </p:spTree>
    <p:extLst>
      <p:ext uri="{BB962C8B-B14F-4D97-AF65-F5344CB8AC3E}">
        <p14:creationId xmlns:p14="http://schemas.microsoft.com/office/powerpoint/2010/main" val="78225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encountered by researchers in India</a:t>
            </a:r>
          </a:p>
        </p:txBody>
      </p:sp>
      <p:sp>
        <p:nvSpPr>
          <p:cNvPr id="3" name="Content Placeholder 2"/>
          <p:cNvSpPr>
            <a:spLocks noGrp="1"/>
          </p:cNvSpPr>
          <p:nvPr>
            <p:ph idx="1"/>
          </p:nvPr>
        </p:nvSpPr>
        <p:spPr/>
        <p:txBody>
          <a:bodyPr/>
          <a:lstStyle/>
          <a:p>
            <a:r>
              <a:rPr lang="en-US" dirty="0" smtClean="0"/>
              <a:t>Research studies overlapping one another are undertaken for want of adequate information</a:t>
            </a:r>
          </a:p>
          <a:p>
            <a:pPr lvl="1"/>
            <a:r>
              <a:rPr lang="en-US" dirty="0" smtClean="0"/>
              <a:t>Results in duplication</a:t>
            </a:r>
          </a:p>
          <a:p>
            <a:pPr lvl="1"/>
            <a:r>
              <a:rPr lang="en-US" dirty="0" smtClean="0"/>
              <a:t>Lack of proper compilation and revision of a list of subjects on which and the places where research is going on.</a:t>
            </a:r>
            <a:endParaRPr lang="en-US" dirty="0"/>
          </a:p>
        </p:txBody>
      </p:sp>
    </p:spTree>
    <p:extLst>
      <p:ext uri="{BB962C8B-B14F-4D97-AF65-F5344CB8AC3E}">
        <p14:creationId xmlns:p14="http://schemas.microsoft.com/office/powerpoint/2010/main" val="2987152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encountered by researchers in India</a:t>
            </a:r>
          </a:p>
        </p:txBody>
      </p:sp>
      <p:sp>
        <p:nvSpPr>
          <p:cNvPr id="3" name="Content Placeholder 2"/>
          <p:cNvSpPr>
            <a:spLocks noGrp="1"/>
          </p:cNvSpPr>
          <p:nvPr>
            <p:ph idx="1"/>
          </p:nvPr>
        </p:nvSpPr>
        <p:spPr/>
        <p:txBody>
          <a:bodyPr/>
          <a:lstStyle/>
          <a:p>
            <a:r>
              <a:rPr lang="en-US" dirty="0" smtClean="0"/>
              <a:t>Non existence of code of conduct </a:t>
            </a:r>
          </a:p>
          <a:p>
            <a:r>
              <a:rPr lang="en-US" dirty="0" smtClean="0"/>
              <a:t>Difficulty of adequate and timely secretarial assistance resulting in unnecessary delays in completion of research studies</a:t>
            </a:r>
          </a:p>
          <a:p>
            <a:r>
              <a:rPr lang="en-US" dirty="0" smtClean="0"/>
              <a:t>Library management and functioning  is not satisfactory</a:t>
            </a:r>
          </a:p>
          <a:p>
            <a:pPr lvl="1"/>
            <a:r>
              <a:rPr lang="en-US" dirty="0" smtClean="0"/>
              <a:t>Most of the time and energy is spent in tracing out the books, journals, reports etc.</a:t>
            </a:r>
            <a:endParaRPr lang="en-US" dirty="0"/>
          </a:p>
        </p:txBody>
      </p:sp>
    </p:spTree>
    <p:extLst>
      <p:ext uri="{BB962C8B-B14F-4D97-AF65-F5344CB8AC3E}">
        <p14:creationId xmlns:p14="http://schemas.microsoft.com/office/powerpoint/2010/main" val="488914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b="1" dirty="0" smtClean="0"/>
              <a:t>End of Unit – 1</a:t>
            </a:r>
            <a:endParaRPr lang="en-US" b="1" dirty="0"/>
          </a:p>
        </p:txBody>
      </p:sp>
    </p:spTree>
    <p:extLst>
      <p:ext uri="{BB962C8B-B14F-4D97-AF65-F5344CB8AC3E}">
        <p14:creationId xmlns:p14="http://schemas.microsoft.com/office/powerpoint/2010/main" val="251935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Objectives of Research</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algn="just">
              <a:lnSpc>
                <a:spcPct val="120000"/>
              </a:lnSpc>
            </a:pPr>
            <a:r>
              <a:rPr lang="en-US" dirty="0" smtClean="0"/>
              <a:t>The main aim of research is to find </a:t>
            </a:r>
            <a:r>
              <a:rPr lang="en-US" dirty="0"/>
              <a:t>out truth which is hidden and which has not been discovered </a:t>
            </a:r>
            <a:r>
              <a:rPr lang="en-US" dirty="0" smtClean="0"/>
              <a:t>yet. The prime objectives of research are:</a:t>
            </a:r>
          </a:p>
          <a:p>
            <a:pPr lvl="1" algn="just">
              <a:lnSpc>
                <a:spcPct val="120000"/>
              </a:lnSpc>
            </a:pPr>
            <a:r>
              <a:rPr lang="en-US" dirty="0" smtClean="0"/>
              <a:t>To discover new facts.</a:t>
            </a:r>
          </a:p>
          <a:p>
            <a:pPr lvl="1" algn="just">
              <a:lnSpc>
                <a:spcPct val="120000"/>
              </a:lnSpc>
            </a:pPr>
            <a:r>
              <a:rPr lang="en-US" dirty="0" smtClean="0"/>
              <a:t>To verify and test the important facts.</a:t>
            </a:r>
          </a:p>
          <a:p>
            <a:pPr lvl="1" algn="just">
              <a:lnSpc>
                <a:spcPct val="120000"/>
              </a:lnSpc>
            </a:pPr>
            <a:r>
              <a:rPr lang="en-US" dirty="0" smtClean="0"/>
              <a:t>To analyze an event or process or phenomena to identify the cause and effect relationship.</a:t>
            </a:r>
          </a:p>
          <a:p>
            <a:pPr lvl="1" algn="just">
              <a:lnSpc>
                <a:spcPct val="120000"/>
              </a:lnSpc>
            </a:pPr>
            <a:r>
              <a:rPr lang="en-US" dirty="0" smtClean="0"/>
              <a:t>To develop new scientific tools, concepts and theories to solve and understand scientific and non-scientific problems.</a:t>
            </a:r>
          </a:p>
          <a:p>
            <a:pPr lvl="1" algn="just">
              <a:lnSpc>
                <a:spcPct val="120000"/>
              </a:lnSpc>
            </a:pPr>
            <a:r>
              <a:rPr lang="en-US" dirty="0" smtClean="0"/>
              <a:t>To find solutions to scientific, non-scientific and social problems.</a:t>
            </a:r>
          </a:p>
          <a:p>
            <a:pPr lvl="1" algn="just">
              <a:lnSpc>
                <a:spcPct val="120000"/>
              </a:lnSpc>
            </a:pPr>
            <a:r>
              <a:rPr lang="en-US" dirty="0" smtClean="0"/>
              <a:t>To overcome or solve the problems occurring in our everyday life.</a:t>
            </a:r>
          </a:p>
        </p:txBody>
      </p:sp>
    </p:spTree>
    <p:extLst>
      <p:ext uri="{BB962C8B-B14F-4D97-AF65-F5344CB8AC3E}">
        <p14:creationId xmlns:p14="http://schemas.microsoft.com/office/powerpoint/2010/main" val="446091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Objectives of Research</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lgn="just">
              <a:lnSpc>
                <a:spcPct val="110000"/>
              </a:lnSpc>
            </a:pPr>
            <a:r>
              <a:rPr lang="en-US" dirty="0"/>
              <a:t>Gain familiarity with a phenomenon or to achieve new insights into it.</a:t>
            </a:r>
          </a:p>
          <a:p>
            <a:pPr algn="just">
              <a:lnSpc>
                <a:spcPct val="110000"/>
              </a:lnSpc>
            </a:pPr>
            <a:r>
              <a:rPr lang="en-US" dirty="0"/>
              <a:t>Portray accurately the characteristics of a particular individual, situation or a group.</a:t>
            </a:r>
          </a:p>
          <a:p>
            <a:pPr algn="just">
              <a:lnSpc>
                <a:spcPct val="110000"/>
              </a:lnSpc>
            </a:pPr>
            <a:r>
              <a:rPr lang="en-US" dirty="0" smtClean="0"/>
              <a:t>Determine </a:t>
            </a:r>
            <a:r>
              <a:rPr lang="en-US" dirty="0"/>
              <a:t>the frequency with which something occurs or </a:t>
            </a:r>
            <a:r>
              <a:rPr lang="en-US" dirty="0" smtClean="0"/>
              <a:t>whether it </a:t>
            </a:r>
            <a:r>
              <a:rPr lang="en-US" dirty="0"/>
              <a:t>is associated with something </a:t>
            </a:r>
            <a:r>
              <a:rPr lang="en-US" dirty="0" smtClean="0"/>
              <a:t>else.</a:t>
            </a:r>
          </a:p>
          <a:p>
            <a:pPr algn="just">
              <a:lnSpc>
                <a:spcPct val="110000"/>
              </a:lnSpc>
            </a:pPr>
            <a:r>
              <a:rPr lang="en-US" dirty="0" smtClean="0"/>
              <a:t>Test </a:t>
            </a:r>
            <a:r>
              <a:rPr lang="en-US" dirty="0"/>
              <a:t>a hypothesis of a </a:t>
            </a:r>
            <a:r>
              <a:rPr lang="en-US" dirty="0" smtClean="0"/>
              <a:t>causal </a:t>
            </a:r>
            <a:r>
              <a:rPr lang="en-US" dirty="0"/>
              <a:t>relationship between </a:t>
            </a:r>
            <a:r>
              <a:rPr lang="en-US" dirty="0" smtClean="0"/>
              <a:t>variables.</a:t>
            </a:r>
            <a:r>
              <a:rPr lang="en-US" dirty="0"/>
              <a:t> </a:t>
            </a:r>
          </a:p>
        </p:txBody>
      </p:sp>
    </p:spTree>
    <p:extLst>
      <p:ext uri="{BB962C8B-B14F-4D97-AF65-F5344CB8AC3E}">
        <p14:creationId xmlns:p14="http://schemas.microsoft.com/office/powerpoint/2010/main" val="1696910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Motivation for Research</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lnSpc>
                <a:spcPct val="120000"/>
              </a:lnSpc>
            </a:pPr>
            <a:r>
              <a:rPr lang="en-US" dirty="0" smtClean="0"/>
              <a:t>Desire to get a research </a:t>
            </a:r>
            <a:r>
              <a:rPr lang="en-US" dirty="0"/>
              <a:t>degree along with its consequential </a:t>
            </a:r>
            <a:r>
              <a:rPr lang="en-US" dirty="0" smtClean="0"/>
              <a:t>benefits.</a:t>
            </a:r>
          </a:p>
          <a:p>
            <a:pPr algn="just">
              <a:lnSpc>
                <a:spcPct val="120000"/>
              </a:lnSpc>
            </a:pPr>
            <a:r>
              <a:rPr lang="en-US" dirty="0" smtClean="0"/>
              <a:t>Desire to face </a:t>
            </a:r>
            <a:r>
              <a:rPr lang="en-US" dirty="0"/>
              <a:t>the challenge in solving the unsolved </a:t>
            </a:r>
            <a:r>
              <a:rPr lang="en-US" dirty="0" smtClean="0"/>
              <a:t>problem.</a:t>
            </a:r>
          </a:p>
          <a:p>
            <a:pPr algn="just">
              <a:lnSpc>
                <a:spcPct val="120000"/>
              </a:lnSpc>
            </a:pPr>
            <a:r>
              <a:rPr lang="en-US" dirty="0" smtClean="0"/>
              <a:t>Desire to get </a:t>
            </a:r>
            <a:r>
              <a:rPr lang="en-US" dirty="0"/>
              <a:t>intellectual joy of doing some creative </a:t>
            </a:r>
            <a:r>
              <a:rPr lang="en-US" dirty="0" smtClean="0"/>
              <a:t>work.</a:t>
            </a:r>
          </a:p>
          <a:p>
            <a:pPr algn="just">
              <a:lnSpc>
                <a:spcPct val="120000"/>
              </a:lnSpc>
            </a:pPr>
            <a:r>
              <a:rPr lang="en-US" dirty="0" smtClean="0"/>
              <a:t>Desire to be of service </a:t>
            </a:r>
            <a:r>
              <a:rPr lang="en-US" dirty="0"/>
              <a:t>to </a:t>
            </a:r>
            <a:r>
              <a:rPr lang="en-US" dirty="0" smtClean="0"/>
              <a:t>society.</a:t>
            </a:r>
          </a:p>
          <a:p>
            <a:pPr algn="just">
              <a:lnSpc>
                <a:spcPct val="120000"/>
              </a:lnSpc>
            </a:pPr>
            <a:r>
              <a:rPr lang="en-US" dirty="0" smtClean="0"/>
              <a:t>Desire to get respectability.</a:t>
            </a:r>
          </a:p>
          <a:p>
            <a:pPr algn="just">
              <a:lnSpc>
                <a:spcPct val="120000"/>
              </a:lnSpc>
            </a:pPr>
            <a:r>
              <a:rPr lang="en-US" dirty="0" smtClean="0"/>
              <a:t>Curiosity about unknown.</a:t>
            </a:r>
          </a:p>
          <a:p>
            <a:pPr algn="just">
              <a:lnSpc>
                <a:spcPct val="120000"/>
              </a:lnSpc>
            </a:pPr>
            <a:r>
              <a:rPr lang="en-US" dirty="0" smtClean="0"/>
              <a:t>Desire to understand the cause and effect of wide spread social problems.</a:t>
            </a:r>
          </a:p>
          <a:p>
            <a:pPr algn="just">
              <a:lnSpc>
                <a:spcPct val="120000"/>
              </a:lnSpc>
            </a:pPr>
            <a:r>
              <a:rPr lang="en-US" dirty="0" smtClean="0"/>
              <a:t>Desire to discover new and test old scientific procedures as an efficient way to gain useful and fundamental knowledge.</a:t>
            </a:r>
            <a:endParaRPr lang="en-US" dirty="0"/>
          </a:p>
        </p:txBody>
      </p:sp>
    </p:spTree>
    <p:extLst>
      <p:ext uri="{BB962C8B-B14F-4D97-AF65-F5344CB8AC3E}">
        <p14:creationId xmlns:p14="http://schemas.microsoft.com/office/powerpoint/2010/main" val="1429578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Motivation for Research</a:t>
            </a:r>
            <a:endParaRPr lang="en-US" dirty="0"/>
          </a:p>
        </p:txBody>
      </p:sp>
      <p:sp>
        <p:nvSpPr>
          <p:cNvPr id="3" name="Content Placeholder 2"/>
          <p:cNvSpPr>
            <a:spLocks noGrp="1"/>
          </p:cNvSpPr>
          <p:nvPr>
            <p:ph idx="1"/>
          </p:nvPr>
        </p:nvSpPr>
        <p:spPr/>
        <p:txBody>
          <a:bodyPr/>
          <a:lstStyle/>
          <a:p>
            <a:r>
              <a:rPr lang="en-US" dirty="0" smtClean="0"/>
              <a:t>Many more factors such as </a:t>
            </a:r>
          </a:p>
          <a:p>
            <a:pPr lvl="1"/>
            <a:r>
              <a:rPr lang="en-US" dirty="0" smtClean="0"/>
              <a:t>Directives from government,</a:t>
            </a:r>
          </a:p>
          <a:p>
            <a:pPr lvl="1"/>
            <a:r>
              <a:rPr lang="en-US" dirty="0" smtClean="0"/>
              <a:t>employment conditions, social thinking and awakening, liking for research, motivation(or at times compel) people to perform research</a:t>
            </a:r>
          </a:p>
          <a:p>
            <a:r>
              <a:rPr lang="en-US" dirty="0" smtClean="0"/>
              <a:t>can also be factors for one to undertake research.</a:t>
            </a:r>
            <a:endParaRPr lang="en-US" dirty="0"/>
          </a:p>
        </p:txBody>
      </p:sp>
    </p:spTree>
    <p:extLst>
      <p:ext uri="{BB962C8B-B14F-4D97-AF65-F5344CB8AC3E}">
        <p14:creationId xmlns:p14="http://schemas.microsoft.com/office/powerpoint/2010/main" val="1475259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2159</TotalTime>
  <Words>3134</Words>
  <Application>Microsoft Office PowerPoint</Application>
  <PresentationFormat>On-screen Show (4:3)</PresentationFormat>
  <Paragraphs>369</Paragraphs>
  <Slides>54</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Mangal</vt:lpstr>
      <vt:lpstr>Wingdings</vt:lpstr>
      <vt:lpstr>Office Theme</vt:lpstr>
      <vt:lpstr>Research Methodology and IPR</vt:lpstr>
      <vt:lpstr>1.1 Meaning of Research</vt:lpstr>
      <vt:lpstr>Definitions of Research</vt:lpstr>
      <vt:lpstr>Definitions of Research</vt:lpstr>
      <vt:lpstr>Meaning of Research</vt:lpstr>
      <vt:lpstr>1.2 Objectives of Research</vt:lpstr>
      <vt:lpstr>1.2 Objectives of Research</vt:lpstr>
      <vt:lpstr>1.3 Motivation for Research</vt:lpstr>
      <vt:lpstr>1.3 Motivation for Research</vt:lpstr>
      <vt:lpstr>Characteristics of Research</vt:lpstr>
      <vt:lpstr>1.4 Types of Research</vt:lpstr>
      <vt:lpstr>Descriptive Research</vt:lpstr>
      <vt:lpstr>Analytical Research</vt:lpstr>
      <vt:lpstr>Fundamental Research</vt:lpstr>
      <vt:lpstr>Applied Research</vt:lpstr>
      <vt:lpstr>Quantitative Research</vt:lpstr>
      <vt:lpstr>Qualitative Research</vt:lpstr>
      <vt:lpstr>Conceptual Research</vt:lpstr>
      <vt:lpstr>Empirical Research</vt:lpstr>
      <vt:lpstr>1.5 Research approaches</vt:lpstr>
      <vt:lpstr>Qualitative research</vt:lpstr>
      <vt:lpstr>Comparison between Qualitative and Quantitative Research</vt:lpstr>
      <vt:lpstr>1.6 Significance of research</vt:lpstr>
      <vt:lpstr>1.6 Significance of research</vt:lpstr>
      <vt:lpstr>1.7 Research Methods Vs. Research Methodology</vt:lpstr>
      <vt:lpstr>1.7 Research Methods Vs. Research Methodology</vt:lpstr>
      <vt:lpstr>1.8 Research and Scientific Method</vt:lpstr>
      <vt:lpstr>1.8 Research and Scientific Method</vt:lpstr>
      <vt:lpstr>1.8 Research and Scientific Method</vt:lpstr>
      <vt:lpstr>1.9 Importance of knowing how research is done</vt:lpstr>
      <vt:lpstr>1.9 Importance of knowing how research is done</vt:lpstr>
      <vt:lpstr>1.9 Importance of knowing how research is done</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1.10 Research process or  Various stages of research</vt:lpstr>
      <vt:lpstr>1.11 Criteria of Good Research</vt:lpstr>
      <vt:lpstr>Qualities of a good research study</vt:lpstr>
      <vt:lpstr>Criteria of Good Research</vt:lpstr>
      <vt:lpstr>1.12 Problems encountered by researchers in India</vt:lpstr>
      <vt:lpstr>Problems encountered by researchers in India</vt:lpstr>
      <vt:lpstr>Problems encountered by researchers in India</vt:lpstr>
      <vt:lpstr>Problems encountered by researchers in India</vt:lpstr>
      <vt:lpstr>Problems encountered by researchers in India</vt:lpstr>
      <vt:lpstr>End of Unit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dc:creator>
  <cp:lastModifiedBy>admin</cp:lastModifiedBy>
  <cp:revision>84</cp:revision>
  <dcterms:created xsi:type="dcterms:W3CDTF">2019-02-18T05:36:24Z</dcterms:created>
  <dcterms:modified xsi:type="dcterms:W3CDTF">2023-03-01T06:38:49Z</dcterms:modified>
</cp:coreProperties>
</file>