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260" r:id="rId5"/>
    <p:sldId id="420" r:id="rId6"/>
    <p:sldId id="262" r:id="rId7"/>
    <p:sldId id="263" r:id="rId8"/>
    <p:sldId id="264" r:id="rId9"/>
    <p:sldId id="265" r:id="rId10"/>
    <p:sldId id="535" r:id="rId11"/>
    <p:sldId id="266" r:id="rId12"/>
    <p:sldId id="268" r:id="rId13"/>
    <p:sldId id="269" r:id="rId14"/>
    <p:sldId id="270" r:id="rId15"/>
    <p:sldId id="279" r:id="rId16"/>
    <p:sldId id="271" r:id="rId17"/>
    <p:sldId id="276" r:id="rId18"/>
    <p:sldId id="273" r:id="rId19"/>
    <p:sldId id="274" r:id="rId20"/>
    <p:sldId id="299" r:id="rId21"/>
    <p:sldId id="277" r:id="rId22"/>
    <p:sldId id="278" r:id="rId23"/>
    <p:sldId id="534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6" r:id="rId34"/>
    <p:sldId id="550" r:id="rId35"/>
    <p:sldId id="551" r:id="rId36"/>
    <p:sldId id="552" r:id="rId37"/>
    <p:sldId id="553" r:id="rId38"/>
    <p:sldId id="575" r:id="rId39"/>
    <p:sldId id="576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604" r:id="rId51"/>
    <p:sldId id="605" r:id="rId52"/>
    <p:sldId id="606" r:id="rId53"/>
    <p:sldId id="610" r:id="rId54"/>
    <p:sldId id="611" r:id="rId55"/>
    <p:sldId id="614" r:id="rId56"/>
    <p:sldId id="615" r:id="rId57"/>
    <p:sldId id="616" r:id="rId58"/>
    <p:sldId id="617" r:id="rId59"/>
    <p:sldId id="618" r:id="rId60"/>
    <p:sldId id="621" r:id="rId61"/>
    <p:sldId id="622" r:id="rId62"/>
    <p:sldId id="623" r:id="rId63"/>
    <p:sldId id="624" r:id="rId64"/>
    <p:sldId id="625" r:id="rId65"/>
    <p:sldId id="626" r:id="rId66"/>
    <p:sldId id="627" r:id="rId67"/>
    <p:sldId id="628" r:id="rId68"/>
    <p:sldId id="629" r:id="rId69"/>
    <p:sldId id="631" r:id="rId70"/>
    <p:sldId id="637" r:id="rId71"/>
    <p:sldId id="638" r:id="rId72"/>
    <p:sldId id="639" r:id="rId73"/>
    <p:sldId id="64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645" autoAdjust="0"/>
  </p:normalViewPr>
  <p:slideViewPr>
    <p:cSldViewPr>
      <p:cViewPr varScale="1">
        <p:scale>
          <a:sx n="67" d="100"/>
          <a:sy n="67" d="100"/>
        </p:scale>
        <p:origin x="18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4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56B3-14C2-4B00-827F-AD92207D11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401C4-4633-4964-9286-2D785E39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401C4-4633-4964-9286-2D785E39B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7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9690A-8F81-4F4A-B662-9CD2AC99F552}" type="slidenum">
              <a:rPr lang="en-US" smtClean="0">
                <a:latin typeface="Helvetica" pitchFamily="34" charset="0"/>
              </a:rPr>
              <a:pPr/>
              <a:t>16</a:t>
            </a:fld>
            <a:endParaRPr lang="en-US">
              <a:latin typeface="Helvetica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1F4A6-C8F5-41B1-9B7E-D24CC3846613}" type="slidenum">
              <a:rPr lang="en-US" smtClean="0">
                <a:latin typeface="Helvetica" pitchFamily="34" charset="0"/>
              </a:rPr>
              <a:pPr/>
              <a:t>17</a:t>
            </a:fld>
            <a:endParaRPr lang="en-US">
              <a:latin typeface="Helvetic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1F4A6-C8F5-41B1-9B7E-D24CC3846613}" type="slidenum">
              <a:rPr lang="en-US" smtClean="0">
                <a:latin typeface="Helvetica" pitchFamily="34" charset="0"/>
              </a:rPr>
              <a:pPr/>
              <a:t>18</a:t>
            </a:fld>
            <a:endParaRPr lang="en-US">
              <a:latin typeface="Helvetic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F133-F4E7-4ECA-99C5-3A7363F5018D}" type="slidenum">
              <a:rPr lang="en-US" smtClean="0">
                <a:latin typeface="Helvetica" pitchFamily="34" charset="0"/>
              </a:rPr>
              <a:pPr/>
              <a:t>19</a:t>
            </a:fld>
            <a:endParaRPr lang="en-US">
              <a:latin typeface="Helvetic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312BC-5971-4C9F-8130-C4B8DE608156}" type="slidenum">
              <a:rPr lang="en-US" smtClean="0">
                <a:latin typeface="Helvetica" pitchFamily="34" charset="0"/>
              </a:rPr>
              <a:pPr/>
              <a:t>20</a:t>
            </a:fld>
            <a:endParaRPr lang="en-US">
              <a:latin typeface="Helvetica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7AECE-660A-45F6-B69C-6A8D349FCDA8}" type="slidenum">
              <a:rPr lang="en-US" smtClean="0">
                <a:latin typeface="Helvetica" pitchFamily="34" charset="0"/>
              </a:rPr>
              <a:pPr/>
              <a:t>21</a:t>
            </a:fld>
            <a:endParaRPr lang="en-US">
              <a:latin typeface="Helvetic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C4672-11B5-4C6A-8779-BCBB87B10C26}" type="slidenum">
              <a:rPr lang="en-US" smtClean="0">
                <a:latin typeface="Helvetica" pitchFamily="34" charset="0"/>
              </a:rPr>
              <a:pPr/>
              <a:t>24</a:t>
            </a:fld>
            <a:endParaRPr lang="en-US">
              <a:latin typeface="Helvetic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8A255-6C4F-49DF-ADD6-91A5C3D945C9}" type="slidenum">
              <a:rPr lang="en-US" smtClean="0">
                <a:latin typeface="Helvetica" pitchFamily="34" charset="0"/>
              </a:rPr>
              <a:pPr/>
              <a:t>25</a:t>
            </a:fld>
            <a:endParaRPr lang="en-US">
              <a:latin typeface="Helvetica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7CE37-411C-4D0F-850C-3BFB68725AAF}" type="slidenum">
              <a:rPr lang="en-US" smtClean="0">
                <a:latin typeface="Helvetica" pitchFamily="34" charset="0"/>
              </a:rPr>
              <a:pPr/>
              <a:t>26</a:t>
            </a:fld>
            <a:endParaRPr lang="en-US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6B0DD-05CD-4836-8204-E17DF2459B1C}" type="slidenum">
              <a:rPr lang="en-US" smtClean="0">
                <a:latin typeface="Helvetica" pitchFamily="34" charset="0"/>
              </a:rPr>
              <a:pPr/>
              <a:t>27</a:t>
            </a:fld>
            <a:endParaRPr lang="en-US">
              <a:latin typeface="Helvetica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25A3-109A-4481-B5C3-BD6D108209C4}" type="slidenum">
              <a:rPr lang="en-US" smtClean="0">
                <a:latin typeface="Helvetica" pitchFamily="34" charset="0"/>
              </a:rPr>
              <a:pPr/>
              <a:t>4</a:t>
            </a:fld>
            <a:endParaRPr lang="en-US">
              <a:latin typeface="Helvetic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58C51-6897-491C-9873-D8B501D4512A}" type="slidenum">
              <a:rPr lang="en-US" smtClean="0">
                <a:latin typeface="Helvetica" pitchFamily="34" charset="0"/>
              </a:rPr>
              <a:pPr/>
              <a:t>28</a:t>
            </a:fld>
            <a:endParaRPr lang="en-US">
              <a:latin typeface="Helvetica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7572D-716E-4150-A9B9-0979BF8B8AEB}" type="slidenum">
              <a:rPr lang="en-US" smtClean="0">
                <a:latin typeface="Helvetica" pitchFamily="34" charset="0"/>
              </a:rPr>
              <a:pPr/>
              <a:t>32</a:t>
            </a:fld>
            <a:endParaRPr lang="en-US">
              <a:latin typeface="Helvetica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36749-9436-4E74-86D0-49B84258A864}" type="slidenum">
              <a:rPr lang="en-US" smtClean="0">
                <a:latin typeface="Helvetica" pitchFamily="34" charset="0"/>
              </a:rPr>
              <a:pPr/>
              <a:t>33</a:t>
            </a:fld>
            <a:endParaRPr lang="en-US">
              <a:latin typeface="Helvetica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8B314-904D-46E2-AAE2-2EE432CC38CC}" type="slidenum">
              <a:rPr lang="en-US" smtClean="0">
                <a:latin typeface="Helvetica" pitchFamily="34" charset="0"/>
              </a:rPr>
              <a:pPr/>
              <a:t>34</a:t>
            </a:fld>
            <a:endParaRPr lang="en-US">
              <a:latin typeface="Helvetica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145BF-2202-4B5F-A7D2-951055F53CFD}" type="slidenum">
              <a:rPr lang="en-US" smtClean="0">
                <a:latin typeface="Helvetica" pitchFamily="34" charset="0"/>
              </a:rPr>
              <a:pPr/>
              <a:t>35</a:t>
            </a:fld>
            <a:endParaRPr lang="en-US">
              <a:latin typeface="Helvetica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459C4-B354-4D28-BAE9-32A0B1E0AA6F}" type="slidenum">
              <a:rPr lang="en-US" smtClean="0">
                <a:latin typeface="Helvetica" pitchFamily="34" charset="0"/>
              </a:rPr>
              <a:pPr/>
              <a:t>36</a:t>
            </a:fld>
            <a:endParaRPr lang="en-US">
              <a:latin typeface="Helvetica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35401-66F7-40BD-BB69-7576C830EB3C}" type="slidenum">
              <a:rPr lang="en-US" smtClean="0">
                <a:latin typeface="Helvetica" pitchFamily="34" charset="0"/>
              </a:rPr>
              <a:pPr/>
              <a:t>37</a:t>
            </a:fld>
            <a:endParaRPr lang="en-US">
              <a:latin typeface="Helvetica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0BAB3-4AAB-4898-A012-4259AC5C8AD9}" type="slidenum">
              <a:rPr lang="en-US" smtClean="0">
                <a:latin typeface="Helvetica" pitchFamily="34" charset="0"/>
              </a:rPr>
              <a:pPr/>
              <a:t>39</a:t>
            </a:fld>
            <a:endParaRPr lang="en-US">
              <a:latin typeface="Helvetica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22E21-DF58-4932-B2A5-EC741316AB2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B4F90-B868-4B2F-8869-3822EE843CE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85DBE-16F8-4925-89E3-70EB91904F51}" type="slidenum">
              <a:rPr lang="en-US" smtClean="0">
                <a:latin typeface="Helvetica" pitchFamily="34" charset="0"/>
              </a:rPr>
              <a:pPr/>
              <a:t>5</a:t>
            </a:fld>
            <a:endParaRPr lang="en-US">
              <a:latin typeface="Helvetic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BFB80-706C-45CB-9209-DAD8774DF3C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B714D-8D6B-4753-8E7D-326409D249A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455B0-B72F-4D18-BCBD-9DED7022447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97F41-3274-4216-ADB5-34E41BB19D5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F153E-B3A8-49C6-8802-FF3D7A354DC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AE144-1C66-4A69-BBE2-68053EB2BE8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3AC0-2D9F-4A75-B817-080BC7F4603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9C03C-E184-4652-8EB0-4CA66B5ED5B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45CB9-6E9A-4895-9FE0-DB5DAF3A0F41}" type="slidenum">
              <a:rPr lang="en-US" smtClean="0">
                <a:latin typeface="Helvetica" pitchFamily="34" charset="0"/>
              </a:rPr>
              <a:pPr/>
              <a:t>7</a:t>
            </a:fld>
            <a:endParaRPr lang="en-US" dirty="0">
              <a:latin typeface="Helvetic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59A9-FF82-4A99-9E64-5DAEFBEF5B0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59A9-FF82-4A99-9E64-5DAEFBEF5B0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C2139-E577-43BF-9FF2-1F9D94F86BC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759BA-69F9-4155-A807-EB1F7C491E8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759BA-69F9-4155-A807-EB1F7C491E8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66-EF1C-4642-B68E-B240FE59A0E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33D71-C0D3-4CCB-B673-C568BF7074E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09950-E8D3-4690-ABFD-D68C2860FF9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2F0C-DDA9-443A-9014-7AFD7EF2B01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C957-74D5-4F1F-9173-7DBABEAB996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05F83-93CC-4852-82C3-E22CFA4ED070}" type="slidenum">
              <a:rPr lang="en-US" smtClean="0">
                <a:latin typeface="Helvetica" pitchFamily="34" charset="0"/>
              </a:rPr>
              <a:pPr/>
              <a:t>10</a:t>
            </a:fld>
            <a:endParaRPr lang="en-US">
              <a:latin typeface="Helvetic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91BA-395F-4585-8C08-90D333D2C36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909-9317-4AD0-96BC-D90A91F112E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359D-C392-47B9-8A66-65F16DE2A63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0258D4-2279-4C93-89E6-E9B3952D45EB}" type="datetime1">
              <a:rPr lang="en-US"/>
              <a:pPr eaLnBrk="1" hangingPunct="1"/>
              <a:t>2/6/2024</a:t>
            </a:fld>
            <a:endParaRPr lang="en-US"/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cs431-cotter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E924EF-A7E8-43DB-B601-E38E694B14CD}" type="slidenum">
              <a:rPr lang="en-US"/>
              <a:pPr eaLnBrk="1" hangingPunct="1"/>
              <a:t>72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7D205-C841-4640-9FA0-042E52546E9F}" type="slidenum">
              <a:rPr lang="en-US" smtClean="0">
                <a:latin typeface="Helvetica" pitchFamily="34" charset="0"/>
              </a:rPr>
              <a:pPr/>
              <a:t>11</a:t>
            </a:fld>
            <a:endParaRPr lang="en-US">
              <a:latin typeface="Helvetic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85DBE-16F8-4925-89E3-70EB91904F51}" type="slidenum">
              <a:rPr lang="en-US" smtClean="0">
                <a:latin typeface="Helvetica" pitchFamily="34" charset="0"/>
              </a:rPr>
              <a:pPr/>
              <a:t>12</a:t>
            </a:fld>
            <a:endParaRPr lang="en-US">
              <a:latin typeface="Helvetic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6D1EC-7DCF-40B1-B549-E369F0F9F395}" type="slidenum">
              <a:rPr lang="en-US" smtClean="0">
                <a:latin typeface="Helvetica" pitchFamily="34" charset="0"/>
              </a:rPr>
              <a:pPr/>
              <a:t>13</a:t>
            </a:fld>
            <a:endParaRPr lang="en-US">
              <a:latin typeface="Helvetic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40559-7DAE-4A15-864D-F43910042432}" type="slidenum">
              <a:rPr lang="en-US" smtClean="0">
                <a:latin typeface="Helvetica" pitchFamily="34" charset="0"/>
              </a:rPr>
              <a:pPr/>
              <a:t>14</a:t>
            </a:fld>
            <a:endParaRPr lang="en-US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8C4-B5F2-495E-95B4-94A085B9E2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5097" y="2438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8113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75" y="277416"/>
            <a:ext cx="79660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Multistep Processing of a User Program</a:t>
            </a:r>
            <a:r>
              <a:rPr lang="en-US" sz="2800" dirty="0"/>
              <a:t> </a:t>
            </a:r>
          </a:p>
        </p:txBody>
      </p:sp>
      <p:pic>
        <p:nvPicPr>
          <p:cNvPr id="1126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7917" y="1187054"/>
            <a:ext cx="2687109" cy="498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63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03622"/>
            <a:ext cx="813435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Binding of Instructions and Data to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9428"/>
            <a:ext cx="8610600" cy="5413772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endParaRPr lang="en-US" dirty="0"/>
          </a:p>
          <a:p>
            <a:r>
              <a:rPr kumimoji="0" 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b="1" dirty="0"/>
              <a:t>Compile time</a:t>
            </a:r>
            <a:r>
              <a:rPr lang="en-US" dirty="0"/>
              <a:t>:  If memory location known a priori, </a:t>
            </a:r>
            <a:r>
              <a:rPr lang="en-US" b="1" dirty="0">
                <a:solidFill>
                  <a:srgbClr val="3366FF"/>
                </a:solidFill>
              </a:rPr>
              <a:t>absolute code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can be generated; must recompile code if starting location changes</a:t>
            </a:r>
          </a:p>
          <a:p>
            <a:pPr lvl="1"/>
            <a:r>
              <a:rPr lang="en-US" b="1" dirty="0"/>
              <a:t>Load time</a:t>
            </a:r>
            <a:r>
              <a:rPr lang="en-US" dirty="0"/>
              <a:t>:  Must generate </a:t>
            </a:r>
            <a:r>
              <a:rPr lang="en-US" b="1" dirty="0" err="1">
                <a:solidFill>
                  <a:srgbClr val="3366FF"/>
                </a:solidFill>
              </a:rPr>
              <a:t>relocatable</a:t>
            </a:r>
            <a:r>
              <a:rPr lang="en-US" b="1" dirty="0">
                <a:solidFill>
                  <a:srgbClr val="3366FF"/>
                </a:solidFill>
              </a:rPr>
              <a:t> code</a:t>
            </a:r>
            <a:r>
              <a:rPr lang="en-US" dirty="0"/>
              <a:t> if memory location is not known at compile time</a:t>
            </a:r>
          </a:p>
          <a:p>
            <a:pPr lvl="1"/>
            <a:r>
              <a:rPr lang="en-US" b="1" dirty="0"/>
              <a:t>Execution time</a:t>
            </a:r>
            <a:r>
              <a:rPr lang="en-US" dirty="0"/>
              <a:t>:  If the process can be moved during its execution from one memory segment to another</a:t>
            </a:r>
          </a:p>
          <a:p>
            <a:pPr lvl="2"/>
            <a:r>
              <a:rPr lang="en-US" dirty="0"/>
              <a:t>Binding delayed until run time</a:t>
            </a:r>
          </a:p>
          <a:p>
            <a:pPr lvl="2"/>
            <a:r>
              <a:rPr lang="en-US" dirty="0"/>
              <a:t>Need hardware support for address maps (e.g., base and limit</a:t>
            </a:r>
            <a:r>
              <a:rPr lang="en-US" i="1" dirty="0"/>
              <a:t> </a:t>
            </a:r>
            <a:r>
              <a:rPr lang="en-US" dirty="0"/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393525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767" y="277416"/>
            <a:ext cx="75480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Logical vs. Physical Address Space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377554"/>
            <a:ext cx="7905750" cy="509944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3366FF"/>
                </a:solidFill>
              </a:rPr>
              <a:t>Logical address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generated by the CPU; also referred to as </a:t>
            </a:r>
            <a:r>
              <a:rPr lang="en-US" b="1" dirty="0">
                <a:solidFill>
                  <a:srgbClr val="3366FF"/>
                </a:solidFill>
              </a:rPr>
              <a:t>virtual address</a:t>
            </a:r>
          </a:p>
          <a:p>
            <a:pPr marL="457200" lvl="1" indent="0">
              <a:buNone/>
            </a:pPr>
            <a:endParaRPr lang="en-US" b="1" dirty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366FF"/>
                </a:solidFill>
              </a:rPr>
              <a:t>Physical address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address seen by the memory unit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Logical and physical addresses are the same in compile-time and load-time address-binding schemes; </a:t>
            </a:r>
          </a:p>
          <a:p>
            <a:r>
              <a:rPr lang="en-US" dirty="0">
                <a:solidFill>
                  <a:srgbClr val="C00000"/>
                </a:solidFill>
              </a:rPr>
              <a:t>logical (virtual) and physical addresses differ in execution-time address-binding scheme</a:t>
            </a:r>
          </a:p>
          <a:p>
            <a:r>
              <a:rPr lang="en-US" b="1" dirty="0">
                <a:solidFill>
                  <a:srgbClr val="3366FF"/>
                </a:solidFill>
              </a:rPr>
              <a:t>Logical address space </a:t>
            </a:r>
            <a:r>
              <a:rPr lang="en-US" dirty="0"/>
              <a:t>is the set of all logical addresses generated by a program</a:t>
            </a:r>
          </a:p>
          <a:p>
            <a:r>
              <a:rPr lang="en-US" b="1" dirty="0">
                <a:solidFill>
                  <a:srgbClr val="3366FF"/>
                </a:solidFill>
              </a:rPr>
              <a:t>Physical address space </a:t>
            </a:r>
            <a:r>
              <a:rPr lang="en-US" dirty="0"/>
              <a:t>is the set of all physical addresses generated by a program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752600"/>
            <a:ext cx="838200" cy="55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1831848"/>
            <a:ext cx="960208" cy="588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1882429"/>
            <a:ext cx="75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162800" y="1882429"/>
            <a:ext cx="617277" cy="29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277416"/>
            <a:ext cx="78390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Memory-Management Unit (</a:t>
            </a:r>
            <a:r>
              <a:rPr lang="en-US" sz="2400"/>
              <a:t>MMU</a:t>
            </a:r>
            <a:r>
              <a:rPr lang="en-US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7554"/>
            <a:ext cx="7959725" cy="50994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Hardware device that at run time maps virtual to physical address</a:t>
            </a:r>
          </a:p>
          <a:p>
            <a:endParaRPr lang="en-US" dirty="0"/>
          </a:p>
          <a:p>
            <a:r>
              <a:rPr lang="en-US" dirty="0"/>
              <a:t>Many methods possible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start, consider simple scheme where the value in the </a:t>
            </a:r>
            <a:r>
              <a:rPr lang="en-US" b="1" dirty="0"/>
              <a:t>relocation register </a:t>
            </a:r>
            <a:r>
              <a:rPr lang="en-US" dirty="0"/>
              <a:t>is added to every address generated by a user process at the time it is sent to memory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relocation register</a:t>
            </a:r>
            <a:endParaRPr lang="en-US" dirty="0"/>
          </a:p>
          <a:p>
            <a:pPr lvl="1"/>
            <a:r>
              <a:rPr lang="en-US" dirty="0"/>
              <a:t>MS-DOS on Intel 80x86 used 4 relocation registers</a:t>
            </a:r>
          </a:p>
          <a:p>
            <a:endParaRPr lang="en-US" dirty="0"/>
          </a:p>
          <a:p>
            <a:r>
              <a:rPr lang="en-US" dirty="0"/>
              <a:t>The user program deals with </a:t>
            </a:r>
            <a:r>
              <a:rPr lang="en-US" i="1" dirty="0"/>
              <a:t>logical</a:t>
            </a:r>
            <a:r>
              <a:rPr lang="en-US" dirty="0"/>
              <a:t> addresses (0 to max); it never sees the </a:t>
            </a:r>
            <a:r>
              <a:rPr lang="en-US" i="1" dirty="0"/>
              <a:t>real</a:t>
            </a:r>
            <a:r>
              <a:rPr lang="en-US" dirty="0"/>
              <a:t> physical addresses (R to </a:t>
            </a:r>
            <a:r>
              <a:rPr lang="en-US" dirty="0" err="1"/>
              <a:t>R+max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Say the logical address 25</a:t>
            </a:r>
          </a:p>
          <a:p>
            <a:pPr lvl="1"/>
            <a:r>
              <a:rPr lang="en-US" dirty="0"/>
              <a:t>Execution-time binding occurs when reference is made to location in memory</a:t>
            </a:r>
          </a:p>
          <a:p>
            <a:pPr lvl="1"/>
            <a:r>
              <a:rPr lang="en-US" dirty="0"/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36190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692" y="310754"/>
            <a:ext cx="8224308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Dynamic relocation using a </a:t>
            </a:r>
            <a:br>
              <a:rPr lang="en-US" sz="2800"/>
            </a:br>
            <a:r>
              <a:rPr lang="en-US" sz="2800"/>
              <a:t>relocation register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1475185"/>
            <a:ext cx="5358342" cy="393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172200" y="1676400"/>
            <a:ext cx="76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781800" y="20574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43800" y="2362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Relocatable</a:t>
            </a:r>
            <a:r>
              <a:rPr lang="en-US" dirty="0"/>
              <a:t> code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0200" y="1676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271" y="1475185"/>
            <a:ext cx="99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14000</a:t>
            </a:r>
          </a:p>
        </p:txBody>
      </p:sp>
    </p:spTree>
    <p:extLst>
      <p:ext uri="{BB962C8B-B14F-4D97-AF65-F5344CB8AC3E}">
        <p14:creationId xmlns:p14="http://schemas.microsoft.com/office/powerpoint/2010/main" val="400562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48000"/>
            <a:ext cx="3048000" cy="33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6776" y="1795266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Multiple processes resides in memory</a:t>
            </a: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814525" y="381919"/>
            <a:ext cx="782002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Contiguous Allocation</a:t>
            </a:r>
          </a:p>
        </p:txBody>
      </p:sp>
    </p:spTree>
    <p:extLst>
      <p:ext uri="{BB962C8B-B14F-4D97-AF65-F5344CB8AC3E}">
        <p14:creationId xmlns:p14="http://schemas.microsoft.com/office/powerpoint/2010/main" val="3414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6" y="277416"/>
            <a:ext cx="78200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Contiguous Allocation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7554"/>
            <a:ext cx="8082492" cy="5175646"/>
          </a:xfrm>
        </p:spPr>
        <p:txBody>
          <a:bodyPr>
            <a:normAutofit/>
          </a:bodyPr>
          <a:lstStyle/>
          <a:p>
            <a:r>
              <a:rPr lang="en-US" dirty="0"/>
              <a:t>Main memory usually divided into two partitions:</a:t>
            </a:r>
          </a:p>
          <a:p>
            <a:pPr lvl="1"/>
            <a:r>
              <a:rPr lang="en-US" dirty="0"/>
              <a:t>Resident operating system, usually held in low memory</a:t>
            </a:r>
          </a:p>
          <a:p>
            <a:pPr lvl="1"/>
            <a:r>
              <a:rPr lang="en-US" dirty="0"/>
              <a:t>User processes then held in high memory</a:t>
            </a:r>
          </a:p>
          <a:p>
            <a:pPr lvl="1"/>
            <a:r>
              <a:rPr lang="en-US" dirty="0"/>
              <a:t>Each process contained in </a:t>
            </a:r>
            <a:r>
              <a:rPr lang="en-US" b="1" dirty="0"/>
              <a:t>single contiguous section </a:t>
            </a:r>
            <a:r>
              <a:rPr lang="en-US" dirty="0"/>
              <a:t>of memory</a:t>
            </a:r>
            <a:br>
              <a:rPr lang="en-US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527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Contiguous Allocation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4197"/>
            <a:ext cx="7771342" cy="32623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Multiple-partition allocation</a:t>
            </a:r>
          </a:p>
          <a:p>
            <a:pPr lvl="1"/>
            <a:r>
              <a:rPr lang="en-US" dirty="0"/>
              <a:t>Divide memory into several </a:t>
            </a:r>
            <a:r>
              <a:rPr lang="en-US" b="1" dirty="0"/>
              <a:t>Fixed size partition </a:t>
            </a:r>
          </a:p>
          <a:p>
            <a:pPr lvl="1"/>
            <a:r>
              <a:rPr lang="en-US" dirty="0"/>
              <a:t>Each partition stores one process</a:t>
            </a:r>
          </a:p>
          <a:p>
            <a:pPr lvl="1"/>
            <a:r>
              <a:rPr lang="en-US" dirty="0"/>
              <a:t>Degree of multiprogramming limited by number of partitions</a:t>
            </a:r>
          </a:p>
          <a:p>
            <a:pPr lvl="1"/>
            <a:r>
              <a:rPr lang="en-US" dirty="0"/>
              <a:t>If a partition is free, load process from job queue </a:t>
            </a:r>
          </a:p>
          <a:p>
            <a:pPr lvl="1"/>
            <a:r>
              <a:rPr lang="en-US" dirty="0"/>
              <a:t>MFT (IBM OS/360)</a:t>
            </a:r>
          </a:p>
        </p:txBody>
      </p:sp>
    </p:spTree>
    <p:extLst>
      <p:ext uri="{BB962C8B-B14F-4D97-AF65-F5344CB8AC3E}">
        <p14:creationId xmlns:p14="http://schemas.microsoft.com/office/powerpoint/2010/main" val="6335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Contiguous Allocation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66800"/>
            <a:ext cx="7771342" cy="32623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Multiple-partition allocation</a:t>
            </a:r>
          </a:p>
          <a:p>
            <a:pPr lvl="1"/>
            <a:r>
              <a:rPr lang="en-US" b="1" dirty="0"/>
              <a:t>Variable partition scheme </a:t>
            </a:r>
          </a:p>
          <a:p>
            <a:pPr lvl="1"/>
            <a:r>
              <a:rPr lang="en-US" dirty="0"/>
              <a:t>Hole – block of available memory; holes of various size are scattered throughout memory</a:t>
            </a:r>
          </a:p>
          <a:p>
            <a:pPr lvl="1"/>
            <a:r>
              <a:rPr lang="en-US" dirty="0"/>
              <a:t>Keeps a table of free memory </a:t>
            </a:r>
          </a:p>
          <a:p>
            <a:pPr lvl="1"/>
            <a:r>
              <a:rPr lang="en-US" dirty="0"/>
              <a:t>When a process arrives, it is allocated memory from a hole large enough to accommodate it</a:t>
            </a:r>
          </a:p>
          <a:p>
            <a:pPr lvl="1"/>
            <a:r>
              <a:rPr lang="en-US" dirty="0"/>
              <a:t>Process exiting frees its partition, adjacent free partitions combined</a:t>
            </a:r>
          </a:p>
          <a:p>
            <a:pPr lvl="1"/>
            <a:r>
              <a:rPr lang="en-US" dirty="0"/>
              <a:t>Operating system maintains information about:</a:t>
            </a:r>
            <a:br>
              <a:rPr lang="en-US" dirty="0"/>
            </a:br>
            <a:r>
              <a:rPr lang="en-US" dirty="0"/>
              <a:t>a) allocated partitions    b) free partitions (hole)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574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0574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0574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0574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3612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0574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Helvetica" pitchFamily="34" charset="0"/>
              </a:rPr>
              <a:t>process 5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057400" y="5498606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8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574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38862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>
            <a:off x="38862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>
            <a:off x="38862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38862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41900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38862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5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auto">
          <a:xfrm>
            <a:off x="38862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57150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57150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57150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57150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1" name="Text Box 27"/>
          <p:cNvSpPr txBox="1">
            <a:spLocks noChangeArrowheads="1"/>
          </p:cNvSpPr>
          <p:nvPr/>
        </p:nvSpPr>
        <p:spPr bwMode="auto">
          <a:xfrm>
            <a:off x="60188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52" name="Text Box 28"/>
          <p:cNvSpPr txBox="1">
            <a:spLocks noChangeArrowheads="1"/>
          </p:cNvSpPr>
          <p:nvPr/>
        </p:nvSpPr>
        <p:spPr bwMode="auto">
          <a:xfrm>
            <a:off x="57150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5</a:t>
            </a: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57150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54" name="Rectangle 32"/>
          <p:cNvSpPr>
            <a:spLocks noChangeArrowheads="1"/>
          </p:cNvSpPr>
          <p:nvPr/>
        </p:nvSpPr>
        <p:spPr bwMode="auto">
          <a:xfrm>
            <a:off x="75438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5" name="Line 33"/>
          <p:cNvSpPr>
            <a:spLocks noChangeShapeType="1"/>
          </p:cNvSpPr>
          <p:nvPr/>
        </p:nvSpPr>
        <p:spPr bwMode="auto">
          <a:xfrm>
            <a:off x="75438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6" name="Line 34"/>
          <p:cNvSpPr>
            <a:spLocks noChangeShapeType="1"/>
          </p:cNvSpPr>
          <p:nvPr/>
        </p:nvSpPr>
        <p:spPr bwMode="auto">
          <a:xfrm>
            <a:off x="75438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7" name="Line 35"/>
          <p:cNvSpPr>
            <a:spLocks noChangeShapeType="1"/>
          </p:cNvSpPr>
          <p:nvPr/>
        </p:nvSpPr>
        <p:spPr bwMode="auto">
          <a:xfrm>
            <a:off x="75438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8" name="Text Box 36"/>
          <p:cNvSpPr txBox="1">
            <a:spLocks noChangeArrowheads="1"/>
          </p:cNvSpPr>
          <p:nvPr/>
        </p:nvSpPr>
        <p:spPr bwMode="auto">
          <a:xfrm>
            <a:off x="78476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59" name="Text Box 37"/>
          <p:cNvSpPr txBox="1">
            <a:spLocks noChangeArrowheads="1"/>
          </p:cNvSpPr>
          <p:nvPr/>
        </p:nvSpPr>
        <p:spPr bwMode="auto">
          <a:xfrm>
            <a:off x="75438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5</a:t>
            </a:r>
          </a:p>
        </p:txBody>
      </p:sp>
      <p:sp>
        <p:nvSpPr>
          <p:cNvPr id="22560" name="Text Box 38"/>
          <p:cNvSpPr txBox="1">
            <a:spLocks noChangeArrowheads="1"/>
          </p:cNvSpPr>
          <p:nvPr/>
        </p:nvSpPr>
        <p:spPr bwMode="auto">
          <a:xfrm>
            <a:off x="7543800" y="5133084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9</a:t>
            </a:r>
          </a:p>
        </p:txBody>
      </p:sp>
      <p:sp>
        <p:nvSpPr>
          <p:cNvPr id="22561" name="Text Box 39"/>
          <p:cNvSpPr txBox="1">
            <a:spLocks noChangeArrowheads="1"/>
          </p:cNvSpPr>
          <p:nvPr/>
        </p:nvSpPr>
        <p:spPr bwMode="auto">
          <a:xfrm>
            <a:off x="75438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62" name="Rectangle 41"/>
          <p:cNvSpPr>
            <a:spLocks noChangeArrowheads="1"/>
          </p:cNvSpPr>
          <p:nvPr/>
        </p:nvSpPr>
        <p:spPr bwMode="auto">
          <a:xfrm>
            <a:off x="3886200" y="5135166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3" name="Rectangle 42"/>
          <p:cNvSpPr>
            <a:spLocks noChangeArrowheads="1"/>
          </p:cNvSpPr>
          <p:nvPr/>
        </p:nvSpPr>
        <p:spPr bwMode="auto">
          <a:xfrm>
            <a:off x="5715000" y="5516166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4" name="Text Box 43"/>
          <p:cNvSpPr txBox="1">
            <a:spLocks noChangeArrowheads="1"/>
          </p:cNvSpPr>
          <p:nvPr/>
        </p:nvSpPr>
        <p:spPr bwMode="auto">
          <a:xfrm>
            <a:off x="5715000" y="5133084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9</a:t>
            </a:r>
          </a:p>
        </p:txBody>
      </p:sp>
      <p:sp>
        <p:nvSpPr>
          <p:cNvPr id="22565" name="Rectangle 44"/>
          <p:cNvSpPr>
            <a:spLocks noChangeArrowheads="1"/>
          </p:cNvSpPr>
          <p:nvPr/>
        </p:nvSpPr>
        <p:spPr bwMode="auto">
          <a:xfrm>
            <a:off x="7543800" y="5820966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>
            <a:off x="7543800" y="547092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7" name="Text Box 46"/>
          <p:cNvSpPr txBox="1">
            <a:spLocks noChangeArrowheads="1"/>
          </p:cNvSpPr>
          <p:nvPr/>
        </p:nvSpPr>
        <p:spPr bwMode="auto">
          <a:xfrm>
            <a:off x="7543800" y="5514084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10</a:t>
            </a:r>
          </a:p>
        </p:txBody>
      </p:sp>
      <p:sp>
        <p:nvSpPr>
          <p:cNvPr id="22568" name="AutoShape 47"/>
          <p:cNvSpPr>
            <a:spLocks noChangeArrowheads="1"/>
          </p:cNvSpPr>
          <p:nvPr/>
        </p:nvSpPr>
        <p:spPr bwMode="auto">
          <a:xfrm>
            <a:off x="3276600" y="5516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9" name="AutoShape 48"/>
          <p:cNvSpPr>
            <a:spLocks noChangeArrowheads="1"/>
          </p:cNvSpPr>
          <p:nvPr/>
        </p:nvSpPr>
        <p:spPr bwMode="auto">
          <a:xfrm>
            <a:off x="5105400" y="5516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70" name="AutoShape 49"/>
          <p:cNvSpPr>
            <a:spLocks noChangeArrowheads="1"/>
          </p:cNvSpPr>
          <p:nvPr/>
        </p:nvSpPr>
        <p:spPr bwMode="auto">
          <a:xfrm>
            <a:off x="6934200" y="5516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81000" y="4343400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62000" y="4419600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3810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Hole</a:t>
            </a:r>
          </a:p>
        </p:txBody>
      </p:sp>
    </p:spTree>
    <p:extLst>
      <p:ext uri="{BB962C8B-B14F-4D97-AF65-F5344CB8AC3E}">
        <p14:creationId xmlns:p14="http://schemas.microsoft.com/office/powerpoint/2010/main" val="298530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Dynamic Storage-Allocation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967" y="2056210"/>
            <a:ext cx="7611533" cy="210740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3366FF"/>
                </a:solidFill>
              </a:rPr>
              <a:t>First-fit</a:t>
            </a:r>
            <a:r>
              <a:rPr lang="en-US"/>
              <a:t>:  Allocate the </a:t>
            </a:r>
            <a:r>
              <a:rPr lang="en-US" i="1"/>
              <a:t>first</a:t>
            </a:r>
            <a:r>
              <a:rPr lang="en-US"/>
              <a:t> hole that is big enough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3366FF"/>
                </a:solidFill>
              </a:rPr>
              <a:t>Best-fit</a:t>
            </a:r>
            <a:r>
              <a:rPr lang="en-US"/>
              <a:t>:  Allocate the </a:t>
            </a:r>
            <a:r>
              <a:rPr lang="en-US" i="1"/>
              <a:t>smallest</a:t>
            </a:r>
            <a:r>
              <a:rPr lang="en-US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/>
              <a:t>Produces the smallest leftover hole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3366FF"/>
                </a:solidFill>
              </a:rPr>
              <a:t>Worst-fit</a:t>
            </a:r>
            <a:r>
              <a:rPr lang="en-US"/>
              <a:t>:  Allocate the </a:t>
            </a:r>
            <a:r>
              <a:rPr lang="en-US" i="1"/>
              <a:t>largest</a:t>
            </a:r>
            <a:r>
              <a:rPr lang="en-US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/>
              <a:t>Produces the largest leftover hole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1183380"/>
            <a:ext cx="6096531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How to satisfy a request of size 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 from a list of free holes?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Dynamic storage allocation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3021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how CPU can be shared by a set of processes</a:t>
            </a:r>
          </a:p>
          <a:p>
            <a:pPr lvl="1"/>
            <a:r>
              <a:rPr lang="en-US" dirty="0"/>
              <a:t>Improve system performance </a:t>
            </a:r>
          </a:p>
          <a:p>
            <a:pPr lvl="1"/>
            <a:r>
              <a:rPr lang="en-US" dirty="0"/>
              <a:t>Process management</a:t>
            </a:r>
          </a:p>
          <a:p>
            <a:r>
              <a:rPr lang="en-US" dirty="0"/>
              <a:t>Need to keep several process in memory</a:t>
            </a:r>
          </a:p>
          <a:p>
            <a:pPr lvl="1"/>
            <a:r>
              <a:rPr lang="en-US" dirty="0"/>
              <a:t>Share memory</a:t>
            </a:r>
          </a:p>
          <a:p>
            <a:r>
              <a:rPr lang="en-US" dirty="0"/>
              <a:t>Learn various techniques to manage memory</a:t>
            </a:r>
          </a:p>
          <a:p>
            <a:pPr lvl="1"/>
            <a:r>
              <a:rPr lang="en-US" dirty="0"/>
              <a:t>Hardware dependent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247028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917" y="296466"/>
            <a:ext cx="84423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Hardware Support for Relocation </a:t>
            </a:r>
            <a:br>
              <a:rPr lang="en-US" sz="2800"/>
            </a:br>
            <a:r>
              <a:rPr lang="en-US" sz="2800"/>
              <a:t>and Limit Registers</a:t>
            </a:r>
          </a:p>
        </p:txBody>
      </p:sp>
      <p:pic>
        <p:nvPicPr>
          <p:cNvPr id="2150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6158" y="3919375"/>
            <a:ext cx="5142442" cy="255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6200" y="10668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Relocation registers </a:t>
            </a:r>
            <a:r>
              <a:rPr lang="en-US" dirty="0"/>
              <a:t>used to protect user processes from each other, and from changing operating-system code and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Relocation register contains value of smallest physical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Limit register contains range of logical addresses – each logical address must be less than the limit register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Context switch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MMU maps logical address </a:t>
            </a:r>
            <a:r>
              <a:rPr lang="en-US" i="1" dirty="0"/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366057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6192" y="277416"/>
            <a:ext cx="7830608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Fragmentation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71588"/>
            <a:ext cx="8534400" cy="49994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 loaded and removed from memory</a:t>
            </a:r>
          </a:p>
          <a:p>
            <a:pPr lvl="1"/>
            <a:r>
              <a:rPr lang="en-US" dirty="0"/>
              <a:t>Memory is broken into little pieces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External Fragmentation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total memory space exists to satisfy a request, but it is not contiguous</a:t>
            </a:r>
            <a:endParaRPr lang="en-US" sz="800" dirty="0"/>
          </a:p>
          <a:p>
            <a:endParaRPr lang="en-US" b="1" dirty="0">
              <a:solidFill>
                <a:srgbClr val="3366FF"/>
              </a:solidFill>
            </a:endParaRPr>
          </a:p>
          <a:p>
            <a:endParaRPr lang="en-US" dirty="0"/>
          </a:p>
          <a:p>
            <a:r>
              <a:rPr lang="en-US" dirty="0"/>
              <a:t>First fit analysis reveals that given </a:t>
            </a:r>
            <a:r>
              <a:rPr lang="en-US" i="1" dirty="0"/>
              <a:t>N</a:t>
            </a:r>
            <a:r>
              <a:rPr lang="en-US" dirty="0"/>
              <a:t> blocks allocated, 0.5 </a:t>
            </a:r>
            <a:r>
              <a:rPr lang="en-US" i="1" dirty="0"/>
              <a:t>N</a:t>
            </a:r>
            <a:r>
              <a:rPr lang="en-US" dirty="0"/>
              <a:t> blocks lost to fragmentation</a:t>
            </a:r>
          </a:p>
          <a:p>
            <a:pPr lvl="1"/>
            <a:r>
              <a:rPr lang="en-US" dirty="0"/>
              <a:t>1/3 may be unusable -&gt; </a:t>
            </a:r>
            <a:r>
              <a:rPr lang="en-US" b="1" dirty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313437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Reduce external fragmentation by </a:t>
            </a:r>
            <a:r>
              <a:rPr lang="en-US" b="1" dirty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dirty="0"/>
              <a:t>Shuffle memory contents to place all free memory together in one large block</a:t>
            </a:r>
          </a:p>
          <a:p>
            <a:pPr lvl="1"/>
            <a:r>
              <a:rPr lang="en-US" dirty="0"/>
              <a:t>Compaction is possible </a:t>
            </a:r>
            <a:r>
              <a:rPr lang="en-US" i="1" dirty="0"/>
              <a:t>only</a:t>
            </a:r>
            <a:r>
              <a:rPr lang="en-US" dirty="0"/>
              <a:t> if </a:t>
            </a:r>
            <a:r>
              <a:rPr lang="en-US" dirty="0">
                <a:solidFill>
                  <a:srgbClr val="C00000"/>
                </a:solidFill>
              </a:rPr>
              <a:t>relocation is dynamic</a:t>
            </a:r>
            <a:r>
              <a:rPr lang="en-US" dirty="0"/>
              <a:t>, and is done at execution time</a:t>
            </a:r>
          </a:p>
          <a:p>
            <a:pPr lvl="2"/>
            <a:r>
              <a:rPr lang="en-US" dirty="0"/>
              <a:t>Change relocation reg. </a:t>
            </a:r>
          </a:p>
          <a:p>
            <a:pPr lvl="1"/>
            <a:r>
              <a:rPr lang="en-US" dirty="0"/>
              <a:t>Cost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Internal Fragmentation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allocated memory may be slightly larger than requested memory; this size difference is memory internal to a partition, but not being used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9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903097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3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Paging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40700" cy="549949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Physical  address space of a process can be noncontiguous; </a:t>
            </a:r>
          </a:p>
          <a:p>
            <a:pPr lvl="1"/>
            <a:r>
              <a:rPr lang="en-US" dirty="0"/>
              <a:t>process allocates physical memory whenever the latter is available</a:t>
            </a:r>
          </a:p>
          <a:p>
            <a:endParaRPr lang="en-US" sz="800" dirty="0"/>
          </a:p>
          <a:p>
            <a:r>
              <a:rPr lang="en-US" dirty="0"/>
              <a:t>Divide physical memory into fixed-sized blocks called </a:t>
            </a:r>
            <a:r>
              <a:rPr lang="en-US" b="1" dirty="0">
                <a:solidFill>
                  <a:srgbClr val="3366FF"/>
                </a:solidFill>
              </a:rPr>
              <a:t>frames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Size </a:t>
            </a:r>
            <a:r>
              <a:rPr lang="en-US" dirty="0"/>
              <a:t>is power of 2, between 512 bytes and 16 Mbytes</a:t>
            </a:r>
            <a:endParaRPr lang="en-US" sz="800" dirty="0"/>
          </a:p>
          <a:p>
            <a:endParaRPr lang="en-US" dirty="0"/>
          </a:p>
          <a:p>
            <a:r>
              <a:rPr lang="en-US" dirty="0"/>
              <a:t>Divide logical memory into blocks of same size called </a:t>
            </a:r>
            <a:r>
              <a:rPr lang="en-US" b="1" dirty="0">
                <a:solidFill>
                  <a:srgbClr val="3366FF"/>
                </a:solidFill>
              </a:rPr>
              <a:t>pages</a:t>
            </a:r>
          </a:p>
          <a:p>
            <a:pPr lvl="1"/>
            <a:r>
              <a:rPr lang="en-US" dirty="0"/>
              <a:t>To run a program of size </a:t>
            </a:r>
            <a:r>
              <a:rPr lang="en-US" i="1" dirty="0"/>
              <a:t>N </a:t>
            </a:r>
            <a:r>
              <a:rPr lang="en-US" dirty="0"/>
              <a:t>pages, need to find </a:t>
            </a:r>
            <a:r>
              <a:rPr lang="en-US" i="1" dirty="0"/>
              <a:t>N</a:t>
            </a:r>
            <a:r>
              <a:rPr lang="en-US" dirty="0"/>
              <a:t> free frames and load program</a:t>
            </a:r>
          </a:p>
          <a:p>
            <a:pPr marL="457200" lvl="1" indent="0">
              <a:buNone/>
            </a:pPr>
            <a:endParaRPr lang="en-US" b="1" dirty="0">
              <a:solidFill>
                <a:srgbClr val="3366FF"/>
              </a:solidFill>
            </a:endParaRPr>
          </a:p>
          <a:p>
            <a:endParaRPr lang="en-US" b="1" dirty="0">
              <a:solidFill>
                <a:srgbClr val="3366FF"/>
              </a:solidFill>
            </a:endParaRPr>
          </a:p>
          <a:p>
            <a:r>
              <a:rPr lang="en-US" dirty="0"/>
              <a:t>Backing store likewise split into pages</a:t>
            </a:r>
          </a:p>
          <a:p>
            <a:endParaRPr lang="en-US" b="1" dirty="0">
              <a:solidFill>
                <a:srgbClr val="3366FF"/>
              </a:solidFill>
            </a:endParaRPr>
          </a:p>
          <a:p>
            <a:endParaRPr lang="en-US" sz="800" b="1" dirty="0">
              <a:solidFill>
                <a:srgbClr val="3366FF"/>
              </a:solidFill>
            </a:endParaRPr>
          </a:p>
          <a:p>
            <a:endParaRPr lang="en-US" sz="800" dirty="0"/>
          </a:p>
          <a:p>
            <a:endParaRPr lang="en-US" sz="800" dirty="0"/>
          </a:p>
          <a:p>
            <a:r>
              <a:rPr lang="en-US" dirty="0"/>
              <a:t>Set up a </a:t>
            </a:r>
            <a:r>
              <a:rPr lang="en-US" b="1" dirty="0">
                <a:solidFill>
                  <a:srgbClr val="3366FF"/>
                </a:solidFill>
              </a:rPr>
              <a:t>page table</a:t>
            </a:r>
            <a:r>
              <a:rPr lang="en-US" dirty="0"/>
              <a:t> to translate </a:t>
            </a:r>
            <a:r>
              <a:rPr lang="en-US" dirty="0">
                <a:solidFill>
                  <a:srgbClr val="FF0000"/>
                </a:solidFill>
              </a:rPr>
              <a:t>logica</a:t>
            </a:r>
            <a:r>
              <a:rPr lang="en-US" dirty="0"/>
              <a:t>l to </a:t>
            </a:r>
            <a:r>
              <a:rPr lang="en-US" dirty="0">
                <a:solidFill>
                  <a:srgbClr val="FF0000"/>
                </a:solidFill>
              </a:rPr>
              <a:t>physical </a:t>
            </a:r>
            <a:r>
              <a:rPr lang="en-US" dirty="0"/>
              <a:t>addresses</a:t>
            </a:r>
          </a:p>
          <a:p>
            <a:endParaRPr lang="en-US" sz="800" dirty="0"/>
          </a:p>
          <a:p>
            <a:endParaRPr lang="en-US" dirty="0"/>
          </a:p>
          <a:p>
            <a:r>
              <a:rPr lang="en-US" dirty="0"/>
              <a:t>System keeps track of all free frames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1095375" cy="150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368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39316"/>
            <a:ext cx="8229600" cy="645319"/>
          </a:xfrm>
        </p:spPr>
        <p:txBody>
          <a:bodyPr/>
          <a:lstStyle/>
          <a:p>
            <a:pPr eaLnBrk="1" hangingPunct="1"/>
            <a:r>
              <a:rPr lang="en-US" sz="2500"/>
              <a:t>Paging Model of Logical and Physical Memory</a:t>
            </a:r>
            <a:endParaRPr lang="en-US" sz="2000"/>
          </a:p>
        </p:txBody>
      </p:sp>
      <p:pic>
        <p:nvPicPr>
          <p:cNvPr id="29699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9343" y="1203723"/>
            <a:ext cx="4938183" cy="461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895600" y="1905000"/>
            <a:ext cx="10668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24400" y="2171700"/>
            <a:ext cx="1143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3000" y="472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page table</a:t>
            </a:r>
            <a:r>
              <a:rPr lang="en-US" dirty="0"/>
              <a:t> to translate </a:t>
            </a:r>
            <a:r>
              <a:rPr lang="en-US" dirty="0">
                <a:solidFill>
                  <a:srgbClr val="FF0000"/>
                </a:solidFill>
              </a:rPr>
              <a:t>logical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167307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667" y="277416"/>
            <a:ext cx="78401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Address Translation Scheme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377554"/>
            <a:ext cx="7731125" cy="44838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Address generated by CPU is divided into: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Page number (</a:t>
            </a:r>
            <a:r>
              <a:rPr lang="en-US" b="1" i="1" dirty="0">
                <a:solidFill>
                  <a:srgbClr val="3366FF"/>
                </a:solidFill>
              </a:rPr>
              <a:t>p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used as an index into a </a:t>
            </a:r>
            <a:r>
              <a:rPr lang="en-US" b="1" dirty="0">
                <a:solidFill>
                  <a:srgbClr val="3366FF"/>
                </a:solidFill>
              </a:rPr>
              <a:t>page table </a:t>
            </a:r>
          </a:p>
          <a:p>
            <a:pPr lvl="2"/>
            <a:r>
              <a:rPr lang="en-US" dirty="0"/>
              <a:t>which contains base address of each page in physical memory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Page offset (</a:t>
            </a:r>
            <a:r>
              <a:rPr lang="en-US" b="1" i="1" dirty="0">
                <a:solidFill>
                  <a:srgbClr val="3366FF"/>
                </a:solidFill>
              </a:rPr>
              <a:t>d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offset within a page</a:t>
            </a:r>
          </a:p>
          <a:p>
            <a:pPr lvl="2"/>
            <a:r>
              <a:rPr lang="en-US" dirty="0"/>
              <a:t>combined with base address to define the physical memory address that is sent to the memory unit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For given logical address space 2</a:t>
            </a:r>
            <a:r>
              <a:rPr lang="en-US" b="1" i="1" baseline="30000" dirty="0"/>
              <a:t>m </a:t>
            </a:r>
            <a:r>
              <a:rPr lang="en-US" b="1" dirty="0"/>
              <a:t>and page size</a:t>
            </a:r>
            <a:r>
              <a:rPr lang="en-US" b="1" baseline="30000" dirty="0"/>
              <a:t> </a:t>
            </a:r>
            <a:r>
              <a:rPr lang="en-US" b="1" i="1" dirty="0"/>
              <a:t>2</a:t>
            </a:r>
            <a:r>
              <a:rPr lang="en-US" b="1" baseline="30000" dirty="0"/>
              <a:t>n</a:t>
            </a: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2375906" y="4253391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7653" name="Line 1030"/>
          <p:cNvSpPr>
            <a:spLocks noChangeShapeType="1"/>
          </p:cNvSpPr>
          <p:nvPr/>
        </p:nvSpPr>
        <p:spPr bwMode="auto">
          <a:xfrm>
            <a:off x="4008914" y="392954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7654" name="Text Box 1031"/>
          <p:cNvSpPr txBox="1">
            <a:spLocks noChangeArrowheads="1"/>
          </p:cNvSpPr>
          <p:nvPr/>
        </p:nvSpPr>
        <p:spPr bwMode="auto">
          <a:xfrm>
            <a:off x="2209800" y="3818697"/>
            <a:ext cx="154400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page number</a:t>
            </a:r>
          </a:p>
        </p:txBody>
      </p:sp>
      <p:sp>
        <p:nvSpPr>
          <p:cNvPr id="27655" name="Text Box 1032"/>
          <p:cNvSpPr txBox="1">
            <a:spLocks noChangeArrowheads="1"/>
          </p:cNvSpPr>
          <p:nvPr/>
        </p:nvSpPr>
        <p:spPr bwMode="auto">
          <a:xfrm>
            <a:off x="4076664" y="3812148"/>
            <a:ext cx="132182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page offset</a:t>
            </a:r>
          </a:p>
        </p:txBody>
      </p:sp>
      <p:sp>
        <p:nvSpPr>
          <p:cNvPr id="27656" name="Text Box 1033"/>
          <p:cNvSpPr txBox="1">
            <a:spLocks noChangeArrowheads="1"/>
          </p:cNvSpPr>
          <p:nvPr/>
        </p:nvSpPr>
        <p:spPr bwMode="auto">
          <a:xfrm>
            <a:off x="2928542" y="4278872"/>
            <a:ext cx="31289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p</a:t>
            </a:r>
            <a:endParaRPr lang="en-US">
              <a:latin typeface="Helvetica" pitchFamily="34" charset="0"/>
            </a:endParaRPr>
          </a:p>
        </p:txBody>
      </p:sp>
      <p:sp>
        <p:nvSpPr>
          <p:cNvPr id="27657" name="Text Box 1035"/>
          <p:cNvSpPr txBox="1">
            <a:spLocks noChangeArrowheads="1"/>
          </p:cNvSpPr>
          <p:nvPr/>
        </p:nvSpPr>
        <p:spPr bwMode="auto">
          <a:xfrm>
            <a:off x="4377930" y="4308638"/>
            <a:ext cx="31289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d</a:t>
            </a:r>
            <a:endParaRPr lang="en-US">
              <a:latin typeface="Helvetica" pitchFamily="34" charset="0"/>
            </a:endParaRPr>
          </a:p>
        </p:txBody>
      </p:sp>
      <p:sp>
        <p:nvSpPr>
          <p:cNvPr id="27658" name="Text Box 1036"/>
          <p:cNvSpPr txBox="1">
            <a:spLocks noChangeArrowheads="1"/>
          </p:cNvSpPr>
          <p:nvPr/>
        </p:nvSpPr>
        <p:spPr bwMode="auto">
          <a:xfrm>
            <a:off x="2735739" y="4726547"/>
            <a:ext cx="79375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m - n</a:t>
            </a:r>
          </a:p>
        </p:txBody>
      </p:sp>
      <p:sp>
        <p:nvSpPr>
          <p:cNvPr id="27659" name="Text Box 1038"/>
          <p:cNvSpPr txBox="1">
            <a:spLocks noChangeArrowheads="1"/>
          </p:cNvSpPr>
          <p:nvPr/>
        </p:nvSpPr>
        <p:spPr bwMode="auto">
          <a:xfrm>
            <a:off x="4332765" y="4736072"/>
            <a:ext cx="43815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n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0" y="3048000"/>
            <a:ext cx="762000" cy="113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72200" y="3048000"/>
            <a:ext cx="0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6477000" y="3614738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3767138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8491" y="3200400"/>
            <a:ext cx="77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33850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472060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Paging Hardware</a:t>
            </a:r>
          </a:p>
        </p:txBody>
      </p:sp>
      <p:pic>
        <p:nvPicPr>
          <p:cNvPr id="28675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5442" y="914400"/>
            <a:ext cx="6772275" cy="403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65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286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Paging Example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04800" y="5937103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=2 and </a:t>
            </a:r>
            <a:r>
              <a:rPr lang="en-US" i="1" dirty="0">
                <a:latin typeface="Helvetica" pitchFamily="34" charset="0"/>
              </a:rPr>
              <a:t>m</a:t>
            </a:r>
            <a:r>
              <a:rPr lang="en-US" dirty="0">
                <a:latin typeface="Helvetica" pitchFamily="34" charset="0"/>
              </a:rPr>
              <a:t>=4   32-byte memory and 4-byte pages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192" y="1270397"/>
            <a:ext cx="376025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8600" y="1270397"/>
            <a:ext cx="215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 address = 16</a:t>
            </a:r>
          </a:p>
          <a:p>
            <a:r>
              <a:rPr lang="en-US" dirty="0"/>
              <a:t>Page size=4</a:t>
            </a:r>
          </a:p>
          <a:p>
            <a:r>
              <a:rPr lang="en-US" dirty="0"/>
              <a:t>Physical memory=32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810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819392"/>
            <a:ext cx="2057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address 0</a:t>
            </a:r>
          </a:p>
          <a:p>
            <a:r>
              <a:rPr lang="en-US" dirty="0"/>
              <a:t>(0*4+0)</a:t>
            </a:r>
          </a:p>
          <a:p>
            <a:r>
              <a:rPr lang="en-US" dirty="0"/>
              <a:t>Physical address: (5*4+0)=20</a:t>
            </a:r>
          </a:p>
          <a:p>
            <a:endParaRPr lang="en-US" dirty="0"/>
          </a:p>
          <a:p>
            <a:r>
              <a:rPr lang="en-US" dirty="0"/>
              <a:t>Logical address 3</a:t>
            </a:r>
          </a:p>
          <a:p>
            <a:r>
              <a:rPr lang="en-US" dirty="0"/>
              <a:t>(0*4+3)</a:t>
            </a:r>
          </a:p>
          <a:p>
            <a:r>
              <a:rPr lang="en-US" dirty="0"/>
              <a:t>Physical address:</a:t>
            </a:r>
          </a:p>
          <a:p>
            <a:r>
              <a:rPr lang="en-US" dirty="0"/>
              <a:t>(5*4+0)=23</a:t>
            </a:r>
          </a:p>
          <a:p>
            <a:endParaRPr lang="en-US" dirty="0"/>
          </a:p>
          <a:p>
            <a:r>
              <a:rPr lang="en-US" dirty="0"/>
              <a:t>Logical address 4</a:t>
            </a:r>
          </a:p>
          <a:p>
            <a:r>
              <a:rPr lang="en-US" dirty="0"/>
              <a:t>(1*4+0)</a:t>
            </a:r>
          </a:p>
          <a:p>
            <a:r>
              <a:rPr lang="en-US" dirty="0"/>
              <a:t>Physical address:</a:t>
            </a:r>
          </a:p>
          <a:p>
            <a:r>
              <a:rPr lang="en-US" dirty="0"/>
              <a:t>(6*4+0)=24</a:t>
            </a:r>
          </a:p>
          <a:p>
            <a:endParaRPr lang="en-US" dirty="0"/>
          </a:p>
          <a:p>
            <a:r>
              <a:rPr lang="en-US" dirty="0"/>
              <a:t>Logical address 13 </a:t>
            </a:r>
          </a:p>
          <a:p>
            <a:r>
              <a:rPr lang="en-US" dirty="0"/>
              <a:t>(3*4+1)</a:t>
            </a:r>
          </a:p>
          <a:p>
            <a:r>
              <a:rPr lang="en-US" dirty="0"/>
              <a:t>Physical address: (2*4+1)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736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address binding</a:t>
            </a:r>
          </a:p>
        </p:txBody>
      </p:sp>
    </p:spTree>
    <p:extLst>
      <p:ext uri="{BB962C8B-B14F-4D97-AF65-F5344CB8AC3E}">
        <p14:creationId xmlns:p14="http://schemas.microsoft.com/office/powerpoint/2010/main" val="410939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External fragmentation?? </a:t>
            </a:r>
          </a:p>
          <a:p>
            <a:r>
              <a:rPr lang="en-US" dirty="0"/>
              <a:t>Calculating internal fragmentation</a:t>
            </a:r>
          </a:p>
          <a:p>
            <a:pPr lvl="1"/>
            <a:r>
              <a:rPr lang="en-US" dirty="0"/>
              <a:t>Page size = 2,048 bytes</a:t>
            </a:r>
          </a:p>
          <a:p>
            <a:pPr lvl="1"/>
            <a:r>
              <a:rPr lang="en-US" dirty="0"/>
              <a:t>Process size = 72,766 bytes</a:t>
            </a:r>
          </a:p>
          <a:p>
            <a:pPr lvl="1"/>
            <a:r>
              <a:rPr lang="en-US" dirty="0"/>
              <a:t>35 pages + 1,086 bytes</a:t>
            </a:r>
          </a:p>
          <a:p>
            <a:pPr lvl="1"/>
            <a:r>
              <a:rPr lang="en-US" dirty="0"/>
              <a:t>Internal fragmentation of 2,048 - 1,086 = 962 bytes</a:t>
            </a:r>
          </a:p>
          <a:p>
            <a:r>
              <a:rPr lang="en-US" dirty="0"/>
              <a:t>So small frame sizes desirable?</a:t>
            </a:r>
          </a:p>
          <a:p>
            <a:pPr lvl="1"/>
            <a:r>
              <a:rPr lang="en-US" dirty="0"/>
              <a:t>But increases the page table size</a:t>
            </a:r>
          </a:p>
          <a:p>
            <a:pPr lvl="1"/>
            <a:r>
              <a:rPr lang="en-US" dirty="0"/>
              <a:t>Poor disk I/O </a:t>
            </a:r>
          </a:p>
          <a:p>
            <a:pPr lvl="1"/>
            <a:r>
              <a:rPr lang="en-US" dirty="0"/>
              <a:t>Page sizes growing over time</a:t>
            </a:r>
          </a:p>
          <a:p>
            <a:pPr lvl="2"/>
            <a:r>
              <a:rPr lang="en-US" dirty="0"/>
              <a:t>Solaris supports two page sizes – 8 KB and 4 MB</a:t>
            </a:r>
          </a:p>
          <a:p>
            <a:r>
              <a:rPr lang="en-US" dirty="0"/>
              <a:t>User’s view and physical memory now very different</a:t>
            </a:r>
          </a:p>
          <a:p>
            <a:pPr lvl="1"/>
            <a:r>
              <a:rPr lang="en-US" dirty="0"/>
              <a:t>user view=&gt; process contains in single contiguous memory space</a:t>
            </a:r>
          </a:p>
          <a:p>
            <a:r>
              <a:rPr lang="en-US" dirty="0"/>
              <a:t>By implementation process can only access its own memory</a:t>
            </a:r>
          </a:p>
          <a:p>
            <a:pPr lvl="1"/>
            <a:r>
              <a:rPr 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9552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are we going to learn? </a:t>
            </a:r>
          </a:p>
          <a:p>
            <a:r>
              <a:rPr lang="en-US" b="1" i="1" dirty="0"/>
              <a:t>Basic Memory Management:</a:t>
            </a:r>
            <a:r>
              <a:rPr lang="en-US" dirty="0"/>
              <a:t> logical vs. physical address space, protection, contiguous memory allocation, paging, segmentation, segmentation with paging. 		 </a:t>
            </a:r>
          </a:p>
          <a:p>
            <a:pPr marL="0" indent="0" hangingPunc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i="1" dirty="0"/>
              <a:t>Virtual Memory:</a:t>
            </a:r>
            <a:r>
              <a:rPr lang="en-US" dirty="0"/>
              <a:t> background, demand paging, performance, page replacement, page replacement algorithms (FCFS, LRU), allocation of frames, thrashing. 	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07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page table entry 4 bytes (32 bits) long</a:t>
            </a:r>
          </a:p>
          <a:p>
            <a:r>
              <a:rPr lang="en-US" dirty="0"/>
              <a:t>Each entry can point to 2</a:t>
            </a:r>
            <a:r>
              <a:rPr lang="en-US" baseline="30000" dirty="0"/>
              <a:t>32</a:t>
            </a:r>
            <a:r>
              <a:rPr lang="en-US" dirty="0"/>
              <a:t> page frames</a:t>
            </a:r>
          </a:p>
          <a:p>
            <a:r>
              <a:rPr lang="en-US" dirty="0"/>
              <a:t>If each frame is 4 KB</a:t>
            </a:r>
          </a:p>
          <a:p>
            <a:r>
              <a:rPr lang="en-US" dirty="0"/>
              <a:t>The system can address 2</a:t>
            </a:r>
            <a:r>
              <a:rPr lang="en-US" baseline="30000" dirty="0"/>
              <a:t>44</a:t>
            </a:r>
            <a:r>
              <a:rPr lang="en-US" dirty="0"/>
              <a:t> bytes (16TB) of physical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029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 space 16MB.</a:t>
            </a:r>
          </a:p>
          <a:p>
            <a:r>
              <a:rPr lang="en-US" dirty="0"/>
              <a:t>Page table size?</a:t>
            </a:r>
          </a:p>
        </p:txBody>
      </p:sp>
    </p:spTree>
    <p:extLst>
      <p:ext uri="{BB962C8B-B14F-4D97-AF65-F5344CB8AC3E}">
        <p14:creationId xmlns:p14="http://schemas.microsoft.com/office/powerpoint/2010/main" val="157074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P1 arrives</a:t>
            </a:r>
          </a:p>
          <a:p>
            <a:r>
              <a:rPr lang="en-US" dirty="0"/>
              <a:t>Requires n pages =&gt; n frames must be available</a:t>
            </a:r>
          </a:p>
          <a:p>
            <a:r>
              <a:rPr lang="en-US" dirty="0"/>
              <a:t>Allocate n frames to the process P1</a:t>
            </a:r>
          </a:p>
          <a:p>
            <a:r>
              <a:rPr lang="en-US" dirty="0"/>
              <a:t>Create page table for P1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1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Free Frames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928188" y="6001229"/>
            <a:ext cx="190307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Before allocation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343831" y="5963129"/>
            <a:ext cx="1710715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After allocation</a:t>
            </a: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176" y="1360885"/>
            <a:ext cx="6202891" cy="444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9600" y="762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Frame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5638800"/>
            <a:ext cx="135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9" y="5638800"/>
            <a:ext cx="135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41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Use’s 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4572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System’s view</a:t>
            </a:r>
          </a:p>
        </p:txBody>
      </p:sp>
    </p:spTree>
    <p:extLst>
      <p:ext uri="{BB962C8B-B14F-4D97-AF65-F5344CB8AC3E}">
        <p14:creationId xmlns:p14="http://schemas.microsoft.com/office/powerpoint/2010/main" val="3893754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Page Table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7554"/>
            <a:ext cx="8534400" cy="50994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each process, Page table is kept in main memory</a:t>
            </a:r>
          </a:p>
          <a:p>
            <a:endParaRPr lang="en-US" sz="800" dirty="0"/>
          </a:p>
          <a:p>
            <a:r>
              <a:rPr lang="en-US" b="1" dirty="0">
                <a:solidFill>
                  <a:srgbClr val="3366FF"/>
                </a:solidFill>
              </a:rPr>
              <a:t>Page-table base register (PTBR)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points to the page table</a:t>
            </a:r>
          </a:p>
          <a:p>
            <a:endParaRPr lang="en-US" sz="800" dirty="0"/>
          </a:p>
          <a:p>
            <a:r>
              <a:rPr lang="en-US" b="1" dirty="0">
                <a:solidFill>
                  <a:srgbClr val="3366FF"/>
                </a:solidFill>
              </a:rPr>
              <a:t>Page-table length register (PTLR)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indicates size of the page table</a:t>
            </a:r>
          </a:p>
          <a:p>
            <a:endParaRPr lang="en-US" sz="800" dirty="0"/>
          </a:p>
          <a:p>
            <a:r>
              <a:rPr lang="en-US" dirty="0"/>
              <a:t>In this scheme every data/instruction access requires two memory accesses</a:t>
            </a:r>
          </a:p>
          <a:p>
            <a:pPr lvl="1"/>
            <a:r>
              <a:rPr lang="en-US" dirty="0"/>
              <a:t>One for the page table and one for the data / instruction</a:t>
            </a:r>
          </a:p>
          <a:p>
            <a:endParaRPr lang="en-US" sz="800" dirty="0"/>
          </a:p>
          <a:p>
            <a:r>
              <a:rPr lang="en-US" dirty="0"/>
              <a:t>The two memory access problem can be solved by the use of a special fast-lookup hardware cache called </a:t>
            </a:r>
            <a:r>
              <a:rPr lang="en-US" b="1" dirty="0">
                <a:solidFill>
                  <a:srgbClr val="3366FF"/>
                </a:solidFill>
              </a:rPr>
              <a:t>associative memory </a:t>
            </a:r>
            <a:r>
              <a:rPr lang="en-US" dirty="0"/>
              <a:t>or </a:t>
            </a:r>
            <a:r>
              <a:rPr lang="en-US" b="1" dirty="0">
                <a:solidFill>
                  <a:srgbClr val="3366FF"/>
                </a:solidFill>
              </a:rPr>
              <a:t>translation look-aside buffers (TLBs)</a:t>
            </a:r>
          </a:p>
          <a:p>
            <a:endParaRPr lang="en-US" sz="800" b="1" dirty="0">
              <a:solidFill>
                <a:srgbClr val="3366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45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Paging Hardware With TLB</a:t>
            </a:r>
            <a:endParaRPr lang="en-US" sz="2400"/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1362075"/>
            <a:ext cx="6101292" cy="461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764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Effective Access Time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4926"/>
            <a:ext cx="7942792" cy="517207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/>
              <a:t>Associative Lookup = </a:t>
            </a:r>
            <a:r>
              <a:rPr lang="en-US" dirty="0">
                <a:sym typeface="Symbol" pitchFamily="18" charset="2"/>
              </a:rPr>
              <a:t> time unit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buNone/>
              <a:tabLst>
                <a:tab pos="2063592" algn="l"/>
                <a:tab pos="2568099" algn="l"/>
              </a:tabLst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Hit ratio – percentage of times that a page number is found in the associative registers; ratio related to size of TLB</a:t>
            </a:r>
          </a:p>
          <a:p>
            <a:pPr>
              <a:lnSpc>
                <a:spcPct val="90000"/>
              </a:lnSpc>
              <a:buNone/>
              <a:tabLst>
                <a:tab pos="2063592" algn="l"/>
                <a:tab pos="2568099" algn="l"/>
              </a:tabLst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Consider  = 80%,  = 20ns for TLB search, 100ns for memory access</a:t>
            </a: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b="1" dirty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3366FF"/>
                </a:solidFill>
                <a:sym typeface="Symbol" pitchFamily="18" charset="2"/>
              </a:rPr>
              <a:t>(EAT)</a:t>
            </a:r>
          </a:p>
          <a:p>
            <a:pPr>
              <a:lnSpc>
                <a:spcPct val="90000"/>
              </a:lnSpc>
              <a:buNone/>
              <a:tabLst>
                <a:tab pos="2063592" algn="l"/>
                <a:tab pos="2568099" algn="l"/>
              </a:tabLst>
            </a:pPr>
            <a:r>
              <a:rPr lang="en-US" dirty="0"/>
              <a:t>		EAT = (100 + </a:t>
            </a:r>
            <a:r>
              <a:rPr lang="en-US" dirty="0">
                <a:sym typeface="Symbol" pitchFamily="18" charset="2"/>
              </a:rPr>
              <a:t>)  + (200 + )(1 – )</a:t>
            </a:r>
          </a:p>
          <a:p>
            <a:pPr>
              <a:lnSpc>
                <a:spcPct val="90000"/>
              </a:lnSpc>
              <a:buNone/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			</a:t>
            </a:r>
            <a:endParaRPr lang="en-US" dirty="0"/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Consider  = 80%,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EAT = 0.80 x 120 + 0.20 x 220 = 140ns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Consider better hit ratio -&gt;   = 98%,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sym typeface="Symbol" pitchFamily="18" charset="2"/>
              </a:rPr>
              <a:t>EAT = 0.98 x 120 + 0.02 x 220 = 122ns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063592" algn="l"/>
                <a:tab pos="2568099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Protection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2000" y="1377554"/>
            <a:ext cx="7759700" cy="4469606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/>
              <a:t>Can also add more bits to indicate page execute-only, and so on</a:t>
            </a:r>
            <a:br>
              <a:rPr lang="en-US"/>
            </a:br>
            <a:endParaRPr lang="en-US"/>
          </a:p>
          <a:p>
            <a:r>
              <a:rPr lang="en-US" b="1">
                <a:solidFill>
                  <a:srgbClr val="3366FF"/>
                </a:solidFill>
              </a:rPr>
              <a:t>Valid-invalid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bit attached to each entry in the page table:</a:t>
            </a:r>
          </a:p>
          <a:p>
            <a:pPr lvl="1"/>
            <a:r>
              <a:rPr lang="en-US"/>
              <a:t>“valid” indicates that the associated page is in the process’ logical address space, and is thus a legal page</a:t>
            </a:r>
          </a:p>
          <a:p>
            <a:pPr lvl="1"/>
            <a:r>
              <a:rPr lang="en-US"/>
              <a:t>“invalid” indicates that the page is not in the process’ logical address space</a:t>
            </a:r>
          </a:p>
          <a:p>
            <a:pPr lvl="1"/>
            <a:r>
              <a:rPr lang="en-US"/>
              <a:t>Or use PTLR</a:t>
            </a:r>
          </a:p>
          <a:p>
            <a:pPr lvl="1"/>
            <a:endParaRPr lang="en-US"/>
          </a:p>
          <a:p>
            <a:r>
              <a:rPr lang="en-US"/>
              <a:t>Any violations result in a trap to the kernel</a:t>
            </a:r>
          </a:p>
        </p:txBody>
      </p:sp>
    </p:spTree>
    <p:extLst>
      <p:ext uri="{BB962C8B-B14F-4D97-AF65-F5344CB8AC3E}">
        <p14:creationId xmlns:p14="http://schemas.microsoft.com/office/powerpoint/2010/main" val="2647873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867" y="0"/>
            <a:ext cx="7567083" cy="9036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Valid (v) or Invalid (i) </a:t>
            </a:r>
            <a:br>
              <a:rPr lang="en-US" sz="2800"/>
            </a:br>
            <a:r>
              <a:rPr lang="en-US" sz="2800"/>
              <a:t>Bit In A Page Table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7226" y="1341835"/>
            <a:ext cx="5505450" cy="477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0" y="1066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bit address space  (0 to 16383)</a:t>
            </a:r>
          </a:p>
          <a:p>
            <a:r>
              <a:rPr lang="en-US" dirty="0"/>
              <a:t>Page size 2KB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P1 uses only 0 to 10468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4876800"/>
            <a:ext cx="78422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556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fragmentation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562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of PTLR (length)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44689"/>
              </p:ext>
            </p:extLst>
          </p:nvPr>
        </p:nvGraphicFramePr>
        <p:xfrm>
          <a:off x="381000" y="2250440"/>
          <a:ext cx="8382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8610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526857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System with 40 users</a:t>
            </a:r>
          </a:p>
          <a:p>
            <a:pPr lvl="1"/>
            <a:r>
              <a:rPr lang="en-US" sz="2400" dirty="0"/>
              <a:t>Use common text editor</a:t>
            </a:r>
          </a:p>
          <a:p>
            <a:r>
              <a:rPr lang="en-US" sz="2400" dirty="0"/>
              <a:t>Text editor contains 150KB code 50KB data (page size 50KB)</a:t>
            </a:r>
          </a:p>
          <a:p>
            <a:pPr lvl="1"/>
            <a:r>
              <a:rPr lang="en-US" sz="2400" dirty="0"/>
              <a:t>8000KB!</a:t>
            </a:r>
          </a:p>
          <a:p>
            <a:r>
              <a:rPr lang="en-US" sz="2400" b="1" dirty="0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sz="2400" dirty="0"/>
              <a:t>One copy of read-only (</a:t>
            </a:r>
            <a:r>
              <a:rPr lang="en-US" sz="2400" b="1" dirty="0">
                <a:solidFill>
                  <a:srgbClr val="3366FF"/>
                </a:solidFill>
              </a:rPr>
              <a:t>reentrant</a:t>
            </a:r>
            <a:r>
              <a:rPr lang="en-US" sz="2400" dirty="0"/>
              <a:t>) code shared among processes (i.e., text editors, compilers, window systems)</a:t>
            </a:r>
          </a:p>
          <a:p>
            <a:pPr lvl="2"/>
            <a:r>
              <a:rPr lang="en-US" sz="2000" dirty="0"/>
              <a:t>Code never changes during execution</a:t>
            </a:r>
          </a:p>
          <a:p>
            <a:r>
              <a:rPr lang="en-US" sz="2400" dirty="0"/>
              <a:t>Only one copy of the editor in the memory</a:t>
            </a:r>
          </a:p>
          <a:p>
            <a:r>
              <a:rPr lang="en-US" sz="2400" dirty="0"/>
              <a:t>Total memory consumption</a:t>
            </a:r>
          </a:p>
          <a:p>
            <a:pPr lvl="1"/>
            <a:r>
              <a:rPr lang="en-US" sz="2000" dirty="0"/>
              <a:t>40*50+150=2150KB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Shared Pages Example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6091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Shared Pages Example</a:t>
            </a:r>
            <a:endParaRPr lang="en-US" sz="2400"/>
          </a:p>
        </p:txBody>
      </p:sp>
      <p:pic>
        <p:nvPicPr>
          <p:cNvPr id="40963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009650"/>
            <a:ext cx="522181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98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0450" y="277416"/>
            <a:ext cx="676486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77554"/>
            <a:ext cx="7959725" cy="5175646"/>
          </a:xfrm>
        </p:spPr>
        <p:txBody>
          <a:bodyPr>
            <a:normAutofit/>
          </a:bodyPr>
          <a:lstStyle/>
          <a:p>
            <a:r>
              <a:rPr lang="en-US" dirty="0"/>
              <a:t>Program must be brought (from disk)  into memory</a:t>
            </a:r>
          </a:p>
          <a:p>
            <a:r>
              <a:rPr lang="en-US" dirty="0"/>
              <a:t>Fetch-decode-execute cycle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dirty="0"/>
              <a:t>Memory unit only sees a stream of addresses + read requests, or address + data and write requests</a:t>
            </a:r>
          </a:p>
          <a:p>
            <a:r>
              <a:rPr lang="en-US" dirty="0"/>
              <a:t>Sequence of memory addresses generated by running program </a:t>
            </a:r>
          </a:p>
          <a:p>
            <a:endParaRPr lang="en-US" sz="800" dirty="0"/>
          </a:p>
          <a:p>
            <a:endParaRPr lang="en-US" sz="800" dirty="0"/>
          </a:p>
          <a:p>
            <a:pPr>
              <a:buFont typeface="Monotype Sorts" charset="2"/>
              <a:buNone/>
            </a:pP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41763"/>
            <a:ext cx="931248" cy="62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0" y="2241762"/>
            <a:ext cx="1066800" cy="73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84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086600" y="2362200"/>
            <a:ext cx="6858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209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028700" y="914400"/>
            <a:ext cx="6743700" cy="283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69784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09687"/>
            <a:ext cx="8458200" cy="5243513"/>
          </a:xfrm>
        </p:spPr>
        <p:txBody>
          <a:bodyPr>
            <a:normAutofit/>
          </a:bodyPr>
          <a:lstStyle/>
          <a:p>
            <a:r>
              <a:rPr lang="en-US" dirty="0"/>
              <a:t>Code needs to be in memory to execute, but entire program rarely used</a:t>
            </a:r>
          </a:p>
          <a:p>
            <a:pPr lvl="1"/>
            <a:r>
              <a:rPr lang="en-US" dirty="0"/>
              <a:t>Error code, unusual routines, large data structures</a:t>
            </a:r>
          </a:p>
          <a:p>
            <a:r>
              <a:rPr lang="en-US" dirty="0"/>
              <a:t>Entire program code not needed at same time</a:t>
            </a:r>
          </a:p>
          <a:p>
            <a:r>
              <a:rPr lang="en-US" dirty="0"/>
              <a:t>Consider ability to execute partially-loaded program</a:t>
            </a:r>
          </a:p>
          <a:p>
            <a:pPr lvl="1"/>
            <a:r>
              <a:rPr lang="en-US" dirty="0"/>
              <a:t>Program no longer constrained by limits of physical memory</a:t>
            </a:r>
          </a:p>
          <a:p>
            <a:pPr lvl="1"/>
            <a:r>
              <a:rPr lang="en-US" dirty="0"/>
              <a:t>programs could be larger than physical memory</a:t>
            </a:r>
          </a:p>
          <a:p>
            <a:pPr lvl="1"/>
            <a:r>
              <a:rPr lang="en-US" dirty="0"/>
              <a:t>More processes can be accommodated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0167" y="28575"/>
            <a:ext cx="8160809" cy="84415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Virtual Memory That is </a:t>
            </a:r>
            <a:br>
              <a:rPr lang="en-US" sz="2800"/>
            </a:br>
            <a:r>
              <a:rPr lang="en-US" sz="2800"/>
              <a:t>Larger Than Physical Memory</a:t>
            </a:r>
          </a:p>
        </p:txBody>
      </p:sp>
      <p:pic>
        <p:nvPicPr>
          <p:cNvPr id="9219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1029891"/>
            <a:ext cx="6413500" cy="50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399" y="2971800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virtual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800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memory</a:t>
            </a:r>
          </a:p>
        </p:txBody>
      </p:sp>
    </p:spTree>
    <p:extLst>
      <p:ext uri="{BB962C8B-B14F-4D97-AF65-F5344CB8AC3E}">
        <p14:creationId xmlns:p14="http://schemas.microsoft.com/office/powerpoint/2010/main" val="3571293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P1 arrives</a:t>
            </a:r>
          </a:p>
          <a:p>
            <a:r>
              <a:rPr lang="en-US" dirty="0"/>
              <a:t>Requires n pages =&gt; n frames must be available</a:t>
            </a:r>
          </a:p>
          <a:p>
            <a:r>
              <a:rPr lang="en-US" dirty="0"/>
              <a:t>Allocate n frames to the process P1</a:t>
            </a:r>
          </a:p>
          <a:p>
            <a:r>
              <a:rPr lang="en-US" dirty="0"/>
              <a:t>Create page table for P1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Allocate &lt; n frames </a:t>
            </a:r>
          </a:p>
        </p:txBody>
      </p:sp>
    </p:spTree>
    <p:extLst>
      <p:ext uri="{BB962C8B-B14F-4D97-AF65-F5344CB8AC3E}">
        <p14:creationId xmlns:p14="http://schemas.microsoft.com/office/powerpoint/2010/main" val="2872101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7"/>
            <a:ext cx="8305800" cy="53959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Virtual memory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separation of user logical memory from physical memory</a:t>
            </a:r>
          </a:p>
          <a:p>
            <a:pPr lvl="1"/>
            <a:r>
              <a:rPr lang="en-US" dirty="0"/>
              <a:t>Extremely large logical space is available to programmer</a:t>
            </a:r>
          </a:p>
          <a:p>
            <a:pPr lvl="1"/>
            <a:r>
              <a:rPr lang="en-US" dirty="0"/>
              <a:t>Concentrate on the problem </a:t>
            </a:r>
          </a:p>
          <a:p>
            <a:r>
              <a:rPr lang="en-US" dirty="0"/>
              <a:t>Only part of the program needs to be in memory for execution</a:t>
            </a:r>
          </a:p>
          <a:p>
            <a:pPr lvl="1"/>
            <a:r>
              <a:rPr lang="en-US" dirty="0"/>
              <a:t>Logical address space can therefore be much larger than physical address space</a:t>
            </a:r>
          </a:p>
          <a:p>
            <a:pPr lvl="1"/>
            <a:r>
              <a:rPr lang="en-US" dirty="0"/>
              <a:t>Starts with address 0, allocates contiguous logical memory </a:t>
            </a:r>
          </a:p>
          <a:p>
            <a:pPr lvl="1"/>
            <a:r>
              <a:rPr lang="en-US" dirty="0"/>
              <a:t>Physical memory</a:t>
            </a:r>
          </a:p>
          <a:p>
            <a:pPr lvl="2"/>
            <a:r>
              <a:rPr lang="en-US" dirty="0"/>
              <a:t>Collection of frame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Virtual memory can be implemented via:</a:t>
            </a:r>
          </a:p>
          <a:p>
            <a:pPr lvl="1"/>
            <a:r>
              <a:rPr lang="en-US" dirty="0"/>
              <a:t>Demand paging </a:t>
            </a:r>
          </a:p>
          <a:p>
            <a:pPr lvl="1"/>
            <a:r>
              <a:rPr lang="en-US" dirty="0"/>
              <a:t>Demand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673375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3487"/>
            <a:ext cx="8610600" cy="54721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Bring a page into memory only when it is needed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sym typeface="Symbol" charset="2"/>
              </a:rPr>
              <a:t>Lazy swapper</a:t>
            </a:r>
            <a:r>
              <a:rPr lang="en-US" dirty="0">
                <a:solidFill>
                  <a:srgbClr val="3366FF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Swapper that deals with pages is a </a:t>
            </a:r>
            <a:r>
              <a:rPr lang="en-US" b="1" dirty="0">
                <a:solidFill>
                  <a:srgbClr val="3366FF"/>
                </a:solidFill>
                <a:sym typeface="Symbol" charset="2"/>
              </a:rPr>
              <a:t>pager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users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Page is needed </a:t>
            </a:r>
            <a:r>
              <a:rPr lang="en-US" dirty="0">
                <a:sym typeface="Symbol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invalid reference </a:t>
            </a:r>
            <a:r>
              <a:rPr lang="en-US" dirty="0">
                <a:sym typeface="Symbol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not-in-memory  bring to memory</a:t>
            </a:r>
          </a:p>
          <a:p>
            <a:pPr lvl="1"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dirty="0"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52488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Valid address information is available in PCB</a:t>
            </a:r>
          </a:p>
        </p:txBody>
      </p:sp>
    </p:spTree>
    <p:extLst>
      <p:ext uri="{BB962C8B-B14F-4D97-AF65-F5344CB8AC3E}">
        <p14:creationId xmlns:p14="http://schemas.microsoft.com/office/powerpoint/2010/main" val="3144170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8575"/>
            <a:ext cx="8350250" cy="84415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Transfer of a Paged Memory to </a:t>
            </a:r>
            <a:br>
              <a:rPr lang="en-US" sz="2800"/>
            </a:br>
            <a:r>
              <a:rPr lang="en-US" sz="2800"/>
              <a:t>Contiguous Disk Space</a:t>
            </a:r>
          </a:p>
        </p:txBody>
      </p:sp>
      <p:pic>
        <p:nvPicPr>
          <p:cNvPr id="143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371600"/>
            <a:ext cx="5657850" cy="518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" y="11430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When we want to execute a process, swap 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Instead of swap in entire process, load page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Pager</a:t>
            </a:r>
          </a:p>
        </p:txBody>
      </p:sp>
    </p:spTree>
    <p:extLst>
      <p:ext uri="{BB962C8B-B14F-4D97-AF65-F5344CB8AC3E}">
        <p14:creationId xmlns:p14="http://schemas.microsoft.com/office/powerpoint/2010/main" val="4009078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642" y="38100"/>
            <a:ext cx="8360833" cy="84415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Page Table When Some Pages </a:t>
            </a:r>
            <a:br>
              <a:rPr lang="en-US" sz="2800"/>
            </a:br>
            <a:r>
              <a:rPr lang="en-US" sz="2800"/>
              <a:t>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192" y="975122"/>
            <a:ext cx="5356225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" y="5105400"/>
            <a:ext cx="404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Pager loads few necessary pages in memory </a:t>
            </a:r>
          </a:p>
        </p:txBody>
      </p:sp>
    </p:spTree>
    <p:extLst>
      <p:ext uri="{BB962C8B-B14F-4D97-AF65-F5344CB8AC3E}">
        <p14:creationId xmlns:p14="http://schemas.microsoft.com/office/powerpoint/2010/main" val="412349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058466"/>
            <a:ext cx="7780867" cy="54721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With each page table entry a valid–invalid bit is associated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v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 in-memory – </a:t>
            </a:r>
            <a:r>
              <a:rPr lang="en-US" sz="2000" b="1" dirty="0">
                <a:solidFill>
                  <a:srgbClr val="3366FF"/>
                </a:solidFill>
                <a:sym typeface="Symbol" charset="2"/>
              </a:rPr>
              <a:t>memory resident</a:t>
            </a:r>
            <a:r>
              <a:rPr lang="en-US" sz="2000" dirty="0">
                <a:sym typeface="Symbol" charset="2"/>
              </a:rPr>
              <a:t>,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z="2000" dirty="0">
                <a:sym typeface="Symbol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Initially valid–invalid bit is set to</a:t>
            </a:r>
            <a:r>
              <a:rPr lang="en-US" sz="2000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z="2000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Example of a page table snapshot:</a:t>
            </a: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br>
              <a:rPr lang="en-US" sz="2000" dirty="0">
                <a:sym typeface="Symbol" charset="2"/>
              </a:rPr>
            </a:b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During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>
                <a:sym typeface="Symbol" charset="2"/>
              </a:rPr>
              <a:t>      is</a:t>
            </a:r>
            <a:r>
              <a:rPr lang="en-US" sz="2000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z="2000" dirty="0">
                <a:sym typeface="Symbol" charset="2"/>
              </a:rPr>
              <a:t>  page fault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2360613" y="2736850"/>
            <a:ext cx="2649537" cy="3122613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2286000" y="31162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2286000" y="35226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2286000" y="39290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2286000" y="43354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2286000" y="47418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2286000" y="5484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286000" y="58594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>
            <a:off x="4457700" y="2303463"/>
            <a:ext cx="0" cy="35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602163" y="271145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4605338" y="311150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4602163" y="351155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4605338" y="394970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4641850" y="437515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4641850" y="549275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4641850" y="54102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116263" y="4883150"/>
            <a:ext cx="5588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….</a:t>
            </a:r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2841625" y="2286000"/>
            <a:ext cx="1219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Frame #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4530725" y="2286000"/>
            <a:ext cx="19462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valid-invalid bit</a:t>
            </a: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5548312" y="4343400"/>
            <a:ext cx="14620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Helvetica" charset="0"/>
              </a:rPr>
              <a:t>page table</a:t>
            </a:r>
          </a:p>
        </p:txBody>
      </p:sp>
      <p:cxnSp>
        <p:nvCxnSpPr>
          <p:cNvPr id="3" name="Straight Arrow Connector 2"/>
          <p:cNvCxnSpPr>
            <a:stCxn id="59" idx="3"/>
          </p:cNvCxnSpPr>
          <p:nvPr/>
        </p:nvCxnSpPr>
        <p:spPr>
          <a:xfrm>
            <a:off x="4968875" y="5614194"/>
            <a:ext cx="1050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72200" y="5410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address</a:t>
            </a:r>
          </a:p>
        </p:txBody>
      </p:sp>
    </p:spTree>
    <p:extLst>
      <p:ext uri="{BB962C8B-B14F-4D97-AF65-F5344CB8AC3E}">
        <p14:creationId xmlns:p14="http://schemas.microsoft.com/office/powerpoint/2010/main" val="3910602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the page in not in memory,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400" dirty="0">
                <a:solidFill>
                  <a:srgbClr val="3366FF"/>
                </a:solidFill>
                <a:sym typeface="Symbol" charset="2"/>
              </a:rPr>
              <a:t>              </a:t>
            </a:r>
            <a:r>
              <a:rPr lang="en-US" sz="2400" b="1" dirty="0">
                <a:solidFill>
                  <a:srgbClr val="3366FF"/>
                </a:solidFill>
                <a:sym typeface="Symbol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2400" b="1" dirty="0">
              <a:solidFill>
                <a:srgbClr val="3366FF"/>
              </a:solidFill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400" dirty="0">
                <a:sym typeface="Symbol" charset="2"/>
              </a:rPr>
              <a:t>Operating system looks at 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PCB</a:t>
            </a:r>
            <a:r>
              <a:rPr lang="en-US" sz="2400" dirty="0">
                <a:sym typeface="Symbol" charset="2"/>
              </a:rPr>
              <a:t> to decide:</a:t>
            </a:r>
          </a:p>
          <a:p>
            <a:pPr marL="798989" lvl="1" indent="-342265">
              <a:lnSpc>
                <a:spcPct val="90000"/>
              </a:lnSpc>
            </a:pPr>
            <a:r>
              <a:rPr lang="en-US" sz="2400" dirty="0"/>
              <a:t>Invalid reference </a:t>
            </a:r>
            <a:r>
              <a:rPr lang="en-US" sz="2400" dirty="0">
                <a:sym typeface="Symbol" charset="2"/>
              </a:rPr>
              <a:t> abort</a:t>
            </a:r>
          </a:p>
          <a:p>
            <a:pPr marL="798989" lvl="1" indent="-342265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Just not in memory (load the page)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400" dirty="0">
                <a:sym typeface="Symbol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400" dirty="0">
                <a:sym typeface="Symbol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400" dirty="0">
                <a:sym typeface="Symbol" charset="2"/>
              </a:rPr>
              <a:t>Reset page table to indicate page now in memory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Set validation bit = </a:t>
            </a:r>
            <a:r>
              <a:rPr lang="en-US" sz="2400" b="1" dirty="0">
                <a:solidFill>
                  <a:srgbClr val="FF0000"/>
                </a:solidFill>
                <a:sym typeface="Symbol" charset="2"/>
              </a:rPr>
              <a:t>v</a:t>
            </a:r>
            <a:endParaRPr lang="en-US" sz="2400" dirty="0"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400" dirty="0">
                <a:sym typeface="Symbol" charset="2"/>
              </a:rPr>
              <a:t>Restart the instruction that caused the page fault</a:t>
            </a:r>
          </a:p>
        </p:txBody>
      </p:sp>
    </p:spTree>
    <p:extLst>
      <p:ext uri="{BB962C8B-B14F-4D97-AF65-F5344CB8AC3E}">
        <p14:creationId xmlns:p14="http://schemas.microsoft.com/office/powerpoint/2010/main" val="123812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767" y="277416"/>
            <a:ext cx="75480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Logical vs. Physical Address Space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377554"/>
            <a:ext cx="7905750" cy="509944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3366FF"/>
                </a:solidFill>
              </a:rPr>
              <a:t>Logical address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generated by the CPU; also referred to as </a:t>
            </a:r>
            <a:r>
              <a:rPr lang="en-US" b="1" dirty="0">
                <a:solidFill>
                  <a:srgbClr val="3366FF"/>
                </a:solidFill>
              </a:rPr>
              <a:t>virtual address</a:t>
            </a:r>
          </a:p>
          <a:p>
            <a:pPr marL="457200" lvl="1" indent="0">
              <a:buNone/>
            </a:pPr>
            <a:endParaRPr lang="en-US" b="1" dirty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366FF"/>
                </a:solidFill>
              </a:rPr>
              <a:t>Physical address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address seen by the memory unit</a:t>
            </a:r>
          </a:p>
          <a:p>
            <a:r>
              <a:rPr lang="en-US" b="1" dirty="0">
                <a:solidFill>
                  <a:srgbClr val="3366FF"/>
                </a:solidFill>
              </a:rPr>
              <a:t>Logical address space </a:t>
            </a:r>
            <a:r>
              <a:rPr lang="en-US" dirty="0"/>
              <a:t>is the set of all logical addresses generated by a program</a:t>
            </a:r>
          </a:p>
          <a:p>
            <a:r>
              <a:rPr lang="en-US" b="1" dirty="0">
                <a:solidFill>
                  <a:srgbClr val="3366FF"/>
                </a:solidFill>
              </a:rPr>
              <a:t>Physical address space </a:t>
            </a:r>
            <a:r>
              <a:rPr lang="en-US" dirty="0"/>
              <a:t>is the set of all physical addresses generated by a program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752600"/>
            <a:ext cx="838200" cy="55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1831848"/>
            <a:ext cx="960208" cy="588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1882429"/>
            <a:ext cx="75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162800" y="1882429"/>
            <a:ext cx="617277" cy="29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7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09" y="304800"/>
            <a:ext cx="7868709" cy="576263"/>
          </a:xfrm>
        </p:spPr>
        <p:txBody>
          <a:bodyPr/>
          <a:lstStyle/>
          <a:p>
            <a:pPr eaLnBrk="1" hangingPunct="1"/>
            <a:r>
              <a:rPr lang="en-US" sz="2800" dirty="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387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40 frames in memory</a:t>
            </a:r>
          </a:p>
          <a:p>
            <a:pPr lvl="1"/>
            <a:r>
              <a:rPr lang="en-US" dirty="0"/>
              <a:t>8 processes each needs 10 pages</a:t>
            </a:r>
          </a:p>
          <a:p>
            <a:pPr lvl="1"/>
            <a:r>
              <a:rPr lang="en-US" dirty="0"/>
              <a:t>5 of them never used</a:t>
            </a:r>
          </a:p>
          <a:p>
            <a:r>
              <a:rPr lang="en-US" dirty="0"/>
              <a:t>Two options</a:t>
            </a:r>
          </a:p>
          <a:p>
            <a:pPr lvl="1"/>
            <a:r>
              <a:rPr lang="en-US" dirty="0"/>
              <a:t>Run 4 processes (10 pages)</a:t>
            </a:r>
          </a:p>
          <a:p>
            <a:pPr lvl="1"/>
            <a:r>
              <a:rPr lang="en-US" dirty="0"/>
              <a:t>Run 8 processes (5 pages)</a:t>
            </a:r>
          </a:p>
          <a:p>
            <a:r>
              <a:rPr lang="en-US" dirty="0"/>
              <a:t>Increase the degree of multiprogramming</a:t>
            </a:r>
          </a:p>
          <a:p>
            <a:pPr lvl="1"/>
            <a:r>
              <a:rPr lang="en-US" dirty="0"/>
              <a:t>Over allocating memory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5100" b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sz="4700" b="1" dirty="0">
                <a:solidFill>
                  <a:srgbClr val="FF0000"/>
                </a:solidFill>
              </a:rPr>
              <a:t>No free frame</a:t>
            </a:r>
          </a:p>
          <a:p>
            <a:pPr lvl="1"/>
            <a:r>
              <a:rPr lang="en-US" dirty="0"/>
              <a:t>Terminate? swap out? replace the page?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Page replacement </a:t>
            </a:r>
            <a:r>
              <a:rPr lang="en-US" dirty="0"/>
              <a:t>– find some page in memory, not really in use, page it out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– want an algorithm which will result in minimum number of page faults</a:t>
            </a:r>
          </a:p>
          <a:p>
            <a:pPr lvl="1"/>
            <a:endParaRPr lang="en-US" dirty="0"/>
          </a:p>
          <a:p>
            <a:r>
              <a:rPr lang="en-US" dirty="0"/>
              <a:t>Same page may be brought into memory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002829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1092" y="277416"/>
            <a:ext cx="7995708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Steps in Handling a Page Fault</a:t>
            </a:r>
          </a:p>
        </p:txBody>
      </p:sp>
      <p:pic>
        <p:nvPicPr>
          <p:cNvPr id="2048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76" y="1084660"/>
            <a:ext cx="6127750" cy="511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124200" y="914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PCB</a:t>
            </a:r>
          </a:p>
        </p:txBody>
      </p:sp>
    </p:spTree>
    <p:extLst>
      <p:ext uri="{BB962C8B-B14F-4D97-AF65-F5344CB8AC3E}">
        <p14:creationId xmlns:p14="http://schemas.microsoft.com/office/powerpoint/2010/main" val="2632508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Demand 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Extreme case – start process with </a:t>
            </a:r>
            <a:r>
              <a:rPr lang="en-US" i="1" dirty="0"/>
              <a:t>no</a:t>
            </a:r>
            <a:r>
              <a:rPr lang="en-US" dirty="0"/>
              <a:t> pages in memory</a:t>
            </a:r>
          </a:p>
          <a:p>
            <a:pPr lvl="1"/>
            <a:r>
              <a:rPr lang="en-US" dirty="0"/>
              <a:t>OS sets instruction pointer to first instruction of process, non-memory-resident -&gt; page fault</a:t>
            </a:r>
          </a:p>
          <a:p>
            <a:pPr lvl="1"/>
            <a:r>
              <a:rPr lang="en-US" dirty="0"/>
              <a:t>Swap in that page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Pure demand paging</a:t>
            </a:r>
          </a:p>
          <a:p>
            <a:r>
              <a:rPr lang="en-US" dirty="0"/>
              <a:t>Actually, a given instruction could access multiple pages (instruction + data) -&gt; multiple page faults</a:t>
            </a:r>
          </a:p>
          <a:p>
            <a:pPr lvl="1"/>
            <a:r>
              <a:rPr lang="en-US" dirty="0"/>
              <a:t>Pain decreased because of </a:t>
            </a:r>
            <a:r>
              <a:rPr lang="en-US" b="1" dirty="0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dirty="0">
                <a:solidFill>
                  <a:srgbClr val="FF0000"/>
                </a:solidFill>
              </a:rPr>
              <a:t>Hardware support </a:t>
            </a:r>
            <a:r>
              <a:rPr lang="en-US" dirty="0"/>
              <a:t>needed for demand paging</a:t>
            </a:r>
          </a:p>
          <a:p>
            <a:pPr lvl="1"/>
            <a:r>
              <a:rPr lang="en-US" dirty="0"/>
              <a:t>Page table with valid / invalid bit</a:t>
            </a:r>
          </a:p>
          <a:p>
            <a:pPr lvl="1"/>
            <a:r>
              <a:rPr lang="en-US" dirty="0"/>
              <a:t>Secondary memory (swap device with </a:t>
            </a:r>
            <a:r>
              <a:rPr lang="en-US" b="1" dirty="0">
                <a:solidFill>
                  <a:srgbClr val="3366FF"/>
                </a:solidFill>
              </a:rPr>
              <a:t>swap space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Instruction restart after page fault</a:t>
            </a:r>
          </a:p>
        </p:txBody>
      </p:sp>
    </p:spTree>
    <p:extLst>
      <p:ext uri="{BB962C8B-B14F-4D97-AF65-F5344CB8AC3E}">
        <p14:creationId xmlns:p14="http://schemas.microsoft.com/office/powerpoint/2010/main" val="3421621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67" y="277416"/>
            <a:ext cx="78782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41783" cy="5474494"/>
          </a:xfrm>
        </p:spPr>
        <p:txBody>
          <a:bodyPr>
            <a:normAutofit/>
          </a:bodyPr>
          <a:lstStyle/>
          <a:p>
            <a:r>
              <a:rPr lang="en-US" dirty="0"/>
              <a:t>How do we allocate the fixed amount of memory among various processes?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user system</a:t>
            </a:r>
          </a:p>
          <a:p>
            <a:pPr lvl="1"/>
            <a:r>
              <a:rPr lang="en-US" dirty="0"/>
              <a:t>Trivial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29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67" y="277416"/>
            <a:ext cx="78782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41783" cy="54744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process needs </a:t>
            </a:r>
            <a:r>
              <a:rPr lang="en-US" i="1" dirty="0"/>
              <a:t>minimum</a:t>
            </a:r>
            <a:r>
              <a:rPr lang="en-US" dirty="0"/>
              <a:t> number of frames</a:t>
            </a:r>
          </a:p>
          <a:p>
            <a:r>
              <a:rPr lang="en-US" dirty="0"/>
              <a:t>Minimum number is defined by the instruction set</a:t>
            </a:r>
          </a:p>
          <a:p>
            <a:r>
              <a:rPr lang="en-US" dirty="0"/>
              <a:t>Page fault forces to restart the instruction </a:t>
            </a:r>
          </a:p>
          <a:p>
            <a:pPr lvl="1"/>
            <a:r>
              <a:rPr lang="en-US" dirty="0"/>
              <a:t>Enough frames to hold all the pages for that instruction 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Single address instruction (2 frames)</a:t>
            </a:r>
          </a:p>
          <a:p>
            <a:pPr lvl="1"/>
            <a:r>
              <a:rPr lang="en-US" dirty="0"/>
              <a:t>Two address instruction (3 frames)</a:t>
            </a:r>
          </a:p>
          <a:p>
            <a:r>
              <a:rPr lang="en-US" i="1" dirty="0"/>
              <a:t>Maximum </a:t>
            </a:r>
            <a:r>
              <a:rPr lang="en-US" dirty="0"/>
              <a:t>of course is total frames in the system</a:t>
            </a:r>
          </a:p>
          <a:p>
            <a:r>
              <a:rPr lang="en-US" dirty="0"/>
              <a:t>Two major allocation schemes</a:t>
            </a:r>
          </a:p>
          <a:p>
            <a:pPr lvl="1"/>
            <a:r>
              <a:rPr lang="en-US" dirty="0"/>
              <a:t>fixed allocation</a:t>
            </a:r>
          </a:p>
          <a:p>
            <a:pPr lvl="1"/>
            <a:r>
              <a:rPr lang="en-US" dirty="0"/>
              <a:t>proportional allocation</a:t>
            </a:r>
          </a:p>
        </p:txBody>
      </p:sp>
    </p:spTree>
    <p:extLst>
      <p:ext uri="{BB962C8B-B14F-4D97-AF65-F5344CB8AC3E}">
        <p14:creationId xmlns:p14="http://schemas.microsoft.com/office/powerpoint/2010/main" val="3289557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6" y="277416"/>
            <a:ext cx="76930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917" y="970360"/>
            <a:ext cx="7004050" cy="510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14400" y="849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745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81000" y="849868"/>
            <a:ext cx="5334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2266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71800" y="1828800"/>
            <a:ext cx="304800" cy="304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2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6" y="277416"/>
            <a:ext cx="76930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917" y="970360"/>
            <a:ext cx="7004050" cy="510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14400" y="849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745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81000" y="3745468"/>
            <a:ext cx="5334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1917" y="4495800"/>
            <a:ext cx="658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883" y="4267200"/>
            <a:ext cx="56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2266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144370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277416"/>
            <a:ext cx="76073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39466"/>
            <a:ext cx="8610600" cy="5037534"/>
          </a:xfrm>
        </p:spPr>
        <p:txBody>
          <a:bodyPr>
            <a:normAutofit fontScale="70000" lnSpcReduction="20000"/>
          </a:bodyPr>
          <a:lstStyle/>
          <a:p>
            <a:pPr marL="380048" indent="-380048">
              <a:buFont typeface="Monotype Sorts" charset="2"/>
              <a:buAutoNum type="arabicPeriod"/>
            </a:pPr>
            <a:r>
              <a:rPr lang="en-US" dirty="0"/>
              <a:t>Find the location of the desired page on disk</a:t>
            </a:r>
            <a:br>
              <a:rPr lang="en-US" dirty="0"/>
            </a:br>
            <a:endParaRPr lang="en-US" dirty="0"/>
          </a:p>
          <a:p>
            <a:pPr marL="380048" indent="-380048">
              <a:buFont typeface="Monotype Sorts" charset="2"/>
              <a:buAutoNum type="arabicPeriod"/>
            </a:pPr>
            <a:r>
              <a:rPr lang="en-US" dirty="0"/>
              <a:t>Find a free frame:</a:t>
            </a:r>
            <a:br>
              <a:rPr lang="en-US" dirty="0"/>
            </a:br>
            <a:r>
              <a:rPr lang="en-US" dirty="0"/>
              <a:t>   -  If there is a free frame, use it</a:t>
            </a:r>
            <a:br>
              <a:rPr lang="en-US" dirty="0"/>
            </a:br>
            <a:r>
              <a:rPr lang="en-US" dirty="0"/>
              <a:t>   -  If there is no free frame, use a </a:t>
            </a:r>
            <a:r>
              <a:rPr lang="en-US" dirty="0">
                <a:solidFill>
                  <a:srgbClr val="C00000"/>
                </a:solidFill>
              </a:rPr>
              <a:t>page replacement algorithm</a:t>
            </a:r>
            <a:r>
              <a:rPr lang="en-US" dirty="0"/>
              <a:t> to select a </a:t>
            </a:r>
            <a:r>
              <a:rPr lang="en-US" b="1" dirty="0">
                <a:solidFill>
                  <a:srgbClr val="3366FF"/>
                </a:solidFill>
              </a:rPr>
              <a:t>victim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frame (of that process)</a:t>
            </a:r>
            <a:br>
              <a:rPr lang="en-US" b="1" dirty="0">
                <a:solidFill>
                  <a:srgbClr val="3366FF"/>
                </a:solidFill>
              </a:rPr>
            </a:br>
            <a:r>
              <a:rPr lang="en-US" b="1" dirty="0">
                <a:solidFill>
                  <a:srgbClr val="3366FF"/>
                </a:solidFill>
              </a:rPr>
              <a:t>	- </a:t>
            </a:r>
            <a:r>
              <a:rPr lang="en-US" dirty="0"/>
              <a:t>Write victim frame to disk</a:t>
            </a:r>
            <a:br>
              <a:rPr lang="en-US" dirty="0"/>
            </a:br>
            <a:endParaRPr lang="en-US" dirty="0"/>
          </a:p>
          <a:p>
            <a:pPr marL="380048" indent="-380048">
              <a:buFont typeface="Monotype Sorts" charset="2"/>
              <a:buAutoNum type="arabicPeriod"/>
            </a:pPr>
            <a:r>
              <a:rPr lang="en-US" dirty="0"/>
              <a:t>Bring  the desired page into the (newly) free frame; update the page and frame tables</a:t>
            </a:r>
            <a:br>
              <a:rPr lang="en-US" dirty="0"/>
            </a:br>
            <a:endParaRPr lang="en-US" dirty="0"/>
          </a:p>
          <a:p>
            <a:pPr marL="380048" indent="-380048">
              <a:buFont typeface="Monotype Sorts" charset="2"/>
              <a:buAutoNum type="arabicPeriod"/>
            </a:pPr>
            <a:r>
              <a:rPr lang="en-US" dirty="0"/>
              <a:t>Continue the process by restarting the instruction that caused the trap</a:t>
            </a:r>
          </a:p>
          <a:p>
            <a:pPr marL="380048" indent="-380048">
              <a:buFont typeface="Monotype Sorts" charset="2"/>
              <a:buAutoNum type="arabicPeriod"/>
            </a:pPr>
            <a:endParaRPr lang="en-US" dirty="0"/>
          </a:p>
          <a:p>
            <a:pPr marL="380048" indent="-380048">
              <a:buNone/>
            </a:pPr>
            <a:r>
              <a:rPr lang="en-US" dirty="0">
                <a:solidFill>
                  <a:srgbClr val="C00000"/>
                </a:solidFill>
              </a:rPr>
              <a:t>Note now potentially 2 page transfers for page fault – increasing Effective memory access time</a:t>
            </a:r>
          </a:p>
        </p:txBody>
      </p:sp>
    </p:spTree>
    <p:extLst>
      <p:ext uri="{BB962C8B-B14F-4D97-AF65-F5344CB8AC3E}">
        <p14:creationId xmlns:p14="http://schemas.microsoft.com/office/powerpoint/2010/main" val="4006810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416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Page Replacement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7246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59485"/>
            <a:ext cx="72009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8754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2754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33400" y="2819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2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416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1020366"/>
            <a:ext cx="7026275" cy="517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2954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754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3800" y="3962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24160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436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Protection of memory required to ensure correct operation</a:t>
            </a:r>
          </a:p>
          <a:p>
            <a:endParaRPr lang="en-US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Background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48000"/>
            <a:ext cx="3048000" cy="33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4291" y="12192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Multiple processes resides in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Protect OS</a:t>
            </a:r>
          </a:p>
          <a:p>
            <a:r>
              <a:rPr lang="en-US" dirty="0"/>
              <a:t>2. Protect user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2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3145949" algn="ctr"/>
              </a:tabLst>
            </a:pPr>
            <a:r>
              <a:rPr lang="en-US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5949" algn="ctr"/>
              </a:tabLst>
            </a:pPr>
            <a:r>
              <a:rPr lang="en-US" dirty="0"/>
              <a:t>String is just page numbers, not full addresses</a:t>
            </a:r>
          </a:p>
          <a:p>
            <a:pPr lvl="1">
              <a:tabLst>
                <a:tab pos="3145949" algn="ctr"/>
              </a:tabLst>
            </a:pPr>
            <a:r>
              <a:rPr lang="en-US" dirty="0"/>
              <a:t>Repeated access to the same page does not cause a page fault</a:t>
            </a:r>
          </a:p>
          <a:p>
            <a:pPr>
              <a:tabLst>
                <a:tab pos="3145949" algn="ctr"/>
              </a:tabLst>
            </a:pPr>
            <a:r>
              <a:rPr lang="en-US" dirty="0"/>
              <a:t>Trace the memory reference of a process </a:t>
            </a:r>
          </a:p>
          <a:p>
            <a:pPr marL="0" indent="0">
              <a:buNone/>
            </a:pPr>
            <a:r>
              <a:rPr lang="en-US" sz="2400" dirty="0"/>
              <a:t>0100, 0432, 0101, 0612, 0102, 0104, 0101, 0611, 0102</a:t>
            </a:r>
          </a:p>
          <a:p>
            <a:r>
              <a:rPr lang="en-US" sz="2400" dirty="0"/>
              <a:t>Page size 100B</a:t>
            </a:r>
          </a:p>
          <a:p>
            <a:r>
              <a:rPr lang="en-US" sz="2400" dirty="0"/>
              <a:t>Reference string 1, 4, 1, 6, 1, 6</a:t>
            </a:r>
          </a:p>
          <a:p>
            <a:endParaRPr lang="en-US" sz="2400" dirty="0"/>
          </a:p>
          <a:p>
            <a:pPr>
              <a:tabLst>
                <a:tab pos="3145949" algn="ctr"/>
              </a:tabLst>
            </a:pPr>
            <a:r>
              <a:rPr lang="en-US" sz="2400" dirty="0"/>
              <a:t>In all our examples, the reference string is </a:t>
            </a:r>
          </a:p>
          <a:p>
            <a:pPr>
              <a:buNone/>
              <a:tabLst>
                <a:tab pos="3145949" algn="ctr"/>
              </a:tabLst>
            </a:pPr>
            <a:r>
              <a:rPr lang="en-US" sz="2400" dirty="0"/>
              <a:t>	               </a:t>
            </a:r>
            <a:r>
              <a:rPr lang="en-US" sz="2400" b="1" dirty="0">
                <a:solidFill>
                  <a:srgbClr val="FF0000"/>
                </a:solidFill>
              </a:rPr>
              <a:t>7,0,1,2,0,3,0,4,2,3,0,3,0,3,2,1,2,0,1,7,0,1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595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504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Graph of Page Faults Versus </a:t>
            </a:r>
            <a:br>
              <a:rPr lang="en-US" sz="2800"/>
            </a:br>
            <a:r>
              <a:rPr lang="en-US" sz="2800"/>
              <a:t>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96291"/>
            <a:ext cx="62145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670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05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Associates a time with each frame when the page was brought into memory</a:t>
            </a:r>
          </a:p>
          <a:p>
            <a:endParaRPr lang="en-US" sz="2400" dirty="0"/>
          </a:p>
          <a:p>
            <a:r>
              <a:rPr lang="en-US" sz="2400" dirty="0"/>
              <a:t>When a page must be replaced, the oldest one is chosen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3593068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string: </a:t>
            </a:r>
            <a:r>
              <a:rPr 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First-In-First-Out (FIFO)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19600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/>
              <a:t>Limitation:</a:t>
            </a:r>
          </a:p>
          <a:p>
            <a:r>
              <a:rPr lang="en-US" sz="2800" dirty="0"/>
              <a:t>A variable is initialized early and constantly used </a:t>
            </a:r>
          </a:p>
        </p:txBody>
      </p:sp>
    </p:spTree>
    <p:extLst>
      <p:ext uri="{BB962C8B-B14F-4D97-AF65-F5344CB8AC3E}">
        <p14:creationId xmlns:p14="http://schemas.microsoft.com/office/powerpoint/2010/main" val="2462492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46667" y="277416"/>
            <a:ext cx="78401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FIFO Page Replacement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017" y="2043112"/>
            <a:ext cx="691515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143000" y="52578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to track ages of pages?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Just use a FIFO queue to hold all the pages in memory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Replace the page at the head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Insert at tail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219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 frames (3 pages can be in memory at a time)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235710" y="4278872"/>
            <a:ext cx="163377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15 page faults</a:t>
            </a:r>
          </a:p>
        </p:txBody>
      </p:sp>
    </p:spTree>
    <p:extLst>
      <p:ext uri="{BB962C8B-B14F-4D97-AF65-F5344CB8AC3E}">
        <p14:creationId xmlns:p14="http://schemas.microsoft.com/office/powerpoint/2010/main" val="711684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Optimal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1890237" algn="l"/>
              </a:tabLst>
            </a:pPr>
            <a:r>
              <a:rPr lang="en-US" dirty="0"/>
              <a:t>Replace page that will not be used for longest period of time</a:t>
            </a:r>
          </a:p>
          <a:p>
            <a:pPr>
              <a:buNone/>
              <a:tabLst>
                <a:tab pos="1890237" algn="l"/>
              </a:tabLst>
            </a:pPr>
            <a:r>
              <a:rPr lang="en-US" dirty="0"/>
              <a:t>	</a:t>
            </a:r>
          </a:p>
          <a:p>
            <a:pPr>
              <a:tabLst>
                <a:tab pos="1890237" algn="l"/>
              </a:tabLst>
            </a:pPr>
            <a:r>
              <a:rPr lang="en-US" dirty="0"/>
              <a:t>How do you know this?</a:t>
            </a:r>
          </a:p>
          <a:p>
            <a:pPr lvl="1">
              <a:tabLst>
                <a:tab pos="1890237" algn="l"/>
              </a:tabLst>
            </a:pPr>
            <a:r>
              <a:rPr lang="en-US" dirty="0"/>
              <a:t>Can’t read the future</a:t>
            </a:r>
          </a:p>
          <a:p>
            <a:pPr>
              <a:tabLst>
                <a:tab pos="1890237" algn="l"/>
              </a:tabLst>
            </a:pPr>
            <a:endParaRPr lang="en-US" dirty="0"/>
          </a:p>
          <a:p>
            <a:pPr>
              <a:tabLst>
                <a:tab pos="1890237" algn="l"/>
              </a:tabLst>
            </a:pPr>
            <a:r>
              <a:rPr lang="en-US" dirty="0"/>
              <a:t>Used for measuring how well your algorithm performs</a:t>
            </a:r>
          </a:p>
        </p:txBody>
      </p:sp>
    </p:spTree>
    <p:extLst>
      <p:ext uri="{BB962C8B-B14F-4D97-AF65-F5344CB8AC3E}">
        <p14:creationId xmlns:p14="http://schemas.microsoft.com/office/powerpoint/2010/main" val="808177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9517" y="277416"/>
            <a:ext cx="789728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Optimal Page Replacement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7343" y="1819275"/>
            <a:ext cx="703368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191000" y="4876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page faults </a:t>
            </a:r>
          </a:p>
        </p:txBody>
      </p:sp>
    </p:spTree>
    <p:extLst>
      <p:ext uri="{BB962C8B-B14F-4D97-AF65-F5344CB8AC3E}">
        <p14:creationId xmlns:p14="http://schemas.microsoft.com/office/powerpoint/2010/main" val="2311612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277416"/>
            <a:ext cx="76739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Least Recently Used (LRU)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578"/>
            <a:ext cx="7352242" cy="5356621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endParaRPr lang="en-US" dirty="0"/>
          </a:p>
          <a:p>
            <a:r>
              <a:rPr lang="en-US" b="1" dirty="0"/>
              <a:t>Use past knowledge rather than future</a:t>
            </a:r>
          </a:p>
          <a:p>
            <a:pPr lvl="1"/>
            <a:r>
              <a:rPr lang="en-US" dirty="0"/>
              <a:t>Past is the proxy of future</a:t>
            </a:r>
          </a:p>
          <a:p>
            <a:r>
              <a:rPr lang="en-US" dirty="0"/>
              <a:t>Replace page that has not been used in the most of the time</a:t>
            </a:r>
          </a:p>
          <a:p>
            <a:r>
              <a:rPr lang="en-US" dirty="0"/>
              <a:t>Associate time of last use with each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12 faults – better than FIFO but worse than OPT</a:t>
            </a:r>
          </a:p>
          <a:p>
            <a:r>
              <a:rPr lang="en-US" dirty="0"/>
              <a:t>Generally good algorithm and frequently used</a:t>
            </a:r>
          </a:p>
          <a:p>
            <a:r>
              <a:rPr lang="en-US" dirty="0"/>
              <a:t>But how to implement?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200400"/>
            <a:ext cx="7901517" cy="215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147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LRU Algorithm-Implementation 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9687"/>
            <a:ext cx="7851775" cy="5395913"/>
          </a:xfrm>
        </p:spPr>
        <p:txBody>
          <a:bodyPr>
            <a:normAutofit/>
          </a:bodyPr>
          <a:lstStyle/>
          <a:p>
            <a:r>
              <a:rPr lang="en-US" sz="2000" b="1" dirty="0"/>
              <a:t>Counter implementation</a:t>
            </a:r>
          </a:p>
          <a:p>
            <a:pPr lvl="1"/>
            <a:r>
              <a:rPr lang="en-US" sz="2000" dirty="0"/>
              <a:t>CPU maintains a clock</a:t>
            </a:r>
          </a:p>
          <a:p>
            <a:pPr lvl="1"/>
            <a:r>
              <a:rPr lang="en-US" sz="2000" dirty="0"/>
              <a:t>Every page entry has a </a:t>
            </a:r>
            <a:r>
              <a:rPr lang="en-US" sz="2000" dirty="0">
                <a:solidFill>
                  <a:srgbClr val="C00000"/>
                </a:solidFill>
              </a:rPr>
              <a:t>Time of use</a:t>
            </a:r>
            <a:r>
              <a:rPr lang="en-US" sz="2000" dirty="0"/>
              <a:t>; </a:t>
            </a:r>
          </a:p>
          <a:p>
            <a:pPr lvl="2"/>
            <a:r>
              <a:rPr lang="en-US" sz="2000" dirty="0"/>
              <a:t>every time page is referenced, copy the clock into the </a:t>
            </a:r>
            <a:r>
              <a:rPr lang="en-US" sz="2000" dirty="0">
                <a:solidFill>
                  <a:srgbClr val="C00000"/>
                </a:solidFill>
              </a:rPr>
              <a:t>time of use</a:t>
            </a:r>
          </a:p>
          <a:p>
            <a:pPr lvl="1"/>
            <a:r>
              <a:rPr lang="en-US" sz="2000" dirty="0"/>
              <a:t>When a page needs to be replaced, look at the </a:t>
            </a:r>
            <a:r>
              <a:rPr lang="en-US" sz="2000" dirty="0">
                <a:solidFill>
                  <a:srgbClr val="C00000"/>
                </a:solidFill>
              </a:rPr>
              <a:t>“Time of use”</a:t>
            </a:r>
            <a:r>
              <a:rPr lang="en-US" sz="2000" dirty="0"/>
              <a:t> to find smallest value</a:t>
            </a:r>
          </a:p>
          <a:p>
            <a:pPr lvl="2"/>
            <a:r>
              <a:rPr lang="en-US" sz="2000" dirty="0"/>
              <a:t>Search through table needed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953000"/>
            <a:ext cx="838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800600"/>
            <a:ext cx="685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5257800"/>
            <a:ext cx="914400" cy="39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579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5509"/>
              </p:ext>
            </p:extLst>
          </p:nvPr>
        </p:nvGraphicFramePr>
        <p:xfrm>
          <a:off x="5029200" y="4598908"/>
          <a:ext cx="3124200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29400" y="4114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525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5650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6031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6336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17098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0552" y="3276600"/>
            <a:ext cx="4862135" cy="33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13507" y="1418272"/>
            <a:ext cx="73064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Stack implementation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Keep a stack of page numbers in a double linked list form: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Page referenced: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move it to the top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Victim page is the bottom page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LRU Algorithm-Implementation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9515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LRU Approximation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4666"/>
            <a:ext cx="8226425" cy="514707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LRU needs special hardware and still slow</a:t>
            </a:r>
          </a:p>
          <a:p>
            <a:r>
              <a:rPr lang="en-US" b="1" dirty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dirty="0"/>
              <a:t>With each page associate a bit, initially = 0</a:t>
            </a:r>
          </a:p>
          <a:p>
            <a:pPr lvl="1"/>
            <a:r>
              <a:rPr lang="en-US" dirty="0"/>
              <a:t>When page is referenced bit set to 1</a:t>
            </a:r>
          </a:p>
          <a:p>
            <a:r>
              <a:rPr lang="en-US" dirty="0">
                <a:solidFill>
                  <a:srgbClr val="00B050"/>
                </a:solidFill>
              </a:rPr>
              <a:t>Additional reference bit algorithm </a:t>
            </a:r>
          </a:p>
          <a:p>
            <a:pPr lvl="1"/>
            <a:r>
              <a:rPr lang="en-US" dirty="0"/>
              <a:t>Record the reference bits in regular interval</a:t>
            </a:r>
          </a:p>
          <a:p>
            <a:pPr lvl="1"/>
            <a:r>
              <a:rPr lang="en-US" dirty="0"/>
              <a:t>Keep a 8 bit string for each page in memory</a:t>
            </a:r>
          </a:p>
          <a:p>
            <a:pPr lvl="1"/>
            <a:r>
              <a:rPr lang="en-US" dirty="0"/>
              <a:t>At regular interval, timer copies the reference bit to the high order bit (MSB) of the string. 	</a:t>
            </a:r>
          </a:p>
          <a:p>
            <a:pPr lvl="1"/>
            <a:r>
              <a:rPr lang="en-US" dirty="0"/>
              <a:t>Shift the other bits right side by one bit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767" y="277416"/>
            <a:ext cx="65595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Base and Limit 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39441"/>
            <a:ext cx="7352242" cy="4483894"/>
          </a:xfrm>
        </p:spPr>
        <p:txBody>
          <a:bodyPr/>
          <a:lstStyle/>
          <a:p>
            <a:r>
              <a:rPr lang="en-US" dirty="0"/>
              <a:t>A pair of </a:t>
            </a:r>
            <a:r>
              <a:rPr lang="en-US" b="1" dirty="0">
                <a:solidFill>
                  <a:srgbClr val="3366FF"/>
                </a:solidFill>
              </a:rPr>
              <a:t>base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limit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registers define the logical address space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592" y="2590800"/>
            <a:ext cx="360045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95366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8956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2330450" y="4191000"/>
            <a:ext cx="381000" cy="1295400"/>
            <a:chOff x="768" y="1728"/>
            <a:chExt cx="240" cy="816"/>
          </a:xfrm>
        </p:grpSpPr>
        <p:sp>
          <p:nvSpPr>
            <p:cNvPr id="110596" name="Rectangle 4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7" name="Line 5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599" name="Group 7"/>
          <p:cNvGrpSpPr>
            <a:grpSpLocks/>
          </p:cNvGrpSpPr>
          <p:nvPr/>
        </p:nvGrpSpPr>
        <p:grpSpPr bwMode="auto">
          <a:xfrm>
            <a:off x="2832100" y="4191000"/>
            <a:ext cx="381000" cy="1295400"/>
            <a:chOff x="768" y="1728"/>
            <a:chExt cx="240" cy="816"/>
          </a:xfrm>
        </p:grpSpPr>
        <p:sp>
          <p:nvSpPr>
            <p:cNvPr id="110600" name="Rectangle 8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03" name="Group 11"/>
          <p:cNvGrpSpPr>
            <a:grpSpLocks/>
          </p:cNvGrpSpPr>
          <p:nvPr/>
        </p:nvGrpSpPr>
        <p:grpSpPr bwMode="auto">
          <a:xfrm>
            <a:off x="3333750" y="4191000"/>
            <a:ext cx="381000" cy="1295400"/>
            <a:chOff x="768" y="1728"/>
            <a:chExt cx="240" cy="816"/>
          </a:xfrm>
        </p:grpSpPr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07" name="Group 15"/>
          <p:cNvGrpSpPr>
            <a:grpSpLocks/>
          </p:cNvGrpSpPr>
          <p:nvPr/>
        </p:nvGrpSpPr>
        <p:grpSpPr bwMode="auto">
          <a:xfrm>
            <a:off x="3835400" y="4191000"/>
            <a:ext cx="381000" cy="1295400"/>
            <a:chOff x="768" y="1728"/>
            <a:chExt cx="240" cy="816"/>
          </a:xfrm>
        </p:grpSpPr>
        <p:sp>
          <p:nvSpPr>
            <p:cNvPr id="110608" name="Rectangle 16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Line 18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11" name="Group 19"/>
          <p:cNvGrpSpPr>
            <a:grpSpLocks/>
          </p:cNvGrpSpPr>
          <p:nvPr/>
        </p:nvGrpSpPr>
        <p:grpSpPr bwMode="auto">
          <a:xfrm>
            <a:off x="4337050" y="4191000"/>
            <a:ext cx="381000" cy="1295400"/>
            <a:chOff x="768" y="1728"/>
            <a:chExt cx="240" cy="816"/>
          </a:xfrm>
        </p:grpSpPr>
        <p:sp>
          <p:nvSpPr>
            <p:cNvPr id="110612" name="Rectangle 20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15" name="Group 23"/>
          <p:cNvGrpSpPr>
            <a:grpSpLocks/>
          </p:cNvGrpSpPr>
          <p:nvPr/>
        </p:nvGrpSpPr>
        <p:grpSpPr bwMode="auto">
          <a:xfrm>
            <a:off x="4838700" y="4191000"/>
            <a:ext cx="381000" cy="1295400"/>
            <a:chOff x="768" y="1728"/>
            <a:chExt cx="240" cy="816"/>
          </a:xfrm>
        </p:grpSpPr>
        <p:sp>
          <p:nvSpPr>
            <p:cNvPr id="110616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7" name="Line 25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19" name="Group 27"/>
          <p:cNvGrpSpPr>
            <a:grpSpLocks/>
          </p:cNvGrpSpPr>
          <p:nvPr/>
        </p:nvGrpSpPr>
        <p:grpSpPr bwMode="auto">
          <a:xfrm>
            <a:off x="5340350" y="4191000"/>
            <a:ext cx="381000" cy="1295400"/>
            <a:chOff x="768" y="1728"/>
            <a:chExt cx="240" cy="816"/>
          </a:xfrm>
        </p:grpSpPr>
        <p:sp>
          <p:nvSpPr>
            <p:cNvPr id="110620" name="Rectangle 28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Line 30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23" name="Group 31"/>
          <p:cNvGrpSpPr>
            <a:grpSpLocks/>
          </p:cNvGrpSpPr>
          <p:nvPr/>
        </p:nvGrpSpPr>
        <p:grpSpPr bwMode="auto">
          <a:xfrm>
            <a:off x="5842000" y="4191000"/>
            <a:ext cx="381000" cy="1295400"/>
            <a:chOff x="768" y="1728"/>
            <a:chExt cx="240" cy="816"/>
          </a:xfrm>
        </p:grpSpPr>
        <p:sp>
          <p:nvSpPr>
            <p:cNvPr id="110624" name="Rectangle 32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Line 33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Line 34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27" name="Group 35"/>
          <p:cNvGrpSpPr>
            <a:grpSpLocks/>
          </p:cNvGrpSpPr>
          <p:nvPr/>
        </p:nvGrpSpPr>
        <p:grpSpPr bwMode="auto">
          <a:xfrm>
            <a:off x="6343650" y="4191000"/>
            <a:ext cx="381000" cy="1295400"/>
            <a:chOff x="768" y="1728"/>
            <a:chExt cx="240" cy="816"/>
          </a:xfrm>
        </p:grpSpPr>
        <p:sp>
          <p:nvSpPr>
            <p:cNvPr id="110628" name="Rectangle 36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9" name="Line 37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0" name="Line 38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31" name="Group 39"/>
          <p:cNvGrpSpPr>
            <a:grpSpLocks/>
          </p:cNvGrpSpPr>
          <p:nvPr/>
        </p:nvGrpSpPr>
        <p:grpSpPr bwMode="auto">
          <a:xfrm>
            <a:off x="6845300" y="4191000"/>
            <a:ext cx="381000" cy="1295400"/>
            <a:chOff x="768" y="1728"/>
            <a:chExt cx="240" cy="816"/>
          </a:xfrm>
        </p:grpSpPr>
        <p:sp>
          <p:nvSpPr>
            <p:cNvPr id="110632" name="Rectangle 40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3" name="Line 41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4" name="Line 42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35" name="Group 43"/>
          <p:cNvGrpSpPr>
            <a:grpSpLocks/>
          </p:cNvGrpSpPr>
          <p:nvPr/>
        </p:nvGrpSpPr>
        <p:grpSpPr bwMode="auto">
          <a:xfrm>
            <a:off x="7346950" y="4191000"/>
            <a:ext cx="381000" cy="1295400"/>
            <a:chOff x="768" y="1728"/>
            <a:chExt cx="240" cy="816"/>
          </a:xfrm>
        </p:grpSpPr>
        <p:sp>
          <p:nvSpPr>
            <p:cNvPr id="110636" name="Rectangle 44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7" name="Line 45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8" name="Line 46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39" name="Text Box 47"/>
          <p:cNvSpPr txBox="1">
            <a:spLocks noChangeArrowheads="1"/>
          </p:cNvSpPr>
          <p:nvPr/>
        </p:nvSpPr>
        <p:spPr bwMode="auto">
          <a:xfrm>
            <a:off x="1889125" y="3546475"/>
            <a:ext cx="589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Times New Roman" pitchFamily="-105" charset="0"/>
              </a:rPr>
              <a:t>1    2     3     4     1    2     5    1    2     3     4     5</a:t>
            </a:r>
          </a:p>
        </p:txBody>
      </p:sp>
      <p:sp>
        <p:nvSpPr>
          <p:cNvPr id="110640" name="Text Box 48"/>
          <p:cNvSpPr txBox="1">
            <a:spLocks noChangeArrowheads="1"/>
          </p:cNvSpPr>
          <p:nvPr/>
        </p:nvSpPr>
        <p:spPr bwMode="auto">
          <a:xfrm>
            <a:off x="19050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</p:txBody>
      </p:sp>
      <p:sp>
        <p:nvSpPr>
          <p:cNvPr id="110641" name="Text Box 49"/>
          <p:cNvSpPr txBox="1">
            <a:spLocks noChangeArrowheads="1"/>
          </p:cNvSpPr>
          <p:nvPr/>
        </p:nvSpPr>
        <p:spPr bwMode="auto">
          <a:xfrm>
            <a:off x="2362200" y="4267200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</p:txBody>
      </p:sp>
      <p:sp>
        <p:nvSpPr>
          <p:cNvPr id="110642" name="Text Box 50"/>
          <p:cNvSpPr txBox="1">
            <a:spLocks noChangeArrowheads="1"/>
          </p:cNvSpPr>
          <p:nvPr/>
        </p:nvSpPr>
        <p:spPr bwMode="auto">
          <a:xfrm>
            <a:off x="33528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</p:txBody>
      </p: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38862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</p:txBody>
      </p: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43434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</p:txBody>
      </p:sp>
      <p:sp>
        <p:nvSpPr>
          <p:cNvPr id="110645" name="Text Box 53"/>
          <p:cNvSpPr txBox="1">
            <a:spLocks noChangeArrowheads="1"/>
          </p:cNvSpPr>
          <p:nvPr/>
        </p:nvSpPr>
        <p:spPr bwMode="auto">
          <a:xfrm>
            <a:off x="48768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53340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58674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64008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</p:txBody>
      </p:sp>
      <p:sp>
        <p:nvSpPr>
          <p:cNvPr id="110649" name="Text Box 57"/>
          <p:cNvSpPr txBox="1">
            <a:spLocks noChangeArrowheads="1"/>
          </p:cNvSpPr>
          <p:nvPr/>
        </p:nvSpPr>
        <p:spPr bwMode="auto">
          <a:xfrm>
            <a:off x="69342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7391400" y="4267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grpSp>
        <p:nvGrpSpPr>
          <p:cNvPr id="110651" name="Group 59"/>
          <p:cNvGrpSpPr>
            <a:grpSpLocks/>
          </p:cNvGrpSpPr>
          <p:nvPr/>
        </p:nvGrpSpPr>
        <p:grpSpPr bwMode="auto">
          <a:xfrm>
            <a:off x="1905000" y="4191000"/>
            <a:ext cx="381000" cy="1295400"/>
            <a:chOff x="768" y="1728"/>
            <a:chExt cx="240" cy="816"/>
          </a:xfrm>
        </p:grpSpPr>
        <p:sp>
          <p:nvSpPr>
            <p:cNvPr id="110652" name="Rectangle 60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3" name="Line 61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4" name="Line 62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55" name="Rectangle 63"/>
          <p:cNvSpPr>
            <a:spLocks noChangeArrowheads="1"/>
          </p:cNvSpPr>
          <p:nvPr/>
        </p:nvSpPr>
        <p:spPr bwMode="auto">
          <a:xfrm>
            <a:off x="19050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56" name="Rectangle 64"/>
          <p:cNvSpPr>
            <a:spLocks noChangeArrowheads="1"/>
          </p:cNvSpPr>
          <p:nvPr/>
        </p:nvSpPr>
        <p:spPr bwMode="auto">
          <a:xfrm>
            <a:off x="22860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57" name="Rectangle 65"/>
          <p:cNvSpPr>
            <a:spLocks noChangeArrowheads="1"/>
          </p:cNvSpPr>
          <p:nvPr/>
        </p:nvSpPr>
        <p:spPr bwMode="auto">
          <a:xfrm>
            <a:off x="28194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58" name="Rectangle 66"/>
          <p:cNvSpPr>
            <a:spLocks noChangeArrowheads="1"/>
          </p:cNvSpPr>
          <p:nvPr/>
        </p:nvSpPr>
        <p:spPr bwMode="auto">
          <a:xfrm>
            <a:off x="33528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59" name="Rectangle 67"/>
          <p:cNvSpPr>
            <a:spLocks noChangeArrowheads="1"/>
          </p:cNvSpPr>
          <p:nvPr/>
        </p:nvSpPr>
        <p:spPr bwMode="auto">
          <a:xfrm>
            <a:off x="38100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60" name="Rectangle 68"/>
          <p:cNvSpPr>
            <a:spLocks noChangeArrowheads="1"/>
          </p:cNvSpPr>
          <p:nvPr/>
        </p:nvSpPr>
        <p:spPr bwMode="auto">
          <a:xfrm>
            <a:off x="43434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61" name="Rectangle 69"/>
          <p:cNvSpPr>
            <a:spLocks noChangeArrowheads="1"/>
          </p:cNvSpPr>
          <p:nvPr/>
        </p:nvSpPr>
        <p:spPr bwMode="auto">
          <a:xfrm>
            <a:off x="48006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62" name="Rectangle 70"/>
          <p:cNvSpPr>
            <a:spLocks noChangeArrowheads="1"/>
          </p:cNvSpPr>
          <p:nvPr/>
        </p:nvSpPr>
        <p:spPr bwMode="auto">
          <a:xfrm>
            <a:off x="63246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63" name="Rectangle 71"/>
          <p:cNvSpPr>
            <a:spLocks noChangeArrowheads="1"/>
          </p:cNvSpPr>
          <p:nvPr/>
        </p:nvSpPr>
        <p:spPr bwMode="auto">
          <a:xfrm>
            <a:off x="6858000" y="55626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0664" name="Text Box 72"/>
          <p:cNvSpPr txBox="1">
            <a:spLocks noChangeArrowheads="1"/>
          </p:cNvSpPr>
          <p:nvPr/>
        </p:nvSpPr>
        <p:spPr bwMode="auto">
          <a:xfrm>
            <a:off x="1050925" y="4156075"/>
            <a:ext cx="860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9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faults</a:t>
            </a:r>
          </a:p>
        </p:txBody>
      </p:sp>
      <p:sp>
        <p:nvSpPr>
          <p:cNvPr id="110665" name="Rectangle 73"/>
          <p:cNvSpPr>
            <a:spLocks noGrp="1" noChangeArrowheads="1"/>
          </p:cNvSpPr>
          <p:nvPr>
            <p:ph type="title"/>
          </p:nvPr>
        </p:nvSpPr>
        <p:spPr>
          <a:xfrm>
            <a:off x="304800" y="1600200"/>
            <a:ext cx="86106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FIFO Example – </a:t>
            </a:r>
            <a:br>
              <a:rPr lang="en-US" dirty="0"/>
            </a:br>
            <a:r>
              <a:rPr lang="en-US" dirty="0"/>
              <a:t>Program - 5 pages, </a:t>
            </a:r>
            <a:br>
              <a:rPr lang="en-US" dirty="0"/>
            </a:br>
            <a:r>
              <a:rPr lang="en-US" dirty="0"/>
              <a:t>3 frames of Memory allocated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304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Increase in page frame decreases page fault rate?</a:t>
            </a:r>
          </a:p>
        </p:txBody>
      </p:sp>
    </p:spTree>
    <p:extLst>
      <p:ext uri="{BB962C8B-B14F-4D97-AF65-F5344CB8AC3E}">
        <p14:creationId xmlns:p14="http://schemas.microsoft.com/office/powerpoint/2010/main" val="1068287581"/>
      </p:ext>
    </p:extLst>
  </p:cSld>
  <p:clrMapOvr>
    <a:masterClrMapping/>
  </p:clrMapOvr>
  <p:transition advTm="49862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8956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3</a:t>
            </a: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2330450" y="2819400"/>
            <a:ext cx="381000" cy="1295400"/>
            <a:chOff x="768" y="1728"/>
            <a:chExt cx="240" cy="816"/>
          </a:xfrm>
        </p:grpSpPr>
        <p:sp>
          <p:nvSpPr>
            <p:cNvPr id="112644" name="Rectangle 4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5" name="Line 5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6" name="Line 6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47" name="Group 7"/>
          <p:cNvGrpSpPr>
            <a:grpSpLocks/>
          </p:cNvGrpSpPr>
          <p:nvPr/>
        </p:nvGrpSpPr>
        <p:grpSpPr bwMode="auto">
          <a:xfrm>
            <a:off x="2832100" y="2819400"/>
            <a:ext cx="381000" cy="1295400"/>
            <a:chOff x="768" y="1728"/>
            <a:chExt cx="240" cy="816"/>
          </a:xfrm>
        </p:grpSpPr>
        <p:sp>
          <p:nvSpPr>
            <p:cNvPr id="112648" name="Rectangle 8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51" name="Group 11"/>
          <p:cNvGrpSpPr>
            <a:grpSpLocks/>
          </p:cNvGrpSpPr>
          <p:nvPr/>
        </p:nvGrpSpPr>
        <p:grpSpPr bwMode="auto">
          <a:xfrm>
            <a:off x="3333750" y="2819400"/>
            <a:ext cx="381000" cy="1295400"/>
            <a:chOff x="768" y="1728"/>
            <a:chExt cx="240" cy="816"/>
          </a:xfrm>
        </p:grpSpPr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55" name="Group 15"/>
          <p:cNvGrpSpPr>
            <a:grpSpLocks/>
          </p:cNvGrpSpPr>
          <p:nvPr/>
        </p:nvGrpSpPr>
        <p:grpSpPr bwMode="auto">
          <a:xfrm>
            <a:off x="3835400" y="2819400"/>
            <a:ext cx="381000" cy="1295400"/>
            <a:chOff x="768" y="1728"/>
            <a:chExt cx="240" cy="816"/>
          </a:xfrm>
        </p:grpSpPr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59" name="Group 19"/>
          <p:cNvGrpSpPr>
            <a:grpSpLocks/>
          </p:cNvGrpSpPr>
          <p:nvPr/>
        </p:nvGrpSpPr>
        <p:grpSpPr bwMode="auto">
          <a:xfrm>
            <a:off x="4337050" y="2819400"/>
            <a:ext cx="381000" cy="1295400"/>
            <a:chOff x="768" y="1728"/>
            <a:chExt cx="240" cy="816"/>
          </a:xfrm>
        </p:grpSpPr>
        <p:sp>
          <p:nvSpPr>
            <p:cNvPr id="112660" name="Rectangle 20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1" name="Line 21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3" name="Group 23"/>
          <p:cNvGrpSpPr>
            <a:grpSpLocks/>
          </p:cNvGrpSpPr>
          <p:nvPr/>
        </p:nvGrpSpPr>
        <p:grpSpPr bwMode="auto">
          <a:xfrm>
            <a:off x="4838700" y="2819400"/>
            <a:ext cx="381000" cy="1295400"/>
            <a:chOff x="768" y="1728"/>
            <a:chExt cx="240" cy="816"/>
          </a:xfrm>
        </p:grpSpPr>
        <p:sp>
          <p:nvSpPr>
            <p:cNvPr id="112664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5" name="Line 25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Line 26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7" name="Group 27"/>
          <p:cNvGrpSpPr>
            <a:grpSpLocks/>
          </p:cNvGrpSpPr>
          <p:nvPr/>
        </p:nvGrpSpPr>
        <p:grpSpPr bwMode="auto">
          <a:xfrm>
            <a:off x="5340350" y="2819400"/>
            <a:ext cx="381000" cy="1295400"/>
            <a:chOff x="768" y="1728"/>
            <a:chExt cx="240" cy="816"/>
          </a:xfrm>
        </p:grpSpPr>
        <p:sp>
          <p:nvSpPr>
            <p:cNvPr id="112668" name="Rectangle 28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9" name="Line 29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0" name="Line 30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1" name="Group 31"/>
          <p:cNvGrpSpPr>
            <a:grpSpLocks/>
          </p:cNvGrpSpPr>
          <p:nvPr/>
        </p:nvGrpSpPr>
        <p:grpSpPr bwMode="auto">
          <a:xfrm>
            <a:off x="5842000" y="2819400"/>
            <a:ext cx="381000" cy="1295400"/>
            <a:chOff x="768" y="1728"/>
            <a:chExt cx="240" cy="816"/>
          </a:xfrm>
        </p:grpSpPr>
        <p:sp>
          <p:nvSpPr>
            <p:cNvPr id="112672" name="Rectangle 32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3" name="Line 33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Line 34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5" name="Group 35"/>
          <p:cNvGrpSpPr>
            <a:grpSpLocks/>
          </p:cNvGrpSpPr>
          <p:nvPr/>
        </p:nvGrpSpPr>
        <p:grpSpPr bwMode="auto">
          <a:xfrm>
            <a:off x="6343650" y="2819400"/>
            <a:ext cx="381000" cy="1295400"/>
            <a:chOff x="768" y="1728"/>
            <a:chExt cx="240" cy="816"/>
          </a:xfrm>
        </p:grpSpPr>
        <p:sp>
          <p:nvSpPr>
            <p:cNvPr id="112676" name="Rectangle 36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7" name="Line 37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8" name="Line 38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9" name="Group 39"/>
          <p:cNvGrpSpPr>
            <a:grpSpLocks/>
          </p:cNvGrpSpPr>
          <p:nvPr/>
        </p:nvGrpSpPr>
        <p:grpSpPr bwMode="auto">
          <a:xfrm>
            <a:off x="6845300" y="2819400"/>
            <a:ext cx="381000" cy="1295400"/>
            <a:chOff x="768" y="1728"/>
            <a:chExt cx="240" cy="816"/>
          </a:xfrm>
        </p:grpSpPr>
        <p:sp>
          <p:nvSpPr>
            <p:cNvPr id="112680" name="Rectangle 40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1" name="Line 41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2" name="Line 42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83" name="Group 43"/>
          <p:cNvGrpSpPr>
            <a:grpSpLocks/>
          </p:cNvGrpSpPr>
          <p:nvPr/>
        </p:nvGrpSpPr>
        <p:grpSpPr bwMode="auto">
          <a:xfrm>
            <a:off x="7346950" y="2819400"/>
            <a:ext cx="381000" cy="1295400"/>
            <a:chOff x="768" y="1728"/>
            <a:chExt cx="240" cy="816"/>
          </a:xfrm>
        </p:grpSpPr>
        <p:sp>
          <p:nvSpPr>
            <p:cNvPr id="112684" name="Rectangle 44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6" name="Line 46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87" name="Text Box 47"/>
          <p:cNvSpPr txBox="1">
            <a:spLocks noChangeArrowheads="1"/>
          </p:cNvSpPr>
          <p:nvPr/>
        </p:nvSpPr>
        <p:spPr bwMode="auto">
          <a:xfrm>
            <a:off x="1889125" y="2174875"/>
            <a:ext cx="589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1    2     3     4     1    2     5    1    2     3     4     5</a:t>
            </a:r>
          </a:p>
        </p:txBody>
      </p:sp>
      <p:sp>
        <p:nvSpPr>
          <p:cNvPr id="112688" name="Text Box 48"/>
          <p:cNvSpPr txBox="1">
            <a:spLocks noChangeArrowheads="1"/>
          </p:cNvSpPr>
          <p:nvPr/>
        </p:nvSpPr>
        <p:spPr bwMode="auto">
          <a:xfrm>
            <a:off x="19050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</p:txBody>
      </p:sp>
      <p:sp>
        <p:nvSpPr>
          <p:cNvPr id="112689" name="Text Box 49"/>
          <p:cNvSpPr txBox="1">
            <a:spLocks noChangeArrowheads="1"/>
          </p:cNvSpPr>
          <p:nvPr/>
        </p:nvSpPr>
        <p:spPr bwMode="auto">
          <a:xfrm>
            <a:off x="2362200" y="2895600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</p:txBody>
      </p:sp>
      <p:sp>
        <p:nvSpPr>
          <p:cNvPr id="112690" name="Text Box 50"/>
          <p:cNvSpPr txBox="1">
            <a:spLocks noChangeArrowheads="1"/>
          </p:cNvSpPr>
          <p:nvPr/>
        </p:nvSpPr>
        <p:spPr bwMode="auto">
          <a:xfrm>
            <a:off x="33528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3</a:t>
            </a:r>
          </a:p>
        </p:txBody>
      </p:sp>
      <p:sp>
        <p:nvSpPr>
          <p:cNvPr id="112691" name="Text Box 51"/>
          <p:cNvSpPr txBox="1">
            <a:spLocks noChangeArrowheads="1"/>
          </p:cNvSpPr>
          <p:nvPr/>
        </p:nvSpPr>
        <p:spPr bwMode="auto">
          <a:xfrm>
            <a:off x="38862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3</a:t>
            </a:r>
          </a:p>
        </p:txBody>
      </p:sp>
      <p:sp>
        <p:nvSpPr>
          <p:cNvPr id="112692" name="Text Box 52"/>
          <p:cNvSpPr txBox="1">
            <a:spLocks noChangeArrowheads="1"/>
          </p:cNvSpPr>
          <p:nvPr/>
        </p:nvSpPr>
        <p:spPr bwMode="auto">
          <a:xfrm>
            <a:off x="43434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</p:txBody>
      </p:sp>
      <p:sp>
        <p:nvSpPr>
          <p:cNvPr id="112693" name="Text Box 53"/>
          <p:cNvSpPr txBox="1">
            <a:spLocks noChangeArrowheads="1"/>
          </p:cNvSpPr>
          <p:nvPr/>
        </p:nvSpPr>
        <p:spPr bwMode="auto">
          <a:xfrm>
            <a:off x="48768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</p:txBody>
      </p:sp>
      <p:sp>
        <p:nvSpPr>
          <p:cNvPr id="112694" name="Text Box 54"/>
          <p:cNvSpPr txBox="1">
            <a:spLocks noChangeArrowheads="1"/>
          </p:cNvSpPr>
          <p:nvPr/>
        </p:nvSpPr>
        <p:spPr bwMode="auto">
          <a:xfrm>
            <a:off x="53340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</p:txBody>
      </p:sp>
      <p:sp>
        <p:nvSpPr>
          <p:cNvPr id="112695" name="Text Box 55"/>
          <p:cNvSpPr txBox="1">
            <a:spLocks noChangeArrowheads="1"/>
          </p:cNvSpPr>
          <p:nvPr/>
        </p:nvSpPr>
        <p:spPr bwMode="auto">
          <a:xfrm>
            <a:off x="58674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</p:txBody>
      </p:sp>
      <p:sp>
        <p:nvSpPr>
          <p:cNvPr id="112696" name="Text Box 56"/>
          <p:cNvSpPr txBox="1">
            <a:spLocks noChangeArrowheads="1"/>
          </p:cNvSpPr>
          <p:nvPr/>
        </p:nvSpPr>
        <p:spPr bwMode="auto">
          <a:xfrm>
            <a:off x="64008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2</a:t>
            </a:r>
          </a:p>
        </p:txBody>
      </p:sp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69342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4</a:t>
            </a:r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7391400" y="28956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4</a:t>
            </a:r>
          </a:p>
        </p:txBody>
      </p:sp>
      <p:sp>
        <p:nvSpPr>
          <p:cNvPr id="112699" name="Text Box 59"/>
          <p:cNvSpPr txBox="1">
            <a:spLocks noChangeArrowheads="1"/>
          </p:cNvSpPr>
          <p:nvPr/>
        </p:nvSpPr>
        <p:spPr bwMode="auto">
          <a:xfrm>
            <a:off x="34290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grpSp>
        <p:nvGrpSpPr>
          <p:cNvPr id="112700" name="Group 60"/>
          <p:cNvGrpSpPr>
            <a:grpSpLocks/>
          </p:cNvGrpSpPr>
          <p:nvPr/>
        </p:nvGrpSpPr>
        <p:grpSpPr bwMode="auto">
          <a:xfrm>
            <a:off x="2403475" y="4648200"/>
            <a:ext cx="381000" cy="1600200"/>
            <a:chOff x="624" y="2832"/>
            <a:chExt cx="240" cy="1008"/>
          </a:xfrm>
        </p:grpSpPr>
        <p:sp>
          <p:nvSpPr>
            <p:cNvPr id="112701" name="Rectangle 61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2" name="Line 62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3" name="Line 63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4" name="Line 64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05" name="Group 65"/>
          <p:cNvGrpSpPr>
            <a:grpSpLocks/>
          </p:cNvGrpSpPr>
          <p:nvPr/>
        </p:nvGrpSpPr>
        <p:grpSpPr bwMode="auto">
          <a:xfrm>
            <a:off x="2901950" y="4648200"/>
            <a:ext cx="381000" cy="1600200"/>
            <a:chOff x="624" y="2832"/>
            <a:chExt cx="240" cy="1008"/>
          </a:xfrm>
        </p:grpSpPr>
        <p:sp>
          <p:nvSpPr>
            <p:cNvPr id="112706" name="Rectangle 66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7" name="Line 67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8" name="Line 68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9" name="Line 69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0" name="Group 70"/>
          <p:cNvGrpSpPr>
            <a:grpSpLocks/>
          </p:cNvGrpSpPr>
          <p:nvPr/>
        </p:nvGrpSpPr>
        <p:grpSpPr bwMode="auto">
          <a:xfrm>
            <a:off x="3400425" y="4648200"/>
            <a:ext cx="381000" cy="1600200"/>
            <a:chOff x="624" y="2832"/>
            <a:chExt cx="240" cy="1008"/>
          </a:xfrm>
        </p:grpSpPr>
        <p:sp>
          <p:nvSpPr>
            <p:cNvPr id="112711" name="Rectangle 71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2" name="Line 72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3" name="Line 73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4" name="Line 74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5" name="Group 75"/>
          <p:cNvGrpSpPr>
            <a:grpSpLocks/>
          </p:cNvGrpSpPr>
          <p:nvPr/>
        </p:nvGrpSpPr>
        <p:grpSpPr bwMode="auto">
          <a:xfrm>
            <a:off x="3898900" y="4648200"/>
            <a:ext cx="381000" cy="1600200"/>
            <a:chOff x="624" y="2832"/>
            <a:chExt cx="240" cy="1008"/>
          </a:xfrm>
        </p:grpSpPr>
        <p:sp>
          <p:nvSpPr>
            <p:cNvPr id="112716" name="Rectangle 76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7" name="Line 77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8" name="Line 78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9" name="Line 79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0" name="Group 80"/>
          <p:cNvGrpSpPr>
            <a:grpSpLocks/>
          </p:cNvGrpSpPr>
          <p:nvPr/>
        </p:nvGrpSpPr>
        <p:grpSpPr bwMode="auto">
          <a:xfrm>
            <a:off x="4397375" y="4648200"/>
            <a:ext cx="381000" cy="1600200"/>
            <a:chOff x="624" y="2832"/>
            <a:chExt cx="240" cy="1008"/>
          </a:xfrm>
        </p:grpSpPr>
        <p:sp>
          <p:nvSpPr>
            <p:cNvPr id="112721" name="Rectangle 81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2" name="Line 82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3" name="Line 83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4" name="Line 84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5" name="Group 85"/>
          <p:cNvGrpSpPr>
            <a:grpSpLocks/>
          </p:cNvGrpSpPr>
          <p:nvPr/>
        </p:nvGrpSpPr>
        <p:grpSpPr bwMode="auto">
          <a:xfrm>
            <a:off x="4897438" y="4648200"/>
            <a:ext cx="381000" cy="1600200"/>
            <a:chOff x="624" y="2832"/>
            <a:chExt cx="240" cy="1008"/>
          </a:xfrm>
        </p:grpSpPr>
        <p:sp>
          <p:nvSpPr>
            <p:cNvPr id="112726" name="Rectangle 86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7" name="Line 87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8" name="Line 88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9" name="Line 89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0" name="Group 90"/>
          <p:cNvGrpSpPr>
            <a:grpSpLocks/>
          </p:cNvGrpSpPr>
          <p:nvPr/>
        </p:nvGrpSpPr>
        <p:grpSpPr bwMode="auto">
          <a:xfrm>
            <a:off x="5395913" y="4648200"/>
            <a:ext cx="381000" cy="1600200"/>
            <a:chOff x="624" y="2832"/>
            <a:chExt cx="240" cy="1008"/>
          </a:xfrm>
        </p:grpSpPr>
        <p:sp>
          <p:nvSpPr>
            <p:cNvPr id="112731" name="Rectangle 91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2" name="Line 92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3" name="Line 93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4" name="Line 94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5" name="Group 95"/>
          <p:cNvGrpSpPr>
            <a:grpSpLocks/>
          </p:cNvGrpSpPr>
          <p:nvPr/>
        </p:nvGrpSpPr>
        <p:grpSpPr bwMode="auto">
          <a:xfrm>
            <a:off x="5894388" y="4648200"/>
            <a:ext cx="381000" cy="1600200"/>
            <a:chOff x="624" y="2832"/>
            <a:chExt cx="240" cy="1008"/>
          </a:xfrm>
        </p:grpSpPr>
        <p:sp>
          <p:nvSpPr>
            <p:cNvPr id="112736" name="Rectangle 96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7" name="Line 97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8" name="Line 98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9" name="Line 99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40" name="Group 100"/>
          <p:cNvGrpSpPr>
            <a:grpSpLocks/>
          </p:cNvGrpSpPr>
          <p:nvPr/>
        </p:nvGrpSpPr>
        <p:grpSpPr bwMode="auto">
          <a:xfrm>
            <a:off x="6392863" y="4648200"/>
            <a:ext cx="381000" cy="1600200"/>
            <a:chOff x="624" y="2832"/>
            <a:chExt cx="240" cy="1008"/>
          </a:xfrm>
        </p:grpSpPr>
        <p:sp>
          <p:nvSpPr>
            <p:cNvPr id="112741" name="Rectangle 101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2" name="Line 102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3" name="Line 103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4" name="Line 104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45" name="Group 105"/>
          <p:cNvGrpSpPr>
            <a:grpSpLocks/>
          </p:cNvGrpSpPr>
          <p:nvPr/>
        </p:nvGrpSpPr>
        <p:grpSpPr bwMode="auto">
          <a:xfrm>
            <a:off x="6891338" y="4648200"/>
            <a:ext cx="381000" cy="1600200"/>
            <a:chOff x="624" y="2832"/>
            <a:chExt cx="240" cy="1008"/>
          </a:xfrm>
        </p:grpSpPr>
        <p:sp>
          <p:nvSpPr>
            <p:cNvPr id="112746" name="Rectangle 106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7" name="Line 107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8" name="Line 108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9" name="Line 109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50" name="Group 110"/>
          <p:cNvGrpSpPr>
            <a:grpSpLocks/>
          </p:cNvGrpSpPr>
          <p:nvPr/>
        </p:nvGrpSpPr>
        <p:grpSpPr bwMode="auto">
          <a:xfrm>
            <a:off x="7391400" y="4648200"/>
            <a:ext cx="381000" cy="1600200"/>
            <a:chOff x="624" y="2832"/>
            <a:chExt cx="240" cy="1008"/>
          </a:xfrm>
        </p:grpSpPr>
        <p:sp>
          <p:nvSpPr>
            <p:cNvPr id="112751" name="Rectangle 111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2" name="Line 112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3" name="Line 113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4" name="Line 114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55" name="Text Box 115"/>
          <p:cNvSpPr txBox="1">
            <a:spLocks noChangeArrowheads="1"/>
          </p:cNvSpPr>
          <p:nvPr/>
        </p:nvSpPr>
        <p:spPr bwMode="auto">
          <a:xfrm>
            <a:off x="182880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</p:txBody>
      </p:sp>
      <p:sp>
        <p:nvSpPr>
          <p:cNvPr id="112756" name="Text Box 116"/>
          <p:cNvSpPr txBox="1">
            <a:spLocks noChangeArrowheads="1"/>
          </p:cNvSpPr>
          <p:nvPr/>
        </p:nvSpPr>
        <p:spPr bwMode="auto">
          <a:xfrm>
            <a:off x="2438400" y="4648200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</p:txBody>
      </p:sp>
      <p:sp>
        <p:nvSpPr>
          <p:cNvPr id="112757" name="Text Box 117"/>
          <p:cNvSpPr txBox="1">
            <a:spLocks noChangeArrowheads="1"/>
          </p:cNvSpPr>
          <p:nvPr/>
        </p:nvSpPr>
        <p:spPr bwMode="auto">
          <a:xfrm>
            <a:off x="2895600" y="46482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</p:txBody>
      </p:sp>
      <p:grpSp>
        <p:nvGrpSpPr>
          <p:cNvPr id="112758" name="Group 118"/>
          <p:cNvGrpSpPr>
            <a:grpSpLocks/>
          </p:cNvGrpSpPr>
          <p:nvPr/>
        </p:nvGrpSpPr>
        <p:grpSpPr bwMode="auto">
          <a:xfrm>
            <a:off x="1905000" y="2819400"/>
            <a:ext cx="381000" cy="1295400"/>
            <a:chOff x="768" y="1728"/>
            <a:chExt cx="240" cy="816"/>
          </a:xfrm>
        </p:grpSpPr>
        <p:sp>
          <p:nvSpPr>
            <p:cNvPr id="112759" name="Rectangle 119"/>
            <p:cNvSpPr>
              <a:spLocks noChangeArrowheads="1"/>
            </p:cNvSpPr>
            <p:nvPr/>
          </p:nvSpPr>
          <p:spPr bwMode="auto">
            <a:xfrm>
              <a:off x="768" y="1728"/>
              <a:ext cx="24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0" name="Line 120"/>
            <p:cNvSpPr>
              <a:spLocks noChangeShapeType="1"/>
            </p:cNvSpPr>
            <p:nvPr/>
          </p:nvSpPr>
          <p:spPr bwMode="auto">
            <a:xfrm>
              <a:off x="768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1" name="Line 121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62" name="Group 122"/>
          <p:cNvGrpSpPr>
            <a:grpSpLocks/>
          </p:cNvGrpSpPr>
          <p:nvPr/>
        </p:nvGrpSpPr>
        <p:grpSpPr bwMode="auto">
          <a:xfrm>
            <a:off x="1905000" y="4648200"/>
            <a:ext cx="381000" cy="1600200"/>
            <a:chOff x="624" y="2832"/>
            <a:chExt cx="240" cy="1008"/>
          </a:xfrm>
        </p:grpSpPr>
        <p:sp>
          <p:nvSpPr>
            <p:cNvPr id="112763" name="Rectangle 123"/>
            <p:cNvSpPr>
              <a:spLocks noChangeArrowheads="1"/>
            </p:cNvSpPr>
            <p:nvPr/>
          </p:nvSpPr>
          <p:spPr bwMode="auto">
            <a:xfrm>
              <a:off x="624" y="2832"/>
              <a:ext cx="24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4" name="Line 124"/>
            <p:cNvSpPr>
              <a:spLocks noChangeShapeType="1"/>
            </p:cNvSpPr>
            <p:nvPr/>
          </p:nvSpPr>
          <p:spPr bwMode="auto">
            <a:xfrm>
              <a:off x="624" y="3120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5" name="Line 125"/>
            <p:cNvSpPr>
              <a:spLocks noChangeShapeType="1"/>
            </p:cNvSpPr>
            <p:nvPr/>
          </p:nvSpPr>
          <p:spPr bwMode="auto">
            <a:xfrm>
              <a:off x="624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6" name="Line 126"/>
            <p:cNvSpPr>
              <a:spLocks noChangeShapeType="1"/>
            </p:cNvSpPr>
            <p:nvPr/>
          </p:nvSpPr>
          <p:spPr bwMode="auto">
            <a:xfrm>
              <a:off x="624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67" name="Text Box 127"/>
          <p:cNvSpPr txBox="1">
            <a:spLocks noChangeArrowheads="1"/>
          </p:cNvSpPr>
          <p:nvPr/>
        </p:nvSpPr>
        <p:spPr bwMode="auto">
          <a:xfrm>
            <a:off x="38862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sp>
        <p:nvSpPr>
          <p:cNvPr id="112768" name="Text Box 128"/>
          <p:cNvSpPr txBox="1">
            <a:spLocks noChangeArrowheads="1"/>
          </p:cNvSpPr>
          <p:nvPr/>
        </p:nvSpPr>
        <p:spPr bwMode="auto">
          <a:xfrm>
            <a:off x="44196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sp>
        <p:nvSpPr>
          <p:cNvPr id="112769" name="Text Box 129"/>
          <p:cNvSpPr txBox="1">
            <a:spLocks noChangeArrowheads="1"/>
          </p:cNvSpPr>
          <p:nvPr/>
        </p:nvSpPr>
        <p:spPr bwMode="auto">
          <a:xfrm>
            <a:off x="49530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sp>
        <p:nvSpPr>
          <p:cNvPr id="112770" name="Text Box 130"/>
          <p:cNvSpPr txBox="1">
            <a:spLocks noChangeArrowheads="1"/>
          </p:cNvSpPr>
          <p:nvPr/>
        </p:nvSpPr>
        <p:spPr bwMode="auto">
          <a:xfrm>
            <a:off x="54102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sp>
        <p:nvSpPr>
          <p:cNvPr id="112771" name="Text Box 131"/>
          <p:cNvSpPr txBox="1">
            <a:spLocks noChangeArrowheads="1"/>
          </p:cNvSpPr>
          <p:nvPr/>
        </p:nvSpPr>
        <p:spPr bwMode="auto">
          <a:xfrm>
            <a:off x="59436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</p:txBody>
      </p:sp>
      <p:sp>
        <p:nvSpPr>
          <p:cNvPr id="112772" name="Text Box 132"/>
          <p:cNvSpPr txBox="1">
            <a:spLocks noChangeArrowheads="1"/>
          </p:cNvSpPr>
          <p:nvPr/>
        </p:nvSpPr>
        <p:spPr bwMode="auto">
          <a:xfrm>
            <a:off x="64008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</p:txBody>
      </p:sp>
      <p:sp>
        <p:nvSpPr>
          <p:cNvPr id="112773" name="Text Box 133"/>
          <p:cNvSpPr txBox="1">
            <a:spLocks noChangeArrowheads="1"/>
          </p:cNvSpPr>
          <p:nvPr/>
        </p:nvSpPr>
        <p:spPr bwMode="auto">
          <a:xfrm>
            <a:off x="69342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1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</p:txBody>
      </p:sp>
      <p:sp>
        <p:nvSpPr>
          <p:cNvPr id="112774" name="Text Box 134"/>
          <p:cNvSpPr txBox="1">
            <a:spLocks noChangeArrowheads="1"/>
          </p:cNvSpPr>
          <p:nvPr/>
        </p:nvSpPr>
        <p:spPr bwMode="auto">
          <a:xfrm>
            <a:off x="7391400" y="4648200"/>
            <a:ext cx="33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-105" charset="0"/>
              </a:rPr>
              <a:t>4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5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2</a:t>
            </a:r>
          </a:p>
          <a:p>
            <a:pPr eaLnBrk="0" hangingPunct="0"/>
            <a:r>
              <a:rPr lang="en-US" sz="2400" b="1">
                <a:latin typeface="Times New Roman" pitchFamily="-105" charset="0"/>
              </a:rPr>
              <a:t>3</a:t>
            </a:r>
          </a:p>
        </p:txBody>
      </p:sp>
      <p:sp>
        <p:nvSpPr>
          <p:cNvPr id="112775" name="Rectangle 135"/>
          <p:cNvSpPr>
            <a:spLocks noChangeArrowheads="1"/>
          </p:cNvSpPr>
          <p:nvPr/>
        </p:nvSpPr>
        <p:spPr bwMode="auto">
          <a:xfrm>
            <a:off x="19050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76" name="Rectangle 136"/>
          <p:cNvSpPr>
            <a:spLocks noChangeArrowheads="1"/>
          </p:cNvSpPr>
          <p:nvPr/>
        </p:nvSpPr>
        <p:spPr bwMode="auto">
          <a:xfrm>
            <a:off x="22860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77" name="Rectangle 137"/>
          <p:cNvSpPr>
            <a:spLocks noChangeArrowheads="1"/>
          </p:cNvSpPr>
          <p:nvPr/>
        </p:nvSpPr>
        <p:spPr bwMode="auto">
          <a:xfrm>
            <a:off x="28194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78" name="Rectangle 138"/>
          <p:cNvSpPr>
            <a:spLocks noChangeArrowheads="1"/>
          </p:cNvSpPr>
          <p:nvPr/>
        </p:nvSpPr>
        <p:spPr bwMode="auto">
          <a:xfrm>
            <a:off x="33528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79" name="Rectangle 139"/>
          <p:cNvSpPr>
            <a:spLocks noChangeArrowheads="1"/>
          </p:cNvSpPr>
          <p:nvPr/>
        </p:nvSpPr>
        <p:spPr bwMode="auto">
          <a:xfrm>
            <a:off x="48768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80" name="Rectangle 140"/>
          <p:cNvSpPr>
            <a:spLocks noChangeArrowheads="1"/>
          </p:cNvSpPr>
          <p:nvPr/>
        </p:nvSpPr>
        <p:spPr bwMode="auto">
          <a:xfrm>
            <a:off x="53340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81" name="Rectangle 141"/>
          <p:cNvSpPr>
            <a:spLocks noChangeArrowheads="1"/>
          </p:cNvSpPr>
          <p:nvPr/>
        </p:nvSpPr>
        <p:spPr bwMode="auto">
          <a:xfrm>
            <a:off x="58674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82" name="Rectangle 142"/>
          <p:cNvSpPr>
            <a:spLocks noChangeArrowheads="1"/>
          </p:cNvSpPr>
          <p:nvPr/>
        </p:nvSpPr>
        <p:spPr bwMode="auto">
          <a:xfrm>
            <a:off x="63246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83" name="Rectangle 143"/>
          <p:cNvSpPr>
            <a:spLocks noChangeArrowheads="1"/>
          </p:cNvSpPr>
          <p:nvPr/>
        </p:nvSpPr>
        <p:spPr bwMode="auto">
          <a:xfrm>
            <a:off x="68580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84" name="Rectangle 144"/>
          <p:cNvSpPr>
            <a:spLocks noChangeArrowheads="1"/>
          </p:cNvSpPr>
          <p:nvPr/>
        </p:nvSpPr>
        <p:spPr bwMode="auto">
          <a:xfrm>
            <a:off x="7315200" y="62484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105" charset="0"/>
                <a:sym typeface="Monotype Sorts" pitchFamily="2" charset="2"/>
              </a:rPr>
              <a:t></a:t>
            </a:r>
          </a:p>
        </p:txBody>
      </p:sp>
      <p:sp>
        <p:nvSpPr>
          <p:cNvPr id="112785" name="Text Box 145"/>
          <p:cNvSpPr txBox="1">
            <a:spLocks noChangeArrowheads="1"/>
          </p:cNvSpPr>
          <p:nvPr/>
        </p:nvSpPr>
        <p:spPr bwMode="auto">
          <a:xfrm>
            <a:off x="974725" y="4613275"/>
            <a:ext cx="860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-105" charset="0"/>
              </a:rPr>
              <a:t>10</a:t>
            </a:r>
          </a:p>
          <a:p>
            <a:pPr eaLnBrk="0" hangingPunct="0"/>
            <a:r>
              <a:rPr lang="en-US" sz="2400">
                <a:latin typeface="Times New Roman" pitchFamily="-105" charset="0"/>
              </a:rPr>
              <a:t>faults</a:t>
            </a:r>
          </a:p>
        </p:txBody>
      </p:sp>
      <p:sp>
        <p:nvSpPr>
          <p:cNvPr id="112786" name="Rectangle 14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981200"/>
          </a:xfrm>
        </p:spPr>
        <p:txBody>
          <a:bodyPr/>
          <a:lstStyle/>
          <a:p>
            <a:r>
              <a:rPr lang="en-US" sz="4000"/>
              <a:t>FIFO Example – </a:t>
            </a:r>
            <a:br>
              <a:rPr lang="en-US" sz="4000"/>
            </a:br>
            <a:r>
              <a:rPr lang="en-US" sz="4000"/>
              <a:t>Program - 5 pages, </a:t>
            </a:r>
            <a:br>
              <a:rPr lang="en-US" sz="4000"/>
            </a:br>
            <a:r>
              <a:rPr lang="en-US" sz="4000"/>
              <a:t>4 frames of Memory allocated</a:t>
            </a:r>
          </a:p>
        </p:txBody>
      </p:sp>
      <p:sp>
        <p:nvSpPr>
          <p:cNvPr id="2" name="Up-Down Arrow 1"/>
          <p:cNvSpPr/>
          <p:nvPr/>
        </p:nvSpPr>
        <p:spPr>
          <a:xfrm>
            <a:off x="4953000" y="4114800"/>
            <a:ext cx="168275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1831"/>
      </p:ext>
    </p:extLst>
  </p:cSld>
  <p:clrMapOvr>
    <a:masterClrMapping/>
  </p:clrMapOvr>
  <p:transition advTm="265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cs431-cotter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22A416-B427-4652-BB64-D9BD5E21EC3E}" type="slidenum">
              <a:rPr lang="en-US"/>
              <a:pPr eaLnBrk="1" hangingPunct="1"/>
              <a:t>72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Belady's Anomaly</a:t>
            </a:r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2092325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>
            <a:off x="2786063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4175125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4868863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5562600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3479800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6257925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6951663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7645400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8340725" y="19812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2092325" y="198120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2092325" y="236855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2092325" y="2757488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>
            <a:off x="2092325" y="3146425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092325" y="3535363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>
            <a:off x="2092325" y="392430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2092325" y="431165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0"/>
          <p:cNvSpPr>
            <a:spLocks noChangeShapeType="1"/>
          </p:cNvSpPr>
          <p:nvPr/>
        </p:nvSpPr>
        <p:spPr bwMode="auto">
          <a:xfrm>
            <a:off x="2092325" y="4700588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1"/>
          <p:cNvSpPr>
            <a:spLocks noChangeShapeType="1"/>
          </p:cNvSpPr>
          <p:nvPr/>
        </p:nvSpPr>
        <p:spPr bwMode="auto">
          <a:xfrm>
            <a:off x="2092325" y="5089525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2"/>
          <p:cNvSpPr>
            <a:spLocks noChangeShapeType="1"/>
          </p:cNvSpPr>
          <p:nvPr/>
        </p:nvSpPr>
        <p:spPr bwMode="auto">
          <a:xfrm>
            <a:off x="2092325" y="5478463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3"/>
          <p:cNvSpPr>
            <a:spLocks noChangeShapeType="1"/>
          </p:cNvSpPr>
          <p:nvPr/>
        </p:nvSpPr>
        <p:spPr bwMode="auto">
          <a:xfrm>
            <a:off x="2092325" y="586740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 rot="-5400000">
            <a:off x="557212" y="3516313"/>
            <a:ext cx="215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latin typeface="Times New Roman" pitchFamily="-105" charset="0"/>
              </a:rPr>
              <a:t># of Page Faults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3219450" y="5832475"/>
            <a:ext cx="248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latin typeface="Times New Roman" pitchFamily="-105" charset="0"/>
              </a:rPr>
              <a:t>Number of Frames</a:t>
            </a:r>
          </a:p>
        </p:txBody>
      </p:sp>
      <p:sp>
        <p:nvSpPr>
          <p:cNvPr id="30748" name="Freeform 26"/>
          <p:cNvSpPr>
            <a:spLocks/>
          </p:cNvSpPr>
          <p:nvPr/>
        </p:nvSpPr>
        <p:spPr bwMode="auto">
          <a:xfrm>
            <a:off x="2778125" y="3505200"/>
            <a:ext cx="4876800" cy="1447800"/>
          </a:xfrm>
          <a:custGeom>
            <a:avLst/>
            <a:gdLst>
              <a:gd name="T0" fmla="*/ 0 w 3072"/>
              <a:gd name="T1" fmla="*/ 0 h 912"/>
              <a:gd name="T2" fmla="*/ 432 w 3072"/>
              <a:gd name="T3" fmla="*/ 48 h 912"/>
              <a:gd name="T4" fmla="*/ 864 w 3072"/>
              <a:gd name="T5" fmla="*/ 336 h 912"/>
              <a:gd name="T6" fmla="*/ 1296 w 3072"/>
              <a:gd name="T7" fmla="*/ 144 h 912"/>
              <a:gd name="T8" fmla="*/ 1776 w 3072"/>
              <a:gd name="T9" fmla="*/ 672 h 912"/>
              <a:gd name="T10" fmla="*/ 2160 w 3072"/>
              <a:gd name="T11" fmla="*/ 912 h 912"/>
              <a:gd name="T12" fmla="*/ 2640 w 3072"/>
              <a:gd name="T13" fmla="*/ 912 h 912"/>
              <a:gd name="T14" fmla="*/ 3072 w 3072"/>
              <a:gd name="T15" fmla="*/ 912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72"/>
              <a:gd name="T25" fmla="*/ 0 h 912"/>
              <a:gd name="T26" fmla="*/ 3072 w 3072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72" h="912">
                <a:moveTo>
                  <a:pt x="0" y="0"/>
                </a:moveTo>
                <a:lnTo>
                  <a:pt x="432" y="48"/>
                </a:lnTo>
                <a:lnTo>
                  <a:pt x="864" y="336"/>
                </a:lnTo>
                <a:lnTo>
                  <a:pt x="1296" y="144"/>
                </a:lnTo>
                <a:lnTo>
                  <a:pt x="1776" y="672"/>
                </a:lnTo>
                <a:lnTo>
                  <a:pt x="2160" y="912"/>
                </a:lnTo>
                <a:lnTo>
                  <a:pt x="2640" y="912"/>
                </a:lnTo>
                <a:lnTo>
                  <a:pt x="3072" y="91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5713"/>
      </p:ext>
    </p:extLst>
  </p:cSld>
  <p:clrMapOvr>
    <a:masterClrMapping/>
  </p:clrMapOvr>
  <p:transition advTm="75392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Belady</a:t>
            </a:r>
            <a:r>
              <a:rPr lang="en-US" altLang="en-US"/>
              <a:t>’</a:t>
            </a:r>
            <a:r>
              <a:rPr lang="en-US"/>
              <a:t>s Anomaly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dirty="0"/>
              <a:t>This most unexpected result is known as </a:t>
            </a:r>
            <a:r>
              <a:rPr lang="en-US" dirty="0" err="1">
                <a:solidFill>
                  <a:schemeClr val="accent2"/>
                </a:solidFill>
              </a:rPr>
              <a:t>Belady</a:t>
            </a:r>
            <a:r>
              <a:rPr lang="en-US" altLang="en-US" dirty="0" err="1">
                <a:solidFill>
                  <a:schemeClr val="accent2"/>
                </a:solidFill>
              </a:rPr>
              <a:t>’</a:t>
            </a:r>
            <a:r>
              <a:rPr lang="en-US" dirty="0" err="1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</a:rPr>
              <a:t> anomaly</a:t>
            </a:r>
            <a:r>
              <a:rPr lang="en-US" dirty="0"/>
              <a:t> – for some page-replacement algorithms, the page fault rate may </a:t>
            </a:r>
            <a:r>
              <a:rPr lang="en-US" dirty="0">
                <a:solidFill>
                  <a:srgbClr val="CC0000"/>
                </a:solidFill>
              </a:rPr>
              <a:t>increase</a:t>
            </a:r>
            <a:r>
              <a:rPr lang="en-US" dirty="0"/>
              <a:t> as the number of allocated frames increases</a:t>
            </a:r>
          </a:p>
          <a:p>
            <a:pPr marL="0" indent="0" eaLnBrk="1" hangingPunct="1">
              <a:lnSpc>
                <a:spcPts val="3000"/>
              </a:lnSpc>
              <a:buNone/>
            </a:pPr>
            <a:endParaRPr lang="en-US" dirty="0"/>
          </a:p>
          <a:p>
            <a:pPr eaLnBrk="1" hangingPunct="1">
              <a:lnSpc>
                <a:spcPts val="3000"/>
              </a:lnSpc>
            </a:pPr>
            <a:r>
              <a:rPr lang="en-US" dirty="0"/>
              <a:t>Is there a characterization of algorithms susceptible to </a:t>
            </a:r>
            <a:r>
              <a:rPr lang="en-US" dirty="0" err="1">
                <a:solidFill>
                  <a:schemeClr val="tx2"/>
                </a:solidFill>
              </a:rPr>
              <a:t>Belady</a:t>
            </a:r>
            <a:r>
              <a:rPr lang="en-US" altLang="en-US" dirty="0" err="1">
                <a:solidFill>
                  <a:schemeClr val="tx2"/>
                </a:solidFill>
              </a:rPr>
              <a:t>’</a:t>
            </a:r>
            <a:r>
              <a:rPr lang="en-US" dirty="0" err="1">
                <a:solidFill>
                  <a:schemeClr val="tx2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anomaly?</a:t>
            </a:r>
          </a:p>
        </p:txBody>
      </p:sp>
    </p:spTree>
    <p:extLst>
      <p:ext uri="{BB962C8B-B14F-4D97-AF65-F5344CB8AC3E}">
        <p14:creationId xmlns:p14="http://schemas.microsoft.com/office/powerpoint/2010/main" val="4051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Address Protection with Base and Limit Registers</a:t>
            </a:r>
          </a:p>
        </p:txBody>
      </p:sp>
      <p:pic>
        <p:nvPicPr>
          <p:cNvPr id="8195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2790" b="-12790"/>
          <a:stretch>
            <a:fillRect/>
          </a:stretch>
        </p:blipFill>
        <p:spPr>
          <a:xfrm>
            <a:off x="1464733" y="1768079"/>
            <a:ext cx="6688667" cy="3682603"/>
          </a:xfrm>
        </p:spPr>
      </p:pic>
      <p:sp>
        <p:nvSpPr>
          <p:cNvPr id="2" name="TextBox 1"/>
          <p:cNvSpPr txBox="1"/>
          <p:nvPr/>
        </p:nvSpPr>
        <p:spPr>
          <a:xfrm>
            <a:off x="457200" y="56020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OS loads the base &amp; limit reg.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Privileged instruction</a:t>
            </a:r>
          </a:p>
        </p:txBody>
      </p:sp>
    </p:spTree>
    <p:extLst>
      <p:ext uri="{BB962C8B-B14F-4D97-AF65-F5344CB8AC3E}">
        <p14:creationId xmlns:p14="http://schemas.microsoft.com/office/powerpoint/2010/main" val="350629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Binding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5257800"/>
          </a:xfrm>
        </p:spPr>
        <p:txBody>
          <a:bodyPr>
            <a:normAutofit fontScale="92500"/>
          </a:bodyPr>
          <a:lstStyle/>
          <a:p>
            <a:r>
              <a:rPr kumimoji="0" lang="en-US" dirty="0"/>
              <a:t>Process resides in main memory</a:t>
            </a:r>
          </a:p>
          <a:p>
            <a:r>
              <a:rPr kumimoji="0" lang="en-US" dirty="0"/>
              <a:t>Associate each data element with memory address</a:t>
            </a:r>
          </a:p>
          <a:p>
            <a:r>
              <a:rPr kumimoji="0" lang="en-US" dirty="0"/>
              <a:t>Further, addresses represented in different ways at different stages of a program’s life</a:t>
            </a:r>
          </a:p>
          <a:p>
            <a:pPr lvl="1"/>
            <a:r>
              <a:rPr kumimoji="0" lang="en-US" dirty="0"/>
              <a:t>Source code addresses usually symbolic</a:t>
            </a:r>
          </a:p>
          <a:p>
            <a:pPr lvl="1"/>
            <a:r>
              <a:rPr kumimoji="0" lang="en-US" dirty="0"/>
              <a:t>Compiled code addresses </a:t>
            </a:r>
            <a:r>
              <a:rPr kumimoji="0" lang="en-US" b="1" dirty="0">
                <a:solidFill>
                  <a:srgbClr val="0000FF"/>
                </a:solidFill>
              </a:rPr>
              <a:t>bind </a:t>
            </a:r>
            <a:r>
              <a:rPr kumimoji="0" lang="en-US" dirty="0"/>
              <a:t>to </a:t>
            </a:r>
            <a:r>
              <a:rPr kumimoji="0" lang="en-US" dirty="0" err="1"/>
              <a:t>relocatable</a:t>
            </a:r>
            <a:r>
              <a:rPr kumimoji="0" lang="en-US" dirty="0"/>
              <a:t> addresses</a:t>
            </a:r>
          </a:p>
          <a:p>
            <a:pPr lvl="2"/>
            <a:r>
              <a:rPr kumimoji="0" lang="en-US" dirty="0"/>
              <a:t>i.e. “14 bytes from beginning of this module”</a:t>
            </a:r>
          </a:p>
          <a:p>
            <a:pPr lvl="1"/>
            <a:r>
              <a:rPr kumimoji="0" lang="en-US" dirty="0"/>
              <a:t>Linker or loader will bind </a:t>
            </a:r>
            <a:r>
              <a:rPr kumimoji="0" lang="en-US" dirty="0" err="1"/>
              <a:t>relocatable</a:t>
            </a:r>
            <a:r>
              <a:rPr kumimoji="0" lang="en-US" dirty="0"/>
              <a:t> addresses to absolute addresses</a:t>
            </a:r>
          </a:p>
          <a:p>
            <a:pPr lvl="2"/>
            <a:r>
              <a:rPr kumimoji="0" lang="en-US" dirty="0"/>
              <a:t>i.e. 74014</a:t>
            </a:r>
          </a:p>
          <a:p>
            <a:pPr>
              <a:buFont typeface="Monotype Sorts" charset="2"/>
              <a:buNone/>
            </a:pPr>
            <a:endParaRPr kumimoji="0" lang="en-US" dirty="0"/>
          </a:p>
          <a:p>
            <a:pPr lvl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043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25455</TotalTime>
  <Words>3678</Words>
  <Application>Microsoft Office PowerPoint</Application>
  <PresentationFormat>On-screen Show (4:3)</PresentationFormat>
  <Paragraphs>770</Paragraphs>
  <Slides>73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Helvetica</vt:lpstr>
      <vt:lpstr>Monotype Sorts</vt:lpstr>
      <vt:lpstr>Symbol</vt:lpstr>
      <vt:lpstr>Times New Roman</vt:lpstr>
      <vt:lpstr>Office Theme</vt:lpstr>
      <vt:lpstr>PowerPoint Presentation</vt:lpstr>
      <vt:lpstr>Memory management</vt:lpstr>
      <vt:lpstr>Memory management</vt:lpstr>
      <vt:lpstr>Background</vt:lpstr>
      <vt:lpstr>Logical vs. Physical Address Space</vt:lpstr>
      <vt:lpstr>Background</vt:lpstr>
      <vt:lpstr>Base and Limit Registers</vt:lpstr>
      <vt:lpstr>Hardware Address Protection with Base and Limit Registers</vt:lpstr>
      <vt:lpstr>Address Binding</vt:lpstr>
      <vt:lpstr>Multistep Processing of a User Program </vt:lpstr>
      <vt:lpstr>Binding of Instructions and Data to Memory</vt:lpstr>
      <vt:lpstr>Logical vs. Physical Address Space</vt:lpstr>
      <vt:lpstr>Memory-Management Unit (MMU)</vt:lpstr>
      <vt:lpstr>Dynamic relocation using a  relocation register</vt:lpstr>
      <vt:lpstr>PowerPoint Presentation</vt:lpstr>
      <vt:lpstr>Contiguous Allocation</vt:lpstr>
      <vt:lpstr>Contiguous Allocation (Cont.)</vt:lpstr>
      <vt:lpstr>Contiguous Allocation (Cont.)</vt:lpstr>
      <vt:lpstr>Dynamic Storage-Allocation Problem</vt:lpstr>
      <vt:lpstr>Hardware Support for Relocation  and Limit Registers</vt:lpstr>
      <vt:lpstr>Fragmentation</vt:lpstr>
      <vt:lpstr>Fragmentation (Cont.)</vt:lpstr>
      <vt:lpstr>PowerPoint Presentation</vt:lpstr>
      <vt:lpstr>Paging</vt:lpstr>
      <vt:lpstr>Paging Model of Logical and Physical Memory</vt:lpstr>
      <vt:lpstr>Address Translation Scheme</vt:lpstr>
      <vt:lpstr>Paging Hardware</vt:lpstr>
      <vt:lpstr>Paging Example</vt:lpstr>
      <vt:lpstr>Paging </vt:lpstr>
      <vt:lpstr>PowerPoint Presentation</vt:lpstr>
      <vt:lpstr>PowerPoint Presentation</vt:lpstr>
      <vt:lpstr>Free Frames</vt:lpstr>
      <vt:lpstr>Implementation of Page Table</vt:lpstr>
      <vt:lpstr>Paging Hardware With TLB</vt:lpstr>
      <vt:lpstr>Effective Access Time</vt:lpstr>
      <vt:lpstr>Memory Protection</vt:lpstr>
      <vt:lpstr>Valid (v) or Invalid (i)  Bit In A Page Table</vt:lpstr>
      <vt:lpstr>Shared Pages Example</vt:lpstr>
      <vt:lpstr>Shared Pages Example</vt:lpstr>
      <vt:lpstr>PowerPoint Presentation</vt:lpstr>
      <vt:lpstr>Background</vt:lpstr>
      <vt:lpstr>Virtual Memory That is  Larger Than Physical Memory</vt:lpstr>
      <vt:lpstr>Classical paging</vt:lpstr>
      <vt:lpstr>Background</vt:lpstr>
      <vt:lpstr>Demand Paging</vt:lpstr>
      <vt:lpstr>Transfer of a Paged Memory to  Contiguous Disk Space</vt:lpstr>
      <vt:lpstr>Page Table When Some Pages  Are Not in Main Memory</vt:lpstr>
      <vt:lpstr>Valid-Invalid Bit</vt:lpstr>
      <vt:lpstr>Page Fault</vt:lpstr>
      <vt:lpstr>What Happens if There is no Free Frame?</vt:lpstr>
      <vt:lpstr>Steps in Handling a Page Fault</vt:lpstr>
      <vt:lpstr>Pure Demand Paging</vt:lpstr>
      <vt:lpstr>Allocation of Frames</vt:lpstr>
      <vt:lpstr>Allocation of Frames</vt:lpstr>
      <vt:lpstr>Need For Page Replacement</vt:lpstr>
      <vt:lpstr>Need For Page Replacement</vt:lpstr>
      <vt:lpstr>Basic Page Replacement</vt:lpstr>
      <vt:lpstr>Page Replacement</vt:lpstr>
      <vt:lpstr>Page Replacement</vt:lpstr>
      <vt:lpstr>Evaluation</vt:lpstr>
      <vt:lpstr>Graph of Page Faults Versus  The Number of Frames</vt:lpstr>
      <vt:lpstr>First-In-First-Out (FIFO) Algorithm</vt:lpstr>
      <vt:lpstr>FIFO Page Replacement</vt:lpstr>
      <vt:lpstr>Optimal Algorithm</vt:lpstr>
      <vt:lpstr>Optimal Page Replacement</vt:lpstr>
      <vt:lpstr>Least Recently Used (LRU) Algorithm</vt:lpstr>
      <vt:lpstr>LRU Algorithm-Implementation  </vt:lpstr>
      <vt:lpstr>LRU Algorithm-Implementation  </vt:lpstr>
      <vt:lpstr>LRU Approximation Algorithms</vt:lpstr>
      <vt:lpstr>FIFO Example –  Program - 5 pages,  3 frames of Memory allocated</vt:lpstr>
      <vt:lpstr>FIFO Example –  Program - 5 pages,  4 frames of Memory allocated</vt:lpstr>
      <vt:lpstr>Belady's Anomaly</vt:lpstr>
      <vt:lpstr>Belady’s Anomaly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Seena Oza</cp:lastModifiedBy>
  <cp:revision>229</cp:revision>
  <dcterms:created xsi:type="dcterms:W3CDTF">2014-03-23T06:59:27Z</dcterms:created>
  <dcterms:modified xsi:type="dcterms:W3CDTF">2024-02-06T14:11:06Z</dcterms:modified>
</cp:coreProperties>
</file>