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2D3E-B406-B732-6868-B9D9DB2043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D0DC8D-452B-8A26-0D6A-817E49313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BB93B5-EB1F-1611-255F-31D18DDC517A}"/>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5" name="Footer Placeholder 4">
            <a:extLst>
              <a:ext uri="{FF2B5EF4-FFF2-40B4-BE49-F238E27FC236}">
                <a16:creationId xmlns:a16="http://schemas.microsoft.com/office/drawing/2014/main" id="{34150E53-9DA3-37A0-E51C-F05FF2DA3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F46FC-20D7-4CD1-398F-82102524FD6E}"/>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413228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E672-0762-C8BF-E0C7-246D7B0290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E8C154-4CEA-DDE8-7496-1E381DC50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27ADA-AB43-944D-F77E-34AC93AB0463}"/>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5" name="Footer Placeholder 4">
            <a:extLst>
              <a:ext uri="{FF2B5EF4-FFF2-40B4-BE49-F238E27FC236}">
                <a16:creationId xmlns:a16="http://schemas.microsoft.com/office/drawing/2014/main" id="{74F02DD0-D466-B5A5-601E-227C1FF097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C2D7D-515E-07DF-E2DE-47C5A990FD46}"/>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1899584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2A24F-DF7D-A078-E5C3-86DB477243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194719-3AB5-8CC9-28D6-6BB01CD07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3F74A-CE5E-7401-D060-D8CB3D8CA387}"/>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5" name="Footer Placeholder 4">
            <a:extLst>
              <a:ext uri="{FF2B5EF4-FFF2-40B4-BE49-F238E27FC236}">
                <a16:creationId xmlns:a16="http://schemas.microsoft.com/office/drawing/2014/main" id="{98B46718-28CA-CC19-7761-5CF0C340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E9EDCD-61AC-2C24-1DB0-085D3D17775C}"/>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346110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D90A-B208-D7E7-FE7C-95F82440D0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F1C95-1D78-6894-6835-5107BCB84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23A23-D324-BB45-3291-7D9791D696AC}"/>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5" name="Footer Placeholder 4">
            <a:extLst>
              <a:ext uri="{FF2B5EF4-FFF2-40B4-BE49-F238E27FC236}">
                <a16:creationId xmlns:a16="http://schemas.microsoft.com/office/drawing/2014/main" id="{AF936146-1F9D-F8D3-0829-9C3B87B6A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128578-C3CF-E24B-5C03-0DE7493F33F3}"/>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246144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EC03-1B84-55D2-535F-60BBC0464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8EFF7F-6038-6112-F726-4ADE9402EE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6EAE4-73A8-1F9F-027B-E2C309F39752}"/>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5" name="Footer Placeholder 4">
            <a:extLst>
              <a:ext uri="{FF2B5EF4-FFF2-40B4-BE49-F238E27FC236}">
                <a16:creationId xmlns:a16="http://schemas.microsoft.com/office/drawing/2014/main" id="{0F588CFB-5A80-D0FF-14A1-35241B79D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08CB9-EA74-1233-062E-2C22BDBA1A48}"/>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54302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1758-D4E0-2BA4-9476-F4B0AC3AD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26E204-11FC-4742-89B5-0CAEEEDDE3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871C57-44D3-BD7F-C539-C03BE4C52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BC8AFF-2605-678A-3237-8593649833D0}"/>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6" name="Footer Placeholder 5">
            <a:extLst>
              <a:ext uri="{FF2B5EF4-FFF2-40B4-BE49-F238E27FC236}">
                <a16:creationId xmlns:a16="http://schemas.microsoft.com/office/drawing/2014/main" id="{1454CC10-DDD9-4B4E-F2B0-5F7D8C657D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F2582-F58E-929E-F940-0DFC7FF44F95}"/>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422743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3400-FB38-66B6-39AC-5D8ABC1CE6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652E9C-42E7-C5F3-5B6E-9A30A24E7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3E944E-7068-57A6-708A-02D473AABA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740265-441A-9D1F-49A2-C4CEB2A51B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C3C099-11EC-C42A-4948-9C3E76C719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39C924-0008-084C-A950-8D5248D8B4FA}"/>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8" name="Footer Placeholder 7">
            <a:extLst>
              <a:ext uri="{FF2B5EF4-FFF2-40B4-BE49-F238E27FC236}">
                <a16:creationId xmlns:a16="http://schemas.microsoft.com/office/drawing/2014/main" id="{AF0F7089-4DE0-03B7-A1BE-3F536F1312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29AE4E-EFE0-728F-22F3-7C59904CEF52}"/>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116671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4AB2-2E5E-C180-91BE-554F404E05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37B8FB-E65A-389C-87A3-34C28448247B}"/>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4" name="Footer Placeholder 3">
            <a:extLst>
              <a:ext uri="{FF2B5EF4-FFF2-40B4-BE49-F238E27FC236}">
                <a16:creationId xmlns:a16="http://schemas.microsoft.com/office/drawing/2014/main" id="{29E0C6F6-8AF2-932E-D540-6DE54148D5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38FAC5-2629-00A4-5CBB-0C0F8B9A3ADC}"/>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160922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9A0E5-6F14-F7B3-FF26-C8157581E734}"/>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3" name="Footer Placeholder 2">
            <a:extLst>
              <a:ext uri="{FF2B5EF4-FFF2-40B4-BE49-F238E27FC236}">
                <a16:creationId xmlns:a16="http://schemas.microsoft.com/office/drawing/2014/main" id="{31207F2C-512F-FFA3-B2DA-6EBAA2E32F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B59CCB-028E-C6DC-0215-1B71E434BC2B}"/>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365879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CC49-965C-C4A8-DAC8-0341D7F28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A7AEE-CC2D-A4D3-F113-B6CCBA041A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8E35FF-1C50-144D-7451-66F8F4BB9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7CB14-2B7F-74ED-F579-9DB257306647}"/>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6" name="Footer Placeholder 5">
            <a:extLst>
              <a:ext uri="{FF2B5EF4-FFF2-40B4-BE49-F238E27FC236}">
                <a16:creationId xmlns:a16="http://schemas.microsoft.com/office/drawing/2014/main" id="{2D3AA0FE-1B04-3BF1-C0FA-6AD11D532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52E7A1-4129-9E73-D51A-883E28F8E5A9}"/>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360794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CF47-457D-9787-100E-02F7AA0C2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95DD58-A9EF-C69A-ED23-1CCC0B8EA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15E644-E159-462B-028A-CBE213E6B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48615-AFE8-6929-5E5A-37C7687F6E89}"/>
              </a:ext>
            </a:extLst>
          </p:cNvPr>
          <p:cNvSpPr>
            <a:spLocks noGrp="1"/>
          </p:cNvSpPr>
          <p:nvPr>
            <p:ph type="dt" sz="half" idx="10"/>
          </p:nvPr>
        </p:nvSpPr>
        <p:spPr/>
        <p:txBody>
          <a:bodyPr/>
          <a:lstStyle/>
          <a:p>
            <a:fld id="{5FBACAF5-2BC9-4B9E-B60B-C348654E5C60}" type="datetimeFigureOut">
              <a:rPr lang="en-IN" smtClean="0"/>
              <a:t>24-04-2024</a:t>
            </a:fld>
            <a:endParaRPr lang="en-IN"/>
          </a:p>
        </p:txBody>
      </p:sp>
      <p:sp>
        <p:nvSpPr>
          <p:cNvPr id="6" name="Footer Placeholder 5">
            <a:extLst>
              <a:ext uri="{FF2B5EF4-FFF2-40B4-BE49-F238E27FC236}">
                <a16:creationId xmlns:a16="http://schemas.microsoft.com/office/drawing/2014/main" id="{C2E17CAA-186A-834E-A2A8-C06EF0FF56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A77470-3C50-C1B7-89F7-D3D9C72AF6CA}"/>
              </a:ext>
            </a:extLst>
          </p:cNvPr>
          <p:cNvSpPr>
            <a:spLocks noGrp="1"/>
          </p:cNvSpPr>
          <p:nvPr>
            <p:ph type="sldNum" sz="quarter" idx="12"/>
          </p:nvPr>
        </p:nvSpPr>
        <p:spPr/>
        <p:txBody>
          <a:bodyPr/>
          <a:lstStyle/>
          <a:p>
            <a:fld id="{1EE9DDD1-434A-490D-9E41-951B73B173BE}" type="slidenum">
              <a:rPr lang="en-IN" smtClean="0"/>
              <a:t>‹#›</a:t>
            </a:fld>
            <a:endParaRPr lang="en-IN"/>
          </a:p>
        </p:txBody>
      </p:sp>
    </p:spTree>
    <p:extLst>
      <p:ext uri="{BB962C8B-B14F-4D97-AF65-F5344CB8AC3E}">
        <p14:creationId xmlns:p14="http://schemas.microsoft.com/office/powerpoint/2010/main" val="144289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45A422-850B-12B5-9D22-CE7848DAC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AE555C-3CD6-E0B5-0FE4-FC6852768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4BD84-9B45-D95C-AAE2-2071CF0EF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ACAF5-2BC9-4B9E-B60B-C348654E5C60}" type="datetimeFigureOut">
              <a:rPr lang="en-IN" smtClean="0"/>
              <a:t>24-04-2024</a:t>
            </a:fld>
            <a:endParaRPr lang="en-IN"/>
          </a:p>
        </p:txBody>
      </p:sp>
      <p:sp>
        <p:nvSpPr>
          <p:cNvPr id="5" name="Footer Placeholder 4">
            <a:extLst>
              <a:ext uri="{FF2B5EF4-FFF2-40B4-BE49-F238E27FC236}">
                <a16:creationId xmlns:a16="http://schemas.microsoft.com/office/drawing/2014/main" id="{E79BBCB0-FA47-9FB7-BB99-2E0773853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81F81E-BEC8-5B59-48A8-03F04EF1D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DDD1-434A-490D-9E41-951B73B173BE}" type="slidenum">
              <a:rPr lang="en-IN" smtClean="0"/>
              <a:t>‹#›</a:t>
            </a:fld>
            <a:endParaRPr lang="en-IN"/>
          </a:p>
        </p:txBody>
      </p:sp>
    </p:spTree>
    <p:extLst>
      <p:ext uri="{BB962C8B-B14F-4D97-AF65-F5344CB8AC3E}">
        <p14:creationId xmlns:p14="http://schemas.microsoft.com/office/powerpoint/2010/main" val="199359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D568-2430-EE12-DD8C-734EA6293199}"/>
              </a:ext>
            </a:extLst>
          </p:cNvPr>
          <p:cNvSpPr>
            <a:spLocks noGrp="1"/>
          </p:cNvSpPr>
          <p:nvPr>
            <p:ph type="ctrTitle"/>
          </p:nvPr>
        </p:nvSpPr>
        <p:spPr>
          <a:xfrm>
            <a:off x="1595919" y="924673"/>
            <a:ext cx="9144000" cy="1021137"/>
          </a:xfrm>
        </p:spPr>
        <p:txBody>
          <a:bodyPr>
            <a:normAutofit/>
          </a:bodyPr>
          <a:lstStyle/>
          <a:p>
            <a:r>
              <a:rPr lang="en-IN" sz="5400" b="1" dirty="0"/>
              <a:t>UNIT 2</a:t>
            </a:r>
          </a:p>
        </p:txBody>
      </p:sp>
      <p:sp>
        <p:nvSpPr>
          <p:cNvPr id="3" name="Subtitle 2">
            <a:extLst>
              <a:ext uri="{FF2B5EF4-FFF2-40B4-BE49-F238E27FC236}">
                <a16:creationId xmlns:a16="http://schemas.microsoft.com/office/drawing/2014/main" id="{066C6B75-7D5A-B40E-464F-B2C812C5BC04}"/>
              </a:ext>
            </a:extLst>
          </p:cNvPr>
          <p:cNvSpPr>
            <a:spLocks noGrp="1"/>
          </p:cNvSpPr>
          <p:nvPr>
            <p:ph type="subTitle" idx="1"/>
          </p:nvPr>
        </p:nvSpPr>
        <p:spPr>
          <a:xfrm>
            <a:off x="1524000" y="2928135"/>
            <a:ext cx="9144000" cy="2093360"/>
          </a:xfrm>
        </p:spPr>
        <p:txBody>
          <a:bodyPr>
            <a:normAutofit/>
          </a:bodyPr>
          <a:lstStyle/>
          <a:p>
            <a:r>
              <a:rPr lang="en-IN" sz="6000" b="1" dirty="0"/>
              <a:t>Search Methodologies</a:t>
            </a:r>
          </a:p>
        </p:txBody>
      </p:sp>
    </p:spTree>
    <p:extLst>
      <p:ext uri="{BB962C8B-B14F-4D97-AF65-F5344CB8AC3E}">
        <p14:creationId xmlns:p14="http://schemas.microsoft.com/office/powerpoint/2010/main" val="72821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CB26C-0056-02BB-DE45-598F50266C4D}"/>
              </a:ext>
            </a:extLst>
          </p:cNvPr>
          <p:cNvSpPr>
            <a:spLocks noGrp="1"/>
          </p:cNvSpPr>
          <p:nvPr>
            <p:ph idx="1"/>
          </p:nvPr>
        </p:nvSpPr>
        <p:spPr>
          <a:xfrm>
            <a:off x="838200" y="838199"/>
            <a:ext cx="10515600" cy="5338763"/>
          </a:xfrm>
        </p:spPr>
        <p:txBody>
          <a:bodyPr/>
          <a:lstStyle/>
          <a:p>
            <a:pPr algn="l"/>
            <a:r>
              <a:rPr lang="en-US" sz="2800" b="0" i="0" u="none" strike="noStrike" baseline="0" dirty="0">
                <a:solidFill>
                  <a:srgbClr val="231F20"/>
                </a:solidFill>
                <a:latin typeface="Minion-Regular"/>
              </a:rPr>
              <a:t>Using DFID, nodes must be examined more than once, resulting in the following </a:t>
            </a:r>
            <a:r>
              <a:rPr lang="en-IN" sz="2800" b="0" i="0" u="none" strike="noStrike" baseline="0" dirty="0">
                <a:solidFill>
                  <a:srgbClr val="231F20"/>
                </a:solidFill>
                <a:latin typeface="Minion-Regular"/>
              </a:rPr>
              <a:t>progression:</a:t>
            </a:r>
          </a:p>
          <a:p>
            <a:pPr algn="l"/>
            <a:endParaRPr lang="en-IN" dirty="0">
              <a:solidFill>
                <a:srgbClr val="231F20"/>
              </a:solidFill>
              <a:latin typeface="Minion-Regular"/>
            </a:endParaRPr>
          </a:p>
          <a:p>
            <a:pPr algn="l"/>
            <a:endParaRPr lang="en-IN" dirty="0">
              <a:solidFill>
                <a:srgbClr val="231F20"/>
              </a:solidFill>
              <a:latin typeface="Minion-Regular"/>
            </a:endParaRPr>
          </a:p>
          <a:p>
            <a:pPr marL="0" indent="0" algn="l">
              <a:buNone/>
            </a:pPr>
            <a:r>
              <a:rPr lang="en-IN" b="1" dirty="0">
                <a:solidFill>
                  <a:srgbClr val="231F20"/>
                </a:solidFill>
                <a:latin typeface="Minion-Regular"/>
              </a:rPr>
              <a:t>Ex:</a:t>
            </a:r>
          </a:p>
          <a:p>
            <a:pPr marL="0" indent="0" algn="l">
              <a:buNone/>
            </a:pPr>
            <a:r>
              <a:rPr lang="en-IN" sz="2400" b="0" i="0" u="none" strike="noStrike" baseline="0" dirty="0">
                <a:latin typeface="Minion-Regular"/>
              </a:rPr>
              <a:t>With a depth of 4 </a:t>
            </a:r>
            <a:r>
              <a:rPr lang="en-US" sz="2400" b="0" i="0" u="none" strike="noStrike" baseline="0" dirty="0">
                <a:latin typeface="Minion-Regular"/>
              </a:rPr>
              <a:t>and a branching factor of 10, the tree has the following number of nodes:</a:t>
            </a:r>
          </a:p>
          <a:p>
            <a:pPr marL="0" indent="0" algn="l">
              <a:buNone/>
            </a:pPr>
            <a:endParaRPr lang="en-IN" sz="3600" dirty="0">
              <a:solidFill>
                <a:srgbClr val="231F20"/>
              </a:solidFill>
              <a:latin typeface="Minion-Regular"/>
            </a:endParaRPr>
          </a:p>
        </p:txBody>
      </p:sp>
      <p:pic>
        <p:nvPicPr>
          <p:cNvPr id="5" name="Picture 4">
            <a:extLst>
              <a:ext uri="{FF2B5EF4-FFF2-40B4-BE49-F238E27FC236}">
                <a16:creationId xmlns:a16="http://schemas.microsoft.com/office/drawing/2014/main" id="{A1766B28-90AF-2863-280C-C23C212E70DD}"/>
              </a:ext>
            </a:extLst>
          </p:cNvPr>
          <p:cNvPicPr>
            <a:picLocks noChangeAspect="1"/>
          </p:cNvPicPr>
          <p:nvPr/>
        </p:nvPicPr>
        <p:blipFill>
          <a:blip r:embed="rId2"/>
          <a:stretch>
            <a:fillRect/>
          </a:stretch>
        </p:blipFill>
        <p:spPr>
          <a:xfrm>
            <a:off x="2490284" y="2062120"/>
            <a:ext cx="7211431" cy="600159"/>
          </a:xfrm>
          <a:prstGeom prst="rect">
            <a:avLst/>
          </a:prstGeom>
        </p:spPr>
      </p:pic>
      <p:pic>
        <p:nvPicPr>
          <p:cNvPr id="7" name="Picture 6">
            <a:extLst>
              <a:ext uri="{FF2B5EF4-FFF2-40B4-BE49-F238E27FC236}">
                <a16:creationId xmlns:a16="http://schemas.microsoft.com/office/drawing/2014/main" id="{98CD9E79-E897-DE5E-A2BA-DAA4D2A4B767}"/>
              </a:ext>
            </a:extLst>
          </p:cNvPr>
          <p:cNvPicPr>
            <a:picLocks noChangeAspect="1"/>
          </p:cNvPicPr>
          <p:nvPr/>
        </p:nvPicPr>
        <p:blipFill>
          <a:blip r:embed="rId3"/>
          <a:stretch>
            <a:fillRect/>
          </a:stretch>
        </p:blipFill>
        <p:spPr>
          <a:xfrm>
            <a:off x="959928" y="4195722"/>
            <a:ext cx="10555173" cy="2162477"/>
          </a:xfrm>
          <a:prstGeom prst="rect">
            <a:avLst/>
          </a:prstGeom>
        </p:spPr>
      </p:pic>
    </p:spTree>
    <p:extLst>
      <p:ext uri="{BB962C8B-B14F-4D97-AF65-F5344CB8AC3E}">
        <p14:creationId xmlns:p14="http://schemas.microsoft.com/office/powerpoint/2010/main" val="3893262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7E0A-7C76-265D-F401-EED387EF1ADE}"/>
              </a:ext>
            </a:extLst>
          </p:cNvPr>
          <p:cNvSpPr>
            <a:spLocks noGrp="1"/>
          </p:cNvSpPr>
          <p:nvPr>
            <p:ph type="title"/>
          </p:nvPr>
        </p:nvSpPr>
        <p:spPr>
          <a:xfrm>
            <a:off x="838200" y="422728"/>
            <a:ext cx="10515600" cy="777875"/>
          </a:xfrm>
        </p:spPr>
        <p:txBody>
          <a:bodyPr>
            <a:normAutofit/>
          </a:bodyPr>
          <a:lstStyle/>
          <a:p>
            <a:pPr algn="ctr"/>
            <a:r>
              <a:rPr lang="en-IN" b="1" i="0" u="none" strike="noStrike" baseline="0" dirty="0">
                <a:solidFill>
                  <a:srgbClr val="231F20"/>
                </a:solidFill>
                <a:latin typeface="MyriadMM-700--400-"/>
              </a:rPr>
              <a:t>Informed and Uninformed Methods</a:t>
            </a:r>
            <a:endParaRPr lang="en-IN" sz="8800" dirty="0"/>
          </a:p>
        </p:txBody>
      </p:sp>
      <p:sp>
        <p:nvSpPr>
          <p:cNvPr id="3" name="Content Placeholder 2">
            <a:extLst>
              <a:ext uri="{FF2B5EF4-FFF2-40B4-BE49-F238E27FC236}">
                <a16:creationId xmlns:a16="http://schemas.microsoft.com/office/drawing/2014/main" id="{FCAB61AD-0416-FAEA-50E3-53C30D069EA7}"/>
              </a:ext>
            </a:extLst>
          </p:cNvPr>
          <p:cNvSpPr>
            <a:spLocks noGrp="1"/>
          </p:cNvSpPr>
          <p:nvPr>
            <p:ph idx="1"/>
          </p:nvPr>
        </p:nvSpPr>
        <p:spPr>
          <a:xfrm>
            <a:off x="838200" y="1513115"/>
            <a:ext cx="10515600" cy="4838020"/>
          </a:xfrm>
        </p:spPr>
        <p:txBody>
          <a:bodyPr>
            <a:normAutofit/>
          </a:bodyPr>
          <a:lstStyle/>
          <a:p>
            <a:pPr algn="just"/>
            <a:r>
              <a:rPr lang="en-US" sz="2800" b="0" i="0" u="none" strike="noStrike" baseline="0" dirty="0">
                <a:solidFill>
                  <a:srgbClr val="231F20"/>
                </a:solidFill>
                <a:latin typeface="Minion-Regular"/>
              </a:rPr>
              <a:t>A search method or heuristic is </a:t>
            </a:r>
            <a:r>
              <a:rPr lang="en-US" sz="2800" b="1" i="0" u="none" strike="noStrike" baseline="0" dirty="0">
                <a:solidFill>
                  <a:srgbClr val="231F20"/>
                </a:solidFill>
                <a:latin typeface="Minion-Bold"/>
              </a:rPr>
              <a:t>informed </a:t>
            </a:r>
            <a:r>
              <a:rPr lang="en-US" sz="2800" b="0" i="0" u="none" strike="noStrike" baseline="0" dirty="0">
                <a:solidFill>
                  <a:srgbClr val="231F20"/>
                </a:solidFill>
                <a:latin typeface="Minion-Regular"/>
              </a:rPr>
              <a:t>if it uses additional information about nodes to decide which nodes to </a:t>
            </a:r>
            <a:r>
              <a:rPr lang="en-IN" sz="2800" b="0" i="0" u="none" strike="noStrike" baseline="0" dirty="0">
                <a:solidFill>
                  <a:srgbClr val="231F20"/>
                </a:solidFill>
                <a:latin typeface="Minion-Regular"/>
              </a:rPr>
              <a:t>examine next.</a:t>
            </a:r>
          </a:p>
          <a:p>
            <a:pPr algn="l"/>
            <a:r>
              <a:rPr lang="en-US" sz="2800" b="0" i="0" u="none" strike="noStrike" baseline="0" dirty="0">
                <a:solidFill>
                  <a:srgbClr val="231F20"/>
                </a:solidFill>
                <a:latin typeface="Minion-Regular"/>
              </a:rPr>
              <a:t>If a method </a:t>
            </a:r>
            <a:r>
              <a:rPr lang="en-US" dirty="0">
                <a:solidFill>
                  <a:srgbClr val="231F20"/>
                </a:solidFill>
                <a:latin typeface="Minion-Regular"/>
              </a:rPr>
              <a:t>does </a:t>
            </a:r>
            <a:r>
              <a:rPr lang="en-US" sz="2800" b="0" i="0" u="none" strike="noStrike" baseline="0" dirty="0">
                <a:solidFill>
                  <a:srgbClr val="231F20"/>
                </a:solidFill>
                <a:latin typeface="Minion-Regular"/>
              </a:rPr>
              <a:t>not use additional information is </a:t>
            </a:r>
            <a:r>
              <a:rPr lang="en-US" sz="2800" b="1" i="0" u="none" strike="noStrike" baseline="0" dirty="0">
                <a:solidFill>
                  <a:srgbClr val="231F20"/>
                </a:solidFill>
                <a:latin typeface="Minion-Bold"/>
              </a:rPr>
              <a:t>uninformed</a:t>
            </a:r>
            <a:r>
              <a:rPr lang="en-US" sz="2800" b="0" i="0" u="none" strike="noStrike" baseline="0" dirty="0">
                <a:solidFill>
                  <a:srgbClr val="231F20"/>
                </a:solidFill>
                <a:latin typeface="Minion-Regular"/>
              </a:rPr>
              <a:t>, or </a:t>
            </a:r>
            <a:r>
              <a:rPr lang="en-US" sz="2800" b="1" i="0" u="none" strike="noStrike" baseline="0" dirty="0">
                <a:solidFill>
                  <a:srgbClr val="231F20"/>
                </a:solidFill>
                <a:latin typeface="Minion-Bold"/>
              </a:rPr>
              <a:t>blind</a:t>
            </a:r>
            <a:r>
              <a:rPr lang="en-US" sz="2800" b="0" i="0" u="none" strike="noStrike" baseline="0" dirty="0">
                <a:solidFill>
                  <a:srgbClr val="231F20"/>
                </a:solidFill>
                <a:latin typeface="Minion-Regular"/>
              </a:rPr>
              <a:t>. </a:t>
            </a:r>
          </a:p>
          <a:p>
            <a:pPr algn="l"/>
            <a:r>
              <a:rPr lang="en-US" sz="2800" b="0" i="0" u="none" strike="noStrike" baseline="0" dirty="0">
                <a:solidFill>
                  <a:srgbClr val="231F20"/>
                </a:solidFill>
                <a:latin typeface="Minion-Regular"/>
              </a:rPr>
              <a:t>In other words, search methods that use heuristics are </a:t>
            </a:r>
            <a:r>
              <a:rPr lang="en-US" sz="2800" i="0" u="none" strike="noStrike" baseline="0" dirty="0">
                <a:solidFill>
                  <a:srgbClr val="231F20"/>
                </a:solidFill>
                <a:latin typeface="Minion-Regular"/>
              </a:rPr>
              <a:t>informed</a:t>
            </a:r>
            <a:r>
              <a:rPr lang="en-US" sz="2800" b="0" i="0" u="none" strike="noStrike" baseline="0" dirty="0">
                <a:solidFill>
                  <a:srgbClr val="231F20"/>
                </a:solidFill>
                <a:latin typeface="Minion-Regular"/>
              </a:rPr>
              <a:t>, and those that do not are blind.</a:t>
            </a:r>
          </a:p>
          <a:p>
            <a:pPr marL="0" indent="0" algn="l">
              <a:buNone/>
            </a:pPr>
            <a:r>
              <a:rPr lang="en-IN" sz="2800" b="1" i="0" u="none" strike="noStrike" baseline="0" dirty="0">
                <a:latin typeface="MyriadMM-700--400-"/>
              </a:rPr>
              <a:t>Choosing a Good Heuristic</a:t>
            </a:r>
          </a:p>
          <a:p>
            <a:pPr algn="just"/>
            <a:r>
              <a:rPr lang="en-US" dirty="0"/>
              <a:t>Some heuristics are better than others, and the better (more informed) the heuristic is, the fewer nodes it needs to examine in the search tree to find a solution.</a:t>
            </a:r>
            <a:endParaRPr lang="en-IN" dirty="0"/>
          </a:p>
        </p:txBody>
      </p:sp>
    </p:spTree>
    <p:extLst>
      <p:ext uri="{BB962C8B-B14F-4D97-AF65-F5344CB8AC3E}">
        <p14:creationId xmlns:p14="http://schemas.microsoft.com/office/powerpoint/2010/main" val="250694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3F54-28E9-269E-07B2-099FC540DF0A}"/>
              </a:ext>
            </a:extLst>
          </p:cNvPr>
          <p:cNvSpPr>
            <a:spLocks noGrp="1"/>
          </p:cNvSpPr>
          <p:nvPr>
            <p:ph type="title"/>
          </p:nvPr>
        </p:nvSpPr>
        <p:spPr>
          <a:xfrm>
            <a:off x="838200" y="205014"/>
            <a:ext cx="10515600" cy="840015"/>
          </a:xfrm>
        </p:spPr>
        <p:txBody>
          <a:bodyPr>
            <a:normAutofit/>
          </a:bodyPr>
          <a:lstStyle/>
          <a:p>
            <a:pPr algn="ctr"/>
            <a:r>
              <a:rPr lang="en-IN" b="1" i="0" u="none" strike="noStrike" baseline="0" dirty="0">
                <a:latin typeface="MyriadMM-700--400-"/>
              </a:rPr>
              <a:t>The 8-puzzle</a:t>
            </a:r>
            <a:endParaRPr lang="en-IN" sz="8800" b="1" dirty="0"/>
          </a:p>
        </p:txBody>
      </p:sp>
      <p:sp>
        <p:nvSpPr>
          <p:cNvPr id="3" name="Content Placeholder 2">
            <a:extLst>
              <a:ext uri="{FF2B5EF4-FFF2-40B4-BE49-F238E27FC236}">
                <a16:creationId xmlns:a16="http://schemas.microsoft.com/office/drawing/2014/main" id="{42D35E86-3DA8-B985-7B04-39A9158D2BB1}"/>
              </a:ext>
            </a:extLst>
          </p:cNvPr>
          <p:cNvSpPr>
            <a:spLocks noGrp="1"/>
          </p:cNvSpPr>
          <p:nvPr>
            <p:ph idx="1"/>
          </p:nvPr>
        </p:nvSpPr>
        <p:spPr>
          <a:xfrm>
            <a:off x="838200" y="1251857"/>
            <a:ext cx="10515600" cy="4925106"/>
          </a:xfrm>
        </p:spPr>
        <p:txBody>
          <a:bodyPr/>
          <a:lstStyle/>
          <a:p>
            <a:pPr algn="just"/>
            <a:r>
              <a:rPr lang="en-US" sz="2800" b="0" i="0" u="none" strike="noStrike" baseline="0" dirty="0">
                <a:latin typeface="Minion-Regular"/>
              </a:rPr>
              <a:t>The puzzle consists of a 3X3 grid, with the numbers 1 through 8 on tiles within the grid and one blank square. Tiles can be slid about within the grid, but a tile can only be moved into the empty square if it is adjacent to </a:t>
            </a:r>
            <a:r>
              <a:rPr lang="en-IN" sz="2800" b="0" i="0" u="none" strike="noStrike" baseline="0" dirty="0">
                <a:latin typeface="Minion-Regular"/>
              </a:rPr>
              <a:t>the empty square.</a:t>
            </a:r>
            <a:endParaRPr lang="en-IN" dirty="0"/>
          </a:p>
          <a:p>
            <a:pPr marL="0" indent="0" algn="just">
              <a:buNone/>
            </a:pPr>
            <a:r>
              <a:rPr lang="en-IN" dirty="0"/>
              <a:t>			Start State			Goal State</a:t>
            </a:r>
          </a:p>
        </p:txBody>
      </p:sp>
      <p:pic>
        <p:nvPicPr>
          <p:cNvPr id="5" name="Picture 4">
            <a:extLst>
              <a:ext uri="{FF2B5EF4-FFF2-40B4-BE49-F238E27FC236}">
                <a16:creationId xmlns:a16="http://schemas.microsoft.com/office/drawing/2014/main" id="{0EBD81F7-838C-1435-8F21-C2D7FD876052}"/>
              </a:ext>
            </a:extLst>
          </p:cNvPr>
          <p:cNvPicPr>
            <a:picLocks noChangeAspect="1"/>
          </p:cNvPicPr>
          <p:nvPr/>
        </p:nvPicPr>
        <p:blipFill>
          <a:blip r:embed="rId2"/>
          <a:stretch>
            <a:fillRect/>
          </a:stretch>
        </p:blipFill>
        <p:spPr>
          <a:xfrm>
            <a:off x="3287071" y="3429000"/>
            <a:ext cx="5944430" cy="2514951"/>
          </a:xfrm>
          <a:prstGeom prst="rect">
            <a:avLst/>
          </a:prstGeom>
        </p:spPr>
      </p:pic>
    </p:spTree>
    <p:extLst>
      <p:ext uri="{BB962C8B-B14F-4D97-AF65-F5344CB8AC3E}">
        <p14:creationId xmlns:p14="http://schemas.microsoft.com/office/powerpoint/2010/main" val="73684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3295A-363D-556C-E52B-EF858AE6123E}"/>
              </a:ext>
            </a:extLst>
          </p:cNvPr>
          <p:cNvSpPr>
            <a:spLocks noGrp="1"/>
          </p:cNvSpPr>
          <p:nvPr>
            <p:ph idx="1"/>
          </p:nvPr>
        </p:nvSpPr>
        <p:spPr>
          <a:xfrm>
            <a:off x="838200" y="718457"/>
            <a:ext cx="10515600" cy="5458506"/>
          </a:xfrm>
        </p:spPr>
        <p:txBody>
          <a:bodyPr/>
          <a:lstStyle/>
          <a:p>
            <a:pPr algn="just">
              <a:lnSpc>
                <a:spcPct val="150000"/>
              </a:lnSpc>
            </a:pPr>
            <a:r>
              <a:rPr lang="en-US" sz="2800" b="0" i="0" u="none" strike="noStrike" baseline="0" dirty="0">
                <a:solidFill>
                  <a:srgbClr val="231F20"/>
                </a:solidFill>
                <a:latin typeface="Minion-Regular"/>
              </a:rPr>
              <a:t>The first heuristic we consider is to count how many tiles are in the wrong place. We will call this heuristic, </a:t>
            </a:r>
            <a:r>
              <a:rPr lang="en-US" sz="2800" b="0" i="1" u="none" strike="noStrike" baseline="0" dirty="0">
                <a:solidFill>
                  <a:srgbClr val="231F20"/>
                </a:solidFill>
                <a:latin typeface="Minion-Italic"/>
              </a:rPr>
              <a:t>h</a:t>
            </a:r>
            <a:r>
              <a:rPr lang="en-US" sz="1600" b="0" i="0" u="none" strike="noStrike" baseline="0" dirty="0">
                <a:solidFill>
                  <a:srgbClr val="231F20"/>
                </a:solidFill>
                <a:latin typeface="Minion-Regular"/>
              </a:rPr>
              <a:t>1</a:t>
            </a:r>
            <a:r>
              <a:rPr lang="en-US" sz="2800" b="0" i="0" u="none" strike="noStrike" baseline="0" dirty="0">
                <a:solidFill>
                  <a:srgbClr val="231F20"/>
                </a:solidFill>
                <a:latin typeface="Minion-Regular"/>
              </a:rPr>
              <a:t>(node).</a:t>
            </a:r>
          </a:p>
          <a:p>
            <a:pPr marL="0" indent="0" algn="just">
              <a:lnSpc>
                <a:spcPct val="150000"/>
              </a:lnSpc>
              <a:buNone/>
            </a:pPr>
            <a:r>
              <a:rPr lang="en-US" dirty="0">
                <a:solidFill>
                  <a:srgbClr val="231F20"/>
                </a:solidFill>
                <a:latin typeface="Minion-Regular"/>
              </a:rPr>
              <a:t>			h1 = 8 (all are in wrong place)</a:t>
            </a:r>
          </a:p>
          <a:p>
            <a:pPr algn="just">
              <a:lnSpc>
                <a:spcPct val="150000"/>
              </a:lnSpc>
            </a:pPr>
            <a:r>
              <a:rPr lang="en-US" sz="2800" b="0" i="0" u="none" strike="noStrike" baseline="0" dirty="0">
                <a:solidFill>
                  <a:srgbClr val="231F20"/>
                </a:solidFill>
                <a:latin typeface="Minion-Regular"/>
              </a:rPr>
              <a:t>An improved heuristic, </a:t>
            </a:r>
            <a:r>
              <a:rPr lang="en-US" sz="2800" b="0" i="1" u="none" strike="noStrike" baseline="0" dirty="0">
                <a:solidFill>
                  <a:srgbClr val="231F20"/>
                </a:solidFill>
                <a:latin typeface="Minion-Italic"/>
              </a:rPr>
              <a:t>h</a:t>
            </a:r>
            <a:r>
              <a:rPr lang="en-US" sz="1600" b="0" i="0" u="none" strike="noStrike" baseline="0" dirty="0">
                <a:solidFill>
                  <a:srgbClr val="231F20"/>
                </a:solidFill>
                <a:latin typeface="Minion-Regular"/>
              </a:rPr>
              <a:t>2</a:t>
            </a:r>
            <a:r>
              <a:rPr lang="en-US" sz="2800" b="0" i="0" u="none" strike="noStrike" baseline="0" dirty="0">
                <a:solidFill>
                  <a:srgbClr val="231F20"/>
                </a:solidFill>
                <a:latin typeface="Minion-Regular"/>
              </a:rPr>
              <a:t>, takes into account how far each tile had to move to get to its correct state. This is achieved by summing the </a:t>
            </a:r>
            <a:r>
              <a:rPr lang="en-US" sz="2800" b="1" i="0" u="none" strike="noStrike" baseline="0" dirty="0">
                <a:solidFill>
                  <a:srgbClr val="231F20"/>
                </a:solidFill>
                <a:latin typeface="Minion-Bold"/>
              </a:rPr>
              <a:t>Manhattan distances </a:t>
            </a:r>
            <a:r>
              <a:rPr lang="en-US" sz="2800" b="0" i="0" u="none" strike="noStrike" baseline="0" dirty="0">
                <a:solidFill>
                  <a:srgbClr val="231F20"/>
                </a:solidFill>
                <a:latin typeface="Minion-Regular"/>
              </a:rPr>
              <a:t>of each tile from its correct position.</a:t>
            </a:r>
          </a:p>
          <a:p>
            <a:pPr marL="0" indent="0" algn="just">
              <a:lnSpc>
                <a:spcPct val="150000"/>
              </a:lnSpc>
              <a:buNone/>
            </a:pPr>
            <a:r>
              <a:rPr lang="en-US" dirty="0">
                <a:solidFill>
                  <a:srgbClr val="231F20"/>
                </a:solidFill>
                <a:latin typeface="Minion-Regular"/>
              </a:rPr>
              <a:t>			</a:t>
            </a:r>
            <a:r>
              <a:rPr lang="pt-BR" dirty="0">
                <a:solidFill>
                  <a:srgbClr val="231F20"/>
                </a:solidFill>
                <a:latin typeface="Minion-Regular"/>
              </a:rPr>
              <a:t>h2 (node) = 2 + 2 + 2 + 2 + 3 + 3 + 1 + 3 = 18</a:t>
            </a:r>
          </a:p>
          <a:p>
            <a:pPr marL="0" indent="0" algn="just">
              <a:buNone/>
            </a:pPr>
            <a:endParaRPr lang="en-IN" dirty="0"/>
          </a:p>
        </p:txBody>
      </p:sp>
    </p:spTree>
    <p:extLst>
      <p:ext uri="{BB962C8B-B14F-4D97-AF65-F5344CB8AC3E}">
        <p14:creationId xmlns:p14="http://schemas.microsoft.com/office/powerpoint/2010/main" val="85493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85FD-0518-EE92-BFC0-53C2873BBD5F}"/>
              </a:ext>
            </a:extLst>
          </p:cNvPr>
          <p:cNvSpPr>
            <a:spLocks noGrp="1"/>
          </p:cNvSpPr>
          <p:nvPr>
            <p:ph type="title"/>
          </p:nvPr>
        </p:nvSpPr>
        <p:spPr>
          <a:xfrm>
            <a:off x="838200" y="299811"/>
            <a:ext cx="10515600" cy="854075"/>
          </a:xfrm>
        </p:spPr>
        <p:txBody>
          <a:bodyPr/>
          <a:lstStyle/>
          <a:p>
            <a:pPr algn="ctr"/>
            <a:r>
              <a:rPr lang="en-IN" b="1" dirty="0"/>
              <a:t>Monotonicity</a:t>
            </a:r>
          </a:p>
        </p:txBody>
      </p:sp>
      <p:sp>
        <p:nvSpPr>
          <p:cNvPr id="3" name="Content Placeholder 2">
            <a:extLst>
              <a:ext uri="{FF2B5EF4-FFF2-40B4-BE49-F238E27FC236}">
                <a16:creationId xmlns:a16="http://schemas.microsoft.com/office/drawing/2014/main" id="{BB3ED713-0853-FDB3-EF80-05111A1194F0}"/>
              </a:ext>
            </a:extLst>
          </p:cNvPr>
          <p:cNvSpPr>
            <a:spLocks noGrp="1"/>
          </p:cNvSpPr>
          <p:nvPr>
            <p:ph idx="1"/>
          </p:nvPr>
        </p:nvSpPr>
        <p:spPr>
          <a:xfrm>
            <a:off x="838200" y="1251857"/>
            <a:ext cx="10515600" cy="5023077"/>
          </a:xfrm>
        </p:spPr>
        <p:txBody>
          <a:bodyPr>
            <a:normAutofit lnSpcReduction="10000"/>
          </a:bodyPr>
          <a:lstStyle/>
          <a:p>
            <a:pPr algn="l">
              <a:lnSpc>
                <a:spcPct val="150000"/>
              </a:lnSpc>
            </a:pPr>
            <a:r>
              <a:rPr lang="en-US" sz="2800" b="0" i="0" u="none" strike="noStrike" baseline="0" dirty="0">
                <a:solidFill>
                  <a:srgbClr val="231F20"/>
                </a:solidFill>
                <a:latin typeface="Minion-Regular"/>
              </a:rPr>
              <a:t>A search method is described as </a:t>
            </a:r>
            <a:r>
              <a:rPr lang="en-US" sz="2800" b="1" i="0" u="none" strike="noStrike" baseline="0" dirty="0">
                <a:solidFill>
                  <a:srgbClr val="231F20"/>
                </a:solidFill>
                <a:latin typeface="Minion-Bold"/>
              </a:rPr>
              <a:t>monotone </a:t>
            </a:r>
            <a:r>
              <a:rPr lang="en-US" sz="2800" b="0" i="0" u="none" strike="noStrike" baseline="0" dirty="0">
                <a:solidFill>
                  <a:srgbClr val="231F20"/>
                </a:solidFill>
                <a:latin typeface="Minion-Regular"/>
              </a:rPr>
              <a:t>if it always reaches a given node by the shortest possible path.</a:t>
            </a:r>
          </a:p>
          <a:p>
            <a:pPr marL="0" indent="0" algn="l">
              <a:buNone/>
            </a:pPr>
            <a:endParaRPr lang="en-US" dirty="0">
              <a:solidFill>
                <a:srgbClr val="231F20"/>
              </a:solidFill>
              <a:latin typeface="Minion-Regular"/>
            </a:endParaRPr>
          </a:p>
          <a:p>
            <a:pPr marL="0" indent="0" algn="l">
              <a:buNone/>
            </a:pPr>
            <a:r>
              <a:rPr lang="en-US" sz="3200" b="1" dirty="0">
                <a:solidFill>
                  <a:srgbClr val="231F20"/>
                </a:solidFill>
                <a:latin typeface="Minion-Regular"/>
              </a:rPr>
              <a:t>Using Heuristics</a:t>
            </a:r>
          </a:p>
          <a:p>
            <a:pPr algn="just">
              <a:lnSpc>
                <a:spcPct val="150000"/>
              </a:lnSpc>
            </a:pPr>
            <a:r>
              <a:rPr lang="en-US" sz="2800" b="0" i="0" u="none" strike="noStrike" baseline="0" dirty="0">
                <a:latin typeface="Minion-Regular"/>
              </a:rPr>
              <a:t>DFS and BFS are brute-force search methods. This is because they do not employ any special knowledge of the search trees</a:t>
            </a:r>
          </a:p>
          <a:p>
            <a:pPr algn="just">
              <a:lnSpc>
                <a:spcPct val="150000"/>
              </a:lnSpc>
            </a:pPr>
            <a:r>
              <a:rPr lang="en-US" dirty="0">
                <a:latin typeface="Minion-Regular"/>
              </a:rPr>
              <a:t>Heuristic is defined as the additional information or knowledge that helps in searching the solution in Search trees</a:t>
            </a:r>
            <a:endParaRPr lang="en-IN" dirty="0"/>
          </a:p>
          <a:p>
            <a:pPr marL="0" indent="0" algn="l">
              <a:buNone/>
            </a:pPr>
            <a:endParaRPr lang="en-IN" dirty="0"/>
          </a:p>
        </p:txBody>
      </p:sp>
    </p:spTree>
    <p:extLst>
      <p:ext uri="{BB962C8B-B14F-4D97-AF65-F5344CB8AC3E}">
        <p14:creationId xmlns:p14="http://schemas.microsoft.com/office/powerpoint/2010/main" val="206213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D086-A460-F0E0-378A-65B0B6485AF4}"/>
              </a:ext>
            </a:extLst>
          </p:cNvPr>
          <p:cNvSpPr>
            <a:spLocks noGrp="1"/>
          </p:cNvSpPr>
          <p:nvPr>
            <p:ph type="title"/>
          </p:nvPr>
        </p:nvSpPr>
        <p:spPr>
          <a:xfrm>
            <a:off x="838200" y="281214"/>
            <a:ext cx="10515600" cy="799646"/>
          </a:xfrm>
        </p:spPr>
        <p:txBody>
          <a:bodyPr/>
          <a:lstStyle/>
          <a:p>
            <a:pPr algn="ctr"/>
            <a:r>
              <a:rPr lang="en-IN" b="1" dirty="0"/>
              <a:t>Best First Search</a:t>
            </a:r>
            <a:endParaRPr lang="en-IN" dirty="0"/>
          </a:p>
        </p:txBody>
      </p:sp>
      <p:sp>
        <p:nvSpPr>
          <p:cNvPr id="3" name="Content Placeholder 2">
            <a:extLst>
              <a:ext uri="{FF2B5EF4-FFF2-40B4-BE49-F238E27FC236}">
                <a16:creationId xmlns:a16="http://schemas.microsoft.com/office/drawing/2014/main" id="{622820B0-4F2A-9FA7-C8AA-3F2FD1B77128}"/>
              </a:ext>
            </a:extLst>
          </p:cNvPr>
          <p:cNvSpPr>
            <a:spLocks noGrp="1"/>
          </p:cNvSpPr>
          <p:nvPr>
            <p:ph idx="1"/>
          </p:nvPr>
        </p:nvSpPr>
        <p:spPr>
          <a:xfrm>
            <a:off x="838200" y="1197429"/>
            <a:ext cx="10515600" cy="4979534"/>
          </a:xfrm>
        </p:spPr>
        <p:txBody>
          <a:bodyPr/>
          <a:lstStyle/>
          <a:p>
            <a:pPr algn="just">
              <a:lnSpc>
                <a:spcPct val="150000"/>
              </a:lnSpc>
            </a:pPr>
            <a:r>
              <a:rPr lang="en-US" sz="2800" b="1" i="0" u="none" strike="noStrike" baseline="0" dirty="0">
                <a:latin typeface="Minion-Bold"/>
              </a:rPr>
              <a:t>Best-first search </a:t>
            </a:r>
            <a:r>
              <a:rPr lang="en-US" sz="2800" b="0" i="0" u="none" strike="noStrike" baseline="0" dirty="0">
                <a:latin typeface="Minion-Regular"/>
              </a:rPr>
              <a:t>employs a heuristic</a:t>
            </a:r>
          </a:p>
          <a:p>
            <a:pPr algn="just">
              <a:lnSpc>
                <a:spcPct val="150000"/>
              </a:lnSpc>
            </a:pPr>
            <a:r>
              <a:rPr lang="en-US" dirty="0">
                <a:latin typeface="Minion-Regular"/>
              </a:rPr>
              <a:t>It uses an </a:t>
            </a:r>
            <a:r>
              <a:rPr lang="en-US" b="1" dirty="0">
                <a:latin typeface="Minion-Regular"/>
              </a:rPr>
              <a:t>open queue </a:t>
            </a:r>
            <a:r>
              <a:rPr lang="en-US" dirty="0">
                <a:latin typeface="Minion-Regular"/>
              </a:rPr>
              <a:t>to maintain the unvisited nodes</a:t>
            </a:r>
          </a:p>
          <a:p>
            <a:pPr algn="just">
              <a:lnSpc>
                <a:spcPct val="150000"/>
              </a:lnSpc>
            </a:pPr>
            <a:r>
              <a:rPr lang="en-US" dirty="0">
                <a:latin typeface="Minion-Regular"/>
              </a:rPr>
              <a:t>A</a:t>
            </a:r>
            <a:r>
              <a:rPr lang="en-US" b="1" dirty="0">
                <a:latin typeface="Minion-Regular"/>
              </a:rPr>
              <a:t> closed queue </a:t>
            </a:r>
            <a:r>
              <a:rPr lang="en-US" dirty="0">
                <a:latin typeface="Minion-Regular"/>
              </a:rPr>
              <a:t>is used to maintain the visited and closed nodes</a:t>
            </a:r>
            <a:endParaRPr lang="en-IN" dirty="0"/>
          </a:p>
        </p:txBody>
      </p:sp>
    </p:spTree>
    <p:extLst>
      <p:ext uri="{BB962C8B-B14F-4D97-AF65-F5344CB8AC3E}">
        <p14:creationId xmlns:p14="http://schemas.microsoft.com/office/powerpoint/2010/main" val="136416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578F-7553-7F9A-5166-BE27F274B8AB}"/>
              </a:ext>
            </a:extLst>
          </p:cNvPr>
          <p:cNvSpPr>
            <a:spLocks noGrp="1"/>
          </p:cNvSpPr>
          <p:nvPr>
            <p:ph type="title"/>
          </p:nvPr>
        </p:nvSpPr>
        <p:spPr>
          <a:xfrm>
            <a:off x="838200" y="0"/>
            <a:ext cx="10515600" cy="883558"/>
          </a:xfrm>
        </p:spPr>
        <p:txBody>
          <a:bodyPr/>
          <a:lstStyle/>
          <a:p>
            <a:pPr algn="ctr"/>
            <a:r>
              <a:rPr lang="en-IN" b="1"/>
              <a:t>Function of Best </a:t>
            </a:r>
            <a:r>
              <a:rPr lang="en-IN" b="1" dirty="0"/>
              <a:t>First Search</a:t>
            </a:r>
          </a:p>
        </p:txBody>
      </p:sp>
      <p:grpSp>
        <p:nvGrpSpPr>
          <p:cNvPr id="10" name="Group 9">
            <a:extLst>
              <a:ext uri="{FF2B5EF4-FFF2-40B4-BE49-F238E27FC236}">
                <a16:creationId xmlns:a16="http://schemas.microsoft.com/office/drawing/2014/main" id="{953F750C-8C10-35AB-923B-CE7B24D5010D}"/>
              </a:ext>
            </a:extLst>
          </p:cNvPr>
          <p:cNvGrpSpPr/>
          <p:nvPr/>
        </p:nvGrpSpPr>
        <p:grpSpPr>
          <a:xfrm>
            <a:off x="3238060" y="883559"/>
            <a:ext cx="6759568" cy="5870286"/>
            <a:chOff x="3238060" y="883559"/>
            <a:chExt cx="6759568" cy="5870286"/>
          </a:xfrm>
        </p:grpSpPr>
        <p:pic>
          <p:nvPicPr>
            <p:cNvPr id="5" name="Picture 4">
              <a:extLst>
                <a:ext uri="{FF2B5EF4-FFF2-40B4-BE49-F238E27FC236}">
                  <a16:creationId xmlns:a16="http://schemas.microsoft.com/office/drawing/2014/main" id="{38681B1D-CE20-299E-4517-C5DEA6ABFE99}"/>
                </a:ext>
              </a:extLst>
            </p:cNvPr>
            <p:cNvPicPr>
              <a:picLocks noChangeAspect="1"/>
            </p:cNvPicPr>
            <p:nvPr/>
          </p:nvPicPr>
          <p:blipFill>
            <a:blip r:embed="rId2"/>
            <a:stretch>
              <a:fillRect/>
            </a:stretch>
          </p:blipFill>
          <p:spPr>
            <a:xfrm>
              <a:off x="3429000" y="883559"/>
              <a:ext cx="6568628" cy="2852268"/>
            </a:xfrm>
            <a:prstGeom prst="rect">
              <a:avLst/>
            </a:prstGeom>
          </p:spPr>
        </p:pic>
        <p:pic>
          <p:nvPicPr>
            <p:cNvPr id="7" name="Picture 6">
              <a:extLst>
                <a:ext uri="{FF2B5EF4-FFF2-40B4-BE49-F238E27FC236}">
                  <a16:creationId xmlns:a16="http://schemas.microsoft.com/office/drawing/2014/main" id="{E1B7C66D-347D-D058-57F6-B914E42A6021}"/>
                </a:ext>
              </a:extLst>
            </p:cNvPr>
            <p:cNvPicPr>
              <a:picLocks noChangeAspect="1"/>
            </p:cNvPicPr>
            <p:nvPr/>
          </p:nvPicPr>
          <p:blipFill>
            <a:blip r:embed="rId3"/>
            <a:stretch>
              <a:fillRect/>
            </a:stretch>
          </p:blipFill>
          <p:spPr>
            <a:xfrm>
              <a:off x="3238060" y="3735827"/>
              <a:ext cx="6568628" cy="3018018"/>
            </a:xfrm>
            <a:prstGeom prst="rect">
              <a:avLst/>
            </a:prstGeom>
          </p:spPr>
        </p:pic>
      </p:grpSp>
    </p:spTree>
    <p:extLst>
      <p:ext uri="{BB962C8B-B14F-4D97-AF65-F5344CB8AC3E}">
        <p14:creationId xmlns:p14="http://schemas.microsoft.com/office/powerpoint/2010/main" val="386271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566B-D779-B1A2-0AA6-7CFB9C30363E}"/>
              </a:ext>
            </a:extLst>
          </p:cNvPr>
          <p:cNvSpPr>
            <a:spLocks noGrp="1"/>
          </p:cNvSpPr>
          <p:nvPr>
            <p:ph type="title"/>
          </p:nvPr>
        </p:nvSpPr>
        <p:spPr>
          <a:xfrm>
            <a:off x="838200" y="457593"/>
            <a:ext cx="10515600" cy="888322"/>
          </a:xfrm>
        </p:spPr>
        <p:txBody>
          <a:bodyPr/>
          <a:lstStyle/>
          <a:p>
            <a:r>
              <a:rPr lang="en-IN" b="1" dirty="0"/>
              <a:t>Problem Solving as Search</a:t>
            </a:r>
          </a:p>
        </p:txBody>
      </p:sp>
      <p:sp>
        <p:nvSpPr>
          <p:cNvPr id="3" name="Content Placeholder 2">
            <a:extLst>
              <a:ext uri="{FF2B5EF4-FFF2-40B4-BE49-F238E27FC236}">
                <a16:creationId xmlns:a16="http://schemas.microsoft.com/office/drawing/2014/main" id="{0BE252C7-BF41-9F9B-29FD-B41D2B8C4C25}"/>
              </a:ext>
            </a:extLst>
          </p:cNvPr>
          <p:cNvSpPr>
            <a:spLocks noGrp="1"/>
          </p:cNvSpPr>
          <p:nvPr>
            <p:ph idx="1"/>
          </p:nvPr>
        </p:nvSpPr>
        <p:spPr>
          <a:xfrm>
            <a:off x="838200" y="1592495"/>
            <a:ext cx="10515600" cy="4635839"/>
          </a:xfrm>
        </p:spPr>
        <p:txBody>
          <a:bodyPr>
            <a:normAutofit/>
          </a:bodyPr>
          <a:lstStyle/>
          <a:p>
            <a:pPr algn="just">
              <a:lnSpc>
                <a:spcPct val="150000"/>
              </a:lnSpc>
            </a:pPr>
            <a:r>
              <a:rPr lang="en-IN" sz="2400" b="0" i="0" u="none" strike="noStrike" baseline="0" dirty="0">
                <a:latin typeface="Minion-Regular"/>
              </a:rPr>
              <a:t>A problem c</a:t>
            </a:r>
            <a:r>
              <a:rPr lang="en-US" sz="2400" b="0" i="0" u="none" strike="noStrike" baseline="0" dirty="0" err="1">
                <a:latin typeface="Minion-Regular"/>
              </a:rPr>
              <a:t>onsists</a:t>
            </a:r>
            <a:r>
              <a:rPr lang="en-US" sz="2400" b="0" i="0" u="none" strike="noStrike" baseline="0" dirty="0">
                <a:latin typeface="Minion-Regular"/>
              </a:rPr>
              <a:t> of a </a:t>
            </a:r>
            <a:r>
              <a:rPr lang="en-US" sz="2400" b="1" i="0" u="none" strike="noStrike" baseline="0" dirty="0">
                <a:latin typeface="Minion-Bold"/>
              </a:rPr>
              <a:t>goal </a:t>
            </a:r>
            <a:r>
              <a:rPr lang="en-US" sz="2400" b="0" i="0" u="none" strike="noStrike" baseline="0" dirty="0">
                <a:latin typeface="Minion-Regular"/>
              </a:rPr>
              <a:t>and a set of actions that can be taken to lead to the goal.</a:t>
            </a:r>
          </a:p>
          <a:p>
            <a:pPr algn="just">
              <a:lnSpc>
                <a:spcPct val="150000"/>
              </a:lnSpc>
            </a:pPr>
            <a:r>
              <a:rPr lang="en-IN" sz="2400" dirty="0"/>
              <a:t>Consists of </a:t>
            </a:r>
            <a:r>
              <a:rPr lang="en-IN" sz="2400" b="1" dirty="0"/>
              <a:t>initial state, goal state </a:t>
            </a:r>
            <a:r>
              <a:rPr lang="en-IN" sz="2400" dirty="0"/>
              <a:t>and</a:t>
            </a:r>
            <a:r>
              <a:rPr lang="en-IN" sz="2400" b="1" dirty="0"/>
              <a:t> intermediate states</a:t>
            </a:r>
          </a:p>
          <a:p>
            <a:pPr algn="just">
              <a:lnSpc>
                <a:spcPct val="150000"/>
              </a:lnSpc>
            </a:pPr>
            <a:r>
              <a:rPr lang="en-US" sz="2400" b="1" dirty="0"/>
              <a:t>Search</a:t>
            </a:r>
            <a:r>
              <a:rPr lang="en-US" sz="2400" dirty="0"/>
              <a:t> is a method computers can use to examine a problem space to find a goal.</a:t>
            </a:r>
          </a:p>
          <a:p>
            <a:pPr algn="just">
              <a:lnSpc>
                <a:spcPct val="150000"/>
              </a:lnSpc>
            </a:pPr>
            <a:r>
              <a:rPr lang="en-IN" sz="2400" b="0" i="0" u="none" strike="noStrike" baseline="0" dirty="0">
                <a:latin typeface="Minion-Regular"/>
              </a:rPr>
              <a:t>A problem space </a:t>
            </a:r>
            <a:r>
              <a:rPr lang="en-US" sz="2400" b="0" i="0" u="none" strike="noStrike" baseline="0" dirty="0">
                <a:latin typeface="Minion-Regular"/>
              </a:rPr>
              <a:t>is a search space because to solve the problem, we will search the space for a goal state.</a:t>
            </a:r>
          </a:p>
          <a:p>
            <a:pPr marL="0" indent="0" algn="just">
              <a:lnSpc>
                <a:spcPct val="150000"/>
              </a:lnSpc>
              <a:buNone/>
            </a:pPr>
            <a:endParaRPr lang="en-IN" sz="2400" dirty="0"/>
          </a:p>
        </p:txBody>
      </p:sp>
    </p:spTree>
    <p:extLst>
      <p:ext uri="{BB962C8B-B14F-4D97-AF65-F5344CB8AC3E}">
        <p14:creationId xmlns:p14="http://schemas.microsoft.com/office/powerpoint/2010/main" val="341445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B35A-DDF9-2A0C-25DF-6728A8B05B7A}"/>
              </a:ext>
            </a:extLst>
          </p:cNvPr>
          <p:cNvSpPr>
            <a:spLocks noGrp="1"/>
          </p:cNvSpPr>
          <p:nvPr>
            <p:ph type="title"/>
          </p:nvPr>
        </p:nvSpPr>
        <p:spPr>
          <a:xfrm>
            <a:off x="838200" y="87724"/>
            <a:ext cx="10515600" cy="1021886"/>
          </a:xfrm>
        </p:spPr>
        <p:txBody>
          <a:bodyPr/>
          <a:lstStyle/>
          <a:p>
            <a:r>
              <a:rPr lang="en-IN" b="1" dirty="0"/>
              <a:t>Approaches</a:t>
            </a:r>
          </a:p>
        </p:txBody>
      </p:sp>
      <p:sp>
        <p:nvSpPr>
          <p:cNvPr id="3" name="Content Placeholder 2">
            <a:extLst>
              <a:ext uri="{FF2B5EF4-FFF2-40B4-BE49-F238E27FC236}">
                <a16:creationId xmlns:a16="http://schemas.microsoft.com/office/drawing/2014/main" id="{3DB8224E-A631-83D9-F915-AFF6B7E7DC77}"/>
              </a:ext>
            </a:extLst>
          </p:cNvPr>
          <p:cNvSpPr>
            <a:spLocks noGrp="1"/>
          </p:cNvSpPr>
          <p:nvPr>
            <p:ph idx="1"/>
          </p:nvPr>
        </p:nvSpPr>
        <p:spPr>
          <a:xfrm>
            <a:off x="838200" y="976046"/>
            <a:ext cx="10515600" cy="5200918"/>
          </a:xfrm>
        </p:spPr>
        <p:txBody>
          <a:bodyPr>
            <a:normAutofit fontScale="85000" lnSpcReduction="20000"/>
          </a:bodyPr>
          <a:lstStyle/>
          <a:p>
            <a:pPr marL="0" indent="0" algn="just">
              <a:buNone/>
            </a:pPr>
            <a:r>
              <a:rPr lang="en-US" dirty="0"/>
              <a:t>Two main approaches to searching a search tree</a:t>
            </a:r>
          </a:p>
          <a:p>
            <a:pPr marL="514350" indent="-514350" algn="just">
              <a:buFont typeface="+mj-lt"/>
              <a:buAutoNum type="arabicPeriod"/>
            </a:pPr>
            <a:r>
              <a:rPr lang="en-IN" dirty="0"/>
              <a:t>Data Driven and 		2. Goal Driven</a:t>
            </a:r>
          </a:p>
          <a:p>
            <a:pPr marL="514350" indent="-514350" algn="just">
              <a:buFont typeface="+mj-lt"/>
              <a:buAutoNum type="arabicParenR"/>
            </a:pPr>
            <a:r>
              <a:rPr lang="en-IN" b="1" dirty="0"/>
              <a:t>Data Driven:</a:t>
            </a:r>
          </a:p>
          <a:p>
            <a:pPr algn="just"/>
            <a:r>
              <a:rPr lang="en-US" dirty="0">
                <a:latin typeface="Minion-Regular"/>
              </a:rPr>
              <a:t>S</a:t>
            </a:r>
            <a:r>
              <a:rPr lang="en-US" sz="2800" b="0" i="0" u="none" strike="noStrike" baseline="0" dirty="0">
                <a:latin typeface="Minion-Regular"/>
              </a:rPr>
              <a:t>tarts from an initial state and uses actions that are allowed to move forward until a goal is reached. </a:t>
            </a:r>
          </a:p>
          <a:p>
            <a:pPr algn="just"/>
            <a:r>
              <a:rPr lang="en-US" sz="2800" b="0" i="0" u="none" strike="noStrike" baseline="0" dirty="0">
                <a:latin typeface="Minion-Regular"/>
              </a:rPr>
              <a:t>This approach is also known as </a:t>
            </a:r>
            <a:r>
              <a:rPr lang="en-US" sz="2800" b="1" i="0" u="none" strike="noStrike" baseline="0" dirty="0">
                <a:latin typeface="Minion-Bold"/>
              </a:rPr>
              <a:t>forward chaining</a:t>
            </a:r>
            <a:r>
              <a:rPr lang="en-US" sz="2800" b="0" i="0" u="none" strike="noStrike" baseline="0" dirty="0">
                <a:latin typeface="Minion-Regular"/>
              </a:rPr>
              <a:t>.</a:t>
            </a:r>
          </a:p>
          <a:p>
            <a:pPr marL="0" indent="0" algn="just">
              <a:buNone/>
            </a:pPr>
            <a:r>
              <a:rPr lang="en-IN" b="1" dirty="0">
                <a:latin typeface="Minion-Regular"/>
              </a:rPr>
              <a:t>Ex: </a:t>
            </a:r>
            <a:r>
              <a:rPr lang="en-IN" dirty="0" err="1">
                <a:latin typeface="Minion-Regular"/>
              </a:rPr>
              <a:t>Analyzing</a:t>
            </a:r>
            <a:r>
              <a:rPr lang="en-IN" dirty="0">
                <a:latin typeface="Minion-Regular"/>
              </a:rPr>
              <a:t> astronomical data to make </a:t>
            </a:r>
            <a:r>
              <a:rPr lang="en-US" dirty="0">
                <a:latin typeface="Minion-Regular"/>
              </a:rPr>
              <a:t>deductions about the nature of stars and planets</a:t>
            </a:r>
            <a:r>
              <a:rPr lang="en-IN" dirty="0">
                <a:latin typeface="Minion-Regular"/>
              </a:rPr>
              <a:t> (goal is not known here)</a:t>
            </a:r>
          </a:p>
          <a:p>
            <a:pPr marL="514350" indent="-514350" algn="just">
              <a:buAutoNum type="arabicParenR" startAt="2"/>
            </a:pPr>
            <a:r>
              <a:rPr lang="en-IN" b="1" dirty="0">
                <a:latin typeface="Minion-Regular"/>
              </a:rPr>
              <a:t>Goal Driven:</a:t>
            </a:r>
          </a:p>
          <a:p>
            <a:pPr algn="just"/>
            <a:r>
              <a:rPr lang="en-US" dirty="0">
                <a:latin typeface="Minion-Regular"/>
              </a:rPr>
              <a:t>S</a:t>
            </a:r>
            <a:r>
              <a:rPr lang="en-US" sz="2800" b="0" i="0" u="none" strike="noStrike" baseline="0" dirty="0">
                <a:latin typeface="Minion-Regular"/>
              </a:rPr>
              <a:t>earch starts at the goal and works back toward a start state, by seeing what moves could have led to the goal state.</a:t>
            </a:r>
          </a:p>
          <a:p>
            <a:pPr algn="just"/>
            <a:r>
              <a:rPr lang="en-US" sz="2800" b="0" i="0" u="none" strike="noStrike" baseline="0" dirty="0">
                <a:latin typeface="Minion-Regular"/>
              </a:rPr>
              <a:t>This approach is also known as </a:t>
            </a:r>
            <a:r>
              <a:rPr lang="en-US" sz="2800" b="1" i="0" u="none" strike="noStrike" baseline="0" dirty="0">
                <a:latin typeface="Minion-Bold"/>
              </a:rPr>
              <a:t>backward chaining</a:t>
            </a:r>
          </a:p>
          <a:p>
            <a:pPr marL="0" indent="0" algn="just">
              <a:buNone/>
            </a:pPr>
            <a:r>
              <a:rPr lang="en-US" b="1" dirty="0">
                <a:latin typeface="Minion-Bold"/>
              </a:rPr>
              <a:t>Ex: </a:t>
            </a:r>
            <a:r>
              <a:rPr lang="en-US" dirty="0">
                <a:latin typeface="Minion-Bold"/>
              </a:rPr>
              <a:t>Maze problem - easier to start from the end point and work back toward the start point. Because of many  dead end paths set up from the start (data), and only one path set up to the end (goal) point </a:t>
            </a:r>
            <a:endParaRPr lang="en-US" sz="2800" i="0" u="none" strike="noStrike" baseline="0" dirty="0">
              <a:latin typeface="Minion-Regular"/>
            </a:endParaRPr>
          </a:p>
        </p:txBody>
      </p:sp>
    </p:spTree>
    <p:extLst>
      <p:ext uri="{BB962C8B-B14F-4D97-AF65-F5344CB8AC3E}">
        <p14:creationId xmlns:p14="http://schemas.microsoft.com/office/powerpoint/2010/main" val="328848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1EFF-0EC7-70B0-B1F9-158A8E70F4FD}"/>
              </a:ext>
            </a:extLst>
          </p:cNvPr>
          <p:cNvSpPr>
            <a:spLocks noGrp="1"/>
          </p:cNvSpPr>
          <p:nvPr>
            <p:ph type="title"/>
          </p:nvPr>
        </p:nvSpPr>
        <p:spPr>
          <a:xfrm>
            <a:off x="838200" y="390744"/>
            <a:ext cx="10515600" cy="754758"/>
          </a:xfrm>
        </p:spPr>
        <p:txBody>
          <a:bodyPr/>
          <a:lstStyle/>
          <a:p>
            <a:r>
              <a:rPr lang="en-US" b="1" dirty="0"/>
              <a:t>Generate and Test</a:t>
            </a:r>
            <a:endParaRPr lang="en-IN" b="1" dirty="0"/>
          </a:p>
        </p:txBody>
      </p:sp>
      <p:sp>
        <p:nvSpPr>
          <p:cNvPr id="3" name="Content Placeholder 2">
            <a:extLst>
              <a:ext uri="{FF2B5EF4-FFF2-40B4-BE49-F238E27FC236}">
                <a16:creationId xmlns:a16="http://schemas.microsoft.com/office/drawing/2014/main" id="{BBD0FB01-BE33-812D-1401-8FF616A05991}"/>
              </a:ext>
            </a:extLst>
          </p:cNvPr>
          <p:cNvSpPr>
            <a:spLocks noGrp="1"/>
          </p:cNvSpPr>
          <p:nvPr>
            <p:ph idx="1"/>
          </p:nvPr>
        </p:nvSpPr>
        <p:spPr>
          <a:xfrm>
            <a:off x="838200" y="1422726"/>
            <a:ext cx="10515600" cy="4841323"/>
          </a:xfrm>
        </p:spPr>
        <p:txBody>
          <a:bodyPr>
            <a:normAutofit lnSpcReduction="10000"/>
          </a:bodyPr>
          <a:lstStyle/>
          <a:p>
            <a:pPr algn="just"/>
            <a:r>
              <a:rPr lang="en-US" dirty="0">
                <a:latin typeface="Minion-Regular"/>
              </a:rPr>
              <a:t>I</a:t>
            </a:r>
            <a:r>
              <a:rPr lang="en-US" sz="2800" b="0" i="0" u="none" strike="noStrike" baseline="0" dirty="0">
                <a:latin typeface="Minion-Regular"/>
              </a:rPr>
              <a:t>nvolves generating each node in the search space and testing it to see if it is </a:t>
            </a:r>
            <a:r>
              <a:rPr lang="en-IN" sz="2800" b="0" i="0" u="none" strike="noStrike" baseline="0" dirty="0">
                <a:latin typeface="Minion-Regular"/>
              </a:rPr>
              <a:t>a goal node.</a:t>
            </a:r>
          </a:p>
          <a:p>
            <a:pPr algn="just"/>
            <a:r>
              <a:rPr lang="en-US" dirty="0">
                <a:latin typeface="Minion-Regular"/>
              </a:rPr>
              <a:t>S</a:t>
            </a:r>
            <a:r>
              <a:rPr lang="en-US" sz="2800" b="0" i="0" u="none" strike="noStrike" baseline="0" dirty="0">
                <a:latin typeface="Minion-Regular"/>
              </a:rPr>
              <a:t>implest form of </a:t>
            </a:r>
            <a:r>
              <a:rPr lang="en-US" sz="2800" b="1" i="0" u="none" strike="noStrike" baseline="0" dirty="0">
                <a:latin typeface="Minion-Bold"/>
              </a:rPr>
              <a:t>brute-force search </a:t>
            </a:r>
            <a:r>
              <a:rPr lang="en-US" sz="2800" b="0" i="0" u="none" strike="noStrike" baseline="0" dirty="0">
                <a:latin typeface="Minion-Regular"/>
              </a:rPr>
              <a:t>(also called </a:t>
            </a:r>
            <a:r>
              <a:rPr lang="en-US" sz="2800" b="1" i="0" u="none" strike="noStrike" baseline="0" dirty="0">
                <a:latin typeface="Minion-Bold"/>
              </a:rPr>
              <a:t>exhaustive/blind </a:t>
            </a:r>
            <a:r>
              <a:rPr lang="en-IN" sz="2800" b="1" i="0" u="none" strike="noStrike" baseline="0" dirty="0">
                <a:latin typeface="Minion-Bold"/>
              </a:rPr>
              <a:t>search</a:t>
            </a:r>
            <a:r>
              <a:rPr lang="en-IN" sz="2800" b="0" i="0" u="none" strike="noStrike" baseline="0" dirty="0">
                <a:latin typeface="Minion-Regular"/>
              </a:rPr>
              <a:t>)</a:t>
            </a:r>
          </a:p>
          <a:p>
            <a:pPr lvl="1" algn="just"/>
            <a:r>
              <a:rPr lang="en-US" b="0" i="0" u="none" strike="noStrike" baseline="0" dirty="0">
                <a:latin typeface="Minion-Regular"/>
              </a:rPr>
              <a:t>Assumes </a:t>
            </a:r>
            <a:r>
              <a:rPr lang="en-US" b="1" i="0" u="none" strike="noStrike" baseline="0" dirty="0">
                <a:latin typeface="Minion-Regular"/>
              </a:rPr>
              <a:t>no additional knowledge </a:t>
            </a:r>
            <a:r>
              <a:rPr lang="en-US" b="0" i="0" u="none" strike="noStrike" baseline="0" dirty="0">
                <a:latin typeface="Minion-Regular"/>
              </a:rPr>
              <a:t>but how to traverse the search tree and how to identify leaf nodes and goal nodes,</a:t>
            </a:r>
          </a:p>
          <a:p>
            <a:pPr lvl="1" algn="just"/>
            <a:r>
              <a:rPr lang="en-US" b="0" i="0" u="none" strike="noStrike" baseline="0" dirty="0">
                <a:latin typeface="Minion-Regular"/>
              </a:rPr>
              <a:t>Examines every node in the tree until it finds a goal.</a:t>
            </a:r>
          </a:p>
          <a:p>
            <a:pPr algn="just"/>
            <a:r>
              <a:rPr lang="en-US" dirty="0">
                <a:latin typeface="Minion-Regular"/>
              </a:rPr>
              <a:t>N</a:t>
            </a:r>
            <a:r>
              <a:rPr lang="en-US" sz="2800" b="0" i="0" u="none" strike="noStrike" baseline="0" dirty="0">
                <a:latin typeface="Minion-Regular"/>
              </a:rPr>
              <a:t>eeds to have a suitable </a:t>
            </a:r>
            <a:r>
              <a:rPr lang="en-US" sz="2800" b="1" i="0" u="none" strike="noStrike" baseline="0" dirty="0">
                <a:latin typeface="Minion-Bold"/>
              </a:rPr>
              <a:t>Generator</a:t>
            </a:r>
            <a:r>
              <a:rPr lang="en-US" sz="2800" b="0" i="0" u="none" strike="noStrike" baseline="0" dirty="0">
                <a:latin typeface="Minion-Regular"/>
              </a:rPr>
              <a:t>, which should satisfy three properties:</a:t>
            </a:r>
            <a:endParaRPr lang="en-IN" b="0" i="0" u="none" strike="noStrike" baseline="0" dirty="0">
              <a:latin typeface="Minion-Regular"/>
            </a:endParaRPr>
          </a:p>
          <a:p>
            <a:pPr marL="971550" lvl="1" indent="-514350" algn="just">
              <a:buFont typeface="+mj-lt"/>
              <a:buAutoNum type="arabicPeriod"/>
            </a:pPr>
            <a:r>
              <a:rPr lang="en-IN" dirty="0">
                <a:latin typeface="Minion-Regular"/>
              </a:rPr>
              <a:t>It must be </a:t>
            </a:r>
            <a:r>
              <a:rPr lang="en-IN" b="1" dirty="0">
                <a:latin typeface="Minion-Regular"/>
              </a:rPr>
              <a:t>complete</a:t>
            </a:r>
            <a:r>
              <a:rPr lang="en-IN" dirty="0">
                <a:latin typeface="Minion-Regular"/>
              </a:rPr>
              <a:t>: </a:t>
            </a:r>
            <a:r>
              <a:rPr lang="en-US" dirty="0">
                <a:latin typeface="Minion-Regular"/>
              </a:rPr>
              <a:t>must generate every possible solution</a:t>
            </a:r>
            <a:endParaRPr lang="en-IN" dirty="0">
              <a:latin typeface="Minion-Regular"/>
            </a:endParaRPr>
          </a:p>
          <a:p>
            <a:pPr marL="971550" lvl="1" indent="-514350" algn="just">
              <a:buFont typeface="+mj-lt"/>
              <a:buAutoNum type="arabicPeriod"/>
            </a:pPr>
            <a:r>
              <a:rPr lang="en-IN" sz="2400" b="0" i="0" u="none" strike="noStrike" baseline="0" dirty="0">
                <a:latin typeface="Minion-Regular"/>
              </a:rPr>
              <a:t>It must be </a:t>
            </a:r>
            <a:r>
              <a:rPr lang="en-IN" sz="2400" b="1" i="0" u="none" strike="noStrike" baseline="0" dirty="0">
                <a:latin typeface="Minion-Regular"/>
              </a:rPr>
              <a:t>nonredundant</a:t>
            </a:r>
            <a:r>
              <a:rPr lang="en-IN" sz="2400" b="0" i="0" u="none" strike="noStrike" baseline="0" dirty="0">
                <a:latin typeface="Minion-Regular"/>
              </a:rPr>
              <a:t>: </a:t>
            </a:r>
            <a:r>
              <a:rPr lang="en-US" sz="2400" b="0" i="0" u="none" strike="noStrike" baseline="0" dirty="0">
                <a:latin typeface="Minion-Regular"/>
              </a:rPr>
              <a:t>not generate the same solution twice.</a:t>
            </a:r>
            <a:endParaRPr lang="en-IN" sz="2400" b="0" i="0" u="none" strike="noStrike" baseline="0" dirty="0">
              <a:latin typeface="Minion-Regular"/>
            </a:endParaRPr>
          </a:p>
          <a:p>
            <a:pPr marL="971550" lvl="1" indent="-514350" algn="just">
              <a:buFont typeface="+mj-lt"/>
              <a:buAutoNum type="arabicPeriod"/>
            </a:pPr>
            <a:r>
              <a:rPr lang="en-US" sz="2400" b="0" i="0" u="none" strike="noStrike" baseline="0" dirty="0">
                <a:latin typeface="Minion-Regular"/>
              </a:rPr>
              <a:t>It must be </a:t>
            </a:r>
            <a:r>
              <a:rPr lang="en-US" sz="2400" b="1" i="0" u="none" strike="noStrike" baseline="0" dirty="0">
                <a:latin typeface="Minion-Regular"/>
              </a:rPr>
              <a:t>well informed</a:t>
            </a:r>
            <a:r>
              <a:rPr lang="en-US" sz="2400" b="0" i="0" u="none" strike="noStrike" baseline="0" dirty="0">
                <a:latin typeface="Minion-Regular"/>
              </a:rPr>
              <a:t>: should not examine possible solutions that do not match the search space</a:t>
            </a:r>
            <a:endParaRPr lang="en-IN" dirty="0">
              <a:latin typeface="Minion-Regular"/>
            </a:endParaRPr>
          </a:p>
        </p:txBody>
      </p:sp>
    </p:spTree>
    <p:extLst>
      <p:ext uri="{BB962C8B-B14F-4D97-AF65-F5344CB8AC3E}">
        <p14:creationId xmlns:p14="http://schemas.microsoft.com/office/powerpoint/2010/main" val="235045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2207-6FC4-CFF6-4CE7-04AB6422F2F4}"/>
              </a:ext>
            </a:extLst>
          </p:cNvPr>
          <p:cNvSpPr>
            <a:spLocks noGrp="1"/>
          </p:cNvSpPr>
          <p:nvPr>
            <p:ph type="title"/>
          </p:nvPr>
        </p:nvSpPr>
        <p:spPr/>
        <p:txBody>
          <a:bodyPr/>
          <a:lstStyle/>
          <a:p>
            <a:pPr algn="ctr"/>
            <a:r>
              <a:rPr lang="en-IN" dirty="0"/>
              <a:t>DFS and BFS</a:t>
            </a:r>
          </a:p>
        </p:txBody>
      </p:sp>
      <p:sp>
        <p:nvSpPr>
          <p:cNvPr id="3" name="Content Placeholder 2">
            <a:extLst>
              <a:ext uri="{FF2B5EF4-FFF2-40B4-BE49-F238E27FC236}">
                <a16:creationId xmlns:a16="http://schemas.microsoft.com/office/drawing/2014/main" id="{992C400C-7E13-86C7-8AA3-BB550174CDB4}"/>
              </a:ext>
            </a:extLst>
          </p:cNvPr>
          <p:cNvSpPr>
            <a:spLocks noGrp="1"/>
          </p:cNvSpPr>
          <p:nvPr>
            <p:ph idx="1"/>
          </p:nvPr>
        </p:nvSpPr>
        <p:spPr/>
        <p:txBody>
          <a:bodyPr/>
          <a:lstStyle/>
          <a:p>
            <a:pPr marL="0" indent="0">
              <a:buNone/>
            </a:pPr>
            <a:r>
              <a:rPr lang="en-IN" dirty="0"/>
              <a:t>Self Study</a:t>
            </a:r>
          </a:p>
        </p:txBody>
      </p:sp>
    </p:spTree>
    <p:extLst>
      <p:ext uri="{BB962C8B-B14F-4D97-AF65-F5344CB8AC3E}">
        <p14:creationId xmlns:p14="http://schemas.microsoft.com/office/powerpoint/2010/main" val="198248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86927-B5DD-0570-9BF5-3617C0F0C6A3}"/>
              </a:ext>
            </a:extLst>
          </p:cNvPr>
          <p:cNvSpPr>
            <a:spLocks noGrp="1"/>
          </p:cNvSpPr>
          <p:nvPr>
            <p:ph type="title"/>
          </p:nvPr>
        </p:nvSpPr>
        <p:spPr>
          <a:xfrm>
            <a:off x="838200" y="270328"/>
            <a:ext cx="10515600" cy="821418"/>
          </a:xfrm>
        </p:spPr>
        <p:txBody>
          <a:bodyPr/>
          <a:lstStyle/>
          <a:p>
            <a:pPr algn="ctr"/>
            <a:r>
              <a:rPr lang="en-IN" sz="4400" b="1" i="0" u="none" strike="noStrike" baseline="0" dirty="0">
                <a:latin typeface="MyriadMM-700--400-"/>
              </a:rPr>
              <a:t>Properties of Search Methods</a:t>
            </a:r>
            <a:endParaRPr lang="en-IN" dirty="0"/>
          </a:p>
        </p:txBody>
      </p:sp>
      <p:sp>
        <p:nvSpPr>
          <p:cNvPr id="3" name="Content Placeholder 2">
            <a:extLst>
              <a:ext uri="{FF2B5EF4-FFF2-40B4-BE49-F238E27FC236}">
                <a16:creationId xmlns:a16="http://schemas.microsoft.com/office/drawing/2014/main" id="{CD933306-55C6-919B-E36B-E3459DAA2CFB}"/>
              </a:ext>
            </a:extLst>
          </p:cNvPr>
          <p:cNvSpPr>
            <a:spLocks noGrp="1"/>
          </p:cNvSpPr>
          <p:nvPr>
            <p:ph idx="1"/>
          </p:nvPr>
        </p:nvSpPr>
        <p:spPr>
          <a:xfrm>
            <a:off x="838200" y="1306286"/>
            <a:ext cx="10515600" cy="4870677"/>
          </a:xfrm>
        </p:spPr>
        <p:txBody>
          <a:bodyPr>
            <a:normAutofit lnSpcReduction="10000"/>
          </a:bodyPr>
          <a:lstStyle/>
          <a:p>
            <a:pPr marL="514350" indent="-514350" algn="just">
              <a:buFont typeface="+mj-lt"/>
              <a:buAutoNum type="arabicPeriod"/>
            </a:pPr>
            <a:r>
              <a:rPr lang="en-US" sz="3200" b="1" dirty="0"/>
              <a:t>Complexity</a:t>
            </a:r>
          </a:p>
          <a:p>
            <a:pPr lvl="1" algn="just"/>
            <a:r>
              <a:rPr lang="en-US" sz="2800" b="0" i="0" u="none" strike="noStrike" baseline="0" dirty="0">
                <a:latin typeface="Minion-Regular"/>
              </a:rPr>
              <a:t>The </a:t>
            </a:r>
            <a:r>
              <a:rPr lang="en-US" sz="2800" b="1" i="0" u="none" strike="noStrike" baseline="0" dirty="0">
                <a:latin typeface="Minion-Bold"/>
              </a:rPr>
              <a:t>time complexity </a:t>
            </a:r>
            <a:r>
              <a:rPr lang="en-US" sz="2800" b="0" i="0" u="none" strike="noStrike" baseline="0" dirty="0">
                <a:latin typeface="Minion-Regular"/>
              </a:rPr>
              <a:t>of a method is related to the length of time to find a goal state. </a:t>
            </a:r>
          </a:p>
          <a:p>
            <a:pPr lvl="1" algn="just"/>
            <a:r>
              <a:rPr lang="en-US" sz="2800" b="0" i="0" u="none" strike="noStrike" baseline="0" dirty="0">
                <a:latin typeface="Minion-Regular"/>
              </a:rPr>
              <a:t>The </a:t>
            </a:r>
            <a:r>
              <a:rPr lang="en-US" sz="2800" b="1" i="0" u="none" strike="noStrike" baseline="0" dirty="0">
                <a:latin typeface="Minion-Bold"/>
              </a:rPr>
              <a:t>space complexity </a:t>
            </a:r>
            <a:r>
              <a:rPr lang="en-US" sz="2800" b="0" i="0" u="none" strike="noStrike" baseline="0" dirty="0">
                <a:latin typeface="Minion-Regular"/>
              </a:rPr>
              <a:t>is related to the amount of memory</a:t>
            </a:r>
          </a:p>
          <a:p>
            <a:pPr lvl="1" algn="just"/>
            <a:r>
              <a:rPr lang="en-US" sz="2800" dirty="0"/>
              <a:t>BFS has a time complexity of O(b</a:t>
            </a:r>
            <a:r>
              <a:rPr lang="en-US" sz="2800" baseline="30000" dirty="0"/>
              <a:t>d</a:t>
            </a:r>
            <a:r>
              <a:rPr lang="en-US" sz="2800" dirty="0"/>
              <a:t>) and DFS has O(b</a:t>
            </a:r>
            <a:r>
              <a:rPr lang="en-US" sz="2800" baseline="30000" dirty="0"/>
              <a:t>d</a:t>
            </a:r>
            <a:r>
              <a:rPr lang="en-US" sz="2800" dirty="0"/>
              <a:t>)</a:t>
            </a:r>
          </a:p>
          <a:p>
            <a:pPr lvl="1" algn="just"/>
            <a:r>
              <a:rPr lang="en-US" sz="2800" dirty="0"/>
              <a:t>BFS has a space complexity of O(b</a:t>
            </a:r>
            <a:r>
              <a:rPr lang="en-US" sz="2800" baseline="30000" dirty="0"/>
              <a:t>d</a:t>
            </a:r>
            <a:r>
              <a:rPr lang="en-US" sz="2800" dirty="0"/>
              <a:t>) and DFS has O(d)</a:t>
            </a:r>
          </a:p>
          <a:p>
            <a:pPr marL="514350" indent="-514350" algn="just">
              <a:buFont typeface="+mj-lt"/>
              <a:buAutoNum type="arabicPeriod"/>
            </a:pPr>
            <a:r>
              <a:rPr lang="en-US" sz="3200" b="1" dirty="0"/>
              <a:t>Completeness</a:t>
            </a:r>
          </a:p>
          <a:p>
            <a:pPr lvl="1" algn="just"/>
            <a:r>
              <a:rPr lang="en-US" sz="2800" b="0" i="0" u="none" strike="noStrike" baseline="0" dirty="0">
                <a:solidFill>
                  <a:srgbClr val="231F20"/>
                </a:solidFill>
                <a:latin typeface="Minion-Regular"/>
              </a:rPr>
              <a:t>A search method is described as being </a:t>
            </a:r>
            <a:r>
              <a:rPr lang="en-US" sz="2800" b="1" i="0" u="none" strike="noStrike" baseline="0" dirty="0">
                <a:solidFill>
                  <a:srgbClr val="231F20"/>
                </a:solidFill>
                <a:latin typeface="Minion-Bold"/>
              </a:rPr>
              <a:t>complete </a:t>
            </a:r>
            <a:r>
              <a:rPr lang="en-US" sz="2800" b="0" i="0" u="none" strike="noStrike" baseline="0" dirty="0">
                <a:solidFill>
                  <a:srgbClr val="231F20"/>
                </a:solidFill>
                <a:latin typeface="Minion-Regular"/>
              </a:rPr>
              <a:t>if it is guaranteed to find a goal state if one exists</a:t>
            </a:r>
          </a:p>
          <a:p>
            <a:pPr lvl="1" algn="just"/>
            <a:r>
              <a:rPr lang="en-US" sz="2800" dirty="0"/>
              <a:t>BFS is complete, but DFS is not because it may explore a path of infinite length and never find a goal node that exists on another path.</a:t>
            </a:r>
          </a:p>
        </p:txBody>
      </p:sp>
    </p:spTree>
    <p:extLst>
      <p:ext uri="{BB962C8B-B14F-4D97-AF65-F5344CB8AC3E}">
        <p14:creationId xmlns:p14="http://schemas.microsoft.com/office/powerpoint/2010/main" val="360342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E00D0-EAF7-AD41-520F-FBBE450DE89C}"/>
              </a:ext>
            </a:extLst>
          </p:cNvPr>
          <p:cNvSpPr>
            <a:spLocks noGrp="1"/>
          </p:cNvSpPr>
          <p:nvPr>
            <p:ph idx="1"/>
          </p:nvPr>
        </p:nvSpPr>
        <p:spPr>
          <a:xfrm>
            <a:off x="838200" y="566057"/>
            <a:ext cx="10515600" cy="5610906"/>
          </a:xfrm>
        </p:spPr>
        <p:txBody>
          <a:bodyPr>
            <a:normAutofit/>
          </a:bodyPr>
          <a:lstStyle/>
          <a:p>
            <a:pPr marL="514350" indent="-514350" algn="just">
              <a:buFont typeface="+mj-lt"/>
              <a:buAutoNum type="arabicPeriod" startAt="3"/>
            </a:pPr>
            <a:r>
              <a:rPr lang="en-US" sz="3200" b="1" dirty="0"/>
              <a:t>Optimality</a:t>
            </a:r>
          </a:p>
          <a:p>
            <a:pPr lvl="1" algn="just"/>
            <a:r>
              <a:rPr lang="en-US" sz="2800" b="0" i="0" u="none" strike="noStrike" baseline="0" dirty="0">
                <a:solidFill>
                  <a:srgbClr val="231F20"/>
                </a:solidFill>
                <a:latin typeface="Minion-Regular"/>
              </a:rPr>
              <a:t>A search method is </a:t>
            </a:r>
            <a:r>
              <a:rPr lang="en-US" sz="2800" b="1" i="0" u="none" strike="noStrike" baseline="0" dirty="0">
                <a:solidFill>
                  <a:srgbClr val="231F20"/>
                </a:solidFill>
                <a:latin typeface="Minion-Bold"/>
              </a:rPr>
              <a:t>optimal </a:t>
            </a:r>
            <a:r>
              <a:rPr lang="en-US" sz="2800" b="0" i="0" u="none" strike="noStrike" baseline="0" dirty="0">
                <a:solidFill>
                  <a:srgbClr val="231F20"/>
                </a:solidFill>
                <a:latin typeface="Minion-Regular"/>
              </a:rPr>
              <a:t>if it is guaranteed to find the best solution that </a:t>
            </a:r>
            <a:r>
              <a:rPr lang="en-IN" sz="2800" b="0" i="0" u="none" strike="noStrike" baseline="0" dirty="0">
                <a:solidFill>
                  <a:srgbClr val="231F20"/>
                </a:solidFill>
                <a:latin typeface="Minion-Regular"/>
              </a:rPr>
              <a:t>exists.</a:t>
            </a:r>
          </a:p>
          <a:p>
            <a:pPr lvl="1" algn="just"/>
            <a:r>
              <a:rPr lang="en-IN" sz="2800" dirty="0">
                <a:solidFill>
                  <a:srgbClr val="231F20"/>
                </a:solidFill>
                <a:latin typeface="Minion-Regular"/>
              </a:rPr>
              <a:t>BFS is optimal and DFS is not</a:t>
            </a:r>
            <a:endParaRPr lang="en-US" sz="2800" dirty="0"/>
          </a:p>
          <a:p>
            <a:pPr marL="514350" indent="-514350" algn="just">
              <a:buFont typeface="+mj-lt"/>
              <a:buAutoNum type="arabicPeriod" startAt="4"/>
            </a:pPr>
            <a:r>
              <a:rPr lang="en-US" sz="3200" b="1" dirty="0"/>
              <a:t>Admissibility</a:t>
            </a:r>
          </a:p>
          <a:p>
            <a:pPr lvl="1"/>
            <a:r>
              <a:rPr lang="en-IN" sz="2800" dirty="0">
                <a:latin typeface="Minion-Regular"/>
              </a:rPr>
              <a:t>A</a:t>
            </a:r>
            <a:r>
              <a:rPr lang="en-IN" sz="2800" b="0" i="0" u="none" strike="noStrike" baseline="0" dirty="0">
                <a:latin typeface="Minion-Regular"/>
              </a:rPr>
              <a:t>n algorithm that finds </a:t>
            </a:r>
            <a:r>
              <a:rPr lang="en-US" sz="2800" b="0" i="0" u="none" strike="noStrike" baseline="0" dirty="0">
                <a:latin typeface="Minion-Regular"/>
              </a:rPr>
              <a:t>a solution in the quickest possible time is called admissible</a:t>
            </a:r>
            <a:endParaRPr lang="en-US" sz="3200" dirty="0"/>
          </a:p>
          <a:p>
            <a:pPr marL="514350" indent="-514350" algn="just">
              <a:buFont typeface="+mj-lt"/>
              <a:buAutoNum type="arabicPeriod" startAt="4"/>
            </a:pPr>
            <a:r>
              <a:rPr lang="en-US" sz="3200" b="1" dirty="0"/>
              <a:t>Irrevocability</a:t>
            </a:r>
          </a:p>
          <a:p>
            <a:pPr lvl="1"/>
            <a:r>
              <a:rPr lang="en-IN" b="0" i="0" u="none" strike="noStrike" baseline="0" dirty="0">
                <a:latin typeface="Minion-Regular"/>
              </a:rPr>
              <a:t>Methods that do </a:t>
            </a:r>
            <a:r>
              <a:rPr lang="en-US" b="0" i="0" u="none" strike="noStrike" baseline="0" dirty="0">
                <a:latin typeface="Minion-Regular"/>
              </a:rPr>
              <a:t>not use backtracking, and which therefore examine just one path, are </a:t>
            </a:r>
            <a:r>
              <a:rPr lang="en-IN" b="0" i="0" u="none" strike="noStrike" baseline="0" dirty="0">
                <a:latin typeface="Minion-Regular"/>
              </a:rPr>
              <a:t>irrevocable.</a:t>
            </a:r>
          </a:p>
          <a:p>
            <a:pPr lvl="1"/>
            <a:r>
              <a:rPr lang="en-US" b="0" i="0" u="none" strike="noStrike" baseline="0" dirty="0">
                <a:latin typeface="Minion-Regular"/>
              </a:rPr>
              <a:t>DFS is an example of revocable </a:t>
            </a:r>
            <a:r>
              <a:rPr lang="en-IN" sz="2400" b="0" i="0" u="none" strike="noStrike" baseline="0" dirty="0">
                <a:latin typeface="Minion-Regular"/>
              </a:rPr>
              <a:t>search and BFS is irrevocable</a:t>
            </a:r>
            <a:endParaRPr lang="en-IN" b="1" dirty="0"/>
          </a:p>
          <a:p>
            <a:pPr marL="0" indent="0" algn="just">
              <a:buNone/>
            </a:pPr>
            <a:endParaRPr lang="en-IN" sz="3200" dirty="0"/>
          </a:p>
        </p:txBody>
      </p:sp>
    </p:spTree>
    <p:extLst>
      <p:ext uri="{BB962C8B-B14F-4D97-AF65-F5344CB8AC3E}">
        <p14:creationId xmlns:p14="http://schemas.microsoft.com/office/powerpoint/2010/main" val="416869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8671-4AD4-7168-CB76-0AA75FEBA9DD}"/>
              </a:ext>
            </a:extLst>
          </p:cNvPr>
          <p:cNvSpPr>
            <a:spLocks noGrp="1"/>
          </p:cNvSpPr>
          <p:nvPr>
            <p:ph type="title"/>
          </p:nvPr>
        </p:nvSpPr>
        <p:spPr>
          <a:xfrm>
            <a:off x="838200" y="464569"/>
            <a:ext cx="10515600" cy="1124745"/>
          </a:xfrm>
        </p:spPr>
        <p:txBody>
          <a:bodyPr/>
          <a:lstStyle/>
          <a:p>
            <a:pPr algn="ctr"/>
            <a:r>
              <a:rPr lang="en-IN" sz="4400" b="1" i="0" u="none" strike="noStrike" baseline="0" dirty="0">
                <a:latin typeface="MyriadMM-700--400-"/>
              </a:rPr>
              <a:t>Depth-First Iterative Deepening</a:t>
            </a:r>
            <a:endParaRPr lang="en-IN" dirty="0"/>
          </a:p>
        </p:txBody>
      </p:sp>
      <p:sp>
        <p:nvSpPr>
          <p:cNvPr id="3" name="Content Placeholder 2">
            <a:extLst>
              <a:ext uri="{FF2B5EF4-FFF2-40B4-BE49-F238E27FC236}">
                <a16:creationId xmlns:a16="http://schemas.microsoft.com/office/drawing/2014/main" id="{B1E9234E-BAAB-D70E-EC9E-8D5B1B450A96}"/>
              </a:ext>
            </a:extLst>
          </p:cNvPr>
          <p:cNvSpPr>
            <a:spLocks noGrp="1"/>
          </p:cNvSpPr>
          <p:nvPr>
            <p:ph idx="1"/>
          </p:nvPr>
        </p:nvSpPr>
        <p:spPr>
          <a:xfrm>
            <a:off x="838200" y="1922008"/>
            <a:ext cx="10515600" cy="3368449"/>
          </a:xfrm>
        </p:spPr>
        <p:txBody>
          <a:bodyPr/>
          <a:lstStyle/>
          <a:p>
            <a:pPr algn="just"/>
            <a:r>
              <a:rPr lang="en-US" sz="2800" b="0" i="0" u="none" strike="noStrike" baseline="0" dirty="0">
                <a:latin typeface="Minion-Regular"/>
              </a:rPr>
              <a:t>Is an exhaustive search technique that </a:t>
            </a:r>
            <a:r>
              <a:rPr lang="en-US" sz="2800" b="1" i="0" u="none" strike="noStrike" baseline="0" dirty="0">
                <a:latin typeface="Minion-Regular"/>
              </a:rPr>
              <a:t>combines depth-first </a:t>
            </a:r>
            <a:r>
              <a:rPr lang="en-US" sz="2800" i="0" u="none" strike="noStrike" baseline="0" dirty="0">
                <a:latin typeface="Minion-Regular"/>
              </a:rPr>
              <a:t>with</a:t>
            </a:r>
            <a:r>
              <a:rPr lang="en-US" sz="2800" b="1" i="0" u="none" strike="noStrike" baseline="0" dirty="0">
                <a:latin typeface="Minion-Regular"/>
              </a:rPr>
              <a:t> breadth-first search. </a:t>
            </a:r>
          </a:p>
          <a:p>
            <a:pPr algn="just"/>
            <a:r>
              <a:rPr lang="en-US" sz="2800" b="0" i="0" u="none" strike="noStrike" baseline="0" dirty="0">
                <a:latin typeface="Minion-Regular"/>
              </a:rPr>
              <a:t>The DFID algorithm involves repeatedly carrying out DFS on the tree, starting with a DFS limited to a depth of one, then a depth-first search of depth two, and so on, until a goal node is found.</a:t>
            </a:r>
          </a:p>
          <a:p>
            <a:pPr algn="l"/>
            <a:r>
              <a:rPr lang="en-US" sz="2800" b="0" i="0" u="none" strike="noStrike" baseline="0" dirty="0">
                <a:solidFill>
                  <a:srgbClr val="000000"/>
                </a:solidFill>
                <a:latin typeface="Minion-Regular"/>
              </a:rPr>
              <a:t>Combines the memory efficiency of DFS and time efficiency of BFS (finds the path that involves the fewest steps )</a:t>
            </a:r>
          </a:p>
          <a:p>
            <a:pPr marL="0" indent="0" algn="l">
              <a:buNone/>
            </a:pPr>
            <a:endParaRPr lang="en-IN" dirty="0"/>
          </a:p>
        </p:txBody>
      </p:sp>
    </p:spTree>
    <p:extLst>
      <p:ext uri="{BB962C8B-B14F-4D97-AF65-F5344CB8AC3E}">
        <p14:creationId xmlns:p14="http://schemas.microsoft.com/office/powerpoint/2010/main" val="317242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658C-2D6D-D194-C722-3931F98541E4}"/>
              </a:ext>
            </a:extLst>
          </p:cNvPr>
          <p:cNvSpPr>
            <a:spLocks noGrp="1"/>
          </p:cNvSpPr>
          <p:nvPr>
            <p:ph type="title"/>
          </p:nvPr>
        </p:nvSpPr>
        <p:spPr>
          <a:xfrm>
            <a:off x="838200" y="441551"/>
            <a:ext cx="10515600" cy="919389"/>
          </a:xfrm>
        </p:spPr>
        <p:txBody>
          <a:bodyPr>
            <a:normAutofit/>
          </a:bodyPr>
          <a:lstStyle/>
          <a:p>
            <a:pPr algn="ctr"/>
            <a:r>
              <a:rPr lang="en-IN" sz="4000" b="1" dirty="0"/>
              <a:t>Calculation of Number of Nodes in a Tree</a:t>
            </a:r>
          </a:p>
        </p:txBody>
      </p:sp>
      <p:sp>
        <p:nvSpPr>
          <p:cNvPr id="3" name="Content Placeholder 2">
            <a:extLst>
              <a:ext uri="{FF2B5EF4-FFF2-40B4-BE49-F238E27FC236}">
                <a16:creationId xmlns:a16="http://schemas.microsoft.com/office/drawing/2014/main" id="{16FA3BF1-D21A-89E8-ED3E-D383B69B747E}"/>
              </a:ext>
            </a:extLst>
          </p:cNvPr>
          <p:cNvSpPr>
            <a:spLocks noGrp="1"/>
          </p:cNvSpPr>
          <p:nvPr>
            <p:ph idx="1"/>
          </p:nvPr>
        </p:nvSpPr>
        <p:spPr>
          <a:xfrm>
            <a:off x="838200" y="1719943"/>
            <a:ext cx="10515600" cy="4696506"/>
          </a:xfrm>
        </p:spPr>
        <p:txBody>
          <a:bodyPr/>
          <a:lstStyle/>
          <a:p>
            <a:pPr algn="just"/>
            <a:r>
              <a:rPr lang="en-US" sz="2800" b="0" i="0" u="none" strike="noStrike" baseline="0" dirty="0">
                <a:solidFill>
                  <a:srgbClr val="231F20"/>
                </a:solidFill>
                <a:latin typeface="Minion-Regular"/>
              </a:rPr>
              <a:t>For a tree of depth </a:t>
            </a:r>
            <a:r>
              <a:rPr lang="en-US" sz="2800" b="0" i="1" u="none" strike="noStrike" baseline="0" dirty="0">
                <a:solidFill>
                  <a:srgbClr val="231F20"/>
                </a:solidFill>
                <a:latin typeface="Minion-Italic"/>
              </a:rPr>
              <a:t>d </a:t>
            </a:r>
            <a:r>
              <a:rPr lang="en-US" sz="2800" b="0" i="0" u="none" strike="noStrike" baseline="0" dirty="0">
                <a:solidFill>
                  <a:srgbClr val="231F20"/>
                </a:solidFill>
                <a:latin typeface="Minion-Regular"/>
              </a:rPr>
              <a:t>and with a branching factor of </a:t>
            </a:r>
            <a:r>
              <a:rPr lang="en-US" sz="2800" b="0" i="1" u="none" strike="noStrike" baseline="0" dirty="0">
                <a:solidFill>
                  <a:srgbClr val="231F20"/>
                </a:solidFill>
                <a:latin typeface="Minion-Italic"/>
              </a:rPr>
              <a:t>b</a:t>
            </a:r>
            <a:r>
              <a:rPr lang="en-US" sz="2800" b="0" i="0" u="none" strike="noStrike" baseline="0" dirty="0">
                <a:solidFill>
                  <a:srgbClr val="231F20"/>
                </a:solidFill>
                <a:latin typeface="Minion-Regular"/>
              </a:rPr>
              <a:t>, the total number </a:t>
            </a:r>
            <a:r>
              <a:rPr lang="en-IN" sz="2800" b="0" i="0" u="none" strike="noStrike" baseline="0" dirty="0">
                <a:solidFill>
                  <a:srgbClr val="231F20"/>
                </a:solidFill>
                <a:latin typeface="Minion-Regular"/>
              </a:rPr>
              <a:t>of nodes is</a:t>
            </a:r>
          </a:p>
          <a:p>
            <a:pPr marL="0" indent="0" algn="just">
              <a:buNone/>
            </a:pPr>
            <a:endParaRPr lang="en-IN" dirty="0">
              <a:solidFill>
                <a:srgbClr val="231F20"/>
              </a:solidFill>
              <a:latin typeface="Minion-Regular"/>
            </a:endParaRPr>
          </a:p>
          <a:p>
            <a:pPr marL="631825" lvl="3" indent="0" algn="just">
              <a:buNone/>
            </a:pPr>
            <a:r>
              <a:rPr lang="en-IN" sz="2800" b="0" i="0" u="none" strike="noStrike" baseline="0" dirty="0">
                <a:solidFill>
                  <a:srgbClr val="231F20"/>
                </a:solidFill>
                <a:latin typeface="Minion-Regular"/>
              </a:rPr>
              <a:t>1 root node</a:t>
            </a:r>
          </a:p>
          <a:p>
            <a:pPr marL="631825" lvl="3" indent="0" algn="just">
              <a:buNone/>
            </a:pPr>
            <a:r>
              <a:rPr lang="en-US" sz="2800" b="0" i="1" u="none" strike="noStrike" baseline="0" dirty="0">
                <a:solidFill>
                  <a:srgbClr val="231F20"/>
                </a:solidFill>
                <a:latin typeface="Minion-Italic"/>
              </a:rPr>
              <a:t>b </a:t>
            </a:r>
            <a:r>
              <a:rPr lang="en-US" sz="2800" b="0" i="0" u="none" strike="noStrike" baseline="0" dirty="0">
                <a:solidFill>
                  <a:srgbClr val="231F20"/>
                </a:solidFill>
                <a:latin typeface="Minion-Regular"/>
              </a:rPr>
              <a:t>nodes in the first layer</a:t>
            </a:r>
          </a:p>
          <a:p>
            <a:pPr marL="631825" lvl="3" indent="0" algn="just">
              <a:buNone/>
            </a:pPr>
            <a:r>
              <a:rPr lang="en-US" sz="2800" i="1" dirty="0">
                <a:solidFill>
                  <a:srgbClr val="231F20"/>
                </a:solidFill>
                <a:latin typeface="Minion-Italic"/>
              </a:rPr>
              <a:t>b</a:t>
            </a:r>
            <a:r>
              <a:rPr lang="en-US" sz="2800" i="1" baseline="30000" dirty="0">
                <a:solidFill>
                  <a:srgbClr val="231F20"/>
                </a:solidFill>
                <a:latin typeface="Minion-Italic"/>
              </a:rPr>
              <a:t>2</a:t>
            </a:r>
            <a:r>
              <a:rPr lang="en-US" sz="2800" i="1" dirty="0">
                <a:solidFill>
                  <a:srgbClr val="231F20"/>
                </a:solidFill>
                <a:latin typeface="Minion-Italic"/>
              </a:rPr>
              <a:t> </a:t>
            </a:r>
            <a:r>
              <a:rPr lang="en-US" sz="2800" b="0" i="0" u="none" strike="noStrike" dirty="0">
                <a:solidFill>
                  <a:srgbClr val="231F20"/>
                </a:solidFill>
                <a:latin typeface="Minion-Regular"/>
              </a:rPr>
              <a:t>nodes</a:t>
            </a:r>
            <a:r>
              <a:rPr lang="en-US" sz="2800" b="0" i="0" u="none" strike="noStrike" baseline="0" dirty="0">
                <a:solidFill>
                  <a:srgbClr val="231F20"/>
                </a:solidFill>
                <a:latin typeface="Minion-Regular"/>
              </a:rPr>
              <a:t> in the second layer</a:t>
            </a:r>
          </a:p>
          <a:p>
            <a:pPr marL="631825" lvl="3" indent="0" algn="just">
              <a:buNone/>
            </a:pPr>
            <a:r>
              <a:rPr lang="en-IN" sz="2800" b="0" i="0" u="none" strike="noStrike" baseline="0" dirty="0">
                <a:solidFill>
                  <a:srgbClr val="231F20"/>
                </a:solidFill>
                <a:latin typeface="Minion-Regular"/>
              </a:rPr>
              <a:t>. . .</a:t>
            </a:r>
          </a:p>
          <a:p>
            <a:pPr marL="631825" lvl="3" indent="0" algn="just">
              <a:buNone/>
            </a:pPr>
            <a:r>
              <a:rPr lang="en-US" sz="2800" i="1" dirty="0">
                <a:solidFill>
                  <a:srgbClr val="231F20"/>
                </a:solidFill>
                <a:latin typeface="Minion-Italic"/>
              </a:rPr>
              <a:t>b</a:t>
            </a:r>
            <a:r>
              <a:rPr lang="en-US" sz="2800" i="1" baseline="30000" dirty="0">
                <a:solidFill>
                  <a:srgbClr val="231F20"/>
                </a:solidFill>
                <a:latin typeface="Minion-Italic"/>
              </a:rPr>
              <a:t>n</a:t>
            </a:r>
            <a:r>
              <a:rPr lang="en-US" sz="2800" i="1" dirty="0">
                <a:solidFill>
                  <a:srgbClr val="231F20"/>
                </a:solidFill>
                <a:latin typeface="Minion-Italic"/>
              </a:rPr>
              <a:t> </a:t>
            </a:r>
            <a:r>
              <a:rPr lang="en-US" sz="2800" b="0" i="0" u="none" strike="noStrike" baseline="0" dirty="0">
                <a:solidFill>
                  <a:srgbClr val="231F20"/>
                </a:solidFill>
                <a:latin typeface="Minion-Regular"/>
              </a:rPr>
              <a:t>nodes in the </a:t>
            </a:r>
            <a:r>
              <a:rPr lang="en-US" sz="2800" b="0" i="1" u="none" strike="noStrike" baseline="0" dirty="0">
                <a:solidFill>
                  <a:srgbClr val="231F20"/>
                </a:solidFill>
                <a:latin typeface="Minion-Italic"/>
              </a:rPr>
              <a:t>n</a:t>
            </a:r>
            <a:r>
              <a:rPr lang="en-US" sz="2800" b="0" i="1" u="none" strike="noStrike" baseline="30000" dirty="0">
                <a:solidFill>
                  <a:srgbClr val="231F20"/>
                </a:solidFill>
                <a:latin typeface="Minion-Italic"/>
              </a:rPr>
              <a:t>th</a:t>
            </a:r>
            <a:r>
              <a:rPr lang="en-US" sz="400" b="0" i="1" u="none" strike="noStrike" baseline="0" dirty="0">
                <a:solidFill>
                  <a:srgbClr val="231F20"/>
                </a:solidFill>
                <a:latin typeface="Minion-Italic"/>
              </a:rPr>
              <a:t> </a:t>
            </a:r>
            <a:r>
              <a:rPr lang="en-US" sz="2800" b="0" i="0" u="none" strike="noStrike" baseline="0" dirty="0">
                <a:solidFill>
                  <a:srgbClr val="231F20"/>
                </a:solidFill>
                <a:latin typeface="Minion-Regular"/>
              </a:rPr>
              <a:t>layer</a:t>
            </a:r>
          </a:p>
          <a:p>
            <a:pPr algn="just"/>
            <a:endParaRPr lang="en-IN" b="0" i="0" u="none" strike="noStrike" baseline="0" dirty="0">
              <a:solidFill>
                <a:srgbClr val="231F20"/>
              </a:solidFill>
              <a:latin typeface="Minion-Regular"/>
            </a:endParaRPr>
          </a:p>
        </p:txBody>
      </p:sp>
      <p:pic>
        <p:nvPicPr>
          <p:cNvPr id="5" name="Picture 4">
            <a:extLst>
              <a:ext uri="{FF2B5EF4-FFF2-40B4-BE49-F238E27FC236}">
                <a16:creationId xmlns:a16="http://schemas.microsoft.com/office/drawing/2014/main" id="{2A56FBC2-4ED6-06E5-C183-888D20195D48}"/>
              </a:ext>
            </a:extLst>
          </p:cNvPr>
          <p:cNvPicPr>
            <a:picLocks noChangeAspect="1"/>
          </p:cNvPicPr>
          <p:nvPr/>
        </p:nvPicPr>
        <p:blipFill>
          <a:blip r:embed="rId2"/>
          <a:stretch>
            <a:fillRect/>
          </a:stretch>
        </p:blipFill>
        <p:spPr>
          <a:xfrm>
            <a:off x="6096000" y="3115316"/>
            <a:ext cx="5697079" cy="2582676"/>
          </a:xfrm>
          <a:prstGeom prst="rect">
            <a:avLst/>
          </a:prstGeom>
        </p:spPr>
      </p:pic>
    </p:spTree>
    <p:extLst>
      <p:ext uri="{BB962C8B-B14F-4D97-AF65-F5344CB8AC3E}">
        <p14:creationId xmlns:p14="http://schemas.microsoft.com/office/powerpoint/2010/main" val="325114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1085</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Minion-Bold</vt:lpstr>
      <vt:lpstr>Minion-Italic</vt:lpstr>
      <vt:lpstr>Minion-Regular</vt:lpstr>
      <vt:lpstr>MyriadMM-700--400-</vt:lpstr>
      <vt:lpstr>Office Theme</vt:lpstr>
      <vt:lpstr>UNIT 2</vt:lpstr>
      <vt:lpstr>Problem Solving as Search</vt:lpstr>
      <vt:lpstr>Approaches</vt:lpstr>
      <vt:lpstr>Generate and Test</vt:lpstr>
      <vt:lpstr>DFS and BFS</vt:lpstr>
      <vt:lpstr>Properties of Search Methods</vt:lpstr>
      <vt:lpstr>PowerPoint Presentation</vt:lpstr>
      <vt:lpstr>Depth-First Iterative Deepening</vt:lpstr>
      <vt:lpstr>Calculation of Number of Nodes in a Tree</vt:lpstr>
      <vt:lpstr>PowerPoint Presentation</vt:lpstr>
      <vt:lpstr>Informed and Uninformed Methods</vt:lpstr>
      <vt:lpstr>The 8-puzzle</vt:lpstr>
      <vt:lpstr>PowerPoint Presentation</vt:lpstr>
      <vt:lpstr>Monotonicity</vt:lpstr>
      <vt:lpstr>Best First Search</vt:lpstr>
      <vt:lpstr>Function of Best First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Namitha Bhat</dc:creator>
  <cp:lastModifiedBy>Namitha Bhat</cp:lastModifiedBy>
  <cp:revision>66</cp:revision>
  <dcterms:created xsi:type="dcterms:W3CDTF">2024-04-24T04:24:56Z</dcterms:created>
  <dcterms:modified xsi:type="dcterms:W3CDTF">2024-04-24T14:31:30Z</dcterms:modified>
</cp:coreProperties>
</file>