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4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27AD730-4AEE-47B5-98C6-A97907B95142}"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2C70E-82FD-41D1-BF24-6AB351BD0F9C}" type="slidenum">
              <a:rPr lang="en-IN" smtClean="0"/>
              <a:t>‹#›</a:t>
            </a:fld>
            <a:endParaRPr lang="en-IN"/>
          </a:p>
        </p:txBody>
      </p:sp>
    </p:spTree>
    <p:extLst>
      <p:ext uri="{BB962C8B-B14F-4D97-AF65-F5344CB8AC3E}">
        <p14:creationId xmlns:p14="http://schemas.microsoft.com/office/powerpoint/2010/main" val="363537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7AD730-4AEE-47B5-98C6-A97907B95142}"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2C70E-82FD-41D1-BF24-6AB351BD0F9C}" type="slidenum">
              <a:rPr lang="en-IN" smtClean="0"/>
              <a:t>‹#›</a:t>
            </a:fld>
            <a:endParaRPr lang="en-IN"/>
          </a:p>
        </p:txBody>
      </p:sp>
    </p:spTree>
    <p:extLst>
      <p:ext uri="{BB962C8B-B14F-4D97-AF65-F5344CB8AC3E}">
        <p14:creationId xmlns:p14="http://schemas.microsoft.com/office/powerpoint/2010/main" val="307505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7AD730-4AEE-47B5-98C6-A97907B95142}"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2C70E-82FD-41D1-BF24-6AB351BD0F9C}" type="slidenum">
              <a:rPr lang="en-IN" smtClean="0"/>
              <a:t>‹#›</a:t>
            </a:fld>
            <a:endParaRPr lang="en-IN"/>
          </a:p>
        </p:txBody>
      </p:sp>
    </p:spTree>
    <p:extLst>
      <p:ext uri="{BB962C8B-B14F-4D97-AF65-F5344CB8AC3E}">
        <p14:creationId xmlns:p14="http://schemas.microsoft.com/office/powerpoint/2010/main" val="4203345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7AD730-4AEE-47B5-98C6-A97907B95142}"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2C70E-82FD-41D1-BF24-6AB351BD0F9C}" type="slidenum">
              <a:rPr lang="en-IN" smtClean="0"/>
              <a:t>‹#›</a:t>
            </a:fld>
            <a:endParaRPr lang="en-IN"/>
          </a:p>
        </p:txBody>
      </p:sp>
    </p:spTree>
    <p:extLst>
      <p:ext uri="{BB962C8B-B14F-4D97-AF65-F5344CB8AC3E}">
        <p14:creationId xmlns:p14="http://schemas.microsoft.com/office/powerpoint/2010/main" val="357231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7AD730-4AEE-47B5-98C6-A97907B95142}"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2C70E-82FD-41D1-BF24-6AB351BD0F9C}" type="slidenum">
              <a:rPr lang="en-IN" smtClean="0"/>
              <a:t>‹#›</a:t>
            </a:fld>
            <a:endParaRPr lang="en-IN"/>
          </a:p>
        </p:txBody>
      </p:sp>
    </p:spTree>
    <p:extLst>
      <p:ext uri="{BB962C8B-B14F-4D97-AF65-F5344CB8AC3E}">
        <p14:creationId xmlns:p14="http://schemas.microsoft.com/office/powerpoint/2010/main" val="2695046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27AD730-4AEE-47B5-98C6-A97907B95142}"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52C70E-82FD-41D1-BF24-6AB351BD0F9C}" type="slidenum">
              <a:rPr lang="en-IN" smtClean="0"/>
              <a:t>‹#›</a:t>
            </a:fld>
            <a:endParaRPr lang="en-IN"/>
          </a:p>
        </p:txBody>
      </p:sp>
    </p:spTree>
    <p:extLst>
      <p:ext uri="{BB962C8B-B14F-4D97-AF65-F5344CB8AC3E}">
        <p14:creationId xmlns:p14="http://schemas.microsoft.com/office/powerpoint/2010/main" val="3699073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7AD730-4AEE-47B5-98C6-A97907B95142}" type="datetimeFigureOut">
              <a:rPr lang="en-IN" smtClean="0"/>
              <a:t>10-04-2024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52C70E-82FD-41D1-BF24-6AB351BD0F9C}" type="slidenum">
              <a:rPr lang="en-IN" smtClean="0"/>
              <a:t>‹#›</a:t>
            </a:fld>
            <a:endParaRPr lang="en-IN"/>
          </a:p>
        </p:txBody>
      </p:sp>
    </p:spTree>
    <p:extLst>
      <p:ext uri="{BB962C8B-B14F-4D97-AF65-F5344CB8AC3E}">
        <p14:creationId xmlns:p14="http://schemas.microsoft.com/office/powerpoint/2010/main" val="258405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27AD730-4AEE-47B5-98C6-A97907B95142}" type="datetimeFigureOut">
              <a:rPr lang="en-IN" smtClean="0"/>
              <a:t>10-04-2024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52C70E-82FD-41D1-BF24-6AB351BD0F9C}" type="slidenum">
              <a:rPr lang="en-IN" smtClean="0"/>
              <a:t>‹#›</a:t>
            </a:fld>
            <a:endParaRPr lang="en-IN"/>
          </a:p>
        </p:txBody>
      </p:sp>
    </p:spTree>
    <p:extLst>
      <p:ext uri="{BB962C8B-B14F-4D97-AF65-F5344CB8AC3E}">
        <p14:creationId xmlns:p14="http://schemas.microsoft.com/office/powerpoint/2010/main" val="1908354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AD730-4AEE-47B5-98C6-A97907B95142}" type="datetimeFigureOut">
              <a:rPr lang="en-IN" smtClean="0"/>
              <a:t>10-04-2024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52C70E-82FD-41D1-BF24-6AB351BD0F9C}" type="slidenum">
              <a:rPr lang="en-IN" smtClean="0"/>
              <a:t>‹#›</a:t>
            </a:fld>
            <a:endParaRPr lang="en-IN"/>
          </a:p>
        </p:txBody>
      </p:sp>
    </p:spTree>
    <p:extLst>
      <p:ext uri="{BB962C8B-B14F-4D97-AF65-F5344CB8AC3E}">
        <p14:creationId xmlns:p14="http://schemas.microsoft.com/office/powerpoint/2010/main" val="2132714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7AD730-4AEE-47B5-98C6-A97907B95142}"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52C70E-82FD-41D1-BF24-6AB351BD0F9C}" type="slidenum">
              <a:rPr lang="en-IN" smtClean="0"/>
              <a:t>‹#›</a:t>
            </a:fld>
            <a:endParaRPr lang="en-IN"/>
          </a:p>
        </p:txBody>
      </p:sp>
    </p:spTree>
    <p:extLst>
      <p:ext uri="{BB962C8B-B14F-4D97-AF65-F5344CB8AC3E}">
        <p14:creationId xmlns:p14="http://schemas.microsoft.com/office/powerpoint/2010/main" val="3021066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7AD730-4AEE-47B5-98C6-A97907B95142}"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52C70E-82FD-41D1-BF24-6AB351BD0F9C}" type="slidenum">
              <a:rPr lang="en-IN" smtClean="0"/>
              <a:t>‹#›</a:t>
            </a:fld>
            <a:endParaRPr lang="en-IN"/>
          </a:p>
        </p:txBody>
      </p:sp>
    </p:spTree>
    <p:extLst>
      <p:ext uri="{BB962C8B-B14F-4D97-AF65-F5344CB8AC3E}">
        <p14:creationId xmlns:p14="http://schemas.microsoft.com/office/powerpoint/2010/main" val="4128778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AD730-4AEE-47B5-98C6-A97907B95142}" type="datetimeFigureOut">
              <a:rPr lang="en-IN" smtClean="0"/>
              <a:t>10-04-2024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2C70E-82FD-41D1-BF24-6AB351BD0F9C}" type="slidenum">
              <a:rPr lang="en-IN" smtClean="0"/>
              <a:t>‹#›</a:t>
            </a:fld>
            <a:endParaRPr lang="en-IN"/>
          </a:p>
        </p:txBody>
      </p:sp>
    </p:spTree>
    <p:extLst>
      <p:ext uri="{BB962C8B-B14F-4D97-AF65-F5344CB8AC3E}">
        <p14:creationId xmlns:p14="http://schemas.microsoft.com/office/powerpoint/2010/main" val="3292475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Brief History of Artificial Intelligence</a:t>
            </a:r>
            <a:endParaRPr lang="en-IN" dirty="0"/>
          </a:p>
        </p:txBody>
      </p:sp>
    </p:spTree>
    <p:extLst>
      <p:ext uri="{BB962C8B-B14F-4D97-AF65-F5344CB8AC3E}">
        <p14:creationId xmlns:p14="http://schemas.microsoft.com/office/powerpoint/2010/main" val="180213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8020A-21D7-4B4E-980F-6B6F6E839168}"/>
              </a:ext>
            </a:extLst>
          </p:cNvPr>
          <p:cNvSpPr>
            <a:spLocks noGrp="1"/>
          </p:cNvSpPr>
          <p:nvPr>
            <p:ph type="title"/>
          </p:nvPr>
        </p:nvSpPr>
        <p:spPr>
          <a:xfrm>
            <a:off x="838200" y="365125"/>
            <a:ext cx="10515600" cy="642581"/>
          </a:xfrm>
        </p:spPr>
        <p:txBody>
          <a:bodyPr>
            <a:normAutofit fontScale="90000"/>
          </a:bodyPr>
          <a:lstStyle/>
          <a:p>
            <a:r>
              <a:rPr lang="en-US" dirty="0"/>
              <a:t>Uses of AI</a:t>
            </a:r>
            <a:endParaRPr lang="kn-IN" dirty="0"/>
          </a:p>
        </p:txBody>
      </p:sp>
      <p:sp>
        <p:nvSpPr>
          <p:cNvPr id="3" name="Content Placeholder 2">
            <a:extLst>
              <a:ext uri="{FF2B5EF4-FFF2-40B4-BE49-F238E27FC236}">
                <a16:creationId xmlns:a16="http://schemas.microsoft.com/office/drawing/2014/main" id="{71A0E56D-77FF-4886-9D43-D28A00CB4E66}"/>
              </a:ext>
            </a:extLst>
          </p:cNvPr>
          <p:cNvSpPr>
            <a:spLocks noGrp="1"/>
          </p:cNvSpPr>
          <p:nvPr>
            <p:ph idx="1"/>
          </p:nvPr>
        </p:nvSpPr>
        <p:spPr>
          <a:xfrm>
            <a:off x="838200" y="1007706"/>
            <a:ext cx="10515600" cy="5169257"/>
          </a:xfrm>
        </p:spPr>
        <p:txBody>
          <a:bodyPr/>
          <a:lstStyle/>
          <a:p>
            <a:r>
              <a:rPr lang="en-US" dirty="0"/>
              <a:t> Everyday life. (Elevators, lifts, washing machine)</a:t>
            </a:r>
          </a:p>
          <a:p>
            <a:r>
              <a:rPr lang="en-US" dirty="0"/>
              <a:t>Robots for routine tasks.</a:t>
            </a:r>
          </a:p>
          <a:p>
            <a:r>
              <a:rPr lang="en-US" dirty="0"/>
              <a:t>Healthcare.</a:t>
            </a:r>
          </a:p>
          <a:p>
            <a:r>
              <a:rPr lang="en-US" dirty="0"/>
              <a:t>Computer games.</a:t>
            </a:r>
          </a:p>
          <a:p>
            <a:endParaRPr lang="kn-IN" dirty="0"/>
          </a:p>
        </p:txBody>
      </p:sp>
    </p:spTree>
    <p:extLst>
      <p:ext uri="{BB962C8B-B14F-4D97-AF65-F5344CB8AC3E}">
        <p14:creationId xmlns:p14="http://schemas.microsoft.com/office/powerpoint/2010/main" val="1427185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BFC5F7-DB47-4852-B52C-88A8CFC7E6C6}"/>
              </a:ext>
            </a:extLst>
          </p:cNvPr>
          <p:cNvSpPr>
            <a:spLocks noGrp="1"/>
          </p:cNvSpPr>
          <p:nvPr>
            <p:ph type="ctrTitle"/>
          </p:nvPr>
        </p:nvSpPr>
        <p:spPr>
          <a:xfrm>
            <a:off x="1524000" y="2238375"/>
            <a:ext cx="9144000" cy="1271588"/>
          </a:xfrm>
        </p:spPr>
        <p:txBody>
          <a:bodyPr/>
          <a:lstStyle/>
          <a:p>
            <a:r>
              <a:rPr lang="en-US" dirty="0"/>
              <a:t>Knowledge Representation</a:t>
            </a:r>
            <a:endParaRPr lang="kn-IN" dirty="0"/>
          </a:p>
        </p:txBody>
      </p:sp>
    </p:spTree>
    <p:extLst>
      <p:ext uri="{BB962C8B-B14F-4D97-AF65-F5344CB8AC3E}">
        <p14:creationId xmlns:p14="http://schemas.microsoft.com/office/powerpoint/2010/main" val="3118645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9BFFF-B7E6-4236-9AC1-1B7693CE1748}"/>
              </a:ext>
            </a:extLst>
          </p:cNvPr>
          <p:cNvSpPr>
            <a:spLocks noGrp="1"/>
          </p:cNvSpPr>
          <p:nvPr>
            <p:ph type="title"/>
          </p:nvPr>
        </p:nvSpPr>
        <p:spPr>
          <a:xfrm>
            <a:off x="838200" y="365125"/>
            <a:ext cx="10515600" cy="829193"/>
          </a:xfrm>
        </p:spPr>
        <p:txBody>
          <a:bodyPr/>
          <a:lstStyle/>
          <a:p>
            <a:r>
              <a:rPr lang="en-US" dirty="0"/>
              <a:t>Knowledge Representation</a:t>
            </a:r>
            <a:endParaRPr lang="kn-IN" dirty="0"/>
          </a:p>
        </p:txBody>
      </p:sp>
      <p:sp>
        <p:nvSpPr>
          <p:cNvPr id="3" name="Content Placeholder 2">
            <a:extLst>
              <a:ext uri="{FF2B5EF4-FFF2-40B4-BE49-F238E27FC236}">
                <a16:creationId xmlns:a16="http://schemas.microsoft.com/office/drawing/2014/main" id="{1E1DF233-E236-4194-891D-C794EA9F425D}"/>
              </a:ext>
            </a:extLst>
          </p:cNvPr>
          <p:cNvSpPr>
            <a:spLocks noGrp="1"/>
          </p:cNvSpPr>
          <p:nvPr>
            <p:ph idx="1"/>
          </p:nvPr>
        </p:nvSpPr>
        <p:spPr>
          <a:xfrm>
            <a:off x="838200" y="1194318"/>
            <a:ext cx="10515600" cy="4982645"/>
          </a:xfrm>
        </p:spPr>
        <p:txBody>
          <a:bodyPr/>
          <a:lstStyle/>
          <a:p>
            <a:r>
              <a:rPr lang="en-US" dirty="0"/>
              <a:t>What is Knowledge Representation – a way to represent the real-world problem internally.</a:t>
            </a:r>
          </a:p>
          <a:p>
            <a:r>
              <a:rPr lang="en-US" dirty="0"/>
              <a:t>Need for good representation – Ease problem-solving and provide more accurate results. </a:t>
            </a:r>
          </a:p>
          <a:p>
            <a:r>
              <a:rPr lang="en-US" dirty="0"/>
              <a:t>Different representations used,</a:t>
            </a:r>
          </a:p>
          <a:p>
            <a:pPr lvl="1"/>
            <a:r>
              <a:rPr lang="en-US" dirty="0"/>
              <a:t>Semantic nets.</a:t>
            </a:r>
          </a:p>
          <a:p>
            <a:pPr lvl="1"/>
            <a:r>
              <a:rPr lang="en-US" dirty="0"/>
              <a:t>Frames.</a:t>
            </a:r>
          </a:p>
          <a:p>
            <a:pPr lvl="1"/>
            <a:r>
              <a:rPr lang="en-US" dirty="0"/>
              <a:t>Search spaces.</a:t>
            </a:r>
          </a:p>
          <a:p>
            <a:pPr lvl="1"/>
            <a:r>
              <a:rPr lang="en-US" dirty="0"/>
              <a:t>Semantic trees.</a:t>
            </a:r>
          </a:p>
          <a:p>
            <a:pPr lvl="1"/>
            <a:r>
              <a:rPr lang="en-US" dirty="0"/>
              <a:t>Search trees.</a:t>
            </a:r>
          </a:p>
          <a:p>
            <a:pPr lvl="1"/>
            <a:r>
              <a:rPr lang="en-US" dirty="0"/>
              <a:t>Goal trees.</a:t>
            </a:r>
            <a:endParaRPr lang="kn-IN" dirty="0"/>
          </a:p>
        </p:txBody>
      </p:sp>
    </p:spTree>
    <p:extLst>
      <p:ext uri="{BB962C8B-B14F-4D97-AF65-F5344CB8AC3E}">
        <p14:creationId xmlns:p14="http://schemas.microsoft.com/office/powerpoint/2010/main" val="780641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C4E8-5B08-48C2-9D20-AFC91DD40D39}"/>
              </a:ext>
            </a:extLst>
          </p:cNvPr>
          <p:cNvSpPr>
            <a:spLocks noGrp="1"/>
          </p:cNvSpPr>
          <p:nvPr>
            <p:ph type="title"/>
          </p:nvPr>
        </p:nvSpPr>
        <p:spPr>
          <a:xfrm>
            <a:off x="838200" y="365125"/>
            <a:ext cx="10515600" cy="707895"/>
          </a:xfrm>
        </p:spPr>
        <p:txBody>
          <a:bodyPr>
            <a:normAutofit fontScale="90000"/>
          </a:bodyPr>
          <a:lstStyle/>
          <a:p>
            <a:r>
              <a:rPr lang="en-US" dirty="0"/>
              <a:t>Semantic Nets</a:t>
            </a:r>
            <a:endParaRPr lang="kn-IN" dirty="0"/>
          </a:p>
        </p:txBody>
      </p:sp>
      <p:sp>
        <p:nvSpPr>
          <p:cNvPr id="3" name="Content Placeholder 2">
            <a:extLst>
              <a:ext uri="{FF2B5EF4-FFF2-40B4-BE49-F238E27FC236}">
                <a16:creationId xmlns:a16="http://schemas.microsoft.com/office/drawing/2014/main" id="{4B270109-FE43-48EE-9540-F394277B8CCB}"/>
              </a:ext>
            </a:extLst>
          </p:cNvPr>
          <p:cNvSpPr>
            <a:spLocks noGrp="1"/>
          </p:cNvSpPr>
          <p:nvPr>
            <p:ph idx="1"/>
          </p:nvPr>
        </p:nvSpPr>
        <p:spPr>
          <a:xfrm>
            <a:off x="838200" y="914400"/>
            <a:ext cx="10515600" cy="5262563"/>
          </a:xfrm>
        </p:spPr>
        <p:txBody>
          <a:bodyPr/>
          <a:lstStyle/>
          <a:p>
            <a:r>
              <a:rPr lang="en-US" dirty="0"/>
              <a:t>A semantic net is a </a:t>
            </a:r>
            <a:r>
              <a:rPr lang="en-US" b="1" dirty="0"/>
              <a:t>graph</a:t>
            </a:r>
            <a:r>
              <a:rPr lang="en-US" dirty="0"/>
              <a:t> consisting of </a:t>
            </a:r>
            <a:r>
              <a:rPr lang="en-US" b="1" dirty="0"/>
              <a:t>nodes</a:t>
            </a:r>
            <a:r>
              <a:rPr lang="en-US" dirty="0"/>
              <a:t> that are connected by </a:t>
            </a:r>
            <a:r>
              <a:rPr lang="en-US" b="1" dirty="0"/>
              <a:t>edges</a:t>
            </a:r>
            <a:r>
              <a:rPr lang="en-US" dirty="0"/>
              <a:t>.</a:t>
            </a:r>
          </a:p>
          <a:p>
            <a:r>
              <a:rPr lang="en-US" dirty="0"/>
              <a:t>The nodes represent objects(can be an instance or a class), and the links between nodes represent relationships between those objects. </a:t>
            </a:r>
          </a:p>
          <a:p>
            <a:r>
              <a:rPr lang="en-US" dirty="0"/>
              <a:t>The links are usually labeled to indicate the nature of the relationship.</a:t>
            </a:r>
          </a:p>
          <a:p>
            <a:r>
              <a:rPr lang="en-US" dirty="0"/>
              <a:t>An important feature of semantic nets is that they convey meaning. That is to say, the relationship between nodes and edges in the net conveys information about some real-world situation.</a:t>
            </a:r>
          </a:p>
          <a:p>
            <a:endParaRPr lang="kn-IN" dirty="0"/>
          </a:p>
        </p:txBody>
      </p:sp>
    </p:spTree>
    <p:extLst>
      <p:ext uri="{BB962C8B-B14F-4D97-AF65-F5344CB8AC3E}">
        <p14:creationId xmlns:p14="http://schemas.microsoft.com/office/powerpoint/2010/main" val="2173617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F1F27A9-9CFA-4F3F-B8B4-76219E45952D}"/>
              </a:ext>
            </a:extLst>
          </p:cNvPr>
          <p:cNvPicPr>
            <a:picLocks noGrp="1" noChangeAspect="1"/>
          </p:cNvPicPr>
          <p:nvPr>
            <p:ph idx="1"/>
          </p:nvPr>
        </p:nvPicPr>
        <p:blipFill>
          <a:blip r:embed="rId2"/>
          <a:stretch>
            <a:fillRect/>
          </a:stretch>
        </p:blipFill>
        <p:spPr>
          <a:xfrm>
            <a:off x="1219201" y="933450"/>
            <a:ext cx="10467974" cy="4629150"/>
          </a:xfrm>
        </p:spPr>
      </p:pic>
    </p:spTree>
    <p:extLst>
      <p:ext uri="{BB962C8B-B14F-4D97-AF65-F5344CB8AC3E}">
        <p14:creationId xmlns:p14="http://schemas.microsoft.com/office/powerpoint/2010/main" val="3452259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94F59-98CF-4F56-96DC-5E4F2B5023A9}"/>
              </a:ext>
            </a:extLst>
          </p:cNvPr>
          <p:cNvSpPr>
            <a:spLocks noGrp="1"/>
          </p:cNvSpPr>
          <p:nvPr>
            <p:ph type="title"/>
          </p:nvPr>
        </p:nvSpPr>
        <p:spPr>
          <a:xfrm>
            <a:off x="838200" y="365126"/>
            <a:ext cx="10515600" cy="558606"/>
          </a:xfrm>
        </p:spPr>
        <p:txBody>
          <a:bodyPr>
            <a:normAutofit fontScale="90000"/>
          </a:bodyPr>
          <a:lstStyle/>
          <a:p>
            <a:r>
              <a:rPr lang="en-US" dirty="0"/>
              <a:t>Example</a:t>
            </a:r>
            <a:endParaRPr lang="kn-IN" dirty="0"/>
          </a:p>
        </p:txBody>
      </p:sp>
      <p:sp>
        <p:nvSpPr>
          <p:cNvPr id="3" name="Content Placeholder 2">
            <a:extLst>
              <a:ext uri="{FF2B5EF4-FFF2-40B4-BE49-F238E27FC236}">
                <a16:creationId xmlns:a16="http://schemas.microsoft.com/office/drawing/2014/main" id="{F296D6EA-59F1-433D-8790-514D188E14B8}"/>
              </a:ext>
            </a:extLst>
          </p:cNvPr>
          <p:cNvSpPr>
            <a:spLocks noGrp="1"/>
          </p:cNvSpPr>
          <p:nvPr>
            <p:ph idx="1"/>
          </p:nvPr>
        </p:nvSpPr>
        <p:spPr>
          <a:xfrm>
            <a:off x="838200" y="923732"/>
            <a:ext cx="10515600" cy="5253231"/>
          </a:xfrm>
        </p:spPr>
        <p:txBody>
          <a:bodyPr/>
          <a:lstStyle/>
          <a:p>
            <a:r>
              <a:rPr lang="en-US" dirty="0"/>
              <a:t>Tom is a cat.</a:t>
            </a:r>
          </a:p>
          <a:p>
            <a:r>
              <a:rPr lang="en-US" dirty="0"/>
              <a:t>Tom caught a bird.</a:t>
            </a:r>
          </a:p>
          <a:p>
            <a:r>
              <a:rPr lang="en-US" dirty="0"/>
              <a:t>Tom is owned by John.</a:t>
            </a:r>
          </a:p>
          <a:p>
            <a:r>
              <a:rPr lang="en-US" dirty="0"/>
              <a:t>Tom is green in color.</a:t>
            </a:r>
          </a:p>
          <a:p>
            <a:r>
              <a:rPr lang="en-US" dirty="0"/>
              <a:t>Cat likes cream.</a:t>
            </a:r>
          </a:p>
          <a:p>
            <a:r>
              <a:rPr lang="en-US" dirty="0"/>
              <a:t>Cat sat on the mat.</a:t>
            </a:r>
          </a:p>
          <a:p>
            <a:r>
              <a:rPr lang="en-US" dirty="0"/>
              <a:t>A cat is a mammal.</a:t>
            </a:r>
          </a:p>
          <a:p>
            <a:r>
              <a:rPr lang="en-US" dirty="0"/>
              <a:t>A bird is an animal.</a:t>
            </a:r>
          </a:p>
          <a:p>
            <a:r>
              <a:rPr lang="en-US" dirty="0"/>
              <a:t>All mammals are animals.</a:t>
            </a:r>
          </a:p>
          <a:p>
            <a:r>
              <a:rPr lang="en-US" dirty="0"/>
              <a:t>Mammals have fur.</a:t>
            </a:r>
            <a:endParaRPr lang="kn-IN" dirty="0"/>
          </a:p>
        </p:txBody>
      </p:sp>
    </p:spTree>
    <p:extLst>
      <p:ext uri="{BB962C8B-B14F-4D97-AF65-F5344CB8AC3E}">
        <p14:creationId xmlns:p14="http://schemas.microsoft.com/office/powerpoint/2010/main" val="2492776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765DD-8615-4B32-88A0-6E3C3863A693}"/>
              </a:ext>
            </a:extLst>
          </p:cNvPr>
          <p:cNvSpPr>
            <a:spLocks noGrp="1"/>
          </p:cNvSpPr>
          <p:nvPr>
            <p:ph type="title"/>
          </p:nvPr>
        </p:nvSpPr>
        <p:spPr>
          <a:xfrm>
            <a:off x="838200" y="365126"/>
            <a:ext cx="10515600" cy="679904"/>
          </a:xfrm>
        </p:spPr>
        <p:txBody>
          <a:bodyPr>
            <a:normAutofit fontScale="90000"/>
          </a:bodyPr>
          <a:lstStyle/>
          <a:p>
            <a:r>
              <a:rPr lang="en-US" dirty="0"/>
              <a:t>Frames </a:t>
            </a:r>
            <a:endParaRPr lang="kn-IN" dirty="0"/>
          </a:p>
        </p:txBody>
      </p:sp>
      <p:sp>
        <p:nvSpPr>
          <p:cNvPr id="3" name="Content Placeholder 2">
            <a:extLst>
              <a:ext uri="{FF2B5EF4-FFF2-40B4-BE49-F238E27FC236}">
                <a16:creationId xmlns:a16="http://schemas.microsoft.com/office/drawing/2014/main" id="{F835A812-12D3-4E77-A0AA-9F69EC086D3C}"/>
              </a:ext>
            </a:extLst>
          </p:cNvPr>
          <p:cNvSpPr>
            <a:spLocks noGrp="1"/>
          </p:cNvSpPr>
          <p:nvPr>
            <p:ph idx="1"/>
          </p:nvPr>
        </p:nvSpPr>
        <p:spPr>
          <a:xfrm>
            <a:off x="838200" y="1045030"/>
            <a:ext cx="10515600" cy="5131933"/>
          </a:xfrm>
        </p:spPr>
        <p:txBody>
          <a:bodyPr/>
          <a:lstStyle/>
          <a:p>
            <a:r>
              <a:rPr lang="en-US" dirty="0"/>
              <a:t>Frame-based representation is a development of semantic nets and allows us to express the idea of inheritance.</a:t>
            </a:r>
          </a:p>
          <a:p>
            <a:r>
              <a:rPr lang="en-US" dirty="0"/>
              <a:t>A frame system consists of a set of </a:t>
            </a:r>
            <a:r>
              <a:rPr lang="en-US" b="1" dirty="0"/>
              <a:t>frames (or nodes), </a:t>
            </a:r>
            <a:r>
              <a:rPr lang="en-US" dirty="0"/>
              <a:t>which are connected by relations. Each </a:t>
            </a:r>
            <a:r>
              <a:rPr lang="en-US" b="1" dirty="0"/>
              <a:t>frame</a:t>
            </a:r>
            <a:r>
              <a:rPr lang="en-US" dirty="0"/>
              <a:t> describes either an </a:t>
            </a:r>
            <a:r>
              <a:rPr lang="en-US" b="1" dirty="0"/>
              <a:t>instance</a:t>
            </a:r>
            <a:r>
              <a:rPr lang="en-US" dirty="0"/>
              <a:t> (an instance frame) or a </a:t>
            </a:r>
            <a:r>
              <a:rPr lang="en-US" b="1" dirty="0"/>
              <a:t>class </a:t>
            </a:r>
            <a:r>
              <a:rPr lang="en-US" dirty="0"/>
              <a:t>(a class frame).</a:t>
            </a:r>
          </a:p>
          <a:p>
            <a:r>
              <a:rPr lang="en-US" dirty="0"/>
              <a:t>Each frame has one or more </a:t>
            </a:r>
            <a:r>
              <a:rPr lang="en-US" b="1" dirty="0"/>
              <a:t>slots,</a:t>
            </a:r>
            <a:r>
              <a:rPr lang="en-US" dirty="0"/>
              <a:t> which are assigned </a:t>
            </a:r>
            <a:r>
              <a:rPr lang="en-US" b="1" dirty="0"/>
              <a:t>slot values.</a:t>
            </a:r>
            <a:endParaRPr lang="kn-IN" b="1" dirty="0"/>
          </a:p>
        </p:txBody>
      </p:sp>
    </p:spTree>
    <p:extLst>
      <p:ext uri="{BB962C8B-B14F-4D97-AF65-F5344CB8AC3E}">
        <p14:creationId xmlns:p14="http://schemas.microsoft.com/office/powerpoint/2010/main" val="1010737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67F9FC7-B76A-4C29-898F-4058D0F71FD4}"/>
              </a:ext>
            </a:extLst>
          </p:cNvPr>
          <p:cNvPicPr>
            <a:picLocks noGrp="1" noChangeAspect="1"/>
          </p:cNvPicPr>
          <p:nvPr>
            <p:ph idx="1"/>
          </p:nvPr>
        </p:nvPicPr>
        <p:blipFill>
          <a:blip r:embed="rId2"/>
          <a:stretch>
            <a:fillRect/>
          </a:stretch>
        </p:blipFill>
        <p:spPr>
          <a:xfrm>
            <a:off x="1314450" y="514350"/>
            <a:ext cx="9477375" cy="5662613"/>
          </a:xfrm>
        </p:spPr>
      </p:pic>
    </p:spTree>
    <p:extLst>
      <p:ext uri="{BB962C8B-B14F-4D97-AF65-F5344CB8AC3E}">
        <p14:creationId xmlns:p14="http://schemas.microsoft.com/office/powerpoint/2010/main" val="174558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6B56F1C-73F5-4B83-A1DC-4840BDB933BC}"/>
              </a:ext>
            </a:extLst>
          </p:cNvPr>
          <p:cNvPicPr>
            <a:picLocks noGrp="1" noChangeAspect="1"/>
          </p:cNvPicPr>
          <p:nvPr>
            <p:ph idx="1"/>
          </p:nvPr>
        </p:nvPicPr>
        <p:blipFill>
          <a:blip r:embed="rId2"/>
          <a:stretch>
            <a:fillRect/>
          </a:stretch>
        </p:blipFill>
        <p:spPr>
          <a:xfrm>
            <a:off x="811763" y="1464907"/>
            <a:ext cx="9302621" cy="3960574"/>
          </a:xfrm>
        </p:spPr>
      </p:pic>
    </p:spTree>
    <p:extLst>
      <p:ext uri="{BB962C8B-B14F-4D97-AF65-F5344CB8AC3E}">
        <p14:creationId xmlns:p14="http://schemas.microsoft.com/office/powerpoint/2010/main" val="3183297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89095-600E-415D-A88A-8A9454ADBDC0}"/>
              </a:ext>
            </a:extLst>
          </p:cNvPr>
          <p:cNvSpPr>
            <a:spLocks noGrp="1"/>
          </p:cNvSpPr>
          <p:nvPr>
            <p:ph type="title"/>
          </p:nvPr>
        </p:nvSpPr>
        <p:spPr>
          <a:xfrm>
            <a:off x="838200" y="365126"/>
            <a:ext cx="10515600" cy="623920"/>
          </a:xfrm>
        </p:spPr>
        <p:txBody>
          <a:bodyPr>
            <a:normAutofit fontScale="90000"/>
          </a:bodyPr>
          <a:lstStyle/>
          <a:p>
            <a:r>
              <a:rPr lang="en-IN" dirty="0"/>
              <a:t>Slots as Frames</a:t>
            </a:r>
            <a:endParaRPr lang="kn-IN" dirty="0"/>
          </a:p>
        </p:txBody>
      </p:sp>
      <p:sp>
        <p:nvSpPr>
          <p:cNvPr id="3" name="Content Placeholder 2">
            <a:extLst>
              <a:ext uri="{FF2B5EF4-FFF2-40B4-BE49-F238E27FC236}">
                <a16:creationId xmlns:a16="http://schemas.microsoft.com/office/drawing/2014/main" id="{58764043-1758-4EA7-8ACD-62117A448656}"/>
              </a:ext>
            </a:extLst>
          </p:cNvPr>
          <p:cNvSpPr>
            <a:spLocks noGrp="1"/>
          </p:cNvSpPr>
          <p:nvPr>
            <p:ph idx="1"/>
          </p:nvPr>
        </p:nvSpPr>
        <p:spPr>
          <a:xfrm>
            <a:off x="838200" y="867747"/>
            <a:ext cx="10515600" cy="5309216"/>
          </a:xfrm>
        </p:spPr>
        <p:txBody>
          <a:bodyPr/>
          <a:lstStyle/>
          <a:p>
            <a:r>
              <a:rPr lang="en-US" dirty="0"/>
              <a:t>It is also possible to express a range of values that a slot can take.</a:t>
            </a:r>
          </a:p>
          <a:p>
            <a:r>
              <a:rPr lang="en-US" dirty="0"/>
              <a:t>One way to express this kind of restriction is by allowing slots to be frames.</a:t>
            </a:r>
          </a:p>
          <a:p>
            <a:endParaRPr lang="kn-IN" dirty="0"/>
          </a:p>
        </p:txBody>
      </p:sp>
      <p:pic>
        <p:nvPicPr>
          <p:cNvPr id="5" name="Picture 4">
            <a:extLst>
              <a:ext uri="{FF2B5EF4-FFF2-40B4-BE49-F238E27FC236}">
                <a16:creationId xmlns:a16="http://schemas.microsoft.com/office/drawing/2014/main" id="{FB3BD690-DE11-41B5-A4F4-C67435EE9810}"/>
              </a:ext>
            </a:extLst>
          </p:cNvPr>
          <p:cNvPicPr>
            <a:picLocks noChangeAspect="1"/>
          </p:cNvPicPr>
          <p:nvPr/>
        </p:nvPicPr>
        <p:blipFill>
          <a:blip r:embed="rId2"/>
          <a:stretch>
            <a:fillRect/>
          </a:stretch>
        </p:blipFill>
        <p:spPr>
          <a:xfrm>
            <a:off x="1314450" y="2671657"/>
            <a:ext cx="8715924" cy="1514686"/>
          </a:xfrm>
          <a:prstGeom prst="rect">
            <a:avLst/>
          </a:prstGeom>
        </p:spPr>
      </p:pic>
    </p:spTree>
    <p:extLst>
      <p:ext uri="{BB962C8B-B14F-4D97-AF65-F5344CB8AC3E}">
        <p14:creationId xmlns:p14="http://schemas.microsoft.com/office/powerpoint/2010/main" val="3279533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463"/>
            <a:ext cx="10515600" cy="582728"/>
          </a:xfrm>
        </p:spPr>
        <p:txBody>
          <a:bodyPr>
            <a:normAutofit fontScale="90000"/>
          </a:bodyPr>
          <a:lstStyle/>
          <a:p>
            <a:r>
              <a:rPr lang="en-US" dirty="0"/>
              <a:t>What is AI ?</a:t>
            </a:r>
            <a:endParaRPr lang="en-IN" dirty="0"/>
          </a:p>
        </p:txBody>
      </p:sp>
      <p:sp>
        <p:nvSpPr>
          <p:cNvPr id="3" name="Content Placeholder 2"/>
          <p:cNvSpPr>
            <a:spLocks noGrp="1"/>
          </p:cNvSpPr>
          <p:nvPr>
            <p:ph idx="1"/>
          </p:nvPr>
        </p:nvSpPr>
        <p:spPr>
          <a:xfrm>
            <a:off x="838200" y="825191"/>
            <a:ext cx="10515600" cy="5351772"/>
          </a:xfrm>
        </p:spPr>
        <p:txBody>
          <a:bodyPr/>
          <a:lstStyle/>
          <a:p>
            <a:r>
              <a:rPr lang="en-IN" dirty="0"/>
              <a:t>What is intelligence?</a:t>
            </a:r>
          </a:p>
          <a:p>
            <a:r>
              <a:rPr lang="en-IN" dirty="0"/>
              <a:t>What is Artificial intelligence?</a:t>
            </a:r>
          </a:p>
          <a:p>
            <a:pPr lvl="1"/>
            <a:r>
              <a:rPr lang="en-US" dirty="0"/>
              <a:t>Artificial Intelligence is an exciting scientific discipline that studies how we can make computers exhibit intelligent behavior, e.g. do those things that human beings are good at doing.</a:t>
            </a:r>
          </a:p>
          <a:p>
            <a:r>
              <a:rPr lang="en-US" dirty="0"/>
              <a:t>Example</a:t>
            </a:r>
            <a:endParaRPr lang="en-IN" dirty="0"/>
          </a:p>
        </p:txBody>
      </p:sp>
    </p:spTree>
    <p:extLst>
      <p:ext uri="{BB962C8B-B14F-4D97-AF65-F5344CB8AC3E}">
        <p14:creationId xmlns:p14="http://schemas.microsoft.com/office/powerpoint/2010/main" val="3021832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20C60-BAB1-49A2-A7A7-7F90ADBA9E45}"/>
              </a:ext>
            </a:extLst>
          </p:cNvPr>
          <p:cNvSpPr>
            <a:spLocks noGrp="1"/>
          </p:cNvSpPr>
          <p:nvPr>
            <p:ph type="title"/>
          </p:nvPr>
        </p:nvSpPr>
        <p:spPr>
          <a:xfrm>
            <a:off x="838200" y="365126"/>
            <a:ext cx="10515600" cy="866516"/>
          </a:xfrm>
        </p:spPr>
        <p:txBody>
          <a:bodyPr/>
          <a:lstStyle/>
          <a:p>
            <a:r>
              <a:rPr lang="en-IN" dirty="0"/>
              <a:t>Search Spaces</a:t>
            </a:r>
            <a:endParaRPr lang="kn-IN" dirty="0"/>
          </a:p>
        </p:txBody>
      </p:sp>
      <p:sp>
        <p:nvSpPr>
          <p:cNvPr id="3" name="Content Placeholder 2">
            <a:extLst>
              <a:ext uri="{FF2B5EF4-FFF2-40B4-BE49-F238E27FC236}">
                <a16:creationId xmlns:a16="http://schemas.microsoft.com/office/drawing/2014/main" id="{661628CF-B4E6-4B99-906B-6E3B25DFFDEC}"/>
              </a:ext>
            </a:extLst>
          </p:cNvPr>
          <p:cNvSpPr>
            <a:spLocks noGrp="1"/>
          </p:cNvSpPr>
          <p:nvPr>
            <p:ph idx="1"/>
          </p:nvPr>
        </p:nvSpPr>
        <p:spPr>
          <a:xfrm>
            <a:off x="838200" y="1119673"/>
            <a:ext cx="10515600" cy="5057290"/>
          </a:xfrm>
        </p:spPr>
        <p:txBody>
          <a:bodyPr/>
          <a:lstStyle/>
          <a:p>
            <a:r>
              <a:rPr lang="en-US" dirty="0"/>
              <a:t>A search space is a representation of the set of possible choices in each problem, one or more of which are the solution to the problem.</a:t>
            </a:r>
          </a:p>
          <a:p>
            <a:r>
              <a:rPr lang="en-US" dirty="0"/>
              <a:t>A search space consists of a set of states, connected by paths that represent actions.</a:t>
            </a:r>
          </a:p>
          <a:p>
            <a:r>
              <a:rPr lang="en-US" dirty="0"/>
              <a:t>Also known as state spaces.</a:t>
            </a:r>
          </a:p>
          <a:p>
            <a:r>
              <a:rPr lang="en-US" dirty="0"/>
              <a:t>Arrows between states represent state transitions.</a:t>
            </a:r>
          </a:p>
          <a:p>
            <a:endParaRPr lang="kn-IN" dirty="0"/>
          </a:p>
        </p:txBody>
      </p:sp>
    </p:spTree>
    <p:extLst>
      <p:ext uri="{BB962C8B-B14F-4D97-AF65-F5344CB8AC3E}">
        <p14:creationId xmlns:p14="http://schemas.microsoft.com/office/powerpoint/2010/main" val="162435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0030DB2-A76F-4251-B91A-5ED4B1148B26}"/>
              </a:ext>
            </a:extLst>
          </p:cNvPr>
          <p:cNvPicPr>
            <a:picLocks noGrp="1" noChangeAspect="1"/>
          </p:cNvPicPr>
          <p:nvPr>
            <p:ph idx="1"/>
          </p:nvPr>
        </p:nvPicPr>
        <p:blipFill>
          <a:blip r:embed="rId2"/>
          <a:stretch>
            <a:fillRect/>
          </a:stretch>
        </p:blipFill>
        <p:spPr>
          <a:xfrm>
            <a:off x="2313277" y="596900"/>
            <a:ext cx="7565446" cy="5580063"/>
          </a:xfrm>
        </p:spPr>
      </p:pic>
    </p:spTree>
    <p:extLst>
      <p:ext uri="{BB962C8B-B14F-4D97-AF65-F5344CB8AC3E}">
        <p14:creationId xmlns:p14="http://schemas.microsoft.com/office/powerpoint/2010/main" val="3247625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973B-618A-4C45-BD28-2D139CEEA1AD}"/>
              </a:ext>
            </a:extLst>
          </p:cNvPr>
          <p:cNvSpPr>
            <a:spLocks noGrp="1"/>
          </p:cNvSpPr>
          <p:nvPr>
            <p:ph type="title"/>
          </p:nvPr>
        </p:nvSpPr>
        <p:spPr>
          <a:xfrm>
            <a:off x="838200" y="365125"/>
            <a:ext cx="10515600" cy="763879"/>
          </a:xfrm>
        </p:spPr>
        <p:txBody>
          <a:bodyPr/>
          <a:lstStyle/>
          <a:p>
            <a:r>
              <a:rPr lang="en-IN" dirty="0"/>
              <a:t>Semantic trees</a:t>
            </a:r>
            <a:endParaRPr lang="kn-IN" dirty="0"/>
          </a:p>
        </p:txBody>
      </p:sp>
      <p:sp>
        <p:nvSpPr>
          <p:cNvPr id="3" name="Content Placeholder 2">
            <a:extLst>
              <a:ext uri="{FF2B5EF4-FFF2-40B4-BE49-F238E27FC236}">
                <a16:creationId xmlns:a16="http://schemas.microsoft.com/office/drawing/2014/main" id="{5625010C-F77C-4744-A5DF-5CCA77555C6A}"/>
              </a:ext>
            </a:extLst>
          </p:cNvPr>
          <p:cNvSpPr>
            <a:spLocks noGrp="1"/>
          </p:cNvSpPr>
          <p:nvPr>
            <p:ph idx="1"/>
          </p:nvPr>
        </p:nvSpPr>
        <p:spPr>
          <a:xfrm>
            <a:off x="838200" y="1129004"/>
            <a:ext cx="10515600" cy="5047959"/>
          </a:xfrm>
        </p:spPr>
        <p:txBody>
          <a:bodyPr>
            <a:normAutofit fontScale="92500" lnSpcReduction="20000"/>
          </a:bodyPr>
          <a:lstStyle/>
          <a:p>
            <a:pPr algn="just"/>
            <a:r>
              <a:rPr lang="en-US" dirty="0"/>
              <a:t>A semantic tree is a kind of semantic net that has the following properties:</a:t>
            </a:r>
          </a:p>
          <a:p>
            <a:pPr lvl="1" algn="just"/>
            <a:r>
              <a:rPr lang="en-US" dirty="0"/>
              <a:t>Each node (except for the root node, described below) has exactly one predecessor (parent) and one or more successors (children).</a:t>
            </a:r>
          </a:p>
          <a:p>
            <a:pPr lvl="1" algn="just"/>
            <a:r>
              <a:rPr lang="en-US" dirty="0"/>
              <a:t>One node has no predecessors. This node is called the root node.</a:t>
            </a:r>
          </a:p>
          <a:p>
            <a:pPr lvl="1" algn="just"/>
            <a:r>
              <a:rPr lang="en-US" dirty="0"/>
              <a:t>Some nodes have no successors. These nodes are called leaf nodes.</a:t>
            </a:r>
          </a:p>
          <a:p>
            <a:pPr lvl="1" algn="just"/>
            <a:r>
              <a:rPr lang="en-US" dirty="0"/>
              <a:t>One or more leaf nodes are called goal nodes. These are the nodes that represent a state where the search has succeeded.</a:t>
            </a:r>
          </a:p>
          <a:p>
            <a:pPr lvl="1" algn="just"/>
            <a:r>
              <a:rPr lang="en-US" dirty="0"/>
              <a:t>An ancestor of a node is a node further up the tree in some path. A descendent comes after a node in a path in the tree.</a:t>
            </a:r>
          </a:p>
          <a:p>
            <a:pPr lvl="1" algn="just"/>
            <a:r>
              <a:rPr lang="en-US" dirty="0"/>
              <a:t>A path that leads from the root node to a goal node is called a complete path.</a:t>
            </a:r>
          </a:p>
          <a:p>
            <a:pPr lvl="1" algn="just"/>
            <a:r>
              <a:rPr lang="en-US" dirty="0"/>
              <a:t>A path that leads from the root node to a leaf node that is not a goal node is called a partial path.</a:t>
            </a:r>
          </a:p>
          <a:p>
            <a:pPr lvl="1" algn="just"/>
            <a:r>
              <a:rPr lang="en-US" dirty="0"/>
              <a:t>An edge that connects two nodes is called a branch.</a:t>
            </a:r>
          </a:p>
          <a:p>
            <a:pPr lvl="1" algn="just"/>
            <a:r>
              <a:rPr lang="en-US" dirty="0"/>
              <a:t>If a node has n successors, that node is said to have a branching factor of n.</a:t>
            </a:r>
          </a:p>
          <a:p>
            <a:pPr lvl="1" algn="just"/>
            <a:r>
              <a:rPr lang="en-US" dirty="0"/>
              <a:t>The root node of a tree is said to be at level 0, and the successors of the root node are at level 1.</a:t>
            </a:r>
            <a:endParaRPr lang="kn-IN" dirty="0"/>
          </a:p>
        </p:txBody>
      </p:sp>
    </p:spTree>
    <p:extLst>
      <p:ext uri="{BB962C8B-B14F-4D97-AF65-F5344CB8AC3E}">
        <p14:creationId xmlns:p14="http://schemas.microsoft.com/office/powerpoint/2010/main" val="700470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D777A-DB12-47C9-94E8-4D9A4C010621}"/>
              </a:ext>
            </a:extLst>
          </p:cNvPr>
          <p:cNvSpPr>
            <a:spLocks noGrp="1"/>
          </p:cNvSpPr>
          <p:nvPr>
            <p:ph type="title"/>
          </p:nvPr>
        </p:nvSpPr>
        <p:spPr/>
        <p:txBody>
          <a:bodyPr/>
          <a:lstStyle/>
          <a:p>
            <a:r>
              <a:rPr lang="en-US" dirty="0"/>
              <a:t>Terminologies</a:t>
            </a:r>
            <a:endParaRPr lang="kn-IN" dirty="0"/>
          </a:p>
        </p:txBody>
      </p:sp>
      <p:sp>
        <p:nvSpPr>
          <p:cNvPr id="3" name="Content Placeholder 2">
            <a:extLst>
              <a:ext uri="{FF2B5EF4-FFF2-40B4-BE49-F238E27FC236}">
                <a16:creationId xmlns:a16="http://schemas.microsoft.com/office/drawing/2014/main" id="{CAAA3393-55FE-4266-A952-C95CCA5D4949}"/>
              </a:ext>
            </a:extLst>
          </p:cNvPr>
          <p:cNvSpPr>
            <a:spLocks noGrp="1"/>
          </p:cNvSpPr>
          <p:nvPr>
            <p:ph sz="half" idx="1"/>
          </p:nvPr>
        </p:nvSpPr>
        <p:spPr/>
        <p:txBody>
          <a:bodyPr>
            <a:normAutofit fontScale="85000" lnSpcReduction="20000"/>
          </a:bodyPr>
          <a:lstStyle/>
          <a:p>
            <a:r>
              <a:rPr lang="en-US" dirty="0"/>
              <a:t>Root</a:t>
            </a:r>
          </a:p>
          <a:p>
            <a:r>
              <a:rPr lang="en-US" dirty="0"/>
              <a:t>Parent</a:t>
            </a:r>
          </a:p>
          <a:p>
            <a:r>
              <a:rPr lang="en-US" dirty="0"/>
              <a:t>Children</a:t>
            </a:r>
          </a:p>
          <a:p>
            <a:r>
              <a:rPr lang="en-US" dirty="0"/>
              <a:t>Leaf nodes</a:t>
            </a:r>
          </a:p>
          <a:p>
            <a:r>
              <a:rPr lang="en-US" dirty="0"/>
              <a:t>Goal nodes.</a:t>
            </a:r>
          </a:p>
          <a:p>
            <a:r>
              <a:rPr lang="en-US" dirty="0"/>
              <a:t>Ancestors.</a:t>
            </a:r>
          </a:p>
          <a:p>
            <a:r>
              <a:rPr lang="en-US" dirty="0"/>
              <a:t>Descendants.</a:t>
            </a:r>
          </a:p>
          <a:p>
            <a:r>
              <a:rPr lang="en-US" dirty="0"/>
              <a:t>Path.</a:t>
            </a:r>
          </a:p>
          <a:p>
            <a:r>
              <a:rPr lang="en-US" dirty="0"/>
              <a:t>Complete path.</a:t>
            </a:r>
          </a:p>
          <a:p>
            <a:r>
              <a:rPr lang="en-US" dirty="0"/>
              <a:t>Partial path. </a:t>
            </a:r>
          </a:p>
          <a:p>
            <a:r>
              <a:rPr lang="en-US" dirty="0"/>
              <a:t>Level. </a:t>
            </a:r>
            <a:endParaRPr lang="kn-IN" dirty="0"/>
          </a:p>
        </p:txBody>
      </p:sp>
      <p:pic>
        <p:nvPicPr>
          <p:cNvPr id="6" name="Content Placeholder 5">
            <a:extLst>
              <a:ext uri="{FF2B5EF4-FFF2-40B4-BE49-F238E27FC236}">
                <a16:creationId xmlns:a16="http://schemas.microsoft.com/office/drawing/2014/main" id="{07D3D986-E4FC-48A2-A6DA-5B0CAB4AAE2E}"/>
              </a:ext>
            </a:extLst>
          </p:cNvPr>
          <p:cNvPicPr>
            <a:picLocks noGrp="1" noChangeAspect="1"/>
          </p:cNvPicPr>
          <p:nvPr>
            <p:ph sz="half" idx="2"/>
          </p:nvPr>
        </p:nvPicPr>
        <p:blipFill>
          <a:blip r:embed="rId2"/>
          <a:stretch>
            <a:fillRect/>
          </a:stretch>
        </p:blipFill>
        <p:spPr>
          <a:xfrm>
            <a:off x="7010400" y="1825625"/>
            <a:ext cx="4438649" cy="3042565"/>
          </a:xfrm>
        </p:spPr>
      </p:pic>
    </p:spTree>
    <p:extLst>
      <p:ext uri="{BB962C8B-B14F-4D97-AF65-F5344CB8AC3E}">
        <p14:creationId xmlns:p14="http://schemas.microsoft.com/office/powerpoint/2010/main" val="1851601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B02125-F574-4050-A2E5-B9A216F4FCDF}"/>
              </a:ext>
            </a:extLst>
          </p:cNvPr>
          <p:cNvSpPr>
            <a:spLocks noGrp="1"/>
          </p:cNvSpPr>
          <p:nvPr>
            <p:ph type="title"/>
          </p:nvPr>
        </p:nvSpPr>
        <p:spPr>
          <a:xfrm>
            <a:off x="838200" y="365125"/>
            <a:ext cx="10515600" cy="698565"/>
          </a:xfrm>
        </p:spPr>
        <p:txBody>
          <a:bodyPr>
            <a:normAutofit fontScale="90000"/>
          </a:bodyPr>
          <a:lstStyle/>
          <a:p>
            <a:r>
              <a:rPr lang="en-IN" dirty="0"/>
              <a:t>Search trees</a:t>
            </a:r>
            <a:endParaRPr lang="kn-IN" dirty="0"/>
          </a:p>
        </p:txBody>
      </p:sp>
      <p:sp>
        <p:nvSpPr>
          <p:cNvPr id="6" name="Content Placeholder 5">
            <a:extLst>
              <a:ext uri="{FF2B5EF4-FFF2-40B4-BE49-F238E27FC236}">
                <a16:creationId xmlns:a16="http://schemas.microsoft.com/office/drawing/2014/main" id="{FC631E67-4742-47E0-85DD-182A4CD32018}"/>
              </a:ext>
            </a:extLst>
          </p:cNvPr>
          <p:cNvSpPr>
            <a:spLocks noGrp="1"/>
          </p:cNvSpPr>
          <p:nvPr>
            <p:ph idx="1"/>
          </p:nvPr>
        </p:nvSpPr>
        <p:spPr>
          <a:xfrm>
            <a:off x="838200" y="1063690"/>
            <a:ext cx="10515600" cy="5113273"/>
          </a:xfrm>
        </p:spPr>
        <p:txBody>
          <a:bodyPr/>
          <a:lstStyle/>
          <a:p>
            <a:r>
              <a:rPr lang="en-US" dirty="0"/>
              <a:t>Searching a semantic net involves traversing the net systematically (or in some cases, not so systematically), examining nodes, and looking for a goal node.</a:t>
            </a:r>
          </a:p>
          <a:p>
            <a:r>
              <a:rPr lang="en-US" dirty="0"/>
              <a:t>Possible paths through a semantic net can be represented as a search tree.</a:t>
            </a:r>
            <a:endParaRPr lang="kn-IN" dirty="0"/>
          </a:p>
        </p:txBody>
      </p:sp>
    </p:spTree>
    <p:extLst>
      <p:ext uri="{BB962C8B-B14F-4D97-AF65-F5344CB8AC3E}">
        <p14:creationId xmlns:p14="http://schemas.microsoft.com/office/powerpoint/2010/main" val="2245638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405EAB-F133-43A0-8A6F-94B478C66AA3}"/>
              </a:ext>
            </a:extLst>
          </p:cNvPr>
          <p:cNvSpPr>
            <a:spLocks noGrp="1"/>
          </p:cNvSpPr>
          <p:nvPr>
            <p:ph type="title"/>
          </p:nvPr>
        </p:nvSpPr>
        <p:spPr>
          <a:xfrm>
            <a:off x="838200" y="365125"/>
            <a:ext cx="10515600" cy="857185"/>
          </a:xfrm>
        </p:spPr>
        <p:txBody>
          <a:bodyPr>
            <a:normAutofit fontScale="90000"/>
          </a:bodyPr>
          <a:lstStyle/>
          <a:p>
            <a:r>
              <a:rPr lang="en-US" dirty="0"/>
              <a:t>A search tree representation for the semantic net</a:t>
            </a:r>
            <a:endParaRPr lang="kn-IN" dirty="0"/>
          </a:p>
        </p:txBody>
      </p:sp>
      <p:pic>
        <p:nvPicPr>
          <p:cNvPr id="10" name="Content Placeholder 9">
            <a:extLst>
              <a:ext uri="{FF2B5EF4-FFF2-40B4-BE49-F238E27FC236}">
                <a16:creationId xmlns:a16="http://schemas.microsoft.com/office/drawing/2014/main" id="{B84BC721-E0D8-47C4-859D-E5FEB834C16F}"/>
              </a:ext>
            </a:extLst>
          </p:cNvPr>
          <p:cNvPicPr>
            <a:picLocks noGrp="1" noChangeAspect="1"/>
          </p:cNvPicPr>
          <p:nvPr>
            <p:ph sz="half" idx="1"/>
          </p:nvPr>
        </p:nvPicPr>
        <p:blipFill>
          <a:blip r:embed="rId2"/>
          <a:stretch>
            <a:fillRect/>
          </a:stretch>
        </p:blipFill>
        <p:spPr>
          <a:xfrm>
            <a:off x="1461813" y="1933575"/>
            <a:ext cx="3662637" cy="4248150"/>
          </a:xfrm>
        </p:spPr>
      </p:pic>
      <p:pic>
        <p:nvPicPr>
          <p:cNvPr id="8" name="Content Placeholder 7">
            <a:extLst>
              <a:ext uri="{FF2B5EF4-FFF2-40B4-BE49-F238E27FC236}">
                <a16:creationId xmlns:a16="http://schemas.microsoft.com/office/drawing/2014/main" id="{74290F7F-6B2B-4037-B39B-65AF89D0D876}"/>
              </a:ext>
            </a:extLst>
          </p:cNvPr>
          <p:cNvPicPr>
            <a:picLocks noGrp="1" noChangeAspect="1"/>
          </p:cNvPicPr>
          <p:nvPr>
            <p:ph sz="half" idx="2"/>
          </p:nvPr>
        </p:nvPicPr>
        <p:blipFill>
          <a:blip r:embed="rId3"/>
          <a:stretch>
            <a:fillRect/>
          </a:stretch>
        </p:blipFill>
        <p:spPr>
          <a:xfrm>
            <a:off x="6795813" y="2048396"/>
            <a:ext cx="3934374" cy="3905795"/>
          </a:xfrm>
        </p:spPr>
      </p:pic>
    </p:spTree>
    <p:extLst>
      <p:ext uri="{BB962C8B-B14F-4D97-AF65-F5344CB8AC3E}">
        <p14:creationId xmlns:p14="http://schemas.microsoft.com/office/powerpoint/2010/main" val="723789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AA6F73-25FA-4527-AC5D-BDF1488AE280}"/>
              </a:ext>
            </a:extLst>
          </p:cNvPr>
          <p:cNvSpPr>
            <a:spLocks noGrp="1"/>
          </p:cNvSpPr>
          <p:nvPr>
            <p:ph type="title"/>
          </p:nvPr>
        </p:nvSpPr>
        <p:spPr>
          <a:xfrm>
            <a:off x="838200" y="365126"/>
            <a:ext cx="10515600" cy="754548"/>
          </a:xfrm>
        </p:spPr>
        <p:txBody>
          <a:bodyPr/>
          <a:lstStyle/>
          <a:p>
            <a:r>
              <a:rPr lang="en-IN" dirty="0"/>
              <a:t>Missionaries and Cannibals</a:t>
            </a:r>
            <a:endParaRPr lang="kn-IN" dirty="0"/>
          </a:p>
        </p:txBody>
      </p:sp>
      <p:sp>
        <p:nvSpPr>
          <p:cNvPr id="6" name="Content Placeholder 5">
            <a:extLst>
              <a:ext uri="{FF2B5EF4-FFF2-40B4-BE49-F238E27FC236}">
                <a16:creationId xmlns:a16="http://schemas.microsoft.com/office/drawing/2014/main" id="{75558E76-D76C-4A6C-A305-4BF6DDFD9049}"/>
              </a:ext>
            </a:extLst>
          </p:cNvPr>
          <p:cNvSpPr>
            <a:spLocks noGrp="1"/>
          </p:cNvSpPr>
          <p:nvPr>
            <p:ph idx="1"/>
          </p:nvPr>
        </p:nvSpPr>
        <p:spPr>
          <a:xfrm>
            <a:off x="838200" y="979714"/>
            <a:ext cx="10515600" cy="5197249"/>
          </a:xfrm>
        </p:spPr>
        <p:txBody>
          <a:bodyPr/>
          <a:lstStyle/>
          <a:p>
            <a:r>
              <a:rPr lang="en-US" dirty="0"/>
              <a:t>Three missionaries and three cannibals are on one side of a river, with a canoe. They all want to get to the other side of the river. The canoe can only hold one or two people at a time. At no time should there be more cannibals than missionaries on either side of the river, as this would probably result in the missionaries being eaten. </a:t>
            </a:r>
            <a:endParaRPr lang="kn-IN" dirty="0"/>
          </a:p>
        </p:txBody>
      </p:sp>
    </p:spTree>
    <p:extLst>
      <p:ext uri="{BB962C8B-B14F-4D97-AF65-F5344CB8AC3E}">
        <p14:creationId xmlns:p14="http://schemas.microsoft.com/office/powerpoint/2010/main" val="3962725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4591A65-9290-4E8A-9CFF-51AD23BE391B}"/>
              </a:ext>
            </a:extLst>
          </p:cNvPr>
          <p:cNvPicPr>
            <a:picLocks noGrp="1" noChangeAspect="1"/>
          </p:cNvPicPr>
          <p:nvPr>
            <p:ph idx="1"/>
          </p:nvPr>
        </p:nvPicPr>
        <p:blipFill>
          <a:blip r:embed="rId2"/>
          <a:stretch>
            <a:fillRect/>
          </a:stretch>
        </p:blipFill>
        <p:spPr>
          <a:xfrm>
            <a:off x="3795391" y="2201701"/>
            <a:ext cx="4601217" cy="2314898"/>
          </a:xfrm>
        </p:spPr>
      </p:pic>
    </p:spTree>
    <p:extLst>
      <p:ext uri="{BB962C8B-B14F-4D97-AF65-F5344CB8AC3E}">
        <p14:creationId xmlns:p14="http://schemas.microsoft.com/office/powerpoint/2010/main" val="1887790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7F8DCFA-D933-490C-9EF6-EE9C005AAEFE}"/>
              </a:ext>
            </a:extLst>
          </p:cNvPr>
          <p:cNvPicPr>
            <a:picLocks noGrp="1" noChangeAspect="1"/>
          </p:cNvPicPr>
          <p:nvPr>
            <p:ph idx="1"/>
          </p:nvPr>
        </p:nvPicPr>
        <p:blipFill>
          <a:blip r:embed="rId2"/>
          <a:stretch>
            <a:fillRect/>
          </a:stretch>
        </p:blipFill>
        <p:spPr>
          <a:xfrm>
            <a:off x="4086225" y="771525"/>
            <a:ext cx="4019550" cy="5405438"/>
          </a:xfrm>
        </p:spPr>
      </p:pic>
    </p:spTree>
    <p:extLst>
      <p:ext uri="{BB962C8B-B14F-4D97-AF65-F5344CB8AC3E}">
        <p14:creationId xmlns:p14="http://schemas.microsoft.com/office/powerpoint/2010/main" val="142016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6182"/>
          </a:xfrm>
        </p:spPr>
        <p:txBody>
          <a:bodyPr>
            <a:normAutofit fontScale="90000"/>
          </a:bodyPr>
          <a:lstStyle/>
          <a:p>
            <a:r>
              <a:rPr lang="it-IT" dirty="0"/>
              <a:t>Weak AI vs. Strong AI</a:t>
            </a:r>
            <a:endParaRPr lang="en-IN" dirty="0"/>
          </a:p>
        </p:txBody>
      </p:sp>
      <p:graphicFrame>
        <p:nvGraphicFramePr>
          <p:cNvPr id="4" name="Content Placeholder 3"/>
          <p:cNvGraphicFramePr>
            <a:graphicFrameLocks noGrp="1"/>
          </p:cNvGraphicFramePr>
          <p:nvPr>
            <p:ph idx="1"/>
          </p:nvPr>
        </p:nvGraphicFramePr>
        <p:xfrm>
          <a:off x="838200" y="1293019"/>
          <a:ext cx="10515600" cy="4572000"/>
        </p:xfrm>
        <a:graphic>
          <a:graphicData uri="http://schemas.openxmlformats.org/drawingml/2006/table">
            <a:tbl>
              <a:tblPr/>
              <a:tblGrid>
                <a:gridCol w="5257800">
                  <a:extLst>
                    <a:ext uri="{9D8B030D-6E8A-4147-A177-3AD203B41FA5}">
                      <a16:colId xmlns:a16="http://schemas.microsoft.com/office/drawing/2014/main" val="3021400999"/>
                    </a:ext>
                  </a:extLst>
                </a:gridCol>
                <a:gridCol w="5257800">
                  <a:extLst>
                    <a:ext uri="{9D8B030D-6E8A-4147-A177-3AD203B41FA5}">
                      <a16:colId xmlns:a16="http://schemas.microsoft.com/office/drawing/2014/main" val="1574806971"/>
                    </a:ext>
                  </a:extLst>
                </a:gridCol>
              </a:tblGrid>
              <a:tr h="0">
                <a:tc>
                  <a:txBody>
                    <a:bodyPr/>
                    <a:lstStyle/>
                    <a:p>
                      <a:pPr algn="l"/>
                      <a:r>
                        <a:rPr lang="en-IN">
                          <a:effectLst/>
                        </a:rPr>
                        <a:t>Weak AI</a:t>
                      </a:r>
                    </a:p>
                  </a:txBody>
                  <a:tcPr anchor="ctr">
                    <a:lnL>
                      <a:noFill/>
                    </a:lnL>
                    <a:lnR>
                      <a:noFill/>
                    </a:lnR>
                    <a:lnT>
                      <a:noFill/>
                    </a:lnT>
                    <a:lnB w="12700" cap="flat" cmpd="sng" algn="ctr">
                      <a:solidFill>
                        <a:srgbClr val="205E6A"/>
                      </a:solidFill>
                      <a:prstDash val="solid"/>
                      <a:round/>
                      <a:headEnd type="none" w="med" len="med"/>
                      <a:tailEnd type="none" w="med" len="med"/>
                    </a:lnB>
                    <a:solidFill>
                      <a:srgbClr val="FFFFFF"/>
                    </a:solidFill>
                  </a:tcPr>
                </a:tc>
                <a:tc>
                  <a:txBody>
                    <a:bodyPr/>
                    <a:lstStyle/>
                    <a:p>
                      <a:pPr algn="l"/>
                      <a:r>
                        <a:rPr lang="en-IN">
                          <a:effectLst/>
                        </a:rPr>
                        <a:t>Strong AI</a:t>
                      </a:r>
                    </a:p>
                  </a:txBody>
                  <a:tcPr anchor="ctr">
                    <a:lnL>
                      <a:noFill/>
                    </a:lnL>
                    <a:lnR>
                      <a:noFill/>
                    </a:lnR>
                    <a:lnT>
                      <a:noFill/>
                    </a:lnT>
                    <a:lnB w="12700" cap="flat" cmpd="sng" algn="ctr">
                      <a:solidFill>
                        <a:srgbClr val="205E6A"/>
                      </a:solidFill>
                      <a:prstDash val="solid"/>
                      <a:round/>
                      <a:headEnd type="none" w="med" len="med"/>
                      <a:tailEnd type="none" w="med" len="med"/>
                    </a:lnB>
                    <a:solidFill>
                      <a:srgbClr val="FFFFFF"/>
                    </a:solidFill>
                  </a:tcPr>
                </a:tc>
                <a:extLst>
                  <a:ext uri="{0D108BD9-81ED-4DB2-BD59-A6C34878D82A}">
                    <a16:rowId xmlns:a16="http://schemas.microsoft.com/office/drawing/2014/main" val="990786271"/>
                  </a:ext>
                </a:extLst>
              </a:tr>
              <a:tr h="0">
                <a:tc>
                  <a:txBody>
                    <a:bodyPr/>
                    <a:lstStyle/>
                    <a:p>
                      <a:r>
                        <a:rPr lang="en-US">
                          <a:effectLst/>
                        </a:rPr>
                        <a:t>Weak AI refers to AI systems that are designed and trained for a specific task or a narrow set of tasks.</a:t>
                      </a:r>
                    </a:p>
                  </a:txBody>
                  <a:tcPr anchor="ctr">
                    <a:lnL w="12700" cap="flat" cmpd="sng" algn="ctr">
                      <a:solidFill>
                        <a:srgbClr val="205E6A"/>
                      </a:solidFill>
                      <a:prstDash val="solid"/>
                      <a:round/>
                      <a:headEnd type="none" w="med" len="med"/>
                      <a:tailEnd type="none" w="med" len="med"/>
                    </a:lnL>
                    <a:lnR w="12700" cap="flat" cmpd="sng" algn="ctr">
                      <a:solidFill>
                        <a:srgbClr val="205E6A"/>
                      </a:solidFill>
                      <a:prstDash val="solid"/>
                      <a:round/>
                      <a:headEnd type="none" w="med" len="med"/>
                      <a:tailEnd type="none" w="med" len="med"/>
                    </a:lnR>
                    <a:lnT w="12700" cap="flat" cmpd="sng" algn="ctr">
                      <a:solidFill>
                        <a:srgbClr val="205E6A"/>
                      </a:solidFill>
                      <a:prstDash val="solid"/>
                      <a:round/>
                      <a:headEnd type="none" w="med" len="med"/>
                      <a:tailEnd type="none" w="med" len="med"/>
                    </a:lnT>
                    <a:lnB w="12700" cap="flat" cmpd="sng" algn="ctr">
                      <a:solidFill>
                        <a:srgbClr val="205E6A"/>
                      </a:solidFill>
                      <a:prstDash val="solid"/>
                      <a:round/>
                      <a:headEnd type="none" w="med" len="med"/>
                      <a:tailEnd type="none" w="med" len="med"/>
                    </a:lnB>
                    <a:solidFill>
                      <a:srgbClr val="FFFFFF"/>
                    </a:solidFill>
                  </a:tcPr>
                </a:tc>
                <a:tc>
                  <a:txBody>
                    <a:bodyPr/>
                    <a:lstStyle/>
                    <a:p>
                      <a:r>
                        <a:rPr lang="en-US">
                          <a:effectLst/>
                        </a:rPr>
                        <a:t>Strong AI, or Artificial General Intelligence (AGI), refers to AI systems with human-level intelligence and understanding.</a:t>
                      </a:r>
                    </a:p>
                  </a:txBody>
                  <a:tcPr anchor="ctr">
                    <a:lnL w="12700" cap="flat" cmpd="sng" algn="ctr">
                      <a:solidFill>
                        <a:srgbClr val="205E6A"/>
                      </a:solidFill>
                      <a:prstDash val="solid"/>
                      <a:round/>
                      <a:headEnd type="none" w="med" len="med"/>
                      <a:tailEnd type="none" w="med" len="med"/>
                    </a:lnL>
                    <a:lnR w="12700" cap="flat" cmpd="sng" algn="ctr">
                      <a:solidFill>
                        <a:srgbClr val="205E6A"/>
                      </a:solidFill>
                      <a:prstDash val="solid"/>
                      <a:round/>
                      <a:headEnd type="none" w="med" len="med"/>
                      <a:tailEnd type="none" w="med" len="med"/>
                    </a:lnR>
                    <a:lnT w="12700" cap="flat" cmpd="sng" algn="ctr">
                      <a:solidFill>
                        <a:srgbClr val="205E6A"/>
                      </a:solidFill>
                      <a:prstDash val="solid"/>
                      <a:round/>
                      <a:headEnd type="none" w="med" len="med"/>
                      <a:tailEnd type="none" w="med" len="med"/>
                    </a:lnT>
                    <a:lnB w="12700" cap="flat" cmpd="sng" algn="ctr">
                      <a:solidFill>
                        <a:srgbClr val="20596A"/>
                      </a:solidFill>
                      <a:prstDash val="solid"/>
                      <a:round/>
                      <a:headEnd type="none" w="med" len="med"/>
                      <a:tailEnd type="none" w="med" len="med"/>
                    </a:lnB>
                    <a:solidFill>
                      <a:srgbClr val="FFFFFF"/>
                    </a:solidFill>
                  </a:tcPr>
                </a:tc>
                <a:extLst>
                  <a:ext uri="{0D108BD9-81ED-4DB2-BD59-A6C34878D82A}">
                    <a16:rowId xmlns:a16="http://schemas.microsoft.com/office/drawing/2014/main" val="2059166565"/>
                  </a:ext>
                </a:extLst>
              </a:tr>
              <a:tr h="0">
                <a:tc>
                  <a:txBody>
                    <a:bodyPr/>
                    <a:lstStyle/>
                    <a:p>
                      <a:r>
                        <a:rPr lang="en-US">
                          <a:effectLst/>
                        </a:rPr>
                        <a:t>These AI systems are not generally intelligent; they excel in performing a predefined task but lack true understanding or consciousness.</a:t>
                      </a:r>
                    </a:p>
                  </a:txBody>
                  <a:tcPr anchor="ctr">
                    <a:lnL w="12700" cap="flat" cmpd="sng" algn="ctr">
                      <a:solidFill>
                        <a:srgbClr val="205E6A"/>
                      </a:solidFill>
                      <a:prstDash val="solid"/>
                      <a:round/>
                      <a:headEnd type="none" w="med" len="med"/>
                      <a:tailEnd type="none" w="med" len="med"/>
                    </a:lnL>
                    <a:lnR w="12700" cap="flat" cmpd="sng" algn="ctr">
                      <a:solidFill>
                        <a:srgbClr val="20596A"/>
                      </a:solidFill>
                      <a:prstDash val="solid"/>
                      <a:round/>
                      <a:headEnd type="none" w="med" len="med"/>
                      <a:tailEnd type="none" w="med" len="med"/>
                    </a:lnR>
                    <a:lnT w="12700" cap="flat" cmpd="sng" algn="ctr">
                      <a:solidFill>
                        <a:srgbClr val="205E6A"/>
                      </a:solidFill>
                      <a:prstDash val="solid"/>
                      <a:round/>
                      <a:headEnd type="none" w="med" len="med"/>
                      <a:tailEnd type="none" w="med" len="med"/>
                    </a:lnT>
                    <a:lnB w="12700" cap="flat" cmpd="sng" algn="ctr">
                      <a:solidFill>
                        <a:srgbClr val="105F6A"/>
                      </a:solidFill>
                      <a:prstDash val="solid"/>
                      <a:round/>
                      <a:headEnd type="none" w="med" len="med"/>
                      <a:tailEnd type="none" w="med" len="med"/>
                    </a:lnB>
                    <a:solidFill>
                      <a:srgbClr val="FFFFFF"/>
                    </a:solidFill>
                  </a:tcPr>
                </a:tc>
                <a:tc>
                  <a:txBody>
                    <a:bodyPr/>
                    <a:lstStyle/>
                    <a:p>
                      <a:r>
                        <a:rPr lang="en-US">
                          <a:effectLst/>
                        </a:rPr>
                        <a:t>These AI systems have the ability to perform any intellectual task that a human being can do, adapt to different domains, and possess a form of consciousness or self-awareness.</a:t>
                      </a:r>
                    </a:p>
                  </a:txBody>
                  <a:tcPr anchor="ctr">
                    <a:lnL w="12700" cap="flat" cmpd="sng" algn="ctr">
                      <a:solidFill>
                        <a:srgbClr val="20596A"/>
                      </a:solidFill>
                      <a:prstDash val="solid"/>
                      <a:round/>
                      <a:headEnd type="none" w="med" len="med"/>
                      <a:tailEnd type="none" w="med" len="med"/>
                    </a:lnL>
                    <a:lnR w="12700" cap="flat" cmpd="sng" algn="ctr">
                      <a:solidFill>
                        <a:srgbClr val="20596A"/>
                      </a:solidFill>
                      <a:prstDash val="solid"/>
                      <a:round/>
                      <a:headEnd type="none" w="med" len="med"/>
                      <a:tailEnd type="none" w="med" len="med"/>
                    </a:lnR>
                    <a:lnT w="12700" cap="flat" cmpd="sng" algn="ctr">
                      <a:solidFill>
                        <a:srgbClr val="20596A"/>
                      </a:solidFill>
                      <a:prstDash val="solid"/>
                      <a:round/>
                      <a:headEnd type="none" w="med" len="med"/>
                      <a:tailEnd type="none" w="med" len="med"/>
                    </a:lnT>
                    <a:lnB w="12700" cap="flat" cmpd="sng" algn="ctr">
                      <a:solidFill>
                        <a:srgbClr val="30626A"/>
                      </a:solidFill>
                      <a:prstDash val="solid"/>
                      <a:round/>
                      <a:headEnd type="none" w="med" len="med"/>
                      <a:tailEnd type="none" w="med" len="med"/>
                    </a:lnB>
                    <a:solidFill>
                      <a:srgbClr val="FFFFFF"/>
                    </a:solidFill>
                  </a:tcPr>
                </a:tc>
                <a:extLst>
                  <a:ext uri="{0D108BD9-81ED-4DB2-BD59-A6C34878D82A}">
                    <a16:rowId xmlns:a16="http://schemas.microsoft.com/office/drawing/2014/main" val="4044748649"/>
                  </a:ext>
                </a:extLst>
              </a:tr>
              <a:tr h="0">
                <a:tc>
                  <a:txBody>
                    <a:bodyPr/>
                    <a:lstStyle/>
                    <a:p>
                      <a:r>
                        <a:rPr lang="en-US">
                          <a:effectLst/>
                        </a:rPr>
                        <a:t>Examples of weak AI include virtual assistants like Siri or Alexa, recommendation algorithms used by streaming services, and chatbots that are designed for specific customer service tasks.</a:t>
                      </a:r>
                    </a:p>
                  </a:txBody>
                  <a:tcPr anchor="ctr">
                    <a:lnL w="12700" cap="flat" cmpd="sng" algn="ctr">
                      <a:solidFill>
                        <a:srgbClr val="105F6A"/>
                      </a:solidFill>
                      <a:prstDash val="solid"/>
                      <a:round/>
                      <a:headEnd type="none" w="med" len="med"/>
                      <a:tailEnd type="none" w="med" len="med"/>
                    </a:lnL>
                    <a:lnR w="12700" cap="flat" cmpd="sng" algn="ctr">
                      <a:solidFill>
                        <a:srgbClr val="30626A"/>
                      </a:solidFill>
                      <a:prstDash val="solid"/>
                      <a:round/>
                      <a:headEnd type="none" w="med" len="med"/>
                      <a:tailEnd type="none" w="med" len="med"/>
                    </a:lnR>
                    <a:lnT w="12700" cap="flat" cmpd="sng" algn="ctr">
                      <a:solidFill>
                        <a:srgbClr val="105F6A"/>
                      </a:solidFill>
                      <a:prstDash val="solid"/>
                      <a:round/>
                      <a:headEnd type="none" w="med" len="med"/>
                      <a:tailEnd type="none" w="med" len="med"/>
                    </a:lnT>
                    <a:lnB w="12700" cap="flat" cmpd="sng" algn="ctr">
                      <a:solidFill>
                        <a:srgbClr val="30626A"/>
                      </a:solidFill>
                      <a:prstDash val="solid"/>
                      <a:round/>
                      <a:headEnd type="none" w="med" len="med"/>
                      <a:tailEnd type="none" w="med" len="med"/>
                    </a:lnB>
                    <a:solidFill>
                      <a:srgbClr val="FFFFFF"/>
                    </a:solidFill>
                  </a:tcPr>
                </a:tc>
                <a:tc>
                  <a:txBody>
                    <a:bodyPr/>
                    <a:lstStyle/>
                    <a:p>
                      <a:r>
                        <a:rPr lang="en-US">
                          <a:effectLst/>
                        </a:rPr>
                        <a:t>Achieving Strong AI is a long-term goal of AI research and would require the development of AI systems that can reason, learn, understand, and adapt across a wide range of tasks and contexts.</a:t>
                      </a:r>
                    </a:p>
                  </a:txBody>
                  <a:tcPr anchor="ctr">
                    <a:lnL w="12700" cap="flat" cmpd="sng" algn="ctr">
                      <a:solidFill>
                        <a:srgbClr val="30626A"/>
                      </a:solidFill>
                      <a:prstDash val="solid"/>
                      <a:round/>
                      <a:headEnd type="none" w="med" len="med"/>
                      <a:tailEnd type="none" w="med" len="med"/>
                    </a:lnL>
                    <a:lnR w="12700" cap="flat" cmpd="sng" algn="ctr">
                      <a:solidFill>
                        <a:srgbClr val="30626A"/>
                      </a:solidFill>
                      <a:prstDash val="solid"/>
                      <a:round/>
                      <a:headEnd type="none" w="med" len="med"/>
                      <a:tailEnd type="none" w="med" len="med"/>
                    </a:lnR>
                    <a:lnT w="12700" cap="flat" cmpd="sng" algn="ctr">
                      <a:solidFill>
                        <a:srgbClr val="30626A"/>
                      </a:solidFill>
                      <a:prstDash val="solid"/>
                      <a:round/>
                      <a:headEnd type="none" w="med" len="med"/>
                      <a:tailEnd type="none" w="med" len="med"/>
                    </a:lnT>
                    <a:lnB w="12700" cap="flat" cmpd="sng" algn="ctr">
                      <a:solidFill>
                        <a:srgbClr val="505B6A"/>
                      </a:solidFill>
                      <a:prstDash val="solid"/>
                      <a:round/>
                      <a:headEnd type="none" w="med" len="med"/>
                      <a:tailEnd type="none" w="med" len="med"/>
                    </a:lnB>
                    <a:solidFill>
                      <a:srgbClr val="FFFFFF"/>
                    </a:solidFill>
                  </a:tcPr>
                </a:tc>
                <a:extLst>
                  <a:ext uri="{0D108BD9-81ED-4DB2-BD59-A6C34878D82A}">
                    <a16:rowId xmlns:a16="http://schemas.microsoft.com/office/drawing/2014/main" val="1152044837"/>
                  </a:ext>
                </a:extLst>
              </a:tr>
              <a:tr h="0">
                <a:tc>
                  <a:txBody>
                    <a:bodyPr/>
                    <a:lstStyle/>
                    <a:p>
                      <a:r>
                        <a:rPr lang="en-US">
                          <a:effectLst/>
                        </a:rPr>
                        <a:t>Weak AI is highly specialized and does not possess human-like cognitive abilities or general problem-solving capabilities beyond its narrow domain.</a:t>
                      </a:r>
                    </a:p>
                  </a:txBody>
                  <a:tcPr anchor="ctr">
                    <a:lnL w="12700" cap="flat" cmpd="sng" algn="ctr">
                      <a:solidFill>
                        <a:srgbClr val="30626A"/>
                      </a:solidFill>
                      <a:prstDash val="solid"/>
                      <a:round/>
                      <a:headEnd type="none" w="med" len="med"/>
                      <a:tailEnd type="none" w="med" len="med"/>
                    </a:lnL>
                    <a:lnR w="12700" cap="flat" cmpd="sng" algn="ctr">
                      <a:solidFill>
                        <a:srgbClr val="505B6A"/>
                      </a:solidFill>
                      <a:prstDash val="solid"/>
                      <a:round/>
                      <a:headEnd type="none" w="med" len="med"/>
                      <a:tailEnd type="none" w="med" len="med"/>
                    </a:lnR>
                    <a:lnT w="12700" cap="flat" cmpd="sng" algn="ctr">
                      <a:solidFill>
                        <a:srgbClr val="30626A"/>
                      </a:solidFill>
                      <a:prstDash val="solid"/>
                      <a:round/>
                      <a:headEnd type="none" w="med" len="med"/>
                      <a:tailEnd type="none" w="med" len="med"/>
                    </a:lnT>
                    <a:lnB w="12700" cap="flat" cmpd="sng" algn="ctr">
                      <a:solidFill>
                        <a:srgbClr val="30626A"/>
                      </a:solidFill>
                      <a:prstDash val="solid"/>
                      <a:round/>
                      <a:headEnd type="none" w="med" len="med"/>
                      <a:tailEnd type="none" w="med" len="med"/>
                    </a:lnB>
                    <a:solidFill>
                      <a:srgbClr val="FFFFFF"/>
                    </a:solidFill>
                  </a:tcPr>
                </a:tc>
                <a:tc>
                  <a:txBody>
                    <a:bodyPr/>
                    <a:lstStyle/>
                    <a:p>
                      <a:r>
                        <a:rPr lang="en-US" dirty="0">
                          <a:effectLst/>
                        </a:rPr>
                        <a:t>Strong AI is currently a theoretical concept, and no AI system has reached this level of general intelligence</a:t>
                      </a:r>
                    </a:p>
                  </a:txBody>
                  <a:tcPr anchor="ctr">
                    <a:lnL w="12700" cap="flat" cmpd="sng" algn="ctr">
                      <a:solidFill>
                        <a:srgbClr val="505B6A"/>
                      </a:solidFill>
                      <a:prstDash val="solid"/>
                      <a:round/>
                      <a:headEnd type="none" w="med" len="med"/>
                      <a:tailEnd type="none" w="med" len="med"/>
                    </a:lnL>
                    <a:lnR w="12700" cap="flat" cmpd="sng" algn="ctr">
                      <a:solidFill>
                        <a:srgbClr val="505B6A"/>
                      </a:solidFill>
                      <a:prstDash val="solid"/>
                      <a:round/>
                      <a:headEnd type="none" w="med" len="med"/>
                      <a:tailEnd type="none" w="med" len="med"/>
                    </a:lnR>
                    <a:lnT w="12700" cap="flat" cmpd="sng" algn="ctr">
                      <a:solidFill>
                        <a:srgbClr val="505B6A"/>
                      </a:solidFill>
                      <a:prstDash val="solid"/>
                      <a:round/>
                      <a:headEnd type="none" w="med" len="med"/>
                      <a:tailEnd type="none" w="med" len="med"/>
                    </a:lnT>
                    <a:lnB w="12700" cap="flat" cmpd="sng" algn="ctr">
                      <a:solidFill>
                        <a:srgbClr val="505B6A"/>
                      </a:solidFill>
                      <a:prstDash val="solid"/>
                      <a:round/>
                      <a:headEnd type="none" w="med" len="med"/>
                      <a:tailEnd type="none" w="med" len="med"/>
                    </a:lnB>
                    <a:solidFill>
                      <a:srgbClr val="FFFFFF"/>
                    </a:solidFill>
                  </a:tcPr>
                </a:tc>
                <a:extLst>
                  <a:ext uri="{0D108BD9-81ED-4DB2-BD59-A6C34878D82A}">
                    <a16:rowId xmlns:a16="http://schemas.microsoft.com/office/drawing/2014/main" val="2999207724"/>
                  </a:ext>
                </a:extLst>
              </a:tr>
            </a:tbl>
          </a:graphicData>
        </a:graphic>
      </p:graphicFrame>
    </p:spTree>
    <p:extLst>
      <p:ext uri="{BB962C8B-B14F-4D97-AF65-F5344CB8AC3E}">
        <p14:creationId xmlns:p14="http://schemas.microsoft.com/office/powerpoint/2010/main" val="601716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8124"/>
          </a:xfrm>
        </p:spPr>
        <p:txBody>
          <a:bodyPr>
            <a:normAutofit fontScale="90000"/>
          </a:bodyPr>
          <a:lstStyle/>
          <a:p>
            <a:r>
              <a:rPr lang="en-US" dirty="0"/>
              <a:t>Strong Methods and Weak Methods</a:t>
            </a:r>
            <a:endParaRPr lang="en-IN" dirty="0"/>
          </a:p>
        </p:txBody>
      </p:sp>
      <p:sp>
        <p:nvSpPr>
          <p:cNvPr id="3" name="Content Placeholder 2"/>
          <p:cNvSpPr>
            <a:spLocks noGrp="1"/>
          </p:cNvSpPr>
          <p:nvPr>
            <p:ph idx="1"/>
          </p:nvPr>
        </p:nvSpPr>
        <p:spPr>
          <a:xfrm>
            <a:off x="838200" y="1003610"/>
            <a:ext cx="10515600" cy="5173353"/>
          </a:xfrm>
        </p:spPr>
        <p:txBody>
          <a:bodyPr/>
          <a:lstStyle/>
          <a:p>
            <a:pPr algn="just"/>
            <a:r>
              <a:rPr lang="en-US" dirty="0"/>
              <a:t>Weak methods in Artificial Intelligence use systems such as logic, automated reasoning, and other general structures that can be applied to a wide range of problems but that do not necessarily incorporate any real knowledge about the world of the problem that is being solved.</a:t>
            </a:r>
          </a:p>
          <a:p>
            <a:pPr algn="just"/>
            <a:r>
              <a:rPr lang="en-US" dirty="0"/>
              <a:t>In contrast, strong method problem solving depends on a system being given a great deal of knowledge about its world and the problems that it might encounter.</a:t>
            </a:r>
            <a:endParaRPr lang="en-IN" dirty="0"/>
          </a:p>
        </p:txBody>
      </p:sp>
    </p:spTree>
    <p:extLst>
      <p:ext uri="{BB962C8B-B14F-4D97-AF65-F5344CB8AC3E}">
        <p14:creationId xmlns:p14="http://schemas.microsoft.com/office/powerpoint/2010/main" val="3696508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5031"/>
          </a:xfrm>
        </p:spPr>
        <p:txBody>
          <a:bodyPr>
            <a:normAutofit fontScale="90000"/>
          </a:bodyPr>
          <a:lstStyle/>
          <a:p>
            <a:r>
              <a:rPr lang="en-US" dirty="0"/>
              <a:t> Alan Turing</a:t>
            </a:r>
            <a:endParaRPr lang="en-IN" dirty="0"/>
          </a:p>
        </p:txBody>
      </p:sp>
      <p:sp>
        <p:nvSpPr>
          <p:cNvPr id="3" name="Content Placeholder 2"/>
          <p:cNvSpPr>
            <a:spLocks noGrp="1"/>
          </p:cNvSpPr>
          <p:nvPr>
            <p:ph idx="1"/>
          </p:nvPr>
        </p:nvSpPr>
        <p:spPr>
          <a:xfrm>
            <a:off x="838200" y="1059366"/>
            <a:ext cx="10515600" cy="5117597"/>
          </a:xfrm>
        </p:spPr>
        <p:txBody>
          <a:bodyPr>
            <a:normAutofit/>
          </a:bodyPr>
          <a:lstStyle/>
          <a:p>
            <a:pPr algn="just"/>
            <a:r>
              <a:rPr lang="en-US" dirty="0"/>
              <a:t>Turing Test</a:t>
            </a:r>
          </a:p>
          <a:p>
            <a:pPr algn="just"/>
            <a:r>
              <a:rPr lang="en-US" dirty="0"/>
              <a:t>Goal: To check success of an intelligent computer</a:t>
            </a:r>
          </a:p>
          <a:p>
            <a:pPr algn="just"/>
            <a:r>
              <a:rPr lang="en-US" dirty="0"/>
              <a:t>Idea: If a person who interrogated the computer could not tell if it was a human or a computer, then to all intents and purposes, Turing said, it is intelligent.</a:t>
            </a:r>
          </a:p>
          <a:p>
            <a:pPr algn="just"/>
            <a:r>
              <a:rPr lang="en-US" dirty="0"/>
              <a:t>Design: The interrogator is given access to two individuals, one of whom is a human and the other of whom is a computer. The interrogator can ask the two individuals questions, but cannot directly interact with them. Probably the questions are entered into a computer via a keyboard, and the responses appear on the computer screen.</a:t>
            </a:r>
            <a:endParaRPr lang="en-IN" dirty="0"/>
          </a:p>
        </p:txBody>
      </p:sp>
    </p:spTree>
    <p:extLst>
      <p:ext uri="{BB962C8B-B14F-4D97-AF65-F5344CB8AC3E}">
        <p14:creationId xmlns:p14="http://schemas.microsoft.com/office/powerpoint/2010/main" val="50840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1216"/>
          </a:xfrm>
        </p:spPr>
        <p:txBody>
          <a:bodyPr>
            <a:normAutofit fontScale="90000"/>
          </a:bodyPr>
          <a:lstStyle/>
          <a:p>
            <a:r>
              <a:rPr lang="en-IN" dirty="0"/>
              <a:t>AI Programming Languages</a:t>
            </a:r>
          </a:p>
        </p:txBody>
      </p:sp>
      <p:sp>
        <p:nvSpPr>
          <p:cNvPr id="3" name="Content Placeholder 2"/>
          <p:cNvSpPr>
            <a:spLocks noGrp="1"/>
          </p:cNvSpPr>
          <p:nvPr>
            <p:ph idx="1"/>
          </p:nvPr>
        </p:nvSpPr>
        <p:spPr>
          <a:xfrm>
            <a:off x="838200" y="992459"/>
            <a:ext cx="10515600" cy="5184504"/>
          </a:xfrm>
        </p:spPr>
        <p:txBody>
          <a:bodyPr/>
          <a:lstStyle/>
          <a:p>
            <a:r>
              <a:rPr lang="en-IN" dirty="0"/>
              <a:t>PROLOG and LISP.</a:t>
            </a:r>
          </a:p>
          <a:p>
            <a:r>
              <a:rPr lang="en-IN" dirty="0"/>
              <a:t>PROLOG (</a:t>
            </a:r>
            <a:r>
              <a:rPr lang="en-IN" dirty="0" err="1"/>
              <a:t>PROgramming</a:t>
            </a:r>
            <a:r>
              <a:rPr lang="en-IN" dirty="0"/>
              <a:t> in </a:t>
            </a:r>
            <a:r>
              <a:rPr lang="en-IN" dirty="0" err="1"/>
              <a:t>LOGic</a:t>
            </a:r>
            <a:r>
              <a:rPr lang="en-IN" dirty="0"/>
              <a:t>)</a:t>
            </a:r>
          </a:p>
          <a:p>
            <a:pPr lvl="1"/>
            <a:r>
              <a:rPr lang="en-US" dirty="0"/>
              <a:t>It builds a database of </a:t>
            </a:r>
            <a:r>
              <a:rPr lang="en-US" b="1" dirty="0"/>
              <a:t>facts and rules</a:t>
            </a:r>
            <a:r>
              <a:rPr lang="en-US" dirty="0"/>
              <a:t>, and then to have the system answer questions by a process of logical deduction using the facts and rules in the database.</a:t>
            </a:r>
          </a:p>
          <a:p>
            <a:pPr lvl="1"/>
            <a:r>
              <a:rPr lang="en-US" dirty="0"/>
              <a:t>Facts Example:</a:t>
            </a:r>
          </a:p>
          <a:p>
            <a:pPr lvl="2"/>
            <a:r>
              <a:rPr lang="en-US" dirty="0"/>
              <a:t>tasty (cheese).</a:t>
            </a:r>
          </a:p>
          <a:p>
            <a:pPr lvl="2"/>
            <a:r>
              <a:rPr lang="en-US" dirty="0" err="1"/>
              <a:t>made_from</a:t>
            </a:r>
            <a:r>
              <a:rPr lang="en-US" dirty="0"/>
              <a:t> (cheese, milk).</a:t>
            </a:r>
          </a:p>
          <a:p>
            <a:pPr lvl="2"/>
            <a:r>
              <a:rPr lang="en-US" dirty="0"/>
              <a:t>contains (milk, calcium).</a:t>
            </a:r>
            <a:endParaRPr lang="en-IN" dirty="0"/>
          </a:p>
          <a:p>
            <a:pPr lvl="1"/>
            <a:r>
              <a:rPr lang="en-US" dirty="0"/>
              <a:t>Rules Example: </a:t>
            </a:r>
          </a:p>
          <a:p>
            <a:pPr lvl="2"/>
            <a:r>
              <a:rPr lang="fr-FR" dirty="0" err="1"/>
              <a:t>contains</a:t>
            </a:r>
            <a:r>
              <a:rPr lang="fr-FR" dirty="0"/>
              <a:t> (X, Y) </a:t>
            </a:r>
            <a:r>
              <a:rPr lang="fr-FR" b="1" dirty="0"/>
              <a:t>:-</a:t>
            </a:r>
            <a:r>
              <a:rPr lang="fr-FR" dirty="0"/>
              <a:t> </a:t>
            </a:r>
            <a:r>
              <a:rPr lang="fr-FR" dirty="0" err="1"/>
              <a:t>made_from</a:t>
            </a:r>
            <a:r>
              <a:rPr lang="fr-FR" dirty="0"/>
              <a:t> (X, Z), </a:t>
            </a:r>
            <a:r>
              <a:rPr lang="fr-FR" dirty="0" err="1"/>
              <a:t>contains</a:t>
            </a:r>
            <a:r>
              <a:rPr lang="fr-FR" dirty="0"/>
              <a:t> (Z, Y).</a:t>
            </a:r>
          </a:p>
          <a:p>
            <a:pPr lvl="2"/>
            <a:r>
              <a:rPr lang="en-US" dirty="0"/>
              <a:t>If X is made from Z and Z contains Y then X contains Y.</a:t>
            </a:r>
          </a:p>
        </p:txBody>
      </p:sp>
    </p:spTree>
    <p:extLst>
      <p:ext uri="{BB962C8B-B14F-4D97-AF65-F5344CB8AC3E}">
        <p14:creationId xmlns:p14="http://schemas.microsoft.com/office/powerpoint/2010/main" val="1473856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9571"/>
            <a:ext cx="10515600" cy="5987392"/>
          </a:xfrm>
        </p:spPr>
        <p:txBody>
          <a:bodyPr/>
          <a:lstStyle/>
          <a:p>
            <a:r>
              <a:rPr lang="en-IN" dirty="0"/>
              <a:t>LISP (</a:t>
            </a:r>
            <a:r>
              <a:rPr lang="en-IN" dirty="0" err="1"/>
              <a:t>LISt</a:t>
            </a:r>
            <a:r>
              <a:rPr lang="en-IN" dirty="0"/>
              <a:t> Programming) </a:t>
            </a:r>
          </a:p>
          <a:p>
            <a:pPr lvl="1"/>
            <a:r>
              <a:rPr lang="en-US" dirty="0"/>
              <a:t>LISP is based around handling of lists of data.</a:t>
            </a:r>
          </a:p>
          <a:p>
            <a:pPr lvl="1"/>
            <a:r>
              <a:rPr lang="en-US" dirty="0"/>
              <a:t>A list in LISP is contained within brackets, such as: [A B C].</a:t>
            </a:r>
          </a:p>
          <a:p>
            <a:pPr lvl="1"/>
            <a:r>
              <a:rPr lang="en-US" dirty="0"/>
              <a:t>A program in LISP can be treated as data.</a:t>
            </a:r>
            <a:endParaRPr lang="en-IN" dirty="0"/>
          </a:p>
        </p:txBody>
      </p:sp>
    </p:spTree>
    <p:extLst>
      <p:ext uri="{BB962C8B-B14F-4D97-AF65-F5344CB8AC3E}">
        <p14:creationId xmlns:p14="http://schemas.microsoft.com/office/powerpoint/2010/main" val="3417047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DCD58-D764-416C-A842-9AC4987B09E8}"/>
              </a:ext>
            </a:extLst>
          </p:cNvPr>
          <p:cNvSpPr>
            <a:spLocks noGrp="1"/>
          </p:cNvSpPr>
          <p:nvPr>
            <p:ph type="title"/>
          </p:nvPr>
        </p:nvSpPr>
        <p:spPr>
          <a:xfrm>
            <a:off x="838200" y="365126"/>
            <a:ext cx="10515600" cy="567936"/>
          </a:xfrm>
        </p:spPr>
        <p:txBody>
          <a:bodyPr>
            <a:normAutofit fontScale="90000"/>
          </a:bodyPr>
          <a:lstStyle/>
          <a:p>
            <a:r>
              <a:rPr lang="en-IN" b="1" i="0" dirty="0">
                <a:solidFill>
                  <a:srgbClr val="202122"/>
                </a:solidFill>
                <a:effectLst/>
                <a:latin typeface="Arial" panose="020B0604020202020204" pitchFamily="34" charset="0"/>
              </a:rPr>
              <a:t>The Chinese room</a:t>
            </a:r>
            <a:endParaRPr lang="kn-IN" b="1" dirty="0"/>
          </a:p>
        </p:txBody>
      </p:sp>
      <p:sp>
        <p:nvSpPr>
          <p:cNvPr id="3" name="Content Placeholder 2">
            <a:extLst>
              <a:ext uri="{FF2B5EF4-FFF2-40B4-BE49-F238E27FC236}">
                <a16:creationId xmlns:a16="http://schemas.microsoft.com/office/drawing/2014/main" id="{B7167F38-851F-499F-93A5-F432FFE5FE49}"/>
              </a:ext>
            </a:extLst>
          </p:cNvPr>
          <p:cNvSpPr>
            <a:spLocks noGrp="1"/>
          </p:cNvSpPr>
          <p:nvPr>
            <p:ph idx="1"/>
          </p:nvPr>
        </p:nvSpPr>
        <p:spPr>
          <a:xfrm>
            <a:off x="838200" y="802433"/>
            <a:ext cx="10515600" cy="5374530"/>
          </a:xfrm>
        </p:spPr>
        <p:txBody>
          <a:bodyPr/>
          <a:lstStyle/>
          <a:p>
            <a:r>
              <a:rPr lang="en-IN" b="0" i="0" dirty="0">
                <a:solidFill>
                  <a:srgbClr val="202122"/>
                </a:solidFill>
                <a:effectLst/>
                <a:latin typeface="Arial" panose="020B0604020202020204" pitchFamily="34" charset="0"/>
              </a:rPr>
              <a:t>The </a:t>
            </a:r>
            <a:r>
              <a:rPr lang="en-IN" b="1" i="0" dirty="0">
                <a:solidFill>
                  <a:srgbClr val="202122"/>
                </a:solidFill>
                <a:effectLst/>
                <a:latin typeface="Arial" panose="020B0604020202020204" pitchFamily="34" charset="0"/>
              </a:rPr>
              <a:t>Chinese room argument proposed by the Philosopher John Searle.</a:t>
            </a:r>
          </a:p>
          <a:p>
            <a:r>
              <a:rPr lang="en-US" dirty="0"/>
              <a:t>The Chinese room argument holds that a digital computer executing a program cannot have a "mind", "understanding", or "consciousness", regardless of how intelligently or human-like the program may make the computer behave.</a:t>
            </a:r>
          </a:p>
          <a:p>
            <a:pPr marL="0" indent="0">
              <a:buNone/>
            </a:pPr>
            <a:endParaRPr lang="kn-IN" dirty="0"/>
          </a:p>
        </p:txBody>
      </p:sp>
    </p:spTree>
    <p:extLst>
      <p:ext uri="{BB962C8B-B14F-4D97-AF65-F5344CB8AC3E}">
        <p14:creationId xmlns:p14="http://schemas.microsoft.com/office/powerpoint/2010/main" val="757232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597F5-4142-4E74-B481-3FFB6993D437}"/>
              </a:ext>
            </a:extLst>
          </p:cNvPr>
          <p:cNvSpPr>
            <a:spLocks noGrp="1"/>
          </p:cNvSpPr>
          <p:nvPr>
            <p:ph type="title"/>
          </p:nvPr>
        </p:nvSpPr>
        <p:spPr>
          <a:xfrm>
            <a:off x="838200" y="365126"/>
            <a:ext cx="10515600" cy="689234"/>
          </a:xfrm>
        </p:spPr>
        <p:txBody>
          <a:bodyPr>
            <a:normAutofit fontScale="90000"/>
          </a:bodyPr>
          <a:lstStyle/>
          <a:p>
            <a:r>
              <a:rPr lang="en-IN" dirty="0"/>
              <a:t>Searle’s Chinese Room experiment</a:t>
            </a:r>
            <a:endParaRPr lang="kn-IN" dirty="0"/>
          </a:p>
        </p:txBody>
      </p:sp>
      <p:sp>
        <p:nvSpPr>
          <p:cNvPr id="3" name="Content Placeholder 2">
            <a:extLst>
              <a:ext uri="{FF2B5EF4-FFF2-40B4-BE49-F238E27FC236}">
                <a16:creationId xmlns:a16="http://schemas.microsoft.com/office/drawing/2014/main" id="{F1D77576-8F4A-4C6D-8DAA-F4B40381FE44}"/>
              </a:ext>
            </a:extLst>
          </p:cNvPr>
          <p:cNvSpPr>
            <a:spLocks noGrp="1"/>
          </p:cNvSpPr>
          <p:nvPr>
            <p:ph idx="1"/>
          </p:nvPr>
        </p:nvSpPr>
        <p:spPr>
          <a:xfrm>
            <a:off x="838200" y="1054360"/>
            <a:ext cx="10515600" cy="5122603"/>
          </a:xfrm>
        </p:spPr>
        <p:txBody>
          <a:bodyPr>
            <a:normAutofit fontScale="92500"/>
          </a:bodyPr>
          <a:lstStyle/>
          <a:p>
            <a:pPr algn="just"/>
            <a:r>
              <a:rPr lang="en-US" dirty="0"/>
              <a:t>An English-speaking human is placed inside a room.</a:t>
            </a:r>
          </a:p>
          <a:p>
            <a:pPr algn="just"/>
            <a:r>
              <a:rPr lang="en-US" dirty="0"/>
              <a:t>Inside the room with the human are a set of cards, upon which are printed Chinese symbols, and a set of instructions that are written in English.</a:t>
            </a:r>
          </a:p>
          <a:p>
            <a:pPr algn="just"/>
            <a:r>
              <a:rPr lang="en-US" dirty="0"/>
              <a:t>A story, in Chinese, is fed into the room through a slot, along with a set of questions about the story.</a:t>
            </a:r>
          </a:p>
          <a:p>
            <a:pPr algn="just"/>
            <a:r>
              <a:rPr lang="en-US" dirty="0"/>
              <a:t>By following the instructions that he has, the human can construct answers to the questions from the cards with Chinese symbols and pass them back out through the slot to the questioner.</a:t>
            </a:r>
          </a:p>
          <a:p>
            <a:pPr algn="just"/>
            <a:r>
              <a:rPr lang="en-US" dirty="0"/>
              <a:t>The questioner would believe that the room (or the person inside the room) truly understood the story, the questions, and the answers it gave.</a:t>
            </a:r>
          </a:p>
          <a:p>
            <a:pPr algn="just"/>
            <a:r>
              <a:rPr lang="en-US" dirty="0"/>
              <a:t>The system as a whole can exhibit properties that lead an observer to believe that the system (or some part of it) does understand Chinese.</a:t>
            </a:r>
          </a:p>
          <a:p>
            <a:pPr algn="just"/>
            <a:endParaRPr lang="en-US" dirty="0"/>
          </a:p>
          <a:p>
            <a:pPr algn="just"/>
            <a:endParaRPr lang="kn-IN" dirty="0"/>
          </a:p>
        </p:txBody>
      </p:sp>
    </p:spTree>
    <p:extLst>
      <p:ext uri="{BB962C8B-B14F-4D97-AF65-F5344CB8AC3E}">
        <p14:creationId xmlns:p14="http://schemas.microsoft.com/office/powerpoint/2010/main" val="3134179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1575</Words>
  <Application>Microsoft Office PowerPoint</Application>
  <PresentationFormat>Widescreen</PresentationFormat>
  <Paragraphs>124</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A Brief History of Artificial Intelligence</vt:lpstr>
      <vt:lpstr>What is AI ?</vt:lpstr>
      <vt:lpstr>Weak AI vs. Strong AI</vt:lpstr>
      <vt:lpstr>Strong Methods and Weak Methods</vt:lpstr>
      <vt:lpstr> Alan Turing</vt:lpstr>
      <vt:lpstr>AI Programming Languages</vt:lpstr>
      <vt:lpstr>PowerPoint Presentation</vt:lpstr>
      <vt:lpstr>The Chinese room</vt:lpstr>
      <vt:lpstr>Searle’s Chinese Room experiment</vt:lpstr>
      <vt:lpstr>Uses of AI</vt:lpstr>
      <vt:lpstr>Knowledge Representation</vt:lpstr>
      <vt:lpstr>Knowledge Representation</vt:lpstr>
      <vt:lpstr>Semantic Nets</vt:lpstr>
      <vt:lpstr>PowerPoint Presentation</vt:lpstr>
      <vt:lpstr>Example</vt:lpstr>
      <vt:lpstr>Frames </vt:lpstr>
      <vt:lpstr>PowerPoint Presentation</vt:lpstr>
      <vt:lpstr>PowerPoint Presentation</vt:lpstr>
      <vt:lpstr>Slots as Frames</vt:lpstr>
      <vt:lpstr>Search Spaces</vt:lpstr>
      <vt:lpstr>PowerPoint Presentation</vt:lpstr>
      <vt:lpstr>Semantic trees</vt:lpstr>
      <vt:lpstr>Terminologies</vt:lpstr>
      <vt:lpstr>Search trees</vt:lpstr>
      <vt:lpstr>A search tree representation for the semantic net</vt:lpstr>
      <vt:lpstr>Missionaries and Cannibals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Brief History of Artificial Intelligence</dc:title>
  <dc:creator>Amruta Deshpande</dc:creator>
  <cp:lastModifiedBy>Shrivastsa Perur</cp:lastModifiedBy>
  <cp:revision>15</cp:revision>
  <dcterms:created xsi:type="dcterms:W3CDTF">2024-03-21T10:14:04Z</dcterms:created>
  <dcterms:modified xsi:type="dcterms:W3CDTF">2024-04-10T02:43:23Z</dcterms:modified>
</cp:coreProperties>
</file>