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7" r:id="rId47"/>
    <p:sldId id="319" r:id="rId48"/>
    <p:sldId id="320" r:id="rId49"/>
    <p:sldId id="321" r:id="rId50"/>
    <p:sldId id="322" r:id="rId51"/>
    <p:sldId id="261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282" r:id="rId73"/>
    <p:sldId id="283" r:id="rId74"/>
  </p:sldIdLst>
  <p:sldSz cx="8636000" cy="6489700"/>
  <p:notesSz cx="8636000" cy="648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17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7700" y="2011807"/>
            <a:ext cx="7340600" cy="13628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95400" y="3634232"/>
            <a:ext cx="6045200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4037" y="2522220"/>
            <a:ext cx="1842770" cy="2011680"/>
          </a:xfrm>
          <a:custGeom>
            <a:avLst/>
            <a:gdLst/>
            <a:ahLst/>
            <a:cxnLst/>
            <a:rect l="l" t="t" r="r" b="b"/>
            <a:pathLst>
              <a:path w="1842770" h="2011679">
                <a:moveTo>
                  <a:pt x="0" y="2011679"/>
                </a:moveTo>
                <a:lnTo>
                  <a:pt x="1842515" y="2011679"/>
                </a:lnTo>
              </a:path>
              <a:path w="1842770" h="2011679">
                <a:moveTo>
                  <a:pt x="1106424" y="2011679"/>
                </a:moveTo>
                <a:lnTo>
                  <a:pt x="1100327" y="1877567"/>
                </a:lnTo>
                <a:lnTo>
                  <a:pt x="1094232" y="1748027"/>
                </a:lnTo>
                <a:lnTo>
                  <a:pt x="1088136" y="1623059"/>
                </a:lnTo>
                <a:lnTo>
                  <a:pt x="1082039" y="1502664"/>
                </a:lnTo>
                <a:lnTo>
                  <a:pt x="1075944" y="1388364"/>
                </a:lnTo>
                <a:lnTo>
                  <a:pt x="1069848" y="1275588"/>
                </a:lnTo>
                <a:lnTo>
                  <a:pt x="1063752" y="1170431"/>
                </a:lnTo>
                <a:lnTo>
                  <a:pt x="1057656" y="1068324"/>
                </a:lnTo>
                <a:lnTo>
                  <a:pt x="1051559" y="972312"/>
                </a:lnTo>
                <a:lnTo>
                  <a:pt x="1045463" y="879347"/>
                </a:lnTo>
                <a:lnTo>
                  <a:pt x="1037844" y="790955"/>
                </a:lnTo>
                <a:lnTo>
                  <a:pt x="1031748" y="707135"/>
                </a:lnTo>
                <a:lnTo>
                  <a:pt x="1025651" y="629412"/>
                </a:lnTo>
                <a:lnTo>
                  <a:pt x="1019556" y="554735"/>
                </a:lnTo>
                <a:lnTo>
                  <a:pt x="1013459" y="484631"/>
                </a:lnTo>
                <a:lnTo>
                  <a:pt x="1007363" y="422147"/>
                </a:lnTo>
                <a:lnTo>
                  <a:pt x="1001268" y="361188"/>
                </a:lnTo>
                <a:lnTo>
                  <a:pt x="995171" y="306324"/>
                </a:lnTo>
                <a:lnTo>
                  <a:pt x="989076" y="254507"/>
                </a:lnTo>
                <a:lnTo>
                  <a:pt x="982980" y="208787"/>
                </a:lnTo>
                <a:lnTo>
                  <a:pt x="976883" y="167639"/>
                </a:lnTo>
                <a:lnTo>
                  <a:pt x="964692" y="97535"/>
                </a:lnTo>
                <a:lnTo>
                  <a:pt x="952500" y="47243"/>
                </a:lnTo>
                <a:lnTo>
                  <a:pt x="934212" y="4571"/>
                </a:lnTo>
                <a:lnTo>
                  <a:pt x="928115" y="0"/>
                </a:lnTo>
                <a:lnTo>
                  <a:pt x="922019" y="0"/>
                </a:lnTo>
                <a:lnTo>
                  <a:pt x="896112" y="47243"/>
                </a:lnTo>
                <a:lnTo>
                  <a:pt x="883919" y="97535"/>
                </a:lnTo>
                <a:lnTo>
                  <a:pt x="871727" y="167639"/>
                </a:lnTo>
                <a:lnTo>
                  <a:pt x="865632" y="208787"/>
                </a:lnTo>
                <a:lnTo>
                  <a:pt x="859536" y="254507"/>
                </a:lnTo>
                <a:lnTo>
                  <a:pt x="851915" y="306324"/>
                </a:lnTo>
                <a:lnTo>
                  <a:pt x="845819" y="361188"/>
                </a:lnTo>
                <a:lnTo>
                  <a:pt x="839724" y="422147"/>
                </a:lnTo>
                <a:lnTo>
                  <a:pt x="833627" y="484631"/>
                </a:lnTo>
                <a:lnTo>
                  <a:pt x="827532" y="554735"/>
                </a:lnTo>
                <a:lnTo>
                  <a:pt x="821436" y="629412"/>
                </a:lnTo>
                <a:lnTo>
                  <a:pt x="813815" y="707135"/>
                </a:lnTo>
                <a:lnTo>
                  <a:pt x="807719" y="790955"/>
                </a:lnTo>
                <a:lnTo>
                  <a:pt x="801624" y="879347"/>
                </a:lnTo>
                <a:lnTo>
                  <a:pt x="795527" y="972312"/>
                </a:lnTo>
                <a:lnTo>
                  <a:pt x="789432" y="1068324"/>
                </a:lnTo>
                <a:lnTo>
                  <a:pt x="781812" y="1170431"/>
                </a:lnTo>
                <a:lnTo>
                  <a:pt x="775715" y="1275588"/>
                </a:lnTo>
                <a:lnTo>
                  <a:pt x="769619" y="1388364"/>
                </a:lnTo>
                <a:lnTo>
                  <a:pt x="763524" y="1502664"/>
                </a:lnTo>
                <a:lnTo>
                  <a:pt x="757427" y="1623059"/>
                </a:lnTo>
                <a:lnTo>
                  <a:pt x="749807" y="1748027"/>
                </a:lnTo>
                <a:lnTo>
                  <a:pt x="743712" y="1877567"/>
                </a:lnTo>
                <a:lnTo>
                  <a:pt x="737615" y="2011679"/>
                </a:lnTo>
              </a:path>
            </a:pathLst>
          </a:custGeom>
          <a:ln w="122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93177" y="3607308"/>
            <a:ext cx="0" cy="897890"/>
          </a:xfrm>
          <a:custGeom>
            <a:avLst/>
            <a:gdLst/>
            <a:ahLst/>
            <a:cxnLst/>
            <a:rect l="l" t="t" r="r" b="b"/>
            <a:pathLst>
              <a:path h="897889">
                <a:moveTo>
                  <a:pt x="0" y="897636"/>
                </a:moveTo>
                <a:lnTo>
                  <a:pt x="0" y="798576"/>
                </a:lnTo>
              </a:path>
              <a:path h="897889">
                <a:moveTo>
                  <a:pt x="0" y="737615"/>
                </a:moveTo>
                <a:lnTo>
                  <a:pt x="0" y="638555"/>
                </a:lnTo>
              </a:path>
              <a:path h="897889">
                <a:moveTo>
                  <a:pt x="0" y="577595"/>
                </a:moveTo>
                <a:lnTo>
                  <a:pt x="0" y="480059"/>
                </a:lnTo>
              </a:path>
              <a:path h="897889">
                <a:moveTo>
                  <a:pt x="0" y="417575"/>
                </a:moveTo>
                <a:lnTo>
                  <a:pt x="0" y="320039"/>
                </a:lnTo>
              </a:path>
              <a:path h="897889">
                <a:moveTo>
                  <a:pt x="0" y="259079"/>
                </a:moveTo>
                <a:lnTo>
                  <a:pt x="0" y="160019"/>
                </a:lnTo>
              </a:path>
              <a:path h="897889">
                <a:moveTo>
                  <a:pt x="0" y="99059"/>
                </a:moveTo>
                <a:lnTo>
                  <a:pt x="0" y="0"/>
                </a:lnTo>
              </a:path>
            </a:pathLst>
          </a:custGeom>
          <a:ln w="1226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1653" y="3448812"/>
            <a:ext cx="1905" cy="97790"/>
          </a:xfrm>
          <a:custGeom>
            <a:avLst/>
            <a:gdLst/>
            <a:ahLst/>
            <a:cxnLst/>
            <a:rect l="l" t="t" r="r" b="b"/>
            <a:pathLst>
              <a:path w="1905" h="97789">
                <a:moveTo>
                  <a:pt x="762" y="-6134"/>
                </a:moveTo>
                <a:lnTo>
                  <a:pt x="762" y="103670"/>
                </a:lnTo>
              </a:path>
            </a:pathLst>
          </a:custGeom>
          <a:ln w="1379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91653" y="2508504"/>
            <a:ext cx="376555" cy="2025650"/>
          </a:xfrm>
          <a:custGeom>
            <a:avLst/>
            <a:gdLst/>
            <a:ahLst/>
            <a:cxnLst/>
            <a:rect l="l" t="t" r="r" b="b"/>
            <a:pathLst>
              <a:path w="376555" h="2025650">
                <a:moveTo>
                  <a:pt x="0" y="877824"/>
                </a:moveTo>
                <a:lnTo>
                  <a:pt x="0" y="780288"/>
                </a:lnTo>
              </a:path>
              <a:path w="376555" h="2025650">
                <a:moveTo>
                  <a:pt x="0" y="719328"/>
                </a:moveTo>
                <a:lnTo>
                  <a:pt x="0" y="620268"/>
                </a:lnTo>
              </a:path>
              <a:path w="376555" h="2025650">
                <a:moveTo>
                  <a:pt x="0" y="559308"/>
                </a:moveTo>
                <a:lnTo>
                  <a:pt x="0" y="460248"/>
                </a:lnTo>
              </a:path>
              <a:path w="376555" h="2025650">
                <a:moveTo>
                  <a:pt x="0" y="399288"/>
                </a:moveTo>
                <a:lnTo>
                  <a:pt x="0" y="301751"/>
                </a:lnTo>
              </a:path>
              <a:path w="376555" h="2025650">
                <a:moveTo>
                  <a:pt x="0" y="239268"/>
                </a:moveTo>
                <a:lnTo>
                  <a:pt x="0" y="141732"/>
                </a:lnTo>
              </a:path>
              <a:path w="376555" h="2025650">
                <a:moveTo>
                  <a:pt x="0" y="80772"/>
                </a:moveTo>
                <a:lnTo>
                  <a:pt x="0" y="0"/>
                </a:lnTo>
              </a:path>
              <a:path w="376555" h="2025650">
                <a:moveTo>
                  <a:pt x="376428" y="2025396"/>
                </a:moveTo>
                <a:lnTo>
                  <a:pt x="376428" y="1927860"/>
                </a:lnTo>
              </a:path>
            </a:pathLst>
          </a:custGeom>
          <a:ln w="1226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66557" y="4276344"/>
            <a:ext cx="1905" cy="97790"/>
          </a:xfrm>
          <a:custGeom>
            <a:avLst/>
            <a:gdLst/>
            <a:ahLst/>
            <a:cxnLst/>
            <a:rect l="l" t="t" r="r" b="b"/>
            <a:pathLst>
              <a:path w="1905" h="97789">
                <a:moveTo>
                  <a:pt x="762" y="-6134"/>
                </a:moveTo>
                <a:lnTo>
                  <a:pt x="762" y="103670"/>
                </a:lnTo>
              </a:path>
            </a:pathLst>
          </a:custGeom>
          <a:ln w="1379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66557" y="4116324"/>
            <a:ext cx="0" cy="99060"/>
          </a:xfrm>
          <a:custGeom>
            <a:avLst/>
            <a:gdLst/>
            <a:ahLst/>
            <a:cxnLst/>
            <a:rect l="l" t="t" r="r" b="b"/>
            <a:pathLst>
              <a:path h="99060">
                <a:moveTo>
                  <a:pt x="0" y="99060"/>
                </a:moveTo>
                <a:lnTo>
                  <a:pt x="0" y="0"/>
                </a:lnTo>
              </a:path>
            </a:pathLst>
          </a:custGeom>
          <a:ln w="1226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65033" y="3956304"/>
            <a:ext cx="1905" cy="99060"/>
          </a:xfrm>
          <a:custGeom>
            <a:avLst/>
            <a:gdLst/>
            <a:ahLst/>
            <a:cxnLst/>
            <a:rect l="l" t="t" r="r" b="b"/>
            <a:pathLst>
              <a:path w="1905" h="99060">
                <a:moveTo>
                  <a:pt x="762" y="-6134"/>
                </a:moveTo>
                <a:lnTo>
                  <a:pt x="762" y="105194"/>
                </a:lnTo>
              </a:path>
            </a:pathLst>
          </a:custGeom>
          <a:ln w="1379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65033" y="3797808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97536"/>
                </a:moveTo>
                <a:lnTo>
                  <a:pt x="0" y="0"/>
                </a:lnTo>
              </a:path>
            </a:pathLst>
          </a:custGeom>
          <a:ln w="1226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563509" y="3637788"/>
            <a:ext cx="1905" cy="97790"/>
          </a:xfrm>
          <a:custGeom>
            <a:avLst/>
            <a:gdLst/>
            <a:ahLst/>
            <a:cxnLst/>
            <a:rect l="l" t="t" r="r" b="b"/>
            <a:pathLst>
              <a:path w="1905" h="97789">
                <a:moveTo>
                  <a:pt x="762" y="-6134"/>
                </a:moveTo>
                <a:lnTo>
                  <a:pt x="762" y="103670"/>
                </a:lnTo>
              </a:path>
            </a:pathLst>
          </a:custGeom>
          <a:ln w="1379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563509" y="3477768"/>
            <a:ext cx="0" cy="99060"/>
          </a:xfrm>
          <a:custGeom>
            <a:avLst/>
            <a:gdLst/>
            <a:ahLst/>
            <a:cxnLst/>
            <a:rect l="l" t="t" r="r" b="b"/>
            <a:pathLst>
              <a:path h="99060">
                <a:moveTo>
                  <a:pt x="0" y="99060"/>
                </a:moveTo>
                <a:lnTo>
                  <a:pt x="0" y="0"/>
                </a:lnTo>
              </a:path>
            </a:pathLst>
          </a:custGeom>
          <a:ln w="1226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561985" y="3317748"/>
            <a:ext cx="1905" cy="99060"/>
          </a:xfrm>
          <a:custGeom>
            <a:avLst/>
            <a:gdLst/>
            <a:ahLst/>
            <a:cxnLst/>
            <a:rect l="l" t="t" r="r" b="b"/>
            <a:pathLst>
              <a:path w="1905" h="99060">
                <a:moveTo>
                  <a:pt x="761" y="-6134"/>
                </a:moveTo>
                <a:lnTo>
                  <a:pt x="761" y="105194"/>
                </a:lnTo>
              </a:path>
            </a:pathLst>
          </a:custGeom>
          <a:ln w="1379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15809" y="2520696"/>
            <a:ext cx="646430" cy="1092835"/>
          </a:xfrm>
          <a:custGeom>
            <a:avLst/>
            <a:gdLst/>
            <a:ahLst/>
            <a:cxnLst/>
            <a:rect l="l" t="t" r="r" b="b"/>
            <a:pathLst>
              <a:path w="646430" h="1092835">
                <a:moveTo>
                  <a:pt x="646176" y="736091"/>
                </a:moveTo>
                <a:lnTo>
                  <a:pt x="646176" y="638555"/>
                </a:lnTo>
              </a:path>
              <a:path w="646430" h="1092835">
                <a:moveTo>
                  <a:pt x="646176" y="576071"/>
                </a:moveTo>
                <a:lnTo>
                  <a:pt x="646176" y="478536"/>
                </a:lnTo>
              </a:path>
              <a:path w="646430" h="1092835">
                <a:moveTo>
                  <a:pt x="646176" y="417575"/>
                </a:moveTo>
                <a:lnTo>
                  <a:pt x="646176" y="318515"/>
                </a:lnTo>
              </a:path>
              <a:path w="646430" h="1092835">
                <a:moveTo>
                  <a:pt x="646176" y="257555"/>
                </a:moveTo>
                <a:lnTo>
                  <a:pt x="646176" y="158495"/>
                </a:lnTo>
              </a:path>
              <a:path w="646430" h="1092835">
                <a:moveTo>
                  <a:pt x="644652" y="97535"/>
                </a:moveTo>
                <a:lnTo>
                  <a:pt x="644652" y="0"/>
                </a:lnTo>
              </a:path>
              <a:path w="646430" h="1092835">
                <a:moveTo>
                  <a:pt x="0" y="1092707"/>
                </a:moveTo>
                <a:lnTo>
                  <a:pt x="170687" y="1092707"/>
                </a:lnTo>
              </a:path>
            </a:pathLst>
          </a:custGeom>
          <a:ln w="1226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078877" y="3575304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38100"/>
                </a:moveTo>
                <a:lnTo>
                  <a:pt x="0" y="0"/>
                </a:lnTo>
                <a:lnTo>
                  <a:pt x="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668665" y="3608832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1226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563509" y="3570732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76200"/>
                </a:moveTo>
                <a:lnTo>
                  <a:pt x="114300" y="0"/>
                </a:lnTo>
                <a:lnTo>
                  <a:pt x="0" y="38100"/>
                </a:lnTo>
                <a:lnTo>
                  <a:pt x="114300" y="76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376057" y="4465320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122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31800" y="1492631"/>
            <a:ext cx="3756660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447540" y="1492631"/>
            <a:ext cx="3756660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7129" y="421640"/>
            <a:ext cx="746174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8290" y="1553908"/>
            <a:ext cx="8196580" cy="4463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36240" y="6035421"/>
            <a:ext cx="2763520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31800" y="6035421"/>
            <a:ext cx="1986280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92675" y="6110335"/>
            <a:ext cx="256540" cy="222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2.png"/><Relationship Id="rId7" Type="http://schemas.openxmlformats.org/officeDocument/2006/relationships/image" Target="../media/image4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23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5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68.png"/><Relationship Id="rId7" Type="http://schemas.openxmlformats.org/officeDocument/2006/relationships/image" Target="../media/image8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115" y="2277871"/>
            <a:ext cx="35871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Introduction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911" y="2799080"/>
            <a:ext cx="76942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PCS</a:t>
            </a:r>
            <a:r>
              <a:rPr sz="4000" spc="-55" dirty="0"/>
              <a:t> </a:t>
            </a:r>
            <a:r>
              <a:rPr sz="4000" spc="-5" dirty="0"/>
              <a:t>Architecture</a:t>
            </a:r>
            <a:endParaRPr sz="4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3547" y="695959"/>
            <a:ext cx="1243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PSTN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911" y="1820672"/>
            <a:ext cx="6070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Public Switched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Telephone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Network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35111" y="2878582"/>
            <a:ext cx="4043679" cy="2675255"/>
            <a:chOff x="1935111" y="2878582"/>
            <a:chExt cx="4043679" cy="2675255"/>
          </a:xfrm>
        </p:grpSpPr>
        <p:sp>
          <p:nvSpPr>
            <p:cNvPr id="5" name="object 5"/>
            <p:cNvSpPr/>
            <p:nvPr/>
          </p:nvSpPr>
          <p:spPr>
            <a:xfrm>
              <a:off x="1941461" y="2884932"/>
              <a:ext cx="4030979" cy="2662555"/>
            </a:xfrm>
            <a:custGeom>
              <a:avLst/>
              <a:gdLst/>
              <a:ahLst/>
              <a:cxnLst/>
              <a:rect l="l" t="t" r="r" b="b"/>
              <a:pathLst>
                <a:path w="4030979" h="2662554">
                  <a:moveTo>
                    <a:pt x="4030979" y="1330451"/>
                  </a:moveTo>
                  <a:lnTo>
                    <a:pt x="4027790" y="1254975"/>
                  </a:lnTo>
                  <a:lnTo>
                    <a:pt x="4018333" y="1180601"/>
                  </a:lnTo>
                  <a:lnTo>
                    <a:pt x="4002780" y="1107441"/>
                  </a:lnTo>
                  <a:lnTo>
                    <a:pt x="3981302" y="1035607"/>
                  </a:lnTo>
                  <a:lnTo>
                    <a:pt x="3954067" y="965214"/>
                  </a:lnTo>
                  <a:lnTo>
                    <a:pt x="3921247" y="896372"/>
                  </a:lnTo>
                  <a:lnTo>
                    <a:pt x="3902796" y="862568"/>
                  </a:lnTo>
                  <a:lnTo>
                    <a:pt x="3883011" y="829194"/>
                  </a:lnTo>
                  <a:lnTo>
                    <a:pt x="3861916" y="796264"/>
                  </a:lnTo>
                  <a:lnTo>
                    <a:pt x="3839531" y="763793"/>
                  </a:lnTo>
                  <a:lnTo>
                    <a:pt x="3815877" y="731794"/>
                  </a:lnTo>
                  <a:lnTo>
                    <a:pt x="3790975" y="700281"/>
                  </a:lnTo>
                  <a:lnTo>
                    <a:pt x="3764847" y="669269"/>
                  </a:lnTo>
                  <a:lnTo>
                    <a:pt x="3737515" y="638771"/>
                  </a:lnTo>
                  <a:lnTo>
                    <a:pt x="3708998" y="608802"/>
                  </a:lnTo>
                  <a:lnTo>
                    <a:pt x="3679320" y="579375"/>
                  </a:lnTo>
                  <a:lnTo>
                    <a:pt x="3648500" y="550505"/>
                  </a:lnTo>
                  <a:lnTo>
                    <a:pt x="3616560" y="522206"/>
                  </a:lnTo>
                  <a:lnTo>
                    <a:pt x="3583522" y="494491"/>
                  </a:lnTo>
                  <a:lnTo>
                    <a:pt x="3549407" y="467376"/>
                  </a:lnTo>
                  <a:lnTo>
                    <a:pt x="3514236" y="440873"/>
                  </a:lnTo>
                  <a:lnTo>
                    <a:pt x="3478030" y="414997"/>
                  </a:lnTo>
                  <a:lnTo>
                    <a:pt x="3440810" y="389763"/>
                  </a:lnTo>
                  <a:lnTo>
                    <a:pt x="3402599" y="365183"/>
                  </a:lnTo>
                  <a:lnTo>
                    <a:pt x="3363417" y="341272"/>
                  </a:lnTo>
                  <a:lnTo>
                    <a:pt x="3323285" y="318045"/>
                  </a:lnTo>
                  <a:lnTo>
                    <a:pt x="3282224" y="295515"/>
                  </a:lnTo>
                  <a:lnTo>
                    <a:pt x="3240257" y="273696"/>
                  </a:lnTo>
                  <a:lnTo>
                    <a:pt x="3197404" y="252603"/>
                  </a:lnTo>
                  <a:lnTo>
                    <a:pt x="3153686" y="232249"/>
                  </a:lnTo>
                  <a:lnTo>
                    <a:pt x="3109126" y="212649"/>
                  </a:lnTo>
                  <a:lnTo>
                    <a:pt x="3063743" y="193816"/>
                  </a:lnTo>
                  <a:lnTo>
                    <a:pt x="3017560" y="175765"/>
                  </a:lnTo>
                  <a:lnTo>
                    <a:pt x="2970597" y="158509"/>
                  </a:lnTo>
                  <a:lnTo>
                    <a:pt x="2922876" y="142064"/>
                  </a:lnTo>
                  <a:lnTo>
                    <a:pt x="2874419" y="126442"/>
                  </a:lnTo>
                  <a:lnTo>
                    <a:pt x="2825245" y="111657"/>
                  </a:lnTo>
                  <a:lnTo>
                    <a:pt x="2775378" y="97725"/>
                  </a:lnTo>
                  <a:lnTo>
                    <a:pt x="2724838" y="84659"/>
                  </a:lnTo>
                  <a:lnTo>
                    <a:pt x="2673645" y="72473"/>
                  </a:lnTo>
                  <a:lnTo>
                    <a:pt x="2621823" y="61181"/>
                  </a:lnTo>
                  <a:lnTo>
                    <a:pt x="2569391" y="50797"/>
                  </a:lnTo>
                  <a:lnTo>
                    <a:pt x="2516372" y="41335"/>
                  </a:lnTo>
                  <a:lnTo>
                    <a:pt x="2462785" y="32810"/>
                  </a:lnTo>
                  <a:lnTo>
                    <a:pt x="2408654" y="25235"/>
                  </a:lnTo>
                  <a:lnTo>
                    <a:pt x="2353998" y="18624"/>
                  </a:lnTo>
                  <a:lnTo>
                    <a:pt x="2298840" y="12992"/>
                  </a:lnTo>
                  <a:lnTo>
                    <a:pt x="2243200" y="8352"/>
                  </a:lnTo>
                  <a:lnTo>
                    <a:pt x="2187100" y="4719"/>
                  </a:lnTo>
                  <a:lnTo>
                    <a:pt x="2130561" y="2106"/>
                  </a:lnTo>
                  <a:lnTo>
                    <a:pt x="2073605" y="529"/>
                  </a:lnTo>
                  <a:lnTo>
                    <a:pt x="2016251" y="0"/>
                  </a:lnTo>
                  <a:lnTo>
                    <a:pt x="1958821" y="529"/>
                  </a:lnTo>
                  <a:lnTo>
                    <a:pt x="1901790" y="2106"/>
                  </a:lnTo>
                  <a:lnTo>
                    <a:pt x="1845178" y="4719"/>
                  </a:lnTo>
                  <a:lnTo>
                    <a:pt x="1789009" y="8352"/>
                  </a:lnTo>
                  <a:lnTo>
                    <a:pt x="1733302" y="12992"/>
                  </a:lnTo>
                  <a:lnTo>
                    <a:pt x="1678079" y="18624"/>
                  </a:lnTo>
                  <a:lnTo>
                    <a:pt x="1623361" y="25235"/>
                  </a:lnTo>
                  <a:lnTo>
                    <a:pt x="1569170" y="32810"/>
                  </a:lnTo>
                  <a:lnTo>
                    <a:pt x="1515526" y="41335"/>
                  </a:lnTo>
                  <a:lnTo>
                    <a:pt x="1462452" y="50797"/>
                  </a:lnTo>
                  <a:lnTo>
                    <a:pt x="1409967" y="61181"/>
                  </a:lnTo>
                  <a:lnTo>
                    <a:pt x="1358094" y="72473"/>
                  </a:lnTo>
                  <a:lnTo>
                    <a:pt x="1306853" y="84659"/>
                  </a:lnTo>
                  <a:lnTo>
                    <a:pt x="1256266" y="97725"/>
                  </a:lnTo>
                  <a:lnTo>
                    <a:pt x="1206355" y="111657"/>
                  </a:lnTo>
                  <a:lnTo>
                    <a:pt x="1157139" y="126442"/>
                  </a:lnTo>
                  <a:lnTo>
                    <a:pt x="1108641" y="142064"/>
                  </a:lnTo>
                  <a:lnTo>
                    <a:pt x="1060882" y="158509"/>
                  </a:lnTo>
                  <a:lnTo>
                    <a:pt x="1013883" y="175765"/>
                  </a:lnTo>
                  <a:lnTo>
                    <a:pt x="967665" y="193816"/>
                  </a:lnTo>
                  <a:lnTo>
                    <a:pt x="922249" y="212649"/>
                  </a:lnTo>
                  <a:lnTo>
                    <a:pt x="877657" y="232249"/>
                  </a:lnTo>
                  <a:lnTo>
                    <a:pt x="833910" y="252603"/>
                  </a:lnTo>
                  <a:lnTo>
                    <a:pt x="791029" y="273696"/>
                  </a:lnTo>
                  <a:lnTo>
                    <a:pt x="749035" y="295515"/>
                  </a:lnTo>
                  <a:lnTo>
                    <a:pt x="707950" y="318045"/>
                  </a:lnTo>
                  <a:lnTo>
                    <a:pt x="667795" y="341272"/>
                  </a:lnTo>
                  <a:lnTo>
                    <a:pt x="628591" y="365183"/>
                  </a:lnTo>
                  <a:lnTo>
                    <a:pt x="590359" y="389763"/>
                  </a:lnTo>
                  <a:lnTo>
                    <a:pt x="553121" y="414997"/>
                  </a:lnTo>
                  <a:lnTo>
                    <a:pt x="516897" y="440873"/>
                  </a:lnTo>
                  <a:lnTo>
                    <a:pt x="481709" y="467376"/>
                  </a:lnTo>
                  <a:lnTo>
                    <a:pt x="447579" y="494491"/>
                  </a:lnTo>
                  <a:lnTo>
                    <a:pt x="414527" y="522206"/>
                  </a:lnTo>
                  <a:lnTo>
                    <a:pt x="382574" y="550505"/>
                  </a:lnTo>
                  <a:lnTo>
                    <a:pt x="351742" y="579375"/>
                  </a:lnTo>
                  <a:lnTo>
                    <a:pt x="322053" y="608802"/>
                  </a:lnTo>
                  <a:lnTo>
                    <a:pt x="293527" y="638771"/>
                  </a:lnTo>
                  <a:lnTo>
                    <a:pt x="266185" y="669269"/>
                  </a:lnTo>
                  <a:lnTo>
                    <a:pt x="240049" y="700281"/>
                  </a:lnTo>
                  <a:lnTo>
                    <a:pt x="215141" y="731794"/>
                  </a:lnTo>
                  <a:lnTo>
                    <a:pt x="191480" y="763793"/>
                  </a:lnTo>
                  <a:lnTo>
                    <a:pt x="169089" y="796264"/>
                  </a:lnTo>
                  <a:lnTo>
                    <a:pt x="147989" y="829194"/>
                  </a:lnTo>
                  <a:lnTo>
                    <a:pt x="128201" y="862568"/>
                  </a:lnTo>
                  <a:lnTo>
                    <a:pt x="109745" y="896372"/>
                  </a:lnTo>
                  <a:lnTo>
                    <a:pt x="92645" y="930592"/>
                  </a:lnTo>
                  <a:lnTo>
                    <a:pt x="62591" y="1000224"/>
                  </a:lnTo>
                  <a:lnTo>
                    <a:pt x="38211" y="1071351"/>
                  </a:lnTo>
                  <a:lnTo>
                    <a:pt x="19672" y="1143862"/>
                  </a:lnTo>
                  <a:lnTo>
                    <a:pt x="7145" y="1217643"/>
                  </a:lnTo>
                  <a:lnTo>
                    <a:pt x="801" y="1292583"/>
                  </a:lnTo>
                  <a:lnTo>
                    <a:pt x="0" y="1330452"/>
                  </a:lnTo>
                  <a:lnTo>
                    <a:pt x="801" y="1368398"/>
                  </a:lnTo>
                  <a:lnTo>
                    <a:pt x="7145" y="1443484"/>
                  </a:lnTo>
                  <a:lnTo>
                    <a:pt x="19672" y="1517402"/>
                  </a:lnTo>
                  <a:lnTo>
                    <a:pt x="38211" y="1590040"/>
                  </a:lnTo>
                  <a:lnTo>
                    <a:pt x="62591" y="1661284"/>
                  </a:lnTo>
                  <a:lnTo>
                    <a:pt x="92645" y="1731025"/>
                  </a:lnTo>
                  <a:lnTo>
                    <a:pt x="109745" y="1765295"/>
                  </a:lnTo>
                  <a:lnTo>
                    <a:pt x="128201" y="1799148"/>
                  </a:lnTo>
                  <a:lnTo>
                    <a:pt x="147989" y="1832568"/>
                  </a:lnTo>
                  <a:lnTo>
                    <a:pt x="169089" y="1865542"/>
                  </a:lnTo>
                  <a:lnTo>
                    <a:pt x="191480" y="1898056"/>
                  </a:lnTo>
                  <a:lnTo>
                    <a:pt x="215141" y="1930095"/>
                  </a:lnTo>
                  <a:lnTo>
                    <a:pt x="240049" y="1961646"/>
                  </a:lnTo>
                  <a:lnTo>
                    <a:pt x="266185" y="1992695"/>
                  </a:lnTo>
                  <a:lnTo>
                    <a:pt x="293527" y="2023228"/>
                  </a:lnTo>
                  <a:lnTo>
                    <a:pt x="322053" y="2053230"/>
                  </a:lnTo>
                  <a:lnTo>
                    <a:pt x="351742" y="2082688"/>
                  </a:lnTo>
                  <a:lnTo>
                    <a:pt x="382574" y="2111587"/>
                  </a:lnTo>
                  <a:lnTo>
                    <a:pt x="414527" y="2139914"/>
                  </a:lnTo>
                  <a:lnTo>
                    <a:pt x="447579" y="2167655"/>
                  </a:lnTo>
                  <a:lnTo>
                    <a:pt x="481709" y="2194795"/>
                  </a:lnTo>
                  <a:lnTo>
                    <a:pt x="516897" y="2221321"/>
                  </a:lnTo>
                  <a:lnTo>
                    <a:pt x="553121" y="2247219"/>
                  </a:lnTo>
                  <a:lnTo>
                    <a:pt x="590359" y="2272474"/>
                  </a:lnTo>
                  <a:lnTo>
                    <a:pt x="628591" y="2297073"/>
                  </a:lnTo>
                  <a:lnTo>
                    <a:pt x="667795" y="2321001"/>
                  </a:lnTo>
                  <a:lnTo>
                    <a:pt x="707950" y="2344245"/>
                  </a:lnTo>
                  <a:lnTo>
                    <a:pt x="749035" y="2366790"/>
                  </a:lnTo>
                  <a:lnTo>
                    <a:pt x="791029" y="2388623"/>
                  </a:lnTo>
                  <a:lnTo>
                    <a:pt x="833910" y="2409729"/>
                  </a:lnTo>
                  <a:lnTo>
                    <a:pt x="877657" y="2430095"/>
                  </a:lnTo>
                  <a:lnTo>
                    <a:pt x="922249" y="2449706"/>
                  </a:lnTo>
                  <a:lnTo>
                    <a:pt x="967665" y="2468549"/>
                  </a:lnTo>
                  <a:lnTo>
                    <a:pt x="1013883" y="2486609"/>
                  </a:lnTo>
                  <a:lnTo>
                    <a:pt x="1060882" y="2503872"/>
                  </a:lnTo>
                  <a:lnTo>
                    <a:pt x="1108641" y="2520325"/>
                  </a:lnTo>
                  <a:lnTo>
                    <a:pt x="1157139" y="2535953"/>
                  </a:lnTo>
                  <a:lnTo>
                    <a:pt x="1206355" y="2550743"/>
                  </a:lnTo>
                  <a:lnTo>
                    <a:pt x="1256266" y="2564680"/>
                  </a:lnTo>
                  <a:lnTo>
                    <a:pt x="1306853" y="2577751"/>
                  </a:lnTo>
                  <a:lnTo>
                    <a:pt x="1358094" y="2589941"/>
                  </a:lnTo>
                  <a:lnTo>
                    <a:pt x="1409967" y="2601236"/>
                  </a:lnTo>
                  <a:lnTo>
                    <a:pt x="1462452" y="2611622"/>
                  </a:lnTo>
                  <a:lnTo>
                    <a:pt x="1515526" y="2621086"/>
                  </a:lnTo>
                  <a:lnTo>
                    <a:pt x="1569170" y="2629613"/>
                  </a:lnTo>
                  <a:lnTo>
                    <a:pt x="1623361" y="2637190"/>
                  </a:lnTo>
                  <a:lnTo>
                    <a:pt x="1678079" y="2643801"/>
                  </a:lnTo>
                  <a:lnTo>
                    <a:pt x="1733302" y="2649434"/>
                  </a:lnTo>
                  <a:lnTo>
                    <a:pt x="1789009" y="2654074"/>
                  </a:lnTo>
                  <a:lnTo>
                    <a:pt x="1845178" y="2657708"/>
                  </a:lnTo>
                  <a:lnTo>
                    <a:pt x="1901790" y="2660321"/>
                  </a:lnTo>
                  <a:lnTo>
                    <a:pt x="1958821" y="2661898"/>
                  </a:lnTo>
                  <a:lnTo>
                    <a:pt x="2016252" y="2662428"/>
                  </a:lnTo>
                  <a:lnTo>
                    <a:pt x="2073605" y="2661898"/>
                  </a:lnTo>
                  <a:lnTo>
                    <a:pt x="2130561" y="2660321"/>
                  </a:lnTo>
                  <a:lnTo>
                    <a:pt x="2187100" y="2657708"/>
                  </a:lnTo>
                  <a:lnTo>
                    <a:pt x="2243200" y="2654074"/>
                  </a:lnTo>
                  <a:lnTo>
                    <a:pt x="2298840" y="2649434"/>
                  </a:lnTo>
                  <a:lnTo>
                    <a:pt x="2353998" y="2643801"/>
                  </a:lnTo>
                  <a:lnTo>
                    <a:pt x="2408654" y="2637190"/>
                  </a:lnTo>
                  <a:lnTo>
                    <a:pt x="2462785" y="2629613"/>
                  </a:lnTo>
                  <a:lnTo>
                    <a:pt x="2516372" y="2621086"/>
                  </a:lnTo>
                  <a:lnTo>
                    <a:pt x="2569391" y="2611622"/>
                  </a:lnTo>
                  <a:lnTo>
                    <a:pt x="2621823" y="2601236"/>
                  </a:lnTo>
                  <a:lnTo>
                    <a:pt x="2673645" y="2589941"/>
                  </a:lnTo>
                  <a:lnTo>
                    <a:pt x="2724838" y="2577751"/>
                  </a:lnTo>
                  <a:lnTo>
                    <a:pt x="2775378" y="2564680"/>
                  </a:lnTo>
                  <a:lnTo>
                    <a:pt x="2825245" y="2550743"/>
                  </a:lnTo>
                  <a:lnTo>
                    <a:pt x="2874419" y="2535953"/>
                  </a:lnTo>
                  <a:lnTo>
                    <a:pt x="2922876" y="2520325"/>
                  </a:lnTo>
                  <a:lnTo>
                    <a:pt x="2970597" y="2503872"/>
                  </a:lnTo>
                  <a:lnTo>
                    <a:pt x="3017560" y="2486609"/>
                  </a:lnTo>
                  <a:lnTo>
                    <a:pt x="3063743" y="2468549"/>
                  </a:lnTo>
                  <a:lnTo>
                    <a:pt x="3109126" y="2449706"/>
                  </a:lnTo>
                  <a:lnTo>
                    <a:pt x="3153686" y="2430095"/>
                  </a:lnTo>
                  <a:lnTo>
                    <a:pt x="3197404" y="2409729"/>
                  </a:lnTo>
                  <a:lnTo>
                    <a:pt x="3240257" y="2388623"/>
                  </a:lnTo>
                  <a:lnTo>
                    <a:pt x="3282224" y="2366790"/>
                  </a:lnTo>
                  <a:lnTo>
                    <a:pt x="3323285" y="2344245"/>
                  </a:lnTo>
                  <a:lnTo>
                    <a:pt x="3363417" y="2321001"/>
                  </a:lnTo>
                  <a:lnTo>
                    <a:pt x="3402599" y="2297073"/>
                  </a:lnTo>
                  <a:lnTo>
                    <a:pt x="3440810" y="2272474"/>
                  </a:lnTo>
                  <a:lnTo>
                    <a:pt x="3478030" y="2247219"/>
                  </a:lnTo>
                  <a:lnTo>
                    <a:pt x="3514236" y="2221321"/>
                  </a:lnTo>
                  <a:lnTo>
                    <a:pt x="3549407" y="2194795"/>
                  </a:lnTo>
                  <a:lnTo>
                    <a:pt x="3583522" y="2167655"/>
                  </a:lnTo>
                  <a:lnTo>
                    <a:pt x="3616560" y="2139914"/>
                  </a:lnTo>
                  <a:lnTo>
                    <a:pt x="3648500" y="2111587"/>
                  </a:lnTo>
                  <a:lnTo>
                    <a:pt x="3679320" y="2082688"/>
                  </a:lnTo>
                  <a:lnTo>
                    <a:pt x="3708998" y="2053230"/>
                  </a:lnTo>
                  <a:lnTo>
                    <a:pt x="3737515" y="2023228"/>
                  </a:lnTo>
                  <a:lnTo>
                    <a:pt x="3764847" y="1992695"/>
                  </a:lnTo>
                  <a:lnTo>
                    <a:pt x="3790975" y="1961646"/>
                  </a:lnTo>
                  <a:lnTo>
                    <a:pt x="3815877" y="1930095"/>
                  </a:lnTo>
                  <a:lnTo>
                    <a:pt x="3839531" y="1898056"/>
                  </a:lnTo>
                  <a:lnTo>
                    <a:pt x="3861916" y="1865542"/>
                  </a:lnTo>
                  <a:lnTo>
                    <a:pt x="3883011" y="1832568"/>
                  </a:lnTo>
                  <a:lnTo>
                    <a:pt x="3902796" y="1799148"/>
                  </a:lnTo>
                  <a:lnTo>
                    <a:pt x="3921247" y="1765295"/>
                  </a:lnTo>
                  <a:lnTo>
                    <a:pt x="3938345" y="1731025"/>
                  </a:lnTo>
                  <a:lnTo>
                    <a:pt x="3968393" y="1661284"/>
                  </a:lnTo>
                  <a:lnTo>
                    <a:pt x="3992771" y="1590040"/>
                  </a:lnTo>
                  <a:lnTo>
                    <a:pt x="4011308" y="1517402"/>
                  </a:lnTo>
                  <a:lnTo>
                    <a:pt x="4023834" y="1443484"/>
                  </a:lnTo>
                  <a:lnTo>
                    <a:pt x="4030178" y="1368398"/>
                  </a:lnTo>
                  <a:lnTo>
                    <a:pt x="4030979" y="1330451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41461" y="2884932"/>
              <a:ext cx="4030979" cy="2662555"/>
            </a:xfrm>
            <a:custGeom>
              <a:avLst/>
              <a:gdLst/>
              <a:ahLst/>
              <a:cxnLst/>
              <a:rect l="l" t="t" r="r" b="b"/>
              <a:pathLst>
                <a:path w="4030979" h="2662554">
                  <a:moveTo>
                    <a:pt x="2016251" y="0"/>
                  </a:moveTo>
                  <a:lnTo>
                    <a:pt x="1958821" y="529"/>
                  </a:lnTo>
                  <a:lnTo>
                    <a:pt x="1901790" y="2106"/>
                  </a:lnTo>
                  <a:lnTo>
                    <a:pt x="1845178" y="4719"/>
                  </a:lnTo>
                  <a:lnTo>
                    <a:pt x="1789009" y="8352"/>
                  </a:lnTo>
                  <a:lnTo>
                    <a:pt x="1733302" y="12992"/>
                  </a:lnTo>
                  <a:lnTo>
                    <a:pt x="1678079" y="18624"/>
                  </a:lnTo>
                  <a:lnTo>
                    <a:pt x="1623361" y="25235"/>
                  </a:lnTo>
                  <a:lnTo>
                    <a:pt x="1569170" y="32810"/>
                  </a:lnTo>
                  <a:lnTo>
                    <a:pt x="1515526" y="41335"/>
                  </a:lnTo>
                  <a:lnTo>
                    <a:pt x="1462452" y="50797"/>
                  </a:lnTo>
                  <a:lnTo>
                    <a:pt x="1409967" y="61181"/>
                  </a:lnTo>
                  <a:lnTo>
                    <a:pt x="1358094" y="72473"/>
                  </a:lnTo>
                  <a:lnTo>
                    <a:pt x="1306853" y="84659"/>
                  </a:lnTo>
                  <a:lnTo>
                    <a:pt x="1256266" y="97725"/>
                  </a:lnTo>
                  <a:lnTo>
                    <a:pt x="1206355" y="111657"/>
                  </a:lnTo>
                  <a:lnTo>
                    <a:pt x="1157139" y="126442"/>
                  </a:lnTo>
                  <a:lnTo>
                    <a:pt x="1108641" y="142064"/>
                  </a:lnTo>
                  <a:lnTo>
                    <a:pt x="1060882" y="158509"/>
                  </a:lnTo>
                  <a:lnTo>
                    <a:pt x="1013883" y="175765"/>
                  </a:lnTo>
                  <a:lnTo>
                    <a:pt x="967665" y="193816"/>
                  </a:lnTo>
                  <a:lnTo>
                    <a:pt x="922249" y="212649"/>
                  </a:lnTo>
                  <a:lnTo>
                    <a:pt x="877657" y="232249"/>
                  </a:lnTo>
                  <a:lnTo>
                    <a:pt x="833910" y="252603"/>
                  </a:lnTo>
                  <a:lnTo>
                    <a:pt x="791029" y="273696"/>
                  </a:lnTo>
                  <a:lnTo>
                    <a:pt x="749035" y="295515"/>
                  </a:lnTo>
                  <a:lnTo>
                    <a:pt x="707950" y="318045"/>
                  </a:lnTo>
                  <a:lnTo>
                    <a:pt x="667795" y="341272"/>
                  </a:lnTo>
                  <a:lnTo>
                    <a:pt x="628591" y="365183"/>
                  </a:lnTo>
                  <a:lnTo>
                    <a:pt x="590359" y="389763"/>
                  </a:lnTo>
                  <a:lnTo>
                    <a:pt x="553121" y="414997"/>
                  </a:lnTo>
                  <a:lnTo>
                    <a:pt x="516897" y="440873"/>
                  </a:lnTo>
                  <a:lnTo>
                    <a:pt x="481709" y="467376"/>
                  </a:lnTo>
                  <a:lnTo>
                    <a:pt x="447579" y="494491"/>
                  </a:lnTo>
                  <a:lnTo>
                    <a:pt x="414527" y="522206"/>
                  </a:lnTo>
                  <a:lnTo>
                    <a:pt x="382574" y="550505"/>
                  </a:lnTo>
                  <a:lnTo>
                    <a:pt x="351742" y="579375"/>
                  </a:lnTo>
                  <a:lnTo>
                    <a:pt x="322053" y="608802"/>
                  </a:lnTo>
                  <a:lnTo>
                    <a:pt x="293527" y="638771"/>
                  </a:lnTo>
                  <a:lnTo>
                    <a:pt x="266185" y="669269"/>
                  </a:lnTo>
                  <a:lnTo>
                    <a:pt x="240049" y="700281"/>
                  </a:lnTo>
                  <a:lnTo>
                    <a:pt x="215141" y="731794"/>
                  </a:lnTo>
                  <a:lnTo>
                    <a:pt x="191480" y="763793"/>
                  </a:lnTo>
                  <a:lnTo>
                    <a:pt x="169089" y="796264"/>
                  </a:lnTo>
                  <a:lnTo>
                    <a:pt x="147989" y="829194"/>
                  </a:lnTo>
                  <a:lnTo>
                    <a:pt x="128201" y="862568"/>
                  </a:lnTo>
                  <a:lnTo>
                    <a:pt x="109745" y="896372"/>
                  </a:lnTo>
                  <a:lnTo>
                    <a:pt x="92645" y="930592"/>
                  </a:lnTo>
                  <a:lnTo>
                    <a:pt x="62591" y="1000224"/>
                  </a:lnTo>
                  <a:lnTo>
                    <a:pt x="38211" y="1071351"/>
                  </a:lnTo>
                  <a:lnTo>
                    <a:pt x="19672" y="1143862"/>
                  </a:lnTo>
                  <a:lnTo>
                    <a:pt x="7145" y="1217643"/>
                  </a:lnTo>
                  <a:lnTo>
                    <a:pt x="801" y="1292583"/>
                  </a:lnTo>
                  <a:lnTo>
                    <a:pt x="0" y="1330452"/>
                  </a:lnTo>
                  <a:lnTo>
                    <a:pt x="801" y="1368398"/>
                  </a:lnTo>
                  <a:lnTo>
                    <a:pt x="7145" y="1443484"/>
                  </a:lnTo>
                  <a:lnTo>
                    <a:pt x="19672" y="1517402"/>
                  </a:lnTo>
                  <a:lnTo>
                    <a:pt x="38211" y="1590040"/>
                  </a:lnTo>
                  <a:lnTo>
                    <a:pt x="62591" y="1661284"/>
                  </a:lnTo>
                  <a:lnTo>
                    <a:pt x="92645" y="1731025"/>
                  </a:lnTo>
                  <a:lnTo>
                    <a:pt x="109745" y="1765295"/>
                  </a:lnTo>
                  <a:lnTo>
                    <a:pt x="128201" y="1799148"/>
                  </a:lnTo>
                  <a:lnTo>
                    <a:pt x="147989" y="1832568"/>
                  </a:lnTo>
                  <a:lnTo>
                    <a:pt x="169089" y="1865542"/>
                  </a:lnTo>
                  <a:lnTo>
                    <a:pt x="191480" y="1898056"/>
                  </a:lnTo>
                  <a:lnTo>
                    <a:pt x="215141" y="1930095"/>
                  </a:lnTo>
                  <a:lnTo>
                    <a:pt x="240049" y="1961646"/>
                  </a:lnTo>
                  <a:lnTo>
                    <a:pt x="266185" y="1992695"/>
                  </a:lnTo>
                  <a:lnTo>
                    <a:pt x="293527" y="2023228"/>
                  </a:lnTo>
                  <a:lnTo>
                    <a:pt x="322053" y="2053230"/>
                  </a:lnTo>
                  <a:lnTo>
                    <a:pt x="351742" y="2082688"/>
                  </a:lnTo>
                  <a:lnTo>
                    <a:pt x="382574" y="2111587"/>
                  </a:lnTo>
                  <a:lnTo>
                    <a:pt x="414527" y="2139914"/>
                  </a:lnTo>
                  <a:lnTo>
                    <a:pt x="447579" y="2167655"/>
                  </a:lnTo>
                  <a:lnTo>
                    <a:pt x="481709" y="2194795"/>
                  </a:lnTo>
                  <a:lnTo>
                    <a:pt x="516897" y="2221321"/>
                  </a:lnTo>
                  <a:lnTo>
                    <a:pt x="553121" y="2247219"/>
                  </a:lnTo>
                  <a:lnTo>
                    <a:pt x="590359" y="2272474"/>
                  </a:lnTo>
                  <a:lnTo>
                    <a:pt x="628591" y="2297073"/>
                  </a:lnTo>
                  <a:lnTo>
                    <a:pt x="667795" y="2321001"/>
                  </a:lnTo>
                  <a:lnTo>
                    <a:pt x="707950" y="2344245"/>
                  </a:lnTo>
                  <a:lnTo>
                    <a:pt x="749035" y="2366790"/>
                  </a:lnTo>
                  <a:lnTo>
                    <a:pt x="791029" y="2388623"/>
                  </a:lnTo>
                  <a:lnTo>
                    <a:pt x="833910" y="2409729"/>
                  </a:lnTo>
                  <a:lnTo>
                    <a:pt x="877657" y="2430095"/>
                  </a:lnTo>
                  <a:lnTo>
                    <a:pt x="922249" y="2449706"/>
                  </a:lnTo>
                  <a:lnTo>
                    <a:pt x="967665" y="2468549"/>
                  </a:lnTo>
                  <a:lnTo>
                    <a:pt x="1013883" y="2486609"/>
                  </a:lnTo>
                  <a:lnTo>
                    <a:pt x="1060882" y="2503872"/>
                  </a:lnTo>
                  <a:lnTo>
                    <a:pt x="1108641" y="2520325"/>
                  </a:lnTo>
                  <a:lnTo>
                    <a:pt x="1157139" y="2535953"/>
                  </a:lnTo>
                  <a:lnTo>
                    <a:pt x="1206355" y="2550743"/>
                  </a:lnTo>
                  <a:lnTo>
                    <a:pt x="1256266" y="2564680"/>
                  </a:lnTo>
                  <a:lnTo>
                    <a:pt x="1306853" y="2577751"/>
                  </a:lnTo>
                  <a:lnTo>
                    <a:pt x="1358094" y="2589941"/>
                  </a:lnTo>
                  <a:lnTo>
                    <a:pt x="1409967" y="2601236"/>
                  </a:lnTo>
                  <a:lnTo>
                    <a:pt x="1462452" y="2611622"/>
                  </a:lnTo>
                  <a:lnTo>
                    <a:pt x="1515526" y="2621086"/>
                  </a:lnTo>
                  <a:lnTo>
                    <a:pt x="1569170" y="2629613"/>
                  </a:lnTo>
                  <a:lnTo>
                    <a:pt x="1623361" y="2637190"/>
                  </a:lnTo>
                  <a:lnTo>
                    <a:pt x="1678079" y="2643801"/>
                  </a:lnTo>
                  <a:lnTo>
                    <a:pt x="1733302" y="2649434"/>
                  </a:lnTo>
                  <a:lnTo>
                    <a:pt x="1789009" y="2654074"/>
                  </a:lnTo>
                  <a:lnTo>
                    <a:pt x="1845178" y="2657708"/>
                  </a:lnTo>
                  <a:lnTo>
                    <a:pt x="1901790" y="2660321"/>
                  </a:lnTo>
                  <a:lnTo>
                    <a:pt x="1958821" y="2661898"/>
                  </a:lnTo>
                  <a:lnTo>
                    <a:pt x="2016252" y="2662428"/>
                  </a:lnTo>
                  <a:lnTo>
                    <a:pt x="2073605" y="2661898"/>
                  </a:lnTo>
                  <a:lnTo>
                    <a:pt x="2130561" y="2660321"/>
                  </a:lnTo>
                  <a:lnTo>
                    <a:pt x="2187100" y="2657708"/>
                  </a:lnTo>
                  <a:lnTo>
                    <a:pt x="2243200" y="2654074"/>
                  </a:lnTo>
                  <a:lnTo>
                    <a:pt x="2298840" y="2649434"/>
                  </a:lnTo>
                  <a:lnTo>
                    <a:pt x="2353998" y="2643801"/>
                  </a:lnTo>
                  <a:lnTo>
                    <a:pt x="2408654" y="2637190"/>
                  </a:lnTo>
                  <a:lnTo>
                    <a:pt x="2462785" y="2629613"/>
                  </a:lnTo>
                  <a:lnTo>
                    <a:pt x="2516372" y="2621086"/>
                  </a:lnTo>
                  <a:lnTo>
                    <a:pt x="2569391" y="2611622"/>
                  </a:lnTo>
                  <a:lnTo>
                    <a:pt x="2621823" y="2601236"/>
                  </a:lnTo>
                  <a:lnTo>
                    <a:pt x="2673645" y="2589941"/>
                  </a:lnTo>
                  <a:lnTo>
                    <a:pt x="2724838" y="2577751"/>
                  </a:lnTo>
                  <a:lnTo>
                    <a:pt x="2775378" y="2564680"/>
                  </a:lnTo>
                  <a:lnTo>
                    <a:pt x="2825245" y="2550743"/>
                  </a:lnTo>
                  <a:lnTo>
                    <a:pt x="2874419" y="2535953"/>
                  </a:lnTo>
                  <a:lnTo>
                    <a:pt x="2922876" y="2520325"/>
                  </a:lnTo>
                  <a:lnTo>
                    <a:pt x="2970597" y="2503872"/>
                  </a:lnTo>
                  <a:lnTo>
                    <a:pt x="3017560" y="2486609"/>
                  </a:lnTo>
                  <a:lnTo>
                    <a:pt x="3063743" y="2468549"/>
                  </a:lnTo>
                  <a:lnTo>
                    <a:pt x="3109126" y="2449706"/>
                  </a:lnTo>
                  <a:lnTo>
                    <a:pt x="3153686" y="2430095"/>
                  </a:lnTo>
                  <a:lnTo>
                    <a:pt x="3197404" y="2409729"/>
                  </a:lnTo>
                  <a:lnTo>
                    <a:pt x="3240257" y="2388623"/>
                  </a:lnTo>
                  <a:lnTo>
                    <a:pt x="3282224" y="2366790"/>
                  </a:lnTo>
                  <a:lnTo>
                    <a:pt x="3323285" y="2344245"/>
                  </a:lnTo>
                  <a:lnTo>
                    <a:pt x="3363417" y="2321001"/>
                  </a:lnTo>
                  <a:lnTo>
                    <a:pt x="3402599" y="2297073"/>
                  </a:lnTo>
                  <a:lnTo>
                    <a:pt x="3440810" y="2272474"/>
                  </a:lnTo>
                  <a:lnTo>
                    <a:pt x="3478030" y="2247219"/>
                  </a:lnTo>
                  <a:lnTo>
                    <a:pt x="3514236" y="2221321"/>
                  </a:lnTo>
                  <a:lnTo>
                    <a:pt x="3549407" y="2194795"/>
                  </a:lnTo>
                  <a:lnTo>
                    <a:pt x="3583522" y="2167655"/>
                  </a:lnTo>
                  <a:lnTo>
                    <a:pt x="3616560" y="2139914"/>
                  </a:lnTo>
                  <a:lnTo>
                    <a:pt x="3648500" y="2111587"/>
                  </a:lnTo>
                  <a:lnTo>
                    <a:pt x="3679320" y="2082688"/>
                  </a:lnTo>
                  <a:lnTo>
                    <a:pt x="3708998" y="2053230"/>
                  </a:lnTo>
                  <a:lnTo>
                    <a:pt x="3737515" y="2023228"/>
                  </a:lnTo>
                  <a:lnTo>
                    <a:pt x="3764847" y="1992695"/>
                  </a:lnTo>
                  <a:lnTo>
                    <a:pt x="3790975" y="1961646"/>
                  </a:lnTo>
                  <a:lnTo>
                    <a:pt x="3815877" y="1930095"/>
                  </a:lnTo>
                  <a:lnTo>
                    <a:pt x="3839531" y="1898056"/>
                  </a:lnTo>
                  <a:lnTo>
                    <a:pt x="3861916" y="1865542"/>
                  </a:lnTo>
                  <a:lnTo>
                    <a:pt x="3883011" y="1832568"/>
                  </a:lnTo>
                  <a:lnTo>
                    <a:pt x="3902796" y="1799148"/>
                  </a:lnTo>
                  <a:lnTo>
                    <a:pt x="3921247" y="1765295"/>
                  </a:lnTo>
                  <a:lnTo>
                    <a:pt x="3938345" y="1731025"/>
                  </a:lnTo>
                  <a:lnTo>
                    <a:pt x="3968393" y="1661284"/>
                  </a:lnTo>
                  <a:lnTo>
                    <a:pt x="3992771" y="1590040"/>
                  </a:lnTo>
                  <a:lnTo>
                    <a:pt x="4011308" y="1517402"/>
                  </a:lnTo>
                  <a:lnTo>
                    <a:pt x="4023834" y="1443484"/>
                  </a:lnTo>
                  <a:lnTo>
                    <a:pt x="4030178" y="1368398"/>
                  </a:lnTo>
                  <a:lnTo>
                    <a:pt x="4030979" y="1330451"/>
                  </a:lnTo>
                  <a:lnTo>
                    <a:pt x="4030178" y="1292583"/>
                  </a:lnTo>
                  <a:lnTo>
                    <a:pt x="4023834" y="1217643"/>
                  </a:lnTo>
                  <a:lnTo>
                    <a:pt x="4011308" y="1143862"/>
                  </a:lnTo>
                  <a:lnTo>
                    <a:pt x="3992771" y="1071351"/>
                  </a:lnTo>
                  <a:lnTo>
                    <a:pt x="3968393" y="1000224"/>
                  </a:lnTo>
                  <a:lnTo>
                    <a:pt x="3938345" y="930592"/>
                  </a:lnTo>
                  <a:lnTo>
                    <a:pt x="3921247" y="896372"/>
                  </a:lnTo>
                  <a:lnTo>
                    <a:pt x="3902796" y="862568"/>
                  </a:lnTo>
                  <a:lnTo>
                    <a:pt x="3883011" y="829194"/>
                  </a:lnTo>
                  <a:lnTo>
                    <a:pt x="3861916" y="796264"/>
                  </a:lnTo>
                  <a:lnTo>
                    <a:pt x="3839531" y="763793"/>
                  </a:lnTo>
                  <a:lnTo>
                    <a:pt x="3815877" y="731794"/>
                  </a:lnTo>
                  <a:lnTo>
                    <a:pt x="3790975" y="700281"/>
                  </a:lnTo>
                  <a:lnTo>
                    <a:pt x="3764847" y="669269"/>
                  </a:lnTo>
                  <a:lnTo>
                    <a:pt x="3737515" y="638771"/>
                  </a:lnTo>
                  <a:lnTo>
                    <a:pt x="3708998" y="608802"/>
                  </a:lnTo>
                  <a:lnTo>
                    <a:pt x="3679320" y="579375"/>
                  </a:lnTo>
                  <a:lnTo>
                    <a:pt x="3648500" y="550505"/>
                  </a:lnTo>
                  <a:lnTo>
                    <a:pt x="3616560" y="522206"/>
                  </a:lnTo>
                  <a:lnTo>
                    <a:pt x="3583522" y="494491"/>
                  </a:lnTo>
                  <a:lnTo>
                    <a:pt x="3549407" y="467376"/>
                  </a:lnTo>
                  <a:lnTo>
                    <a:pt x="3514236" y="440873"/>
                  </a:lnTo>
                  <a:lnTo>
                    <a:pt x="3478030" y="414997"/>
                  </a:lnTo>
                  <a:lnTo>
                    <a:pt x="3440810" y="389763"/>
                  </a:lnTo>
                  <a:lnTo>
                    <a:pt x="3402599" y="365183"/>
                  </a:lnTo>
                  <a:lnTo>
                    <a:pt x="3363417" y="341272"/>
                  </a:lnTo>
                  <a:lnTo>
                    <a:pt x="3323285" y="318045"/>
                  </a:lnTo>
                  <a:lnTo>
                    <a:pt x="3282224" y="295515"/>
                  </a:lnTo>
                  <a:lnTo>
                    <a:pt x="3240257" y="273696"/>
                  </a:lnTo>
                  <a:lnTo>
                    <a:pt x="3197404" y="252603"/>
                  </a:lnTo>
                  <a:lnTo>
                    <a:pt x="3153686" y="232249"/>
                  </a:lnTo>
                  <a:lnTo>
                    <a:pt x="3109126" y="212649"/>
                  </a:lnTo>
                  <a:lnTo>
                    <a:pt x="3063743" y="193816"/>
                  </a:lnTo>
                  <a:lnTo>
                    <a:pt x="3017560" y="175765"/>
                  </a:lnTo>
                  <a:lnTo>
                    <a:pt x="2970597" y="158509"/>
                  </a:lnTo>
                  <a:lnTo>
                    <a:pt x="2922876" y="142064"/>
                  </a:lnTo>
                  <a:lnTo>
                    <a:pt x="2874419" y="126442"/>
                  </a:lnTo>
                  <a:lnTo>
                    <a:pt x="2825245" y="111657"/>
                  </a:lnTo>
                  <a:lnTo>
                    <a:pt x="2775378" y="97725"/>
                  </a:lnTo>
                  <a:lnTo>
                    <a:pt x="2724838" y="84659"/>
                  </a:lnTo>
                  <a:lnTo>
                    <a:pt x="2673645" y="72473"/>
                  </a:lnTo>
                  <a:lnTo>
                    <a:pt x="2621823" y="61181"/>
                  </a:lnTo>
                  <a:lnTo>
                    <a:pt x="2569391" y="50797"/>
                  </a:lnTo>
                  <a:lnTo>
                    <a:pt x="2516372" y="41335"/>
                  </a:lnTo>
                  <a:lnTo>
                    <a:pt x="2462785" y="32810"/>
                  </a:lnTo>
                  <a:lnTo>
                    <a:pt x="2408654" y="25235"/>
                  </a:lnTo>
                  <a:lnTo>
                    <a:pt x="2353998" y="18624"/>
                  </a:lnTo>
                  <a:lnTo>
                    <a:pt x="2298840" y="12992"/>
                  </a:lnTo>
                  <a:lnTo>
                    <a:pt x="2243200" y="8352"/>
                  </a:lnTo>
                  <a:lnTo>
                    <a:pt x="2187100" y="4719"/>
                  </a:lnTo>
                  <a:lnTo>
                    <a:pt x="2130561" y="2106"/>
                  </a:lnTo>
                  <a:lnTo>
                    <a:pt x="2073605" y="529"/>
                  </a:lnTo>
                  <a:lnTo>
                    <a:pt x="2016251" y="0"/>
                  </a:lnTo>
                  <a:close/>
                </a:path>
              </a:pathLst>
            </a:custGeom>
            <a:ln w="12700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45905" y="4251960"/>
              <a:ext cx="792480" cy="504825"/>
            </a:xfrm>
            <a:custGeom>
              <a:avLst/>
              <a:gdLst/>
              <a:ahLst/>
              <a:cxnLst/>
              <a:rect l="l" t="t" r="r" b="b"/>
              <a:pathLst>
                <a:path w="792480" h="504825">
                  <a:moveTo>
                    <a:pt x="792479" y="252984"/>
                  </a:moveTo>
                  <a:lnTo>
                    <a:pt x="775630" y="179740"/>
                  </a:lnTo>
                  <a:lnTo>
                    <a:pt x="755505" y="146120"/>
                  </a:lnTo>
                  <a:lnTo>
                    <a:pt x="728414" y="115015"/>
                  </a:lnTo>
                  <a:lnTo>
                    <a:pt x="694982" y="86809"/>
                  </a:lnTo>
                  <a:lnTo>
                    <a:pt x="655835" y="61887"/>
                  </a:lnTo>
                  <a:lnTo>
                    <a:pt x="611596" y="40633"/>
                  </a:lnTo>
                  <a:lnTo>
                    <a:pt x="562893" y="23433"/>
                  </a:lnTo>
                  <a:lnTo>
                    <a:pt x="510348" y="10671"/>
                  </a:lnTo>
                  <a:lnTo>
                    <a:pt x="454589" y="2731"/>
                  </a:lnTo>
                  <a:lnTo>
                    <a:pt x="396239" y="0"/>
                  </a:lnTo>
                  <a:lnTo>
                    <a:pt x="337544" y="2731"/>
                  </a:lnTo>
                  <a:lnTo>
                    <a:pt x="281570" y="10671"/>
                  </a:lnTo>
                  <a:lnTo>
                    <a:pt x="228921" y="23433"/>
                  </a:lnTo>
                  <a:lnTo>
                    <a:pt x="180204" y="40633"/>
                  </a:lnTo>
                  <a:lnTo>
                    <a:pt x="136021" y="61887"/>
                  </a:lnTo>
                  <a:lnTo>
                    <a:pt x="96977" y="86809"/>
                  </a:lnTo>
                  <a:lnTo>
                    <a:pt x="63677" y="115015"/>
                  </a:lnTo>
                  <a:lnTo>
                    <a:pt x="36725" y="146120"/>
                  </a:lnTo>
                  <a:lnTo>
                    <a:pt x="16725" y="179740"/>
                  </a:lnTo>
                  <a:lnTo>
                    <a:pt x="0" y="252984"/>
                  </a:lnTo>
                  <a:lnTo>
                    <a:pt x="4282" y="290099"/>
                  </a:lnTo>
                  <a:lnTo>
                    <a:pt x="36725" y="358909"/>
                  </a:lnTo>
                  <a:lnTo>
                    <a:pt x="63677" y="389821"/>
                  </a:lnTo>
                  <a:lnTo>
                    <a:pt x="96977" y="417881"/>
                  </a:lnTo>
                  <a:lnTo>
                    <a:pt x="136021" y="442699"/>
                  </a:lnTo>
                  <a:lnTo>
                    <a:pt x="180204" y="463883"/>
                  </a:lnTo>
                  <a:lnTo>
                    <a:pt x="228921" y="481041"/>
                  </a:lnTo>
                  <a:lnTo>
                    <a:pt x="281570" y="493781"/>
                  </a:lnTo>
                  <a:lnTo>
                    <a:pt x="337544" y="501713"/>
                  </a:lnTo>
                  <a:lnTo>
                    <a:pt x="396239" y="504443"/>
                  </a:lnTo>
                  <a:lnTo>
                    <a:pt x="454589" y="501713"/>
                  </a:lnTo>
                  <a:lnTo>
                    <a:pt x="510348" y="493781"/>
                  </a:lnTo>
                  <a:lnTo>
                    <a:pt x="562893" y="481041"/>
                  </a:lnTo>
                  <a:lnTo>
                    <a:pt x="611596" y="463883"/>
                  </a:lnTo>
                  <a:lnTo>
                    <a:pt x="655835" y="442699"/>
                  </a:lnTo>
                  <a:lnTo>
                    <a:pt x="694982" y="417881"/>
                  </a:lnTo>
                  <a:lnTo>
                    <a:pt x="728414" y="389821"/>
                  </a:lnTo>
                  <a:lnTo>
                    <a:pt x="755505" y="358909"/>
                  </a:lnTo>
                  <a:lnTo>
                    <a:pt x="775630" y="325538"/>
                  </a:lnTo>
                  <a:lnTo>
                    <a:pt x="792479" y="252984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45905" y="4251960"/>
              <a:ext cx="792480" cy="504825"/>
            </a:xfrm>
            <a:custGeom>
              <a:avLst/>
              <a:gdLst/>
              <a:ahLst/>
              <a:cxnLst/>
              <a:rect l="l" t="t" r="r" b="b"/>
              <a:pathLst>
                <a:path w="792480" h="504825">
                  <a:moveTo>
                    <a:pt x="396239" y="0"/>
                  </a:moveTo>
                  <a:lnTo>
                    <a:pt x="337544" y="2731"/>
                  </a:lnTo>
                  <a:lnTo>
                    <a:pt x="281570" y="10671"/>
                  </a:lnTo>
                  <a:lnTo>
                    <a:pt x="228921" y="23433"/>
                  </a:lnTo>
                  <a:lnTo>
                    <a:pt x="180204" y="40633"/>
                  </a:lnTo>
                  <a:lnTo>
                    <a:pt x="136021" y="61887"/>
                  </a:lnTo>
                  <a:lnTo>
                    <a:pt x="96977" y="86809"/>
                  </a:lnTo>
                  <a:lnTo>
                    <a:pt x="63677" y="115015"/>
                  </a:lnTo>
                  <a:lnTo>
                    <a:pt x="36725" y="146120"/>
                  </a:lnTo>
                  <a:lnTo>
                    <a:pt x="16725" y="179740"/>
                  </a:lnTo>
                  <a:lnTo>
                    <a:pt x="0" y="252984"/>
                  </a:lnTo>
                  <a:lnTo>
                    <a:pt x="4282" y="290099"/>
                  </a:lnTo>
                  <a:lnTo>
                    <a:pt x="36725" y="358909"/>
                  </a:lnTo>
                  <a:lnTo>
                    <a:pt x="63677" y="389821"/>
                  </a:lnTo>
                  <a:lnTo>
                    <a:pt x="96977" y="417881"/>
                  </a:lnTo>
                  <a:lnTo>
                    <a:pt x="136021" y="442699"/>
                  </a:lnTo>
                  <a:lnTo>
                    <a:pt x="180204" y="463883"/>
                  </a:lnTo>
                  <a:lnTo>
                    <a:pt x="228921" y="481041"/>
                  </a:lnTo>
                  <a:lnTo>
                    <a:pt x="281570" y="493781"/>
                  </a:lnTo>
                  <a:lnTo>
                    <a:pt x="337544" y="501713"/>
                  </a:lnTo>
                  <a:lnTo>
                    <a:pt x="396239" y="504443"/>
                  </a:lnTo>
                  <a:lnTo>
                    <a:pt x="454589" y="501713"/>
                  </a:lnTo>
                  <a:lnTo>
                    <a:pt x="510348" y="493781"/>
                  </a:lnTo>
                  <a:lnTo>
                    <a:pt x="562893" y="481041"/>
                  </a:lnTo>
                  <a:lnTo>
                    <a:pt x="611596" y="463883"/>
                  </a:lnTo>
                  <a:lnTo>
                    <a:pt x="655835" y="442699"/>
                  </a:lnTo>
                  <a:lnTo>
                    <a:pt x="694982" y="417881"/>
                  </a:lnTo>
                  <a:lnTo>
                    <a:pt x="728414" y="389821"/>
                  </a:lnTo>
                  <a:lnTo>
                    <a:pt x="755505" y="358909"/>
                  </a:lnTo>
                  <a:lnTo>
                    <a:pt x="775630" y="325538"/>
                  </a:lnTo>
                  <a:lnTo>
                    <a:pt x="792479" y="252984"/>
                  </a:lnTo>
                  <a:lnTo>
                    <a:pt x="788163" y="215489"/>
                  </a:lnTo>
                  <a:lnTo>
                    <a:pt x="755505" y="146120"/>
                  </a:lnTo>
                  <a:lnTo>
                    <a:pt x="728414" y="115015"/>
                  </a:lnTo>
                  <a:lnTo>
                    <a:pt x="694982" y="86809"/>
                  </a:lnTo>
                  <a:lnTo>
                    <a:pt x="655835" y="61887"/>
                  </a:lnTo>
                  <a:lnTo>
                    <a:pt x="611596" y="40633"/>
                  </a:lnTo>
                  <a:lnTo>
                    <a:pt x="562893" y="23433"/>
                  </a:lnTo>
                  <a:lnTo>
                    <a:pt x="510348" y="10671"/>
                  </a:lnTo>
                  <a:lnTo>
                    <a:pt x="454589" y="2731"/>
                  </a:lnTo>
                  <a:lnTo>
                    <a:pt x="396239" y="0"/>
                  </a:lnTo>
                  <a:close/>
                </a:path>
              </a:pathLst>
            </a:custGeom>
            <a:ln w="12700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62157" y="3461004"/>
              <a:ext cx="792480" cy="502920"/>
            </a:xfrm>
            <a:custGeom>
              <a:avLst/>
              <a:gdLst/>
              <a:ahLst/>
              <a:cxnLst/>
              <a:rect l="l" t="t" r="r" b="b"/>
              <a:pathLst>
                <a:path w="792479" h="502920">
                  <a:moveTo>
                    <a:pt x="792467" y="251459"/>
                  </a:moveTo>
                  <a:lnTo>
                    <a:pt x="775618" y="178905"/>
                  </a:lnTo>
                  <a:lnTo>
                    <a:pt x="755495" y="145534"/>
                  </a:lnTo>
                  <a:lnTo>
                    <a:pt x="728405" y="114622"/>
                  </a:lnTo>
                  <a:lnTo>
                    <a:pt x="694975" y="86562"/>
                  </a:lnTo>
                  <a:lnTo>
                    <a:pt x="655829" y="61744"/>
                  </a:lnTo>
                  <a:lnTo>
                    <a:pt x="611593" y="40560"/>
                  </a:lnTo>
                  <a:lnTo>
                    <a:pt x="562890" y="23402"/>
                  </a:lnTo>
                  <a:lnTo>
                    <a:pt x="510347" y="10662"/>
                  </a:lnTo>
                  <a:lnTo>
                    <a:pt x="454589" y="2730"/>
                  </a:lnTo>
                  <a:lnTo>
                    <a:pt x="396239" y="0"/>
                  </a:lnTo>
                  <a:lnTo>
                    <a:pt x="337547" y="2730"/>
                  </a:lnTo>
                  <a:lnTo>
                    <a:pt x="281574" y="10662"/>
                  </a:lnTo>
                  <a:lnTo>
                    <a:pt x="228927" y="23402"/>
                  </a:lnTo>
                  <a:lnTo>
                    <a:pt x="180209" y="40560"/>
                  </a:lnTo>
                  <a:lnTo>
                    <a:pt x="136026" y="61744"/>
                  </a:lnTo>
                  <a:lnTo>
                    <a:pt x="96981" y="86562"/>
                  </a:lnTo>
                  <a:lnTo>
                    <a:pt x="63680" y="114622"/>
                  </a:lnTo>
                  <a:lnTo>
                    <a:pt x="36727" y="145534"/>
                  </a:lnTo>
                  <a:lnTo>
                    <a:pt x="16726" y="178905"/>
                  </a:lnTo>
                  <a:lnTo>
                    <a:pt x="0" y="251460"/>
                  </a:lnTo>
                  <a:lnTo>
                    <a:pt x="4282" y="288575"/>
                  </a:lnTo>
                  <a:lnTo>
                    <a:pt x="36727" y="357385"/>
                  </a:lnTo>
                  <a:lnTo>
                    <a:pt x="63680" y="388297"/>
                  </a:lnTo>
                  <a:lnTo>
                    <a:pt x="96981" y="416357"/>
                  </a:lnTo>
                  <a:lnTo>
                    <a:pt x="136026" y="441175"/>
                  </a:lnTo>
                  <a:lnTo>
                    <a:pt x="180209" y="462359"/>
                  </a:lnTo>
                  <a:lnTo>
                    <a:pt x="228927" y="479517"/>
                  </a:lnTo>
                  <a:lnTo>
                    <a:pt x="281574" y="492257"/>
                  </a:lnTo>
                  <a:lnTo>
                    <a:pt x="337547" y="500189"/>
                  </a:lnTo>
                  <a:lnTo>
                    <a:pt x="396239" y="502920"/>
                  </a:lnTo>
                  <a:lnTo>
                    <a:pt x="454589" y="500189"/>
                  </a:lnTo>
                  <a:lnTo>
                    <a:pt x="510347" y="492257"/>
                  </a:lnTo>
                  <a:lnTo>
                    <a:pt x="562890" y="479517"/>
                  </a:lnTo>
                  <a:lnTo>
                    <a:pt x="611593" y="462359"/>
                  </a:lnTo>
                  <a:lnTo>
                    <a:pt x="655829" y="441175"/>
                  </a:lnTo>
                  <a:lnTo>
                    <a:pt x="694975" y="416357"/>
                  </a:lnTo>
                  <a:lnTo>
                    <a:pt x="728405" y="388297"/>
                  </a:lnTo>
                  <a:lnTo>
                    <a:pt x="755495" y="357385"/>
                  </a:lnTo>
                  <a:lnTo>
                    <a:pt x="775618" y="324014"/>
                  </a:lnTo>
                  <a:lnTo>
                    <a:pt x="792467" y="25145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62157" y="3461004"/>
              <a:ext cx="792480" cy="502920"/>
            </a:xfrm>
            <a:custGeom>
              <a:avLst/>
              <a:gdLst/>
              <a:ahLst/>
              <a:cxnLst/>
              <a:rect l="l" t="t" r="r" b="b"/>
              <a:pathLst>
                <a:path w="792479" h="502920">
                  <a:moveTo>
                    <a:pt x="396239" y="0"/>
                  </a:moveTo>
                  <a:lnTo>
                    <a:pt x="337547" y="2730"/>
                  </a:lnTo>
                  <a:lnTo>
                    <a:pt x="281574" y="10662"/>
                  </a:lnTo>
                  <a:lnTo>
                    <a:pt x="228927" y="23402"/>
                  </a:lnTo>
                  <a:lnTo>
                    <a:pt x="180209" y="40560"/>
                  </a:lnTo>
                  <a:lnTo>
                    <a:pt x="136026" y="61744"/>
                  </a:lnTo>
                  <a:lnTo>
                    <a:pt x="96981" y="86562"/>
                  </a:lnTo>
                  <a:lnTo>
                    <a:pt x="63680" y="114622"/>
                  </a:lnTo>
                  <a:lnTo>
                    <a:pt x="36727" y="145534"/>
                  </a:lnTo>
                  <a:lnTo>
                    <a:pt x="16726" y="178905"/>
                  </a:lnTo>
                  <a:lnTo>
                    <a:pt x="0" y="251460"/>
                  </a:lnTo>
                  <a:lnTo>
                    <a:pt x="4282" y="288575"/>
                  </a:lnTo>
                  <a:lnTo>
                    <a:pt x="36727" y="357385"/>
                  </a:lnTo>
                  <a:lnTo>
                    <a:pt x="63680" y="388297"/>
                  </a:lnTo>
                  <a:lnTo>
                    <a:pt x="96981" y="416357"/>
                  </a:lnTo>
                  <a:lnTo>
                    <a:pt x="136026" y="441175"/>
                  </a:lnTo>
                  <a:lnTo>
                    <a:pt x="180209" y="462359"/>
                  </a:lnTo>
                  <a:lnTo>
                    <a:pt x="228927" y="479517"/>
                  </a:lnTo>
                  <a:lnTo>
                    <a:pt x="281574" y="492257"/>
                  </a:lnTo>
                  <a:lnTo>
                    <a:pt x="337547" y="500189"/>
                  </a:lnTo>
                  <a:lnTo>
                    <a:pt x="396239" y="502920"/>
                  </a:lnTo>
                  <a:lnTo>
                    <a:pt x="454589" y="500189"/>
                  </a:lnTo>
                  <a:lnTo>
                    <a:pt x="510347" y="492257"/>
                  </a:lnTo>
                  <a:lnTo>
                    <a:pt x="562890" y="479517"/>
                  </a:lnTo>
                  <a:lnTo>
                    <a:pt x="611593" y="462359"/>
                  </a:lnTo>
                  <a:lnTo>
                    <a:pt x="655829" y="441175"/>
                  </a:lnTo>
                  <a:lnTo>
                    <a:pt x="694975" y="416357"/>
                  </a:lnTo>
                  <a:lnTo>
                    <a:pt x="728405" y="388297"/>
                  </a:lnTo>
                  <a:lnTo>
                    <a:pt x="755495" y="357385"/>
                  </a:lnTo>
                  <a:lnTo>
                    <a:pt x="775618" y="324014"/>
                  </a:lnTo>
                  <a:lnTo>
                    <a:pt x="792467" y="251459"/>
                  </a:lnTo>
                  <a:lnTo>
                    <a:pt x="788150" y="214344"/>
                  </a:lnTo>
                  <a:lnTo>
                    <a:pt x="755495" y="145534"/>
                  </a:lnTo>
                  <a:lnTo>
                    <a:pt x="728405" y="114622"/>
                  </a:lnTo>
                  <a:lnTo>
                    <a:pt x="694975" y="86562"/>
                  </a:lnTo>
                  <a:lnTo>
                    <a:pt x="655829" y="61744"/>
                  </a:lnTo>
                  <a:lnTo>
                    <a:pt x="611593" y="40560"/>
                  </a:lnTo>
                  <a:lnTo>
                    <a:pt x="562890" y="23402"/>
                  </a:lnTo>
                  <a:lnTo>
                    <a:pt x="510347" y="10662"/>
                  </a:lnTo>
                  <a:lnTo>
                    <a:pt x="454589" y="2730"/>
                  </a:lnTo>
                  <a:lnTo>
                    <a:pt x="396239" y="0"/>
                  </a:lnTo>
                  <a:close/>
                </a:path>
              </a:pathLst>
            </a:custGeom>
            <a:ln w="12700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493647" y="3536696"/>
            <a:ext cx="7302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Switch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311027" y="4317238"/>
            <a:ext cx="805180" cy="517525"/>
            <a:chOff x="4311027" y="4317238"/>
            <a:chExt cx="805180" cy="517525"/>
          </a:xfrm>
        </p:grpSpPr>
        <p:sp>
          <p:nvSpPr>
            <p:cNvPr id="13" name="object 13"/>
            <p:cNvSpPr/>
            <p:nvPr/>
          </p:nvSpPr>
          <p:spPr>
            <a:xfrm>
              <a:off x="4317377" y="4323588"/>
              <a:ext cx="792480" cy="504825"/>
            </a:xfrm>
            <a:custGeom>
              <a:avLst/>
              <a:gdLst/>
              <a:ahLst/>
              <a:cxnLst/>
              <a:rect l="l" t="t" r="r" b="b"/>
              <a:pathLst>
                <a:path w="792479" h="504825">
                  <a:moveTo>
                    <a:pt x="792479" y="251459"/>
                  </a:moveTo>
                  <a:lnTo>
                    <a:pt x="775630" y="178905"/>
                  </a:lnTo>
                  <a:lnTo>
                    <a:pt x="755505" y="145534"/>
                  </a:lnTo>
                  <a:lnTo>
                    <a:pt x="728414" y="114622"/>
                  </a:lnTo>
                  <a:lnTo>
                    <a:pt x="694982" y="86562"/>
                  </a:lnTo>
                  <a:lnTo>
                    <a:pt x="655835" y="61744"/>
                  </a:lnTo>
                  <a:lnTo>
                    <a:pt x="611596" y="40560"/>
                  </a:lnTo>
                  <a:lnTo>
                    <a:pt x="562893" y="23402"/>
                  </a:lnTo>
                  <a:lnTo>
                    <a:pt x="510348" y="10662"/>
                  </a:lnTo>
                  <a:lnTo>
                    <a:pt x="454589" y="2730"/>
                  </a:lnTo>
                  <a:lnTo>
                    <a:pt x="396239" y="0"/>
                  </a:lnTo>
                  <a:lnTo>
                    <a:pt x="337547" y="2730"/>
                  </a:lnTo>
                  <a:lnTo>
                    <a:pt x="281574" y="10662"/>
                  </a:lnTo>
                  <a:lnTo>
                    <a:pt x="228927" y="23402"/>
                  </a:lnTo>
                  <a:lnTo>
                    <a:pt x="180209" y="40560"/>
                  </a:lnTo>
                  <a:lnTo>
                    <a:pt x="136026" y="61744"/>
                  </a:lnTo>
                  <a:lnTo>
                    <a:pt x="96981" y="86562"/>
                  </a:lnTo>
                  <a:lnTo>
                    <a:pt x="63680" y="114622"/>
                  </a:lnTo>
                  <a:lnTo>
                    <a:pt x="36727" y="145534"/>
                  </a:lnTo>
                  <a:lnTo>
                    <a:pt x="16726" y="178905"/>
                  </a:lnTo>
                  <a:lnTo>
                    <a:pt x="0" y="251460"/>
                  </a:lnTo>
                  <a:lnTo>
                    <a:pt x="4282" y="288954"/>
                  </a:lnTo>
                  <a:lnTo>
                    <a:pt x="36727" y="358323"/>
                  </a:lnTo>
                  <a:lnTo>
                    <a:pt x="63680" y="389428"/>
                  </a:lnTo>
                  <a:lnTo>
                    <a:pt x="96981" y="417634"/>
                  </a:lnTo>
                  <a:lnTo>
                    <a:pt x="136026" y="442556"/>
                  </a:lnTo>
                  <a:lnTo>
                    <a:pt x="180209" y="463810"/>
                  </a:lnTo>
                  <a:lnTo>
                    <a:pt x="228927" y="481010"/>
                  </a:lnTo>
                  <a:lnTo>
                    <a:pt x="281574" y="493772"/>
                  </a:lnTo>
                  <a:lnTo>
                    <a:pt x="337547" y="501712"/>
                  </a:lnTo>
                  <a:lnTo>
                    <a:pt x="396239" y="504444"/>
                  </a:lnTo>
                  <a:lnTo>
                    <a:pt x="454589" y="501712"/>
                  </a:lnTo>
                  <a:lnTo>
                    <a:pt x="510348" y="493772"/>
                  </a:lnTo>
                  <a:lnTo>
                    <a:pt x="562893" y="481010"/>
                  </a:lnTo>
                  <a:lnTo>
                    <a:pt x="611596" y="463810"/>
                  </a:lnTo>
                  <a:lnTo>
                    <a:pt x="655835" y="442556"/>
                  </a:lnTo>
                  <a:lnTo>
                    <a:pt x="694982" y="417634"/>
                  </a:lnTo>
                  <a:lnTo>
                    <a:pt x="728414" y="389428"/>
                  </a:lnTo>
                  <a:lnTo>
                    <a:pt x="755505" y="358323"/>
                  </a:lnTo>
                  <a:lnTo>
                    <a:pt x="775630" y="324703"/>
                  </a:lnTo>
                  <a:lnTo>
                    <a:pt x="792479" y="25145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17377" y="4323588"/>
              <a:ext cx="792480" cy="504825"/>
            </a:xfrm>
            <a:custGeom>
              <a:avLst/>
              <a:gdLst/>
              <a:ahLst/>
              <a:cxnLst/>
              <a:rect l="l" t="t" r="r" b="b"/>
              <a:pathLst>
                <a:path w="792479" h="504825">
                  <a:moveTo>
                    <a:pt x="396239" y="0"/>
                  </a:moveTo>
                  <a:lnTo>
                    <a:pt x="337547" y="2730"/>
                  </a:lnTo>
                  <a:lnTo>
                    <a:pt x="281574" y="10662"/>
                  </a:lnTo>
                  <a:lnTo>
                    <a:pt x="228927" y="23402"/>
                  </a:lnTo>
                  <a:lnTo>
                    <a:pt x="180209" y="40560"/>
                  </a:lnTo>
                  <a:lnTo>
                    <a:pt x="136026" y="61744"/>
                  </a:lnTo>
                  <a:lnTo>
                    <a:pt x="96981" y="86562"/>
                  </a:lnTo>
                  <a:lnTo>
                    <a:pt x="63680" y="114622"/>
                  </a:lnTo>
                  <a:lnTo>
                    <a:pt x="36727" y="145534"/>
                  </a:lnTo>
                  <a:lnTo>
                    <a:pt x="16726" y="178905"/>
                  </a:lnTo>
                  <a:lnTo>
                    <a:pt x="0" y="251460"/>
                  </a:lnTo>
                  <a:lnTo>
                    <a:pt x="4282" y="288954"/>
                  </a:lnTo>
                  <a:lnTo>
                    <a:pt x="36727" y="358323"/>
                  </a:lnTo>
                  <a:lnTo>
                    <a:pt x="63680" y="389428"/>
                  </a:lnTo>
                  <a:lnTo>
                    <a:pt x="96981" y="417634"/>
                  </a:lnTo>
                  <a:lnTo>
                    <a:pt x="136026" y="442556"/>
                  </a:lnTo>
                  <a:lnTo>
                    <a:pt x="180209" y="463810"/>
                  </a:lnTo>
                  <a:lnTo>
                    <a:pt x="228927" y="481010"/>
                  </a:lnTo>
                  <a:lnTo>
                    <a:pt x="281574" y="493772"/>
                  </a:lnTo>
                  <a:lnTo>
                    <a:pt x="337547" y="501712"/>
                  </a:lnTo>
                  <a:lnTo>
                    <a:pt x="396239" y="504444"/>
                  </a:lnTo>
                  <a:lnTo>
                    <a:pt x="454589" y="501712"/>
                  </a:lnTo>
                  <a:lnTo>
                    <a:pt x="510348" y="493772"/>
                  </a:lnTo>
                  <a:lnTo>
                    <a:pt x="562893" y="481010"/>
                  </a:lnTo>
                  <a:lnTo>
                    <a:pt x="611596" y="463810"/>
                  </a:lnTo>
                  <a:lnTo>
                    <a:pt x="655835" y="442556"/>
                  </a:lnTo>
                  <a:lnTo>
                    <a:pt x="694982" y="417634"/>
                  </a:lnTo>
                  <a:lnTo>
                    <a:pt x="728414" y="389428"/>
                  </a:lnTo>
                  <a:lnTo>
                    <a:pt x="755505" y="358323"/>
                  </a:lnTo>
                  <a:lnTo>
                    <a:pt x="775630" y="324703"/>
                  </a:lnTo>
                  <a:lnTo>
                    <a:pt x="792479" y="251459"/>
                  </a:lnTo>
                  <a:lnTo>
                    <a:pt x="788163" y="214344"/>
                  </a:lnTo>
                  <a:lnTo>
                    <a:pt x="755505" y="145534"/>
                  </a:lnTo>
                  <a:lnTo>
                    <a:pt x="728414" y="114622"/>
                  </a:lnTo>
                  <a:lnTo>
                    <a:pt x="694982" y="86562"/>
                  </a:lnTo>
                  <a:lnTo>
                    <a:pt x="655835" y="61744"/>
                  </a:lnTo>
                  <a:lnTo>
                    <a:pt x="611596" y="40560"/>
                  </a:lnTo>
                  <a:lnTo>
                    <a:pt x="562893" y="23402"/>
                  </a:lnTo>
                  <a:lnTo>
                    <a:pt x="510348" y="10662"/>
                  </a:lnTo>
                  <a:lnTo>
                    <a:pt x="454589" y="2730"/>
                  </a:lnTo>
                  <a:lnTo>
                    <a:pt x="396239" y="0"/>
                  </a:lnTo>
                  <a:close/>
                </a:path>
              </a:pathLst>
            </a:custGeom>
            <a:ln w="12700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48867" y="4400803"/>
            <a:ext cx="7302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Switch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96519" y="2951797"/>
            <a:ext cx="6082665" cy="2842895"/>
            <a:chOff x="496519" y="2951797"/>
            <a:chExt cx="6082665" cy="2842895"/>
          </a:xfrm>
        </p:grpSpPr>
        <p:sp>
          <p:nvSpPr>
            <p:cNvPr id="17" name="object 17"/>
            <p:cNvSpPr/>
            <p:nvPr/>
          </p:nvSpPr>
          <p:spPr>
            <a:xfrm>
              <a:off x="5972810" y="533095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22479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22479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72441" y="533247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7075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227075" y="457200"/>
                  </a:lnTo>
                  <a:close/>
                </a:path>
                <a:path w="457200" h="457200">
                  <a:moveTo>
                    <a:pt x="76200" y="286512"/>
                  </a:moveTo>
                  <a:lnTo>
                    <a:pt x="76200" y="300227"/>
                  </a:lnTo>
                  <a:lnTo>
                    <a:pt x="73151" y="307848"/>
                  </a:lnTo>
                  <a:lnTo>
                    <a:pt x="65519" y="316991"/>
                  </a:lnTo>
                  <a:lnTo>
                    <a:pt x="56388" y="326136"/>
                  </a:lnTo>
                  <a:lnTo>
                    <a:pt x="48755" y="335279"/>
                  </a:lnTo>
                  <a:lnTo>
                    <a:pt x="44183" y="342900"/>
                  </a:lnTo>
                  <a:lnTo>
                    <a:pt x="41135" y="350520"/>
                  </a:lnTo>
                  <a:lnTo>
                    <a:pt x="38100" y="359663"/>
                  </a:lnTo>
                  <a:lnTo>
                    <a:pt x="39624" y="368808"/>
                  </a:lnTo>
                  <a:lnTo>
                    <a:pt x="42659" y="379475"/>
                  </a:lnTo>
                  <a:lnTo>
                    <a:pt x="48755" y="387096"/>
                  </a:lnTo>
                  <a:lnTo>
                    <a:pt x="54864" y="396239"/>
                  </a:lnTo>
                  <a:lnTo>
                    <a:pt x="65519" y="403860"/>
                  </a:lnTo>
                  <a:lnTo>
                    <a:pt x="76200" y="413003"/>
                  </a:lnTo>
                  <a:lnTo>
                    <a:pt x="92964" y="417575"/>
                  </a:lnTo>
                  <a:lnTo>
                    <a:pt x="124955" y="417575"/>
                  </a:lnTo>
                  <a:lnTo>
                    <a:pt x="135636" y="413003"/>
                  </a:lnTo>
                  <a:lnTo>
                    <a:pt x="167640" y="387096"/>
                  </a:lnTo>
                  <a:lnTo>
                    <a:pt x="176771" y="368808"/>
                  </a:lnTo>
                  <a:lnTo>
                    <a:pt x="176771" y="358139"/>
                  </a:lnTo>
                  <a:lnTo>
                    <a:pt x="173736" y="342900"/>
                  </a:lnTo>
                  <a:lnTo>
                    <a:pt x="167640" y="335279"/>
                  </a:lnTo>
                  <a:lnTo>
                    <a:pt x="161531" y="326136"/>
                  </a:lnTo>
                  <a:lnTo>
                    <a:pt x="152400" y="316991"/>
                  </a:lnTo>
                  <a:lnTo>
                    <a:pt x="146304" y="309372"/>
                  </a:lnTo>
                  <a:lnTo>
                    <a:pt x="140195" y="300227"/>
                  </a:lnTo>
                  <a:lnTo>
                    <a:pt x="140195" y="160020"/>
                  </a:lnTo>
                  <a:lnTo>
                    <a:pt x="146304" y="147827"/>
                  </a:lnTo>
                  <a:lnTo>
                    <a:pt x="153924" y="138684"/>
                  </a:lnTo>
                  <a:lnTo>
                    <a:pt x="163055" y="129539"/>
                  </a:lnTo>
                  <a:lnTo>
                    <a:pt x="167640" y="121920"/>
                  </a:lnTo>
                  <a:lnTo>
                    <a:pt x="170688" y="117348"/>
                  </a:lnTo>
                  <a:lnTo>
                    <a:pt x="175247" y="108203"/>
                  </a:lnTo>
                  <a:lnTo>
                    <a:pt x="178295" y="97536"/>
                  </a:lnTo>
                  <a:lnTo>
                    <a:pt x="176771" y="86868"/>
                  </a:lnTo>
                  <a:lnTo>
                    <a:pt x="149351" y="53339"/>
                  </a:lnTo>
                  <a:lnTo>
                    <a:pt x="108204" y="41148"/>
                  </a:lnTo>
                  <a:lnTo>
                    <a:pt x="89903" y="42672"/>
                  </a:lnTo>
                  <a:lnTo>
                    <a:pt x="54864" y="60960"/>
                  </a:lnTo>
                  <a:lnTo>
                    <a:pt x="38100" y="91439"/>
                  </a:lnTo>
                  <a:lnTo>
                    <a:pt x="38100" y="100584"/>
                  </a:lnTo>
                  <a:lnTo>
                    <a:pt x="39624" y="108203"/>
                  </a:lnTo>
                  <a:lnTo>
                    <a:pt x="44183" y="117348"/>
                  </a:lnTo>
                  <a:lnTo>
                    <a:pt x="48755" y="123444"/>
                  </a:lnTo>
                  <a:lnTo>
                    <a:pt x="54864" y="129539"/>
                  </a:lnTo>
                  <a:lnTo>
                    <a:pt x="63995" y="140208"/>
                  </a:lnTo>
                  <a:lnTo>
                    <a:pt x="70104" y="147827"/>
                  </a:lnTo>
                  <a:lnTo>
                    <a:pt x="76200" y="160020"/>
                  </a:lnTo>
                  <a:lnTo>
                    <a:pt x="76200" y="286512"/>
                  </a:lnTo>
                  <a:close/>
                </a:path>
                <a:path w="457200" h="457200">
                  <a:moveTo>
                    <a:pt x="405371" y="39624"/>
                  </a:moveTo>
                  <a:lnTo>
                    <a:pt x="405371" y="173736"/>
                  </a:lnTo>
                  <a:lnTo>
                    <a:pt x="214871" y="173736"/>
                  </a:lnTo>
                  <a:lnTo>
                    <a:pt x="214871" y="39624"/>
                  </a:lnTo>
                  <a:lnTo>
                    <a:pt x="405371" y="39624"/>
                  </a:lnTo>
                  <a:close/>
                </a:path>
                <a:path w="457200" h="457200">
                  <a:moveTo>
                    <a:pt x="399288" y="199644"/>
                  </a:moveTo>
                  <a:lnTo>
                    <a:pt x="399288" y="213360"/>
                  </a:lnTo>
                  <a:lnTo>
                    <a:pt x="220980" y="213360"/>
                  </a:lnTo>
                  <a:lnTo>
                    <a:pt x="220980" y="199644"/>
                  </a:lnTo>
                  <a:lnTo>
                    <a:pt x="399288" y="199644"/>
                  </a:lnTo>
                  <a:close/>
                </a:path>
                <a:path w="457200" h="457200">
                  <a:moveTo>
                    <a:pt x="268224" y="233172"/>
                  </a:moveTo>
                  <a:lnTo>
                    <a:pt x="268224" y="259080"/>
                  </a:lnTo>
                  <a:lnTo>
                    <a:pt x="240792" y="259080"/>
                  </a:lnTo>
                  <a:lnTo>
                    <a:pt x="240792" y="233172"/>
                  </a:lnTo>
                  <a:lnTo>
                    <a:pt x="268224" y="233172"/>
                  </a:lnTo>
                  <a:close/>
                </a:path>
                <a:path w="457200" h="457200">
                  <a:moveTo>
                    <a:pt x="323088" y="233172"/>
                  </a:moveTo>
                  <a:lnTo>
                    <a:pt x="323088" y="259080"/>
                  </a:lnTo>
                  <a:lnTo>
                    <a:pt x="297180" y="259080"/>
                  </a:lnTo>
                  <a:lnTo>
                    <a:pt x="297180" y="233172"/>
                  </a:lnTo>
                  <a:lnTo>
                    <a:pt x="323088" y="233172"/>
                  </a:lnTo>
                  <a:close/>
                </a:path>
                <a:path w="457200" h="457200">
                  <a:moveTo>
                    <a:pt x="379475" y="233172"/>
                  </a:moveTo>
                  <a:lnTo>
                    <a:pt x="379475" y="259080"/>
                  </a:lnTo>
                  <a:lnTo>
                    <a:pt x="353568" y="259080"/>
                  </a:lnTo>
                  <a:lnTo>
                    <a:pt x="353568" y="233172"/>
                  </a:lnTo>
                  <a:lnTo>
                    <a:pt x="379475" y="233172"/>
                  </a:lnTo>
                  <a:close/>
                </a:path>
                <a:path w="457200" h="457200">
                  <a:moveTo>
                    <a:pt x="268224" y="274320"/>
                  </a:moveTo>
                  <a:lnTo>
                    <a:pt x="268224" y="300228"/>
                  </a:lnTo>
                  <a:lnTo>
                    <a:pt x="240792" y="300228"/>
                  </a:lnTo>
                  <a:lnTo>
                    <a:pt x="240792" y="274320"/>
                  </a:lnTo>
                  <a:lnTo>
                    <a:pt x="268224" y="274320"/>
                  </a:lnTo>
                  <a:close/>
                </a:path>
                <a:path w="457200" h="457200">
                  <a:moveTo>
                    <a:pt x="323088" y="274320"/>
                  </a:moveTo>
                  <a:lnTo>
                    <a:pt x="323088" y="300228"/>
                  </a:lnTo>
                  <a:lnTo>
                    <a:pt x="297180" y="300228"/>
                  </a:lnTo>
                  <a:lnTo>
                    <a:pt x="297180" y="274320"/>
                  </a:lnTo>
                  <a:lnTo>
                    <a:pt x="323088" y="274320"/>
                  </a:lnTo>
                  <a:close/>
                </a:path>
                <a:path w="457200" h="457200">
                  <a:moveTo>
                    <a:pt x="379475" y="274320"/>
                  </a:moveTo>
                  <a:lnTo>
                    <a:pt x="379475" y="300228"/>
                  </a:lnTo>
                  <a:lnTo>
                    <a:pt x="353568" y="300228"/>
                  </a:lnTo>
                  <a:lnTo>
                    <a:pt x="353568" y="274320"/>
                  </a:lnTo>
                  <a:lnTo>
                    <a:pt x="379475" y="274320"/>
                  </a:lnTo>
                  <a:close/>
                </a:path>
                <a:path w="457200" h="457200">
                  <a:moveTo>
                    <a:pt x="268224" y="315468"/>
                  </a:moveTo>
                  <a:lnTo>
                    <a:pt x="268224" y="341376"/>
                  </a:lnTo>
                  <a:lnTo>
                    <a:pt x="240792" y="341376"/>
                  </a:lnTo>
                  <a:lnTo>
                    <a:pt x="240792" y="315468"/>
                  </a:lnTo>
                  <a:lnTo>
                    <a:pt x="268224" y="315468"/>
                  </a:lnTo>
                  <a:close/>
                </a:path>
                <a:path w="457200" h="457200">
                  <a:moveTo>
                    <a:pt x="323088" y="315468"/>
                  </a:moveTo>
                  <a:lnTo>
                    <a:pt x="323088" y="341376"/>
                  </a:lnTo>
                  <a:lnTo>
                    <a:pt x="297180" y="341376"/>
                  </a:lnTo>
                  <a:lnTo>
                    <a:pt x="297180" y="315468"/>
                  </a:lnTo>
                  <a:lnTo>
                    <a:pt x="323088" y="315468"/>
                  </a:lnTo>
                  <a:close/>
                </a:path>
                <a:path w="457200" h="457200">
                  <a:moveTo>
                    <a:pt x="379475" y="315468"/>
                  </a:moveTo>
                  <a:lnTo>
                    <a:pt x="379475" y="341376"/>
                  </a:lnTo>
                  <a:lnTo>
                    <a:pt x="353568" y="341376"/>
                  </a:lnTo>
                  <a:lnTo>
                    <a:pt x="353568" y="315468"/>
                  </a:lnTo>
                  <a:lnTo>
                    <a:pt x="379475" y="315468"/>
                  </a:lnTo>
                  <a:close/>
                </a:path>
                <a:path w="457200" h="457200">
                  <a:moveTo>
                    <a:pt x="268224" y="356615"/>
                  </a:moveTo>
                  <a:lnTo>
                    <a:pt x="268224" y="382524"/>
                  </a:lnTo>
                  <a:lnTo>
                    <a:pt x="240792" y="382524"/>
                  </a:lnTo>
                  <a:lnTo>
                    <a:pt x="240792" y="356615"/>
                  </a:lnTo>
                  <a:lnTo>
                    <a:pt x="268224" y="356615"/>
                  </a:lnTo>
                  <a:close/>
                </a:path>
                <a:path w="457200" h="457200">
                  <a:moveTo>
                    <a:pt x="323088" y="356615"/>
                  </a:moveTo>
                  <a:lnTo>
                    <a:pt x="323088" y="382524"/>
                  </a:lnTo>
                  <a:lnTo>
                    <a:pt x="297180" y="382524"/>
                  </a:lnTo>
                  <a:lnTo>
                    <a:pt x="297180" y="356615"/>
                  </a:lnTo>
                  <a:lnTo>
                    <a:pt x="323088" y="356615"/>
                  </a:lnTo>
                  <a:close/>
                </a:path>
                <a:path w="457200" h="457200">
                  <a:moveTo>
                    <a:pt x="379475" y="356615"/>
                  </a:moveTo>
                  <a:lnTo>
                    <a:pt x="379475" y="382524"/>
                  </a:lnTo>
                  <a:lnTo>
                    <a:pt x="353568" y="382524"/>
                  </a:lnTo>
                  <a:lnTo>
                    <a:pt x="353568" y="356615"/>
                  </a:lnTo>
                  <a:lnTo>
                    <a:pt x="379475" y="356615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0380" y="425195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22606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22606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1281" y="425196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5539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225539" y="457200"/>
                  </a:lnTo>
                  <a:close/>
                </a:path>
                <a:path w="457200" h="457200">
                  <a:moveTo>
                    <a:pt x="74675" y="288036"/>
                  </a:moveTo>
                  <a:lnTo>
                    <a:pt x="74675" y="301751"/>
                  </a:lnTo>
                  <a:lnTo>
                    <a:pt x="71628" y="309372"/>
                  </a:lnTo>
                  <a:lnTo>
                    <a:pt x="63995" y="318515"/>
                  </a:lnTo>
                  <a:lnTo>
                    <a:pt x="54863" y="327660"/>
                  </a:lnTo>
                  <a:lnTo>
                    <a:pt x="48768" y="335279"/>
                  </a:lnTo>
                  <a:lnTo>
                    <a:pt x="42671" y="344424"/>
                  </a:lnTo>
                  <a:lnTo>
                    <a:pt x="39623" y="350519"/>
                  </a:lnTo>
                  <a:lnTo>
                    <a:pt x="38100" y="361188"/>
                  </a:lnTo>
                  <a:lnTo>
                    <a:pt x="38100" y="370331"/>
                  </a:lnTo>
                  <a:lnTo>
                    <a:pt x="47243" y="388619"/>
                  </a:lnTo>
                  <a:lnTo>
                    <a:pt x="53340" y="396239"/>
                  </a:lnTo>
                  <a:lnTo>
                    <a:pt x="74675" y="414527"/>
                  </a:lnTo>
                  <a:lnTo>
                    <a:pt x="91440" y="419100"/>
                  </a:lnTo>
                  <a:lnTo>
                    <a:pt x="123443" y="419100"/>
                  </a:lnTo>
                  <a:lnTo>
                    <a:pt x="158495" y="397763"/>
                  </a:lnTo>
                  <a:lnTo>
                    <a:pt x="175259" y="368807"/>
                  </a:lnTo>
                  <a:lnTo>
                    <a:pt x="175259" y="359663"/>
                  </a:lnTo>
                  <a:lnTo>
                    <a:pt x="172212" y="344424"/>
                  </a:lnTo>
                  <a:lnTo>
                    <a:pt x="166115" y="335279"/>
                  </a:lnTo>
                  <a:lnTo>
                    <a:pt x="160019" y="327660"/>
                  </a:lnTo>
                  <a:lnTo>
                    <a:pt x="150875" y="318515"/>
                  </a:lnTo>
                  <a:lnTo>
                    <a:pt x="144780" y="309372"/>
                  </a:lnTo>
                  <a:lnTo>
                    <a:pt x="138683" y="301751"/>
                  </a:lnTo>
                  <a:lnTo>
                    <a:pt x="138683" y="161543"/>
                  </a:lnTo>
                  <a:lnTo>
                    <a:pt x="144780" y="147827"/>
                  </a:lnTo>
                  <a:lnTo>
                    <a:pt x="161544" y="131063"/>
                  </a:lnTo>
                  <a:lnTo>
                    <a:pt x="166115" y="121919"/>
                  </a:lnTo>
                  <a:lnTo>
                    <a:pt x="169163" y="117348"/>
                  </a:lnTo>
                  <a:lnTo>
                    <a:pt x="173736" y="109727"/>
                  </a:lnTo>
                  <a:lnTo>
                    <a:pt x="176783" y="97536"/>
                  </a:lnTo>
                  <a:lnTo>
                    <a:pt x="175259" y="88391"/>
                  </a:lnTo>
                  <a:lnTo>
                    <a:pt x="147827" y="54863"/>
                  </a:lnTo>
                  <a:lnTo>
                    <a:pt x="108204" y="42672"/>
                  </a:lnTo>
                  <a:lnTo>
                    <a:pt x="89915" y="44195"/>
                  </a:lnTo>
                  <a:lnTo>
                    <a:pt x="53340" y="60960"/>
                  </a:lnTo>
                  <a:lnTo>
                    <a:pt x="38100" y="91439"/>
                  </a:lnTo>
                  <a:lnTo>
                    <a:pt x="38100" y="100584"/>
                  </a:lnTo>
                  <a:lnTo>
                    <a:pt x="39623" y="109727"/>
                  </a:lnTo>
                  <a:lnTo>
                    <a:pt x="42671" y="118872"/>
                  </a:lnTo>
                  <a:lnTo>
                    <a:pt x="48768" y="124967"/>
                  </a:lnTo>
                  <a:lnTo>
                    <a:pt x="53340" y="131063"/>
                  </a:lnTo>
                  <a:lnTo>
                    <a:pt x="63995" y="140207"/>
                  </a:lnTo>
                  <a:lnTo>
                    <a:pt x="70103" y="147827"/>
                  </a:lnTo>
                  <a:lnTo>
                    <a:pt x="74675" y="161543"/>
                  </a:lnTo>
                  <a:lnTo>
                    <a:pt x="74675" y="288036"/>
                  </a:lnTo>
                  <a:close/>
                </a:path>
                <a:path w="457200" h="457200">
                  <a:moveTo>
                    <a:pt x="403859" y="39624"/>
                  </a:moveTo>
                  <a:lnTo>
                    <a:pt x="403859" y="175260"/>
                  </a:lnTo>
                  <a:lnTo>
                    <a:pt x="214883" y="175260"/>
                  </a:lnTo>
                  <a:lnTo>
                    <a:pt x="214883" y="39624"/>
                  </a:lnTo>
                  <a:lnTo>
                    <a:pt x="403859" y="39624"/>
                  </a:lnTo>
                  <a:close/>
                </a:path>
                <a:path w="457200" h="457200">
                  <a:moveTo>
                    <a:pt x="397763" y="201167"/>
                  </a:moveTo>
                  <a:lnTo>
                    <a:pt x="397763" y="214883"/>
                  </a:lnTo>
                  <a:lnTo>
                    <a:pt x="220980" y="214883"/>
                  </a:lnTo>
                  <a:lnTo>
                    <a:pt x="220980" y="201167"/>
                  </a:lnTo>
                  <a:lnTo>
                    <a:pt x="397763" y="201167"/>
                  </a:lnTo>
                  <a:close/>
                </a:path>
                <a:path w="457200" h="457200">
                  <a:moveTo>
                    <a:pt x="266700" y="233172"/>
                  </a:moveTo>
                  <a:lnTo>
                    <a:pt x="266700" y="259080"/>
                  </a:lnTo>
                  <a:lnTo>
                    <a:pt x="240792" y="259080"/>
                  </a:lnTo>
                  <a:lnTo>
                    <a:pt x="240792" y="233172"/>
                  </a:lnTo>
                  <a:lnTo>
                    <a:pt x="266700" y="233172"/>
                  </a:lnTo>
                  <a:close/>
                </a:path>
                <a:path w="457200" h="457200">
                  <a:moveTo>
                    <a:pt x="323088" y="233172"/>
                  </a:moveTo>
                  <a:lnTo>
                    <a:pt x="323088" y="259080"/>
                  </a:lnTo>
                  <a:lnTo>
                    <a:pt x="295656" y="259080"/>
                  </a:lnTo>
                  <a:lnTo>
                    <a:pt x="295656" y="233172"/>
                  </a:lnTo>
                  <a:lnTo>
                    <a:pt x="323088" y="233172"/>
                  </a:lnTo>
                  <a:close/>
                </a:path>
                <a:path w="457200" h="457200">
                  <a:moveTo>
                    <a:pt x="377939" y="233172"/>
                  </a:moveTo>
                  <a:lnTo>
                    <a:pt x="377939" y="259080"/>
                  </a:lnTo>
                  <a:lnTo>
                    <a:pt x="352031" y="259080"/>
                  </a:lnTo>
                  <a:lnTo>
                    <a:pt x="352031" y="233172"/>
                  </a:lnTo>
                  <a:lnTo>
                    <a:pt x="377939" y="233172"/>
                  </a:lnTo>
                  <a:close/>
                </a:path>
                <a:path w="457200" h="457200">
                  <a:moveTo>
                    <a:pt x="266700" y="274319"/>
                  </a:moveTo>
                  <a:lnTo>
                    <a:pt x="266700" y="300227"/>
                  </a:lnTo>
                  <a:lnTo>
                    <a:pt x="240792" y="300227"/>
                  </a:lnTo>
                  <a:lnTo>
                    <a:pt x="240792" y="274319"/>
                  </a:lnTo>
                  <a:lnTo>
                    <a:pt x="266700" y="274319"/>
                  </a:lnTo>
                  <a:close/>
                </a:path>
                <a:path w="457200" h="457200">
                  <a:moveTo>
                    <a:pt x="323088" y="274319"/>
                  </a:moveTo>
                  <a:lnTo>
                    <a:pt x="323088" y="300227"/>
                  </a:lnTo>
                  <a:lnTo>
                    <a:pt x="295656" y="300227"/>
                  </a:lnTo>
                  <a:lnTo>
                    <a:pt x="295656" y="274319"/>
                  </a:lnTo>
                  <a:lnTo>
                    <a:pt x="323088" y="274319"/>
                  </a:lnTo>
                  <a:close/>
                </a:path>
                <a:path w="457200" h="457200">
                  <a:moveTo>
                    <a:pt x="377939" y="274319"/>
                  </a:moveTo>
                  <a:lnTo>
                    <a:pt x="377939" y="300227"/>
                  </a:lnTo>
                  <a:lnTo>
                    <a:pt x="352031" y="300227"/>
                  </a:lnTo>
                  <a:lnTo>
                    <a:pt x="352031" y="274319"/>
                  </a:lnTo>
                  <a:lnTo>
                    <a:pt x="377939" y="274319"/>
                  </a:lnTo>
                  <a:close/>
                </a:path>
                <a:path w="457200" h="457200">
                  <a:moveTo>
                    <a:pt x="266700" y="315467"/>
                  </a:moveTo>
                  <a:lnTo>
                    <a:pt x="266700" y="341375"/>
                  </a:lnTo>
                  <a:lnTo>
                    <a:pt x="240792" y="341375"/>
                  </a:lnTo>
                  <a:lnTo>
                    <a:pt x="240792" y="315467"/>
                  </a:lnTo>
                  <a:lnTo>
                    <a:pt x="266700" y="315467"/>
                  </a:lnTo>
                  <a:close/>
                </a:path>
                <a:path w="457200" h="457200">
                  <a:moveTo>
                    <a:pt x="323088" y="315467"/>
                  </a:moveTo>
                  <a:lnTo>
                    <a:pt x="323088" y="341375"/>
                  </a:lnTo>
                  <a:lnTo>
                    <a:pt x="295656" y="341375"/>
                  </a:lnTo>
                  <a:lnTo>
                    <a:pt x="295656" y="315467"/>
                  </a:lnTo>
                  <a:lnTo>
                    <a:pt x="323088" y="315467"/>
                  </a:lnTo>
                  <a:close/>
                </a:path>
                <a:path w="457200" h="457200">
                  <a:moveTo>
                    <a:pt x="377939" y="315467"/>
                  </a:moveTo>
                  <a:lnTo>
                    <a:pt x="377939" y="341375"/>
                  </a:lnTo>
                  <a:lnTo>
                    <a:pt x="352031" y="341375"/>
                  </a:lnTo>
                  <a:lnTo>
                    <a:pt x="352031" y="315467"/>
                  </a:lnTo>
                  <a:lnTo>
                    <a:pt x="377939" y="315467"/>
                  </a:lnTo>
                  <a:close/>
                </a:path>
                <a:path w="457200" h="457200">
                  <a:moveTo>
                    <a:pt x="266700" y="358139"/>
                  </a:moveTo>
                  <a:lnTo>
                    <a:pt x="266700" y="384048"/>
                  </a:lnTo>
                  <a:lnTo>
                    <a:pt x="240792" y="384048"/>
                  </a:lnTo>
                  <a:lnTo>
                    <a:pt x="240792" y="358139"/>
                  </a:lnTo>
                  <a:lnTo>
                    <a:pt x="266700" y="358139"/>
                  </a:lnTo>
                  <a:close/>
                </a:path>
                <a:path w="457200" h="457200">
                  <a:moveTo>
                    <a:pt x="323088" y="358139"/>
                  </a:moveTo>
                  <a:lnTo>
                    <a:pt x="323088" y="384048"/>
                  </a:lnTo>
                  <a:lnTo>
                    <a:pt x="295656" y="384048"/>
                  </a:lnTo>
                  <a:lnTo>
                    <a:pt x="295656" y="358139"/>
                  </a:lnTo>
                  <a:lnTo>
                    <a:pt x="323088" y="358139"/>
                  </a:lnTo>
                  <a:close/>
                </a:path>
                <a:path w="457200" h="457200">
                  <a:moveTo>
                    <a:pt x="377939" y="358139"/>
                  </a:moveTo>
                  <a:lnTo>
                    <a:pt x="377939" y="384048"/>
                  </a:lnTo>
                  <a:lnTo>
                    <a:pt x="352031" y="384048"/>
                  </a:lnTo>
                  <a:lnTo>
                    <a:pt x="352031" y="358139"/>
                  </a:lnTo>
                  <a:lnTo>
                    <a:pt x="377939" y="358139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32573" y="3965448"/>
              <a:ext cx="5039995" cy="1511935"/>
            </a:xfrm>
            <a:custGeom>
              <a:avLst/>
              <a:gdLst/>
              <a:ahLst/>
              <a:cxnLst/>
              <a:rect l="l" t="t" r="r" b="b"/>
              <a:pathLst>
                <a:path w="5039995" h="1511935">
                  <a:moveTo>
                    <a:pt x="0" y="502920"/>
                  </a:moveTo>
                  <a:lnTo>
                    <a:pt x="1513331" y="502920"/>
                  </a:lnTo>
                </a:path>
                <a:path w="5039995" h="1511935">
                  <a:moveTo>
                    <a:pt x="2305811" y="502920"/>
                  </a:moveTo>
                  <a:lnTo>
                    <a:pt x="3456431" y="502920"/>
                  </a:lnTo>
                </a:path>
                <a:path w="5039995" h="1511935">
                  <a:moveTo>
                    <a:pt x="4105655" y="719327"/>
                  </a:moveTo>
                  <a:lnTo>
                    <a:pt x="5039867" y="1511807"/>
                  </a:lnTo>
                </a:path>
                <a:path w="5039995" h="1511935">
                  <a:moveTo>
                    <a:pt x="3960875" y="0"/>
                  </a:moveTo>
                  <a:lnTo>
                    <a:pt x="3816095" y="358140"/>
                  </a:lnTo>
                </a:path>
              </a:pathLst>
            </a:custGeom>
            <a:ln w="12700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17590" y="295655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22479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22479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17221" y="295656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7075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227075" y="457200"/>
                  </a:lnTo>
                  <a:close/>
                </a:path>
                <a:path w="457200" h="457200">
                  <a:moveTo>
                    <a:pt x="76200" y="288036"/>
                  </a:moveTo>
                  <a:lnTo>
                    <a:pt x="76200" y="301751"/>
                  </a:lnTo>
                  <a:lnTo>
                    <a:pt x="73139" y="309372"/>
                  </a:lnTo>
                  <a:lnTo>
                    <a:pt x="65531" y="318515"/>
                  </a:lnTo>
                  <a:lnTo>
                    <a:pt x="48755" y="335279"/>
                  </a:lnTo>
                  <a:lnTo>
                    <a:pt x="41147" y="350519"/>
                  </a:lnTo>
                  <a:lnTo>
                    <a:pt x="38100" y="361188"/>
                  </a:lnTo>
                  <a:lnTo>
                    <a:pt x="39624" y="370331"/>
                  </a:lnTo>
                  <a:lnTo>
                    <a:pt x="42671" y="379475"/>
                  </a:lnTo>
                  <a:lnTo>
                    <a:pt x="48755" y="388619"/>
                  </a:lnTo>
                  <a:lnTo>
                    <a:pt x="54851" y="396239"/>
                  </a:lnTo>
                  <a:lnTo>
                    <a:pt x="76200" y="414527"/>
                  </a:lnTo>
                  <a:lnTo>
                    <a:pt x="92951" y="419100"/>
                  </a:lnTo>
                  <a:lnTo>
                    <a:pt x="123443" y="419100"/>
                  </a:lnTo>
                  <a:lnTo>
                    <a:pt x="160019" y="397763"/>
                  </a:lnTo>
                  <a:lnTo>
                    <a:pt x="176783" y="368807"/>
                  </a:lnTo>
                  <a:lnTo>
                    <a:pt x="176783" y="359663"/>
                  </a:lnTo>
                  <a:lnTo>
                    <a:pt x="175259" y="352043"/>
                  </a:lnTo>
                  <a:lnTo>
                    <a:pt x="172199" y="344424"/>
                  </a:lnTo>
                  <a:lnTo>
                    <a:pt x="167627" y="335279"/>
                  </a:lnTo>
                  <a:lnTo>
                    <a:pt x="150875" y="318515"/>
                  </a:lnTo>
                  <a:lnTo>
                    <a:pt x="144767" y="309372"/>
                  </a:lnTo>
                  <a:lnTo>
                    <a:pt x="140207" y="301751"/>
                  </a:lnTo>
                  <a:lnTo>
                    <a:pt x="140207" y="161543"/>
                  </a:lnTo>
                  <a:lnTo>
                    <a:pt x="144767" y="147827"/>
                  </a:lnTo>
                  <a:lnTo>
                    <a:pt x="161543" y="131063"/>
                  </a:lnTo>
                  <a:lnTo>
                    <a:pt x="170675" y="117348"/>
                  </a:lnTo>
                  <a:lnTo>
                    <a:pt x="175259" y="109727"/>
                  </a:lnTo>
                  <a:lnTo>
                    <a:pt x="176783" y="97536"/>
                  </a:lnTo>
                  <a:lnTo>
                    <a:pt x="175259" y="88391"/>
                  </a:lnTo>
                  <a:lnTo>
                    <a:pt x="149339" y="54863"/>
                  </a:lnTo>
                  <a:lnTo>
                    <a:pt x="108191" y="42672"/>
                  </a:lnTo>
                  <a:lnTo>
                    <a:pt x="89903" y="44195"/>
                  </a:lnTo>
                  <a:lnTo>
                    <a:pt x="54851" y="60960"/>
                  </a:lnTo>
                  <a:lnTo>
                    <a:pt x="38100" y="91439"/>
                  </a:lnTo>
                  <a:lnTo>
                    <a:pt x="38100" y="100584"/>
                  </a:lnTo>
                  <a:lnTo>
                    <a:pt x="39624" y="109727"/>
                  </a:lnTo>
                  <a:lnTo>
                    <a:pt x="44195" y="118872"/>
                  </a:lnTo>
                  <a:lnTo>
                    <a:pt x="48755" y="124967"/>
                  </a:lnTo>
                  <a:lnTo>
                    <a:pt x="64007" y="140207"/>
                  </a:lnTo>
                  <a:lnTo>
                    <a:pt x="70091" y="147827"/>
                  </a:lnTo>
                  <a:lnTo>
                    <a:pt x="76200" y="161543"/>
                  </a:lnTo>
                  <a:lnTo>
                    <a:pt x="76200" y="288036"/>
                  </a:lnTo>
                  <a:close/>
                </a:path>
                <a:path w="457200" h="457200">
                  <a:moveTo>
                    <a:pt x="403859" y="39624"/>
                  </a:moveTo>
                  <a:lnTo>
                    <a:pt x="403859" y="175260"/>
                  </a:lnTo>
                  <a:lnTo>
                    <a:pt x="214883" y="175260"/>
                  </a:lnTo>
                  <a:lnTo>
                    <a:pt x="214883" y="39624"/>
                  </a:lnTo>
                  <a:lnTo>
                    <a:pt x="403859" y="39624"/>
                  </a:lnTo>
                  <a:close/>
                </a:path>
                <a:path w="457200" h="457200">
                  <a:moveTo>
                    <a:pt x="399275" y="201167"/>
                  </a:moveTo>
                  <a:lnTo>
                    <a:pt x="399275" y="214883"/>
                  </a:lnTo>
                  <a:lnTo>
                    <a:pt x="220967" y="214883"/>
                  </a:lnTo>
                  <a:lnTo>
                    <a:pt x="220967" y="201167"/>
                  </a:lnTo>
                  <a:lnTo>
                    <a:pt x="399275" y="201167"/>
                  </a:lnTo>
                  <a:close/>
                </a:path>
                <a:path w="457200" h="457200">
                  <a:moveTo>
                    <a:pt x="268224" y="233172"/>
                  </a:moveTo>
                  <a:lnTo>
                    <a:pt x="268224" y="259080"/>
                  </a:lnTo>
                  <a:lnTo>
                    <a:pt x="240792" y="259080"/>
                  </a:lnTo>
                  <a:lnTo>
                    <a:pt x="240792" y="233172"/>
                  </a:lnTo>
                  <a:lnTo>
                    <a:pt x="268224" y="233172"/>
                  </a:lnTo>
                  <a:close/>
                </a:path>
                <a:path w="457200" h="457200">
                  <a:moveTo>
                    <a:pt x="323075" y="233172"/>
                  </a:moveTo>
                  <a:lnTo>
                    <a:pt x="323075" y="259080"/>
                  </a:lnTo>
                  <a:lnTo>
                    <a:pt x="297167" y="259080"/>
                  </a:lnTo>
                  <a:lnTo>
                    <a:pt x="297167" y="233172"/>
                  </a:lnTo>
                  <a:lnTo>
                    <a:pt x="323075" y="233172"/>
                  </a:lnTo>
                  <a:close/>
                </a:path>
                <a:path w="457200" h="457200">
                  <a:moveTo>
                    <a:pt x="379475" y="233172"/>
                  </a:moveTo>
                  <a:lnTo>
                    <a:pt x="379475" y="259080"/>
                  </a:lnTo>
                  <a:lnTo>
                    <a:pt x="352044" y="259080"/>
                  </a:lnTo>
                  <a:lnTo>
                    <a:pt x="352044" y="233172"/>
                  </a:lnTo>
                  <a:lnTo>
                    <a:pt x="379475" y="233172"/>
                  </a:lnTo>
                  <a:close/>
                </a:path>
                <a:path w="457200" h="457200">
                  <a:moveTo>
                    <a:pt x="268224" y="274319"/>
                  </a:moveTo>
                  <a:lnTo>
                    <a:pt x="268224" y="300227"/>
                  </a:lnTo>
                  <a:lnTo>
                    <a:pt x="240792" y="300227"/>
                  </a:lnTo>
                  <a:lnTo>
                    <a:pt x="240792" y="274319"/>
                  </a:lnTo>
                  <a:lnTo>
                    <a:pt x="268224" y="274319"/>
                  </a:lnTo>
                  <a:close/>
                </a:path>
                <a:path w="457200" h="457200">
                  <a:moveTo>
                    <a:pt x="323075" y="274319"/>
                  </a:moveTo>
                  <a:lnTo>
                    <a:pt x="323075" y="300227"/>
                  </a:lnTo>
                  <a:lnTo>
                    <a:pt x="297167" y="300227"/>
                  </a:lnTo>
                  <a:lnTo>
                    <a:pt x="297167" y="274319"/>
                  </a:lnTo>
                  <a:lnTo>
                    <a:pt x="323075" y="274319"/>
                  </a:lnTo>
                  <a:close/>
                </a:path>
                <a:path w="457200" h="457200">
                  <a:moveTo>
                    <a:pt x="379475" y="274319"/>
                  </a:moveTo>
                  <a:lnTo>
                    <a:pt x="379475" y="300227"/>
                  </a:lnTo>
                  <a:lnTo>
                    <a:pt x="352044" y="300227"/>
                  </a:lnTo>
                  <a:lnTo>
                    <a:pt x="352044" y="274319"/>
                  </a:lnTo>
                  <a:lnTo>
                    <a:pt x="379475" y="274319"/>
                  </a:lnTo>
                  <a:close/>
                </a:path>
                <a:path w="457200" h="457200">
                  <a:moveTo>
                    <a:pt x="268224" y="315467"/>
                  </a:moveTo>
                  <a:lnTo>
                    <a:pt x="268224" y="341375"/>
                  </a:lnTo>
                  <a:lnTo>
                    <a:pt x="240792" y="341375"/>
                  </a:lnTo>
                  <a:lnTo>
                    <a:pt x="240792" y="315467"/>
                  </a:lnTo>
                  <a:lnTo>
                    <a:pt x="268224" y="315467"/>
                  </a:lnTo>
                  <a:close/>
                </a:path>
                <a:path w="457200" h="457200">
                  <a:moveTo>
                    <a:pt x="323075" y="315467"/>
                  </a:moveTo>
                  <a:lnTo>
                    <a:pt x="323075" y="341375"/>
                  </a:lnTo>
                  <a:lnTo>
                    <a:pt x="297167" y="341375"/>
                  </a:lnTo>
                  <a:lnTo>
                    <a:pt x="297167" y="315467"/>
                  </a:lnTo>
                  <a:lnTo>
                    <a:pt x="323075" y="315467"/>
                  </a:lnTo>
                  <a:close/>
                </a:path>
                <a:path w="457200" h="457200">
                  <a:moveTo>
                    <a:pt x="379475" y="315467"/>
                  </a:moveTo>
                  <a:lnTo>
                    <a:pt x="379475" y="341375"/>
                  </a:lnTo>
                  <a:lnTo>
                    <a:pt x="352044" y="341375"/>
                  </a:lnTo>
                  <a:lnTo>
                    <a:pt x="352044" y="315467"/>
                  </a:lnTo>
                  <a:lnTo>
                    <a:pt x="379475" y="315467"/>
                  </a:lnTo>
                  <a:close/>
                </a:path>
                <a:path w="457200" h="457200">
                  <a:moveTo>
                    <a:pt x="268224" y="358139"/>
                  </a:moveTo>
                  <a:lnTo>
                    <a:pt x="268224" y="384048"/>
                  </a:lnTo>
                  <a:lnTo>
                    <a:pt x="240792" y="384048"/>
                  </a:lnTo>
                  <a:lnTo>
                    <a:pt x="240792" y="358139"/>
                  </a:lnTo>
                  <a:lnTo>
                    <a:pt x="268224" y="358139"/>
                  </a:lnTo>
                  <a:close/>
                </a:path>
                <a:path w="457200" h="457200">
                  <a:moveTo>
                    <a:pt x="323075" y="358139"/>
                  </a:moveTo>
                  <a:lnTo>
                    <a:pt x="323075" y="384048"/>
                  </a:lnTo>
                  <a:lnTo>
                    <a:pt x="297167" y="384048"/>
                  </a:lnTo>
                  <a:lnTo>
                    <a:pt x="297167" y="358139"/>
                  </a:lnTo>
                  <a:lnTo>
                    <a:pt x="323075" y="358139"/>
                  </a:lnTo>
                  <a:close/>
                </a:path>
                <a:path w="457200" h="457200">
                  <a:moveTo>
                    <a:pt x="379475" y="358139"/>
                  </a:moveTo>
                  <a:lnTo>
                    <a:pt x="379475" y="384048"/>
                  </a:lnTo>
                  <a:lnTo>
                    <a:pt x="352044" y="384048"/>
                  </a:lnTo>
                  <a:lnTo>
                    <a:pt x="352044" y="358139"/>
                  </a:lnTo>
                  <a:lnTo>
                    <a:pt x="379475" y="358139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81485" y="3244596"/>
              <a:ext cx="935990" cy="288290"/>
            </a:xfrm>
            <a:custGeom>
              <a:avLst/>
              <a:gdLst/>
              <a:ahLst/>
              <a:cxnLst/>
              <a:rect l="l" t="t" r="r" b="b"/>
              <a:pathLst>
                <a:path w="935989" h="288289">
                  <a:moveTo>
                    <a:pt x="0" y="288036"/>
                  </a:moveTo>
                  <a:lnTo>
                    <a:pt x="935736" y="0"/>
                  </a:lnTo>
                </a:path>
              </a:pathLst>
            </a:custGeom>
            <a:ln w="12700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94087" y="4800091"/>
            <a:ext cx="610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Taipei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6011543" y="3431532"/>
            <a:ext cx="891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Taichung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90840" y="4438904"/>
            <a:ext cx="5086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trunk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16379" y="4412996"/>
            <a:ext cx="22161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-5" dirty="0">
                <a:latin typeface="Times New Roman"/>
                <a:cs typeface="Times New Roman"/>
              </a:rPr>
              <a:t>subscriber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loop</a:t>
            </a:r>
            <a:r>
              <a:rPr sz="1800" spc="-215" dirty="0">
                <a:latin typeface="Times New Roman"/>
                <a:cs typeface="Times New Roman"/>
              </a:rPr>
              <a:t> </a:t>
            </a:r>
            <a:r>
              <a:rPr sz="3000" spc="-7" baseline="18055" dirty="0">
                <a:latin typeface="Times New Roman"/>
                <a:cs typeface="Times New Roman"/>
              </a:rPr>
              <a:t>Switch</a:t>
            </a:r>
            <a:endParaRPr sz="3000" baseline="1805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5447" y="695959"/>
            <a:ext cx="1320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PLMN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225" y="1590294"/>
            <a:ext cx="7050011" cy="44921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66771" y="4146296"/>
            <a:ext cx="771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PS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9911" y="1820671"/>
            <a:ext cx="2945130" cy="149352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55600" marR="5080" indent="-342900">
              <a:lnSpc>
                <a:spcPts val="2870"/>
              </a:lnSpc>
              <a:spcBef>
                <a:spcPts val="204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Public Land Mobile </a:t>
            </a:r>
            <a:r>
              <a:rPr sz="2400" spc="-6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Network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Arial MT"/>
              <a:cs typeface="Arial MT"/>
            </a:endParaRPr>
          </a:p>
          <a:p>
            <a:pPr marL="191262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PLMN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9531" y="695959"/>
            <a:ext cx="6071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Basic </a:t>
            </a:r>
            <a:r>
              <a:rPr dirty="0"/>
              <a:t>PCS</a:t>
            </a:r>
            <a:r>
              <a:rPr spc="-10" dirty="0"/>
              <a:t> </a:t>
            </a:r>
            <a:r>
              <a:rPr spc="-5"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1995" y="1757197"/>
            <a:ext cx="7038975" cy="4391660"/>
            <a:chOff x="671995" y="1757197"/>
            <a:chExt cx="7038975" cy="4391660"/>
          </a:xfrm>
        </p:grpSpPr>
        <p:sp>
          <p:nvSpPr>
            <p:cNvPr id="4" name="object 4"/>
            <p:cNvSpPr/>
            <p:nvPr/>
          </p:nvSpPr>
          <p:spPr>
            <a:xfrm>
              <a:off x="3392309" y="3272027"/>
              <a:ext cx="4316095" cy="2874645"/>
            </a:xfrm>
            <a:custGeom>
              <a:avLst/>
              <a:gdLst/>
              <a:ahLst/>
              <a:cxnLst/>
              <a:rect l="l" t="t" r="r" b="b"/>
              <a:pathLst>
                <a:path w="4316095" h="2874645">
                  <a:moveTo>
                    <a:pt x="4315968" y="2874264"/>
                  </a:moveTo>
                  <a:lnTo>
                    <a:pt x="4315968" y="0"/>
                  </a:lnTo>
                  <a:lnTo>
                    <a:pt x="0" y="0"/>
                  </a:lnTo>
                  <a:lnTo>
                    <a:pt x="0" y="2874264"/>
                  </a:lnTo>
                  <a:lnTo>
                    <a:pt x="4315968" y="2874264"/>
                  </a:lnTo>
                  <a:close/>
                </a:path>
              </a:pathLst>
            </a:custGeom>
            <a:solidFill>
              <a:srgbClr val="9A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92309" y="3272027"/>
              <a:ext cx="4316095" cy="2874645"/>
            </a:xfrm>
            <a:custGeom>
              <a:avLst/>
              <a:gdLst/>
              <a:ahLst/>
              <a:cxnLst/>
              <a:rect l="l" t="t" r="r" b="b"/>
              <a:pathLst>
                <a:path w="4316095" h="2874645">
                  <a:moveTo>
                    <a:pt x="0" y="0"/>
                  </a:moveTo>
                  <a:lnTo>
                    <a:pt x="0" y="2874264"/>
                  </a:lnTo>
                  <a:lnTo>
                    <a:pt x="4315968" y="2874264"/>
                  </a:lnTo>
                  <a:lnTo>
                    <a:pt x="4315968" y="0"/>
                  </a:lnTo>
                  <a:lnTo>
                    <a:pt x="0" y="0"/>
                  </a:lnTo>
                  <a:close/>
                </a:path>
              </a:pathLst>
            </a:custGeom>
            <a:ln w="4559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995" y="1757197"/>
              <a:ext cx="6508953" cy="367736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77651" y="2294920"/>
            <a:ext cx="1464310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90"/>
              </a:spcBef>
            </a:pPr>
            <a:r>
              <a:rPr sz="1600" b="1" spc="5" dirty="0">
                <a:latin typeface="Times New Roman"/>
                <a:cs typeface="Times New Roman"/>
              </a:rPr>
              <a:t>Public </a:t>
            </a:r>
            <a:r>
              <a:rPr sz="1600" b="1" spc="10" dirty="0">
                <a:latin typeface="Times New Roman"/>
                <a:cs typeface="Times New Roman"/>
              </a:rPr>
              <a:t>Land 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Mobile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Network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0735" y="3145312"/>
            <a:ext cx="937260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7480" marR="5080" indent="-144780">
              <a:lnSpc>
                <a:spcPct val="101299"/>
              </a:lnSpc>
              <a:spcBef>
                <a:spcPts val="90"/>
              </a:spcBef>
            </a:pPr>
            <a:r>
              <a:rPr sz="1600" b="1" spc="5" dirty="0">
                <a:latin typeface="Times New Roman"/>
                <a:cs typeface="Times New Roman"/>
              </a:rPr>
              <a:t>Switch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for </a:t>
            </a:r>
            <a:r>
              <a:rPr sz="1600" b="1" spc="-38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Times New Roman"/>
                <a:cs typeface="Times New Roman"/>
              </a:rPr>
              <a:t>Mobile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0164" y="3639104"/>
            <a:ext cx="1137285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latin typeface="Times New Roman"/>
                <a:cs typeface="Times New Roman"/>
              </a:rPr>
              <a:t>Applications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98479" y="2075464"/>
            <a:ext cx="841375" cy="517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7305">
              <a:lnSpc>
                <a:spcPct val="100600"/>
              </a:lnSpc>
              <a:spcBef>
                <a:spcPts val="105"/>
              </a:spcBef>
            </a:pPr>
            <a:r>
              <a:rPr sz="1600" b="1" spc="10" dirty="0">
                <a:latin typeface="Times New Roman"/>
                <a:cs typeface="Times New Roman"/>
              </a:rPr>
              <a:t>Mobility </a:t>
            </a:r>
            <a:r>
              <a:rPr sz="1600" b="1" spc="-38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Times New Roman"/>
                <a:cs typeface="Times New Roman"/>
              </a:rPr>
              <a:t>Database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64107" y="3639088"/>
            <a:ext cx="1120140" cy="5207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6520" marR="5080" indent="-83820">
              <a:lnSpc>
                <a:spcPct val="101899"/>
              </a:lnSpc>
              <a:spcBef>
                <a:spcPts val="80"/>
              </a:spcBef>
            </a:pPr>
            <a:r>
              <a:rPr sz="1600" b="1" spc="5" dirty="0">
                <a:latin typeface="Times New Roman"/>
                <a:cs typeface="Times New Roman"/>
              </a:rPr>
              <a:t>Base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Station </a:t>
            </a:r>
            <a:r>
              <a:rPr sz="1600" b="1" spc="-38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Controller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09041" y="5118861"/>
            <a:ext cx="235585" cy="705485"/>
            <a:chOff x="6709041" y="5118861"/>
            <a:chExt cx="235585" cy="705485"/>
          </a:xfrm>
        </p:grpSpPr>
        <p:sp>
          <p:nvSpPr>
            <p:cNvPr id="13" name="object 13"/>
            <p:cNvSpPr/>
            <p:nvPr/>
          </p:nvSpPr>
          <p:spPr>
            <a:xfrm>
              <a:off x="6711581" y="5358383"/>
              <a:ext cx="230504" cy="463550"/>
            </a:xfrm>
            <a:custGeom>
              <a:avLst/>
              <a:gdLst/>
              <a:ahLst/>
              <a:cxnLst/>
              <a:rect l="l" t="t" r="r" b="b"/>
              <a:pathLst>
                <a:path w="230504" h="463550">
                  <a:moveTo>
                    <a:pt x="230124" y="321563"/>
                  </a:moveTo>
                  <a:lnTo>
                    <a:pt x="230124" y="59436"/>
                  </a:lnTo>
                  <a:lnTo>
                    <a:pt x="220967" y="36575"/>
                  </a:lnTo>
                  <a:lnTo>
                    <a:pt x="220967" y="0"/>
                  </a:lnTo>
                  <a:lnTo>
                    <a:pt x="0" y="0"/>
                  </a:lnTo>
                  <a:lnTo>
                    <a:pt x="0" y="381000"/>
                  </a:lnTo>
                  <a:lnTo>
                    <a:pt x="19811" y="463295"/>
                  </a:lnTo>
                  <a:lnTo>
                    <a:pt x="201155" y="463295"/>
                  </a:lnTo>
                  <a:lnTo>
                    <a:pt x="220967" y="381000"/>
                  </a:lnTo>
                  <a:lnTo>
                    <a:pt x="220967" y="348995"/>
                  </a:lnTo>
                  <a:lnTo>
                    <a:pt x="230124" y="3215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11581" y="5358383"/>
              <a:ext cx="230504" cy="463550"/>
            </a:xfrm>
            <a:custGeom>
              <a:avLst/>
              <a:gdLst/>
              <a:ahLst/>
              <a:cxnLst/>
              <a:rect l="l" t="t" r="r" b="b"/>
              <a:pathLst>
                <a:path w="230504" h="463550">
                  <a:moveTo>
                    <a:pt x="19811" y="463295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220967" y="0"/>
                  </a:lnTo>
                  <a:lnTo>
                    <a:pt x="220967" y="36575"/>
                  </a:lnTo>
                  <a:lnTo>
                    <a:pt x="230124" y="59436"/>
                  </a:lnTo>
                  <a:lnTo>
                    <a:pt x="230124" y="321563"/>
                  </a:lnTo>
                  <a:lnTo>
                    <a:pt x="220967" y="348995"/>
                  </a:lnTo>
                  <a:lnTo>
                    <a:pt x="220967" y="381000"/>
                  </a:lnTo>
                  <a:lnTo>
                    <a:pt x="201155" y="463295"/>
                  </a:lnTo>
                  <a:lnTo>
                    <a:pt x="19811" y="463295"/>
                  </a:lnTo>
                  <a:close/>
                </a:path>
              </a:pathLst>
            </a:custGeom>
            <a:ln w="4559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40537" y="5394959"/>
              <a:ext cx="163195" cy="262255"/>
            </a:xfrm>
            <a:custGeom>
              <a:avLst/>
              <a:gdLst/>
              <a:ahLst/>
              <a:cxnLst/>
              <a:rect l="l" t="t" r="r" b="b"/>
              <a:pathLst>
                <a:path w="163195" h="262254">
                  <a:moveTo>
                    <a:pt x="163068" y="262127"/>
                  </a:moveTo>
                  <a:lnTo>
                    <a:pt x="163068" y="0"/>
                  </a:lnTo>
                  <a:lnTo>
                    <a:pt x="0" y="0"/>
                  </a:lnTo>
                  <a:lnTo>
                    <a:pt x="0" y="262127"/>
                  </a:lnTo>
                  <a:lnTo>
                    <a:pt x="163068" y="262127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11581" y="5394959"/>
              <a:ext cx="220979" cy="403860"/>
            </a:xfrm>
            <a:custGeom>
              <a:avLst/>
              <a:gdLst/>
              <a:ahLst/>
              <a:cxnLst/>
              <a:rect l="l" t="t" r="r" b="b"/>
              <a:pathLst>
                <a:path w="220979" h="403860">
                  <a:moveTo>
                    <a:pt x="28943" y="0"/>
                  </a:moveTo>
                  <a:lnTo>
                    <a:pt x="28943" y="263651"/>
                  </a:lnTo>
                  <a:lnTo>
                    <a:pt x="192011" y="263651"/>
                  </a:lnTo>
                  <a:lnTo>
                    <a:pt x="192011" y="0"/>
                  </a:lnTo>
                  <a:lnTo>
                    <a:pt x="28943" y="0"/>
                  </a:lnTo>
                  <a:close/>
                </a:path>
                <a:path w="220979" h="403860">
                  <a:moveTo>
                    <a:pt x="220967" y="0"/>
                  </a:moveTo>
                  <a:lnTo>
                    <a:pt x="220967" y="312419"/>
                  </a:lnTo>
                </a:path>
                <a:path w="220979" h="403860">
                  <a:moveTo>
                    <a:pt x="0" y="284988"/>
                  </a:moveTo>
                  <a:lnTo>
                    <a:pt x="19811" y="284988"/>
                  </a:lnTo>
                  <a:lnTo>
                    <a:pt x="65519" y="304800"/>
                  </a:lnTo>
                  <a:lnTo>
                    <a:pt x="111239" y="312419"/>
                  </a:lnTo>
                  <a:lnTo>
                    <a:pt x="156972" y="304800"/>
                  </a:lnTo>
                  <a:lnTo>
                    <a:pt x="201155" y="284988"/>
                  </a:lnTo>
                  <a:lnTo>
                    <a:pt x="220967" y="284988"/>
                  </a:lnTo>
                </a:path>
                <a:path w="220979" h="403860">
                  <a:moveTo>
                    <a:pt x="28943" y="390143"/>
                  </a:moveTo>
                  <a:lnTo>
                    <a:pt x="28943" y="403859"/>
                  </a:lnTo>
                  <a:lnTo>
                    <a:pt x="85331" y="403859"/>
                  </a:lnTo>
                  <a:lnTo>
                    <a:pt x="85331" y="390143"/>
                  </a:lnTo>
                  <a:lnTo>
                    <a:pt x="28943" y="390143"/>
                  </a:lnTo>
                  <a:close/>
                </a:path>
                <a:path w="220979" h="403860">
                  <a:moveTo>
                    <a:pt x="179819" y="403860"/>
                  </a:moveTo>
                  <a:lnTo>
                    <a:pt x="179819" y="390143"/>
                  </a:lnTo>
                  <a:lnTo>
                    <a:pt x="185915" y="390143"/>
                  </a:lnTo>
                </a:path>
                <a:path w="220979" h="403860">
                  <a:moveTo>
                    <a:pt x="163055" y="403860"/>
                  </a:moveTo>
                  <a:lnTo>
                    <a:pt x="163055" y="390143"/>
                  </a:lnTo>
                  <a:lnTo>
                    <a:pt x="173735" y="390143"/>
                  </a:lnTo>
                </a:path>
                <a:path w="220979" h="403860">
                  <a:moveTo>
                    <a:pt x="150875" y="403860"/>
                  </a:moveTo>
                  <a:lnTo>
                    <a:pt x="150875" y="390143"/>
                  </a:lnTo>
                  <a:lnTo>
                    <a:pt x="160007" y="390143"/>
                  </a:lnTo>
                </a:path>
                <a:path w="220979" h="403860">
                  <a:moveTo>
                    <a:pt x="134111" y="403860"/>
                  </a:moveTo>
                  <a:lnTo>
                    <a:pt x="134111" y="390143"/>
                  </a:lnTo>
                  <a:lnTo>
                    <a:pt x="143243" y="390143"/>
                  </a:lnTo>
                </a:path>
                <a:path w="220979" h="403860">
                  <a:moveTo>
                    <a:pt x="179819" y="387095"/>
                  </a:moveTo>
                  <a:lnTo>
                    <a:pt x="179819" y="373379"/>
                  </a:lnTo>
                  <a:lnTo>
                    <a:pt x="185915" y="373379"/>
                  </a:lnTo>
                </a:path>
                <a:path w="220979" h="403860">
                  <a:moveTo>
                    <a:pt x="163055" y="387095"/>
                  </a:moveTo>
                  <a:lnTo>
                    <a:pt x="163055" y="373379"/>
                  </a:lnTo>
                  <a:lnTo>
                    <a:pt x="173735" y="373379"/>
                  </a:lnTo>
                </a:path>
                <a:path w="220979" h="403860">
                  <a:moveTo>
                    <a:pt x="150875" y="387095"/>
                  </a:moveTo>
                  <a:lnTo>
                    <a:pt x="150875" y="373379"/>
                  </a:lnTo>
                  <a:lnTo>
                    <a:pt x="160007" y="373379"/>
                  </a:lnTo>
                </a:path>
                <a:path w="220979" h="403860">
                  <a:moveTo>
                    <a:pt x="134111" y="387095"/>
                  </a:moveTo>
                  <a:lnTo>
                    <a:pt x="134111" y="373379"/>
                  </a:lnTo>
                  <a:lnTo>
                    <a:pt x="143243" y="373379"/>
                  </a:lnTo>
                </a:path>
                <a:path w="220979" h="403860">
                  <a:moveTo>
                    <a:pt x="179819" y="367284"/>
                  </a:moveTo>
                  <a:lnTo>
                    <a:pt x="179819" y="358139"/>
                  </a:lnTo>
                  <a:lnTo>
                    <a:pt x="185915" y="358139"/>
                  </a:lnTo>
                </a:path>
                <a:path w="220979" h="403860">
                  <a:moveTo>
                    <a:pt x="163055" y="367284"/>
                  </a:moveTo>
                  <a:lnTo>
                    <a:pt x="163055" y="358139"/>
                  </a:lnTo>
                  <a:lnTo>
                    <a:pt x="173735" y="358139"/>
                  </a:lnTo>
                </a:path>
                <a:path w="220979" h="403860">
                  <a:moveTo>
                    <a:pt x="150875" y="367284"/>
                  </a:moveTo>
                  <a:lnTo>
                    <a:pt x="150875" y="358139"/>
                  </a:lnTo>
                  <a:lnTo>
                    <a:pt x="160007" y="358139"/>
                  </a:lnTo>
                </a:path>
                <a:path w="220979" h="403860">
                  <a:moveTo>
                    <a:pt x="134111" y="367284"/>
                  </a:moveTo>
                  <a:lnTo>
                    <a:pt x="134111" y="358139"/>
                  </a:lnTo>
                  <a:lnTo>
                    <a:pt x="143243" y="358139"/>
                  </a:lnTo>
                </a:path>
              </a:pathLst>
            </a:custGeom>
            <a:ln w="4559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04545" y="5125211"/>
              <a:ext cx="0" cy="233679"/>
            </a:xfrm>
            <a:custGeom>
              <a:avLst/>
              <a:gdLst/>
              <a:ahLst/>
              <a:cxnLst/>
              <a:rect l="l" t="t" r="r" b="b"/>
              <a:pathLst>
                <a:path h="233679">
                  <a:moveTo>
                    <a:pt x="0" y="0"/>
                  </a:moveTo>
                  <a:lnTo>
                    <a:pt x="0" y="233172"/>
                  </a:lnTo>
                </a:path>
              </a:pathLst>
            </a:custGeom>
            <a:ln w="12141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186811" y="5827552"/>
            <a:ext cx="1327785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10" dirty="0">
                <a:latin typeface="Times New Roman"/>
                <a:cs typeface="Times New Roman"/>
              </a:rPr>
              <a:t>Mobile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Station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28599" y="5434360"/>
            <a:ext cx="388620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210" dirty="0">
                <a:latin typeface="SimSun"/>
                <a:cs typeface="SimSun"/>
              </a:rPr>
              <a:t>B</a:t>
            </a:r>
            <a:r>
              <a:rPr sz="1600" spc="200" dirty="0">
                <a:latin typeface="SimSun"/>
                <a:cs typeface="SimSun"/>
              </a:rPr>
              <a:t>T</a:t>
            </a:r>
            <a:r>
              <a:rPr sz="1600" spc="40" dirty="0">
                <a:latin typeface="SimSun"/>
                <a:cs typeface="SimSun"/>
              </a:rPr>
              <a:t>S</a:t>
            </a:r>
            <a:endParaRPr sz="1600">
              <a:latin typeface="SimSun"/>
              <a:cs typeface="SimSu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62823" y="2487193"/>
            <a:ext cx="4522470" cy="3177540"/>
            <a:chOff x="1962823" y="2487193"/>
            <a:chExt cx="4522470" cy="3177540"/>
          </a:xfrm>
        </p:grpSpPr>
        <p:sp>
          <p:nvSpPr>
            <p:cNvPr id="21" name="object 21"/>
            <p:cNvSpPr/>
            <p:nvPr/>
          </p:nvSpPr>
          <p:spPr>
            <a:xfrm>
              <a:off x="4168025" y="4546091"/>
              <a:ext cx="2316480" cy="1050290"/>
            </a:xfrm>
            <a:custGeom>
              <a:avLst/>
              <a:gdLst/>
              <a:ahLst/>
              <a:cxnLst/>
              <a:rect l="l" t="t" r="r" b="b"/>
              <a:pathLst>
                <a:path w="2316479" h="1050289">
                  <a:moveTo>
                    <a:pt x="47244" y="18287"/>
                  </a:moveTo>
                  <a:lnTo>
                    <a:pt x="47244" y="10668"/>
                  </a:lnTo>
                  <a:lnTo>
                    <a:pt x="45720" y="9144"/>
                  </a:lnTo>
                  <a:lnTo>
                    <a:pt x="42672" y="9144"/>
                  </a:lnTo>
                  <a:lnTo>
                    <a:pt x="7620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4572" y="10668"/>
                  </a:lnTo>
                  <a:lnTo>
                    <a:pt x="39624" y="19812"/>
                  </a:lnTo>
                  <a:lnTo>
                    <a:pt x="42672" y="21336"/>
                  </a:lnTo>
                  <a:lnTo>
                    <a:pt x="44196" y="19812"/>
                  </a:lnTo>
                  <a:lnTo>
                    <a:pt x="47244" y="18287"/>
                  </a:lnTo>
                  <a:close/>
                </a:path>
                <a:path w="2316479" h="1050289">
                  <a:moveTo>
                    <a:pt x="118872" y="38100"/>
                  </a:moveTo>
                  <a:lnTo>
                    <a:pt x="118872" y="30480"/>
                  </a:lnTo>
                  <a:lnTo>
                    <a:pt x="115824" y="27432"/>
                  </a:lnTo>
                  <a:lnTo>
                    <a:pt x="79248" y="18287"/>
                  </a:lnTo>
                  <a:lnTo>
                    <a:pt x="74676" y="18287"/>
                  </a:lnTo>
                  <a:lnTo>
                    <a:pt x="73152" y="19812"/>
                  </a:lnTo>
                  <a:lnTo>
                    <a:pt x="71628" y="22860"/>
                  </a:lnTo>
                  <a:lnTo>
                    <a:pt x="71628" y="27432"/>
                  </a:lnTo>
                  <a:lnTo>
                    <a:pt x="73152" y="28956"/>
                  </a:lnTo>
                  <a:lnTo>
                    <a:pt x="76200" y="30480"/>
                  </a:lnTo>
                  <a:lnTo>
                    <a:pt x="111252" y="39624"/>
                  </a:lnTo>
                  <a:lnTo>
                    <a:pt x="115824" y="39624"/>
                  </a:lnTo>
                  <a:lnTo>
                    <a:pt x="118872" y="38100"/>
                  </a:lnTo>
                  <a:close/>
                </a:path>
                <a:path w="2316479" h="1050289">
                  <a:moveTo>
                    <a:pt x="190500" y="57912"/>
                  </a:moveTo>
                  <a:lnTo>
                    <a:pt x="190500" y="51816"/>
                  </a:lnTo>
                  <a:lnTo>
                    <a:pt x="188976" y="48768"/>
                  </a:lnTo>
                  <a:lnTo>
                    <a:pt x="187452" y="48768"/>
                  </a:lnTo>
                  <a:lnTo>
                    <a:pt x="161544" y="41148"/>
                  </a:lnTo>
                  <a:lnTo>
                    <a:pt x="150876" y="38100"/>
                  </a:lnTo>
                  <a:lnTo>
                    <a:pt x="146304" y="38100"/>
                  </a:lnTo>
                  <a:lnTo>
                    <a:pt x="144780" y="39624"/>
                  </a:lnTo>
                  <a:lnTo>
                    <a:pt x="143256" y="42672"/>
                  </a:lnTo>
                  <a:lnTo>
                    <a:pt x="143256" y="47244"/>
                  </a:lnTo>
                  <a:lnTo>
                    <a:pt x="144780" y="48768"/>
                  </a:lnTo>
                  <a:lnTo>
                    <a:pt x="147828" y="50292"/>
                  </a:lnTo>
                  <a:lnTo>
                    <a:pt x="158496" y="53340"/>
                  </a:lnTo>
                  <a:lnTo>
                    <a:pt x="182880" y="59436"/>
                  </a:lnTo>
                  <a:lnTo>
                    <a:pt x="185928" y="60960"/>
                  </a:lnTo>
                  <a:lnTo>
                    <a:pt x="187452" y="59436"/>
                  </a:lnTo>
                  <a:lnTo>
                    <a:pt x="190500" y="57912"/>
                  </a:lnTo>
                  <a:close/>
                </a:path>
                <a:path w="2316479" h="1050289">
                  <a:moveTo>
                    <a:pt x="262128" y="77724"/>
                  </a:moveTo>
                  <a:lnTo>
                    <a:pt x="262128" y="71628"/>
                  </a:lnTo>
                  <a:lnTo>
                    <a:pt x="260604" y="70104"/>
                  </a:lnTo>
                  <a:lnTo>
                    <a:pt x="257556" y="70104"/>
                  </a:lnTo>
                  <a:lnTo>
                    <a:pt x="222504" y="59436"/>
                  </a:lnTo>
                  <a:lnTo>
                    <a:pt x="219456" y="57912"/>
                  </a:lnTo>
                  <a:lnTo>
                    <a:pt x="214884" y="62484"/>
                  </a:lnTo>
                  <a:lnTo>
                    <a:pt x="214884" y="67056"/>
                  </a:lnTo>
                  <a:lnTo>
                    <a:pt x="216408" y="70104"/>
                  </a:lnTo>
                  <a:lnTo>
                    <a:pt x="219456" y="70104"/>
                  </a:lnTo>
                  <a:lnTo>
                    <a:pt x="254508" y="80772"/>
                  </a:lnTo>
                  <a:lnTo>
                    <a:pt x="259080" y="80772"/>
                  </a:lnTo>
                  <a:lnTo>
                    <a:pt x="262128" y="77724"/>
                  </a:lnTo>
                  <a:close/>
                </a:path>
                <a:path w="2316479" h="1050289">
                  <a:moveTo>
                    <a:pt x="333756" y="99060"/>
                  </a:moveTo>
                  <a:lnTo>
                    <a:pt x="333756" y="96012"/>
                  </a:lnTo>
                  <a:lnTo>
                    <a:pt x="332232" y="94487"/>
                  </a:lnTo>
                  <a:lnTo>
                    <a:pt x="330708" y="91440"/>
                  </a:lnTo>
                  <a:lnTo>
                    <a:pt x="329184" y="91440"/>
                  </a:lnTo>
                  <a:lnTo>
                    <a:pt x="313944" y="85344"/>
                  </a:lnTo>
                  <a:lnTo>
                    <a:pt x="294132" y="79248"/>
                  </a:lnTo>
                  <a:lnTo>
                    <a:pt x="291084" y="79248"/>
                  </a:lnTo>
                  <a:lnTo>
                    <a:pt x="289560" y="80772"/>
                  </a:lnTo>
                  <a:lnTo>
                    <a:pt x="286512" y="82296"/>
                  </a:lnTo>
                  <a:lnTo>
                    <a:pt x="286512" y="83820"/>
                  </a:lnTo>
                  <a:lnTo>
                    <a:pt x="284988" y="86868"/>
                  </a:lnTo>
                  <a:lnTo>
                    <a:pt x="289560" y="91440"/>
                  </a:lnTo>
                  <a:lnTo>
                    <a:pt x="310896" y="97536"/>
                  </a:lnTo>
                  <a:lnTo>
                    <a:pt x="326136" y="102108"/>
                  </a:lnTo>
                  <a:lnTo>
                    <a:pt x="330708" y="102108"/>
                  </a:lnTo>
                  <a:lnTo>
                    <a:pt x="333756" y="99060"/>
                  </a:lnTo>
                  <a:close/>
                </a:path>
                <a:path w="2316479" h="1050289">
                  <a:moveTo>
                    <a:pt x="403860" y="121920"/>
                  </a:moveTo>
                  <a:lnTo>
                    <a:pt x="403860" y="115824"/>
                  </a:lnTo>
                  <a:lnTo>
                    <a:pt x="400812" y="112775"/>
                  </a:lnTo>
                  <a:lnTo>
                    <a:pt x="364236" y="102108"/>
                  </a:lnTo>
                  <a:lnTo>
                    <a:pt x="359664" y="102108"/>
                  </a:lnTo>
                  <a:lnTo>
                    <a:pt x="358140" y="103632"/>
                  </a:lnTo>
                  <a:lnTo>
                    <a:pt x="356616" y="106680"/>
                  </a:lnTo>
                  <a:lnTo>
                    <a:pt x="356616" y="111252"/>
                  </a:lnTo>
                  <a:lnTo>
                    <a:pt x="358140" y="112775"/>
                  </a:lnTo>
                  <a:lnTo>
                    <a:pt x="361188" y="114300"/>
                  </a:lnTo>
                  <a:lnTo>
                    <a:pt x="396240" y="124968"/>
                  </a:lnTo>
                  <a:lnTo>
                    <a:pt x="400812" y="124968"/>
                  </a:lnTo>
                  <a:lnTo>
                    <a:pt x="403860" y="121920"/>
                  </a:lnTo>
                  <a:close/>
                </a:path>
                <a:path w="2316479" h="1050289">
                  <a:moveTo>
                    <a:pt x="475488" y="144780"/>
                  </a:moveTo>
                  <a:lnTo>
                    <a:pt x="475488" y="141732"/>
                  </a:lnTo>
                  <a:lnTo>
                    <a:pt x="473964" y="138684"/>
                  </a:lnTo>
                  <a:lnTo>
                    <a:pt x="470916" y="135636"/>
                  </a:lnTo>
                  <a:lnTo>
                    <a:pt x="464820" y="134112"/>
                  </a:lnTo>
                  <a:lnTo>
                    <a:pt x="435864" y="124968"/>
                  </a:lnTo>
                  <a:lnTo>
                    <a:pt x="431292" y="124968"/>
                  </a:lnTo>
                  <a:lnTo>
                    <a:pt x="428244" y="126492"/>
                  </a:lnTo>
                  <a:lnTo>
                    <a:pt x="428244" y="128016"/>
                  </a:lnTo>
                  <a:lnTo>
                    <a:pt x="426720" y="131063"/>
                  </a:lnTo>
                  <a:lnTo>
                    <a:pt x="428244" y="134112"/>
                  </a:lnTo>
                  <a:lnTo>
                    <a:pt x="431292" y="137160"/>
                  </a:lnTo>
                  <a:lnTo>
                    <a:pt x="461772" y="146304"/>
                  </a:lnTo>
                  <a:lnTo>
                    <a:pt x="466344" y="147828"/>
                  </a:lnTo>
                  <a:lnTo>
                    <a:pt x="470916" y="147828"/>
                  </a:lnTo>
                  <a:lnTo>
                    <a:pt x="473964" y="146304"/>
                  </a:lnTo>
                  <a:lnTo>
                    <a:pt x="475488" y="144780"/>
                  </a:lnTo>
                  <a:close/>
                </a:path>
                <a:path w="2316479" h="1050289">
                  <a:moveTo>
                    <a:pt x="545592" y="167640"/>
                  </a:moveTo>
                  <a:lnTo>
                    <a:pt x="545592" y="166116"/>
                  </a:lnTo>
                  <a:lnTo>
                    <a:pt x="544068" y="163068"/>
                  </a:lnTo>
                  <a:lnTo>
                    <a:pt x="544068" y="161544"/>
                  </a:lnTo>
                  <a:lnTo>
                    <a:pt x="541020" y="160020"/>
                  </a:lnTo>
                  <a:lnTo>
                    <a:pt x="505968" y="147828"/>
                  </a:lnTo>
                  <a:lnTo>
                    <a:pt x="501396" y="147828"/>
                  </a:lnTo>
                  <a:lnTo>
                    <a:pt x="499872" y="149352"/>
                  </a:lnTo>
                  <a:lnTo>
                    <a:pt x="498348" y="152400"/>
                  </a:lnTo>
                  <a:lnTo>
                    <a:pt x="498348" y="156972"/>
                  </a:lnTo>
                  <a:lnTo>
                    <a:pt x="501396" y="160020"/>
                  </a:lnTo>
                  <a:lnTo>
                    <a:pt x="537972" y="172212"/>
                  </a:lnTo>
                  <a:lnTo>
                    <a:pt x="542544" y="172212"/>
                  </a:lnTo>
                  <a:lnTo>
                    <a:pt x="544068" y="170687"/>
                  </a:lnTo>
                  <a:lnTo>
                    <a:pt x="545592" y="167640"/>
                  </a:lnTo>
                  <a:close/>
                </a:path>
                <a:path w="2316479" h="1050289">
                  <a:moveTo>
                    <a:pt x="615696" y="192024"/>
                  </a:moveTo>
                  <a:lnTo>
                    <a:pt x="615696" y="187452"/>
                  </a:lnTo>
                  <a:lnTo>
                    <a:pt x="614172" y="185928"/>
                  </a:lnTo>
                  <a:lnTo>
                    <a:pt x="611124" y="184404"/>
                  </a:lnTo>
                  <a:lnTo>
                    <a:pt x="576072" y="172212"/>
                  </a:lnTo>
                  <a:lnTo>
                    <a:pt x="571500" y="172212"/>
                  </a:lnTo>
                  <a:lnTo>
                    <a:pt x="569976" y="173736"/>
                  </a:lnTo>
                  <a:lnTo>
                    <a:pt x="568452" y="176784"/>
                  </a:lnTo>
                  <a:lnTo>
                    <a:pt x="568452" y="181356"/>
                  </a:lnTo>
                  <a:lnTo>
                    <a:pt x="569976" y="182880"/>
                  </a:lnTo>
                  <a:lnTo>
                    <a:pt x="573024" y="184404"/>
                  </a:lnTo>
                  <a:lnTo>
                    <a:pt x="608076" y="196596"/>
                  </a:lnTo>
                  <a:lnTo>
                    <a:pt x="609600" y="196596"/>
                  </a:lnTo>
                  <a:lnTo>
                    <a:pt x="612648" y="195072"/>
                  </a:lnTo>
                  <a:lnTo>
                    <a:pt x="615696" y="192024"/>
                  </a:lnTo>
                  <a:close/>
                </a:path>
                <a:path w="2316479" h="1050289">
                  <a:moveTo>
                    <a:pt x="685800" y="217932"/>
                  </a:moveTo>
                  <a:lnTo>
                    <a:pt x="685800" y="214884"/>
                  </a:lnTo>
                  <a:lnTo>
                    <a:pt x="684276" y="213360"/>
                  </a:lnTo>
                  <a:lnTo>
                    <a:pt x="684276" y="210312"/>
                  </a:lnTo>
                  <a:lnTo>
                    <a:pt x="681228" y="210312"/>
                  </a:lnTo>
                  <a:lnTo>
                    <a:pt x="646176" y="196596"/>
                  </a:lnTo>
                  <a:lnTo>
                    <a:pt x="641604" y="196596"/>
                  </a:lnTo>
                  <a:lnTo>
                    <a:pt x="640080" y="198120"/>
                  </a:lnTo>
                  <a:lnTo>
                    <a:pt x="638556" y="201168"/>
                  </a:lnTo>
                  <a:lnTo>
                    <a:pt x="638556" y="205740"/>
                  </a:lnTo>
                  <a:lnTo>
                    <a:pt x="640080" y="207263"/>
                  </a:lnTo>
                  <a:lnTo>
                    <a:pt x="643128" y="208787"/>
                  </a:lnTo>
                  <a:lnTo>
                    <a:pt x="676656" y="220980"/>
                  </a:lnTo>
                  <a:lnTo>
                    <a:pt x="682752" y="220980"/>
                  </a:lnTo>
                  <a:lnTo>
                    <a:pt x="685800" y="217932"/>
                  </a:lnTo>
                  <a:close/>
                </a:path>
                <a:path w="2316479" h="1050289">
                  <a:moveTo>
                    <a:pt x="755904" y="240791"/>
                  </a:moveTo>
                  <a:lnTo>
                    <a:pt x="754380" y="237743"/>
                  </a:lnTo>
                  <a:lnTo>
                    <a:pt x="751332" y="234695"/>
                  </a:lnTo>
                  <a:lnTo>
                    <a:pt x="716280" y="222503"/>
                  </a:lnTo>
                  <a:lnTo>
                    <a:pt x="711708" y="222503"/>
                  </a:lnTo>
                  <a:lnTo>
                    <a:pt x="708660" y="225551"/>
                  </a:lnTo>
                  <a:lnTo>
                    <a:pt x="708660" y="230123"/>
                  </a:lnTo>
                  <a:lnTo>
                    <a:pt x="710184" y="233171"/>
                  </a:lnTo>
                  <a:lnTo>
                    <a:pt x="711708" y="234695"/>
                  </a:lnTo>
                  <a:lnTo>
                    <a:pt x="746760" y="246887"/>
                  </a:lnTo>
                  <a:lnTo>
                    <a:pt x="751332" y="246887"/>
                  </a:lnTo>
                  <a:lnTo>
                    <a:pt x="754380" y="245363"/>
                  </a:lnTo>
                  <a:lnTo>
                    <a:pt x="754380" y="243839"/>
                  </a:lnTo>
                  <a:lnTo>
                    <a:pt x="755904" y="240791"/>
                  </a:lnTo>
                  <a:close/>
                </a:path>
                <a:path w="2316479" h="1050289">
                  <a:moveTo>
                    <a:pt x="824484" y="269747"/>
                  </a:moveTo>
                  <a:lnTo>
                    <a:pt x="824484" y="265175"/>
                  </a:lnTo>
                  <a:lnTo>
                    <a:pt x="821436" y="262127"/>
                  </a:lnTo>
                  <a:lnTo>
                    <a:pt x="786384" y="248411"/>
                  </a:lnTo>
                  <a:lnTo>
                    <a:pt x="781812" y="248411"/>
                  </a:lnTo>
                  <a:lnTo>
                    <a:pt x="778764" y="249935"/>
                  </a:lnTo>
                  <a:lnTo>
                    <a:pt x="778764" y="251459"/>
                  </a:lnTo>
                  <a:lnTo>
                    <a:pt x="777240" y="254507"/>
                  </a:lnTo>
                  <a:lnTo>
                    <a:pt x="778764" y="256031"/>
                  </a:lnTo>
                  <a:lnTo>
                    <a:pt x="780288" y="259079"/>
                  </a:lnTo>
                  <a:lnTo>
                    <a:pt x="781812" y="260603"/>
                  </a:lnTo>
                  <a:lnTo>
                    <a:pt x="816864" y="272795"/>
                  </a:lnTo>
                  <a:lnTo>
                    <a:pt x="818388" y="274319"/>
                  </a:lnTo>
                  <a:lnTo>
                    <a:pt x="821436" y="272795"/>
                  </a:lnTo>
                  <a:lnTo>
                    <a:pt x="824484" y="269747"/>
                  </a:lnTo>
                  <a:close/>
                </a:path>
                <a:path w="2316479" h="1050289">
                  <a:moveTo>
                    <a:pt x="894588" y="294131"/>
                  </a:moveTo>
                  <a:lnTo>
                    <a:pt x="893064" y="292607"/>
                  </a:lnTo>
                  <a:lnTo>
                    <a:pt x="891540" y="289559"/>
                  </a:lnTo>
                  <a:lnTo>
                    <a:pt x="890016" y="289559"/>
                  </a:lnTo>
                  <a:lnTo>
                    <a:pt x="854964" y="275843"/>
                  </a:lnTo>
                  <a:lnTo>
                    <a:pt x="853440" y="274319"/>
                  </a:lnTo>
                  <a:lnTo>
                    <a:pt x="850392" y="275843"/>
                  </a:lnTo>
                  <a:lnTo>
                    <a:pt x="847344" y="278891"/>
                  </a:lnTo>
                  <a:lnTo>
                    <a:pt x="847344" y="283463"/>
                  </a:lnTo>
                  <a:lnTo>
                    <a:pt x="850392" y="286511"/>
                  </a:lnTo>
                  <a:lnTo>
                    <a:pt x="885444" y="300227"/>
                  </a:lnTo>
                  <a:lnTo>
                    <a:pt x="890016" y="300227"/>
                  </a:lnTo>
                  <a:lnTo>
                    <a:pt x="893064" y="298703"/>
                  </a:lnTo>
                  <a:lnTo>
                    <a:pt x="893064" y="297179"/>
                  </a:lnTo>
                  <a:lnTo>
                    <a:pt x="894588" y="294131"/>
                  </a:lnTo>
                  <a:close/>
                </a:path>
                <a:path w="2316479" h="1050289">
                  <a:moveTo>
                    <a:pt x="917448" y="310895"/>
                  </a:moveTo>
                  <a:lnTo>
                    <a:pt x="917448" y="306323"/>
                  </a:lnTo>
                  <a:lnTo>
                    <a:pt x="915924" y="307847"/>
                  </a:lnTo>
                  <a:lnTo>
                    <a:pt x="917448" y="310895"/>
                  </a:lnTo>
                  <a:close/>
                </a:path>
                <a:path w="2316479" h="1050289">
                  <a:moveTo>
                    <a:pt x="963168" y="324611"/>
                  </a:moveTo>
                  <a:lnTo>
                    <a:pt x="963168" y="320039"/>
                  </a:lnTo>
                  <a:lnTo>
                    <a:pt x="961644" y="318515"/>
                  </a:lnTo>
                  <a:lnTo>
                    <a:pt x="958596" y="316991"/>
                  </a:lnTo>
                  <a:lnTo>
                    <a:pt x="925068" y="303275"/>
                  </a:lnTo>
                  <a:lnTo>
                    <a:pt x="922020" y="301751"/>
                  </a:lnTo>
                  <a:lnTo>
                    <a:pt x="920496" y="303275"/>
                  </a:lnTo>
                  <a:lnTo>
                    <a:pt x="917448" y="303275"/>
                  </a:lnTo>
                  <a:lnTo>
                    <a:pt x="917448" y="312419"/>
                  </a:lnTo>
                  <a:lnTo>
                    <a:pt x="920496" y="313943"/>
                  </a:lnTo>
                  <a:lnTo>
                    <a:pt x="954024" y="327659"/>
                  </a:lnTo>
                  <a:lnTo>
                    <a:pt x="957072" y="329183"/>
                  </a:lnTo>
                  <a:lnTo>
                    <a:pt x="958596" y="327659"/>
                  </a:lnTo>
                  <a:lnTo>
                    <a:pt x="961644" y="327659"/>
                  </a:lnTo>
                  <a:lnTo>
                    <a:pt x="963168" y="324611"/>
                  </a:lnTo>
                  <a:close/>
                </a:path>
                <a:path w="2316479" h="1050289">
                  <a:moveTo>
                    <a:pt x="984504" y="339851"/>
                  </a:moveTo>
                  <a:lnTo>
                    <a:pt x="984504" y="333755"/>
                  </a:lnTo>
                  <a:lnTo>
                    <a:pt x="982980" y="336803"/>
                  </a:lnTo>
                  <a:lnTo>
                    <a:pt x="984504" y="339851"/>
                  </a:lnTo>
                  <a:close/>
                </a:path>
                <a:path w="2316479" h="1050289">
                  <a:moveTo>
                    <a:pt x="1030224" y="353567"/>
                  </a:moveTo>
                  <a:lnTo>
                    <a:pt x="1030224" y="348995"/>
                  </a:lnTo>
                  <a:lnTo>
                    <a:pt x="1028700" y="345947"/>
                  </a:lnTo>
                  <a:lnTo>
                    <a:pt x="1025652" y="345947"/>
                  </a:lnTo>
                  <a:lnTo>
                    <a:pt x="992124" y="330707"/>
                  </a:lnTo>
                  <a:lnTo>
                    <a:pt x="987552" y="330707"/>
                  </a:lnTo>
                  <a:lnTo>
                    <a:pt x="984504" y="332231"/>
                  </a:lnTo>
                  <a:lnTo>
                    <a:pt x="984504" y="341375"/>
                  </a:lnTo>
                  <a:lnTo>
                    <a:pt x="987552" y="342899"/>
                  </a:lnTo>
                  <a:lnTo>
                    <a:pt x="1021080" y="356615"/>
                  </a:lnTo>
                  <a:lnTo>
                    <a:pt x="1025652" y="356615"/>
                  </a:lnTo>
                  <a:lnTo>
                    <a:pt x="1028700" y="355091"/>
                  </a:lnTo>
                  <a:lnTo>
                    <a:pt x="1030224" y="353567"/>
                  </a:lnTo>
                  <a:close/>
                </a:path>
                <a:path w="2316479" h="1050289">
                  <a:moveTo>
                    <a:pt x="1098804" y="379475"/>
                  </a:moveTo>
                  <a:lnTo>
                    <a:pt x="1097280" y="377951"/>
                  </a:lnTo>
                  <a:lnTo>
                    <a:pt x="1097280" y="376427"/>
                  </a:lnTo>
                  <a:lnTo>
                    <a:pt x="1094219" y="374903"/>
                  </a:lnTo>
                  <a:lnTo>
                    <a:pt x="1060704" y="359663"/>
                  </a:lnTo>
                  <a:lnTo>
                    <a:pt x="1056119" y="359663"/>
                  </a:lnTo>
                  <a:lnTo>
                    <a:pt x="1053084" y="362711"/>
                  </a:lnTo>
                  <a:lnTo>
                    <a:pt x="1051560" y="365759"/>
                  </a:lnTo>
                  <a:lnTo>
                    <a:pt x="1053084" y="367283"/>
                  </a:lnTo>
                  <a:lnTo>
                    <a:pt x="1053084" y="368807"/>
                  </a:lnTo>
                  <a:lnTo>
                    <a:pt x="1056119" y="370331"/>
                  </a:lnTo>
                  <a:lnTo>
                    <a:pt x="1089660" y="385571"/>
                  </a:lnTo>
                  <a:lnTo>
                    <a:pt x="1094219" y="385571"/>
                  </a:lnTo>
                  <a:lnTo>
                    <a:pt x="1097280" y="382523"/>
                  </a:lnTo>
                  <a:lnTo>
                    <a:pt x="1098804" y="379475"/>
                  </a:lnTo>
                  <a:close/>
                </a:path>
                <a:path w="2316479" h="1050289">
                  <a:moveTo>
                    <a:pt x="1165860" y="413003"/>
                  </a:moveTo>
                  <a:lnTo>
                    <a:pt x="1165860" y="406907"/>
                  </a:lnTo>
                  <a:lnTo>
                    <a:pt x="1162799" y="403859"/>
                  </a:lnTo>
                  <a:lnTo>
                    <a:pt x="1129284" y="390143"/>
                  </a:lnTo>
                  <a:lnTo>
                    <a:pt x="1126223" y="388619"/>
                  </a:lnTo>
                  <a:lnTo>
                    <a:pt x="1124699" y="388619"/>
                  </a:lnTo>
                  <a:lnTo>
                    <a:pt x="1121651" y="390143"/>
                  </a:lnTo>
                  <a:lnTo>
                    <a:pt x="1120140" y="393191"/>
                  </a:lnTo>
                  <a:lnTo>
                    <a:pt x="1120140" y="397763"/>
                  </a:lnTo>
                  <a:lnTo>
                    <a:pt x="1123175" y="400811"/>
                  </a:lnTo>
                  <a:lnTo>
                    <a:pt x="1158240" y="416051"/>
                  </a:lnTo>
                  <a:lnTo>
                    <a:pt x="1162799" y="416051"/>
                  </a:lnTo>
                  <a:lnTo>
                    <a:pt x="1165860" y="413003"/>
                  </a:lnTo>
                  <a:close/>
                </a:path>
                <a:path w="2316479" h="1050289">
                  <a:moveTo>
                    <a:pt x="1234440" y="443483"/>
                  </a:moveTo>
                  <a:lnTo>
                    <a:pt x="1234440" y="438911"/>
                  </a:lnTo>
                  <a:lnTo>
                    <a:pt x="1232916" y="435863"/>
                  </a:lnTo>
                  <a:lnTo>
                    <a:pt x="1231392" y="434339"/>
                  </a:lnTo>
                  <a:lnTo>
                    <a:pt x="1203960" y="422147"/>
                  </a:lnTo>
                  <a:lnTo>
                    <a:pt x="1196340" y="419099"/>
                  </a:lnTo>
                  <a:lnTo>
                    <a:pt x="1191768" y="419099"/>
                  </a:lnTo>
                  <a:lnTo>
                    <a:pt x="1188707" y="422147"/>
                  </a:lnTo>
                  <a:lnTo>
                    <a:pt x="1188707" y="426719"/>
                  </a:lnTo>
                  <a:lnTo>
                    <a:pt x="1190231" y="429767"/>
                  </a:lnTo>
                  <a:lnTo>
                    <a:pt x="1191768" y="431291"/>
                  </a:lnTo>
                  <a:lnTo>
                    <a:pt x="1199375" y="434339"/>
                  </a:lnTo>
                  <a:lnTo>
                    <a:pt x="1225296" y="446531"/>
                  </a:lnTo>
                  <a:lnTo>
                    <a:pt x="1229868" y="446531"/>
                  </a:lnTo>
                  <a:lnTo>
                    <a:pt x="1232916" y="445007"/>
                  </a:lnTo>
                  <a:lnTo>
                    <a:pt x="1234440" y="443483"/>
                  </a:lnTo>
                  <a:close/>
                </a:path>
                <a:path w="2316479" h="1050289">
                  <a:moveTo>
                    <a:pt x="1301496" y="473963"/>
                  </a:moveTo>
                  <a:lnTo>
                    <a:pt x="1301496" y="469391"/>
                  </a:lnTo>
                  <a:lnTo>
                    <a:pt x="1298435" y="466343"/>
                  </a:lnTo>
                  <a:lnTo>
                    <a:pt x="1264907" y="451103"/>
                  </a:lnTo>
                  <a:lnTo>
                    <a:pt x="1261872" y="449579"/>
                  </a:lnTo>
                  <a:lnTo>
                    <a:pt x="1260335" y="449579"/>
                  </a:lnTo>
                  <a:lnTo>
                    <a:pt x="1257287" y="451103"/>
                  </a:lnTo>
                  <a:lnTo>
                    <a:pt x="1255763" y="454151"/>
                  </a:lnTo>
                  <a:lnTo>
                    <a:pt x="1255763" y="458723"/>
                  </a:lnTo>
                  <a:lnTo>
                    <a:pt x="1258811" y="461771"/>
                  </a:lnTo>
                  <a:lnTo>
                    <a:pt x="1292352" y="477011"/>
                  </a:lnTo>
                  <a:lnTo>
                    <a:pt x="1298435" y="477011"/>
                  </a:lnTo>
                  <a:lnTo>
                    <a:pt x="1301496" y="473963"/>
                  </a:lnTo>
                  <a:close/>
                </a:path>
                <a:path w="2316479" h="1050289">
                  <a:moveTo>
                    <a:pt x="1368552" y="505967"/>
                  </a:moveTo>
                  <a:lnTo>
                    <a:pt x="1368552" y="501395"/>
                  </a:lnTo>
                  <a:lnTo>
                    <a:pt x="1365504" y="498347"/>
                  </a:lnTo>
                  <a:lnTo>
                    <a:pt x="1331963" y="481583"/>
                  </a:lnTo>
                  <a:lnTo>
                    <a:pt x="1327404" y="481583"/>
                  </a:lnTo>
                  <a:lnTo>
                    <a:pt x="1324356" y="484631"/>
                  </a:lnTo>
                  <a:lnTo>
                    <a:pt x="1322832" y="487679"/>
                  </a:lnTo>
                  <a:lnTo>
                    <a:pt x="1322832" y="489203"/>
                  </a:lnTo>
                  <a:lnTo>
                    <a:pt x="1324356" y="490727"/>
                  </a:lnTo>
                  <a:lnTo>
                    <a:pt x="1360932" y="509015"/>
                  </a:lnTo>
                  <a:lnTo>
                    <a:pt x="1365504" y="509015"/>
                  </a:lnTo>
                  <a:lnTo>
                    <a:pt x="1368552" y="505967"/>
                  </a:lnTo>
                  <a:close/>
                </a:path>
                <a:path w="2316479" h="1050289">
                  <a:moveTo>
                    <a:pt x="1435595" y="537971"/>
                  </a:moveTo>
                  <a:lnTo>
                    <a:pt x="1435595" y="533399"/>
                  </a:lnTo>
                  <a:lnTo>
                    <a:pt x="1432547" y="530351"/>
                  </a:lnTo>
                  <a:lnTo>
                    <a:pt x="1399032" y="513587"/>
                  </a:lnTo>
                  <a:lnTo>
                    <a:pt x="1394447" y="513587"/>
                  </a:lnTo>
                  <a:lnTo>
                    <a:pt x="1391399" y="516635"/>
                  </a:lnTo>
                  <a:lnTo>
                    <a:pt x="1389875" y="519683"/>
                  </a:lnTo>
                  <a:lnTo>
                    <a:pt x="1389875" y="521207"/>
                  </a:lnTo>
                  <a:lnTo>
                    <a:pt x="1391399" y="524255"/>
                  </a:lnTo>
                  <a:lnTo>
                    <a:pt x="1392923" y="525779"/>
                  </a:lnTo>
                  <a:lnTo>
                    <a:pt x="1426451" y="541019"/>
                  </a:lnTo>
                  <a:lnTo>
                    <a:pt x="1429499" y="542543"/>
                  </a:lnTo>
                  <a:lnTo>
                    <a:pt x="1431023" y="541019"/>
                  </a:lnTo>
                  <a:lnTo>
                    <a:pt x="1434071" y="541019"/>
                  </a:lnTo>
                  <a:lnTo>
                    <a:pt x="1435595" y="537971"/>
                  </a:lnTo>
                  <a:close/>
                </a:path>
                <a:path w="2316479" h="1050289">
                  <a:moveTo>
                    <a:pt x="1502651" y="568451"/>
                  </a:moveTo>
                  <a:lnTo>
                    <a:pt x="1502651" y="566927"/>
                  </a:lnTo>
                  <a:lnTo>
                    <a:pt x="1499615" y="563879"/>
                  </a:lnTo>
                  <a:lnTo>
                    <a:pt x="1463039" y="545591"/>
                  </a:lnTo>
                  <a:lnTo>
                    <a:pt x="1461515" y="545591"/>
                  </a:lnTo>
                  <a:lnTo>
                    <a:pt x="1458467" y="547115"/>
                  </a:lnTo>
                  <a:lnTo>
                    <a:pt x="1456943" y="550163"/>
                  </a:lnTo>
                  <a:lnTo>
                    <a:pt x="1456943" y="554735"/>
                  </a:lnTo>
                  <a:lnTo>
                    <a:pt x="1459991" y="557783"/>
                  </a:lnTo>
                  <a:lnTo>
                    <a:pt x="1493520" y="574547"/>
                  </a:lnTo>
                  <a:lnTo>
                    <a:pt x="1498091" y="574547"/>
                  </a:lnTo>
                  <a:lnTo>
                    <a:pt x="1501139" y="571499"/>
                  </a:lnTo>
                  <a:lnTo>
                    <a:pt x="1502651" y="568451"/>
                  </a:lnTo>
                  <a:close/>
                </a:path>
                <a:path w="2316479" h="1050289">
                  <a:moveTo>
                    <a:pt x="1568196" y="605027"/>
                  </a:moveTo>
                  <a:lnTo>
                    <a:pt x="1568196" y="600455"/>
                  </a:lnTo>
                  <a:lnTo>
                    <a:pt x="1565135" y="597407"/>
                  </a:lnTo>
                  <a:lnTo>
                    <a:pt x="1531620" y="580643"/>
                  </a:lnTo>
                  <a:lnTo>
                    <a:pt x="1530096" y="579119"/>
                  </a:lnTo>
                  <a:lnTo>
                    <a:pt x="1527035" y="579119"/>
                  </a:lnTo>
                  <a:lnTo>
                    <a:pt x="1523987" y="582167"/>
                  </a:lnTo>
                  <a:lnTo>
                    <a:pt x="1522463" y="585215"/>
                  </a:lnTo>
                  <a:lnTo>
                    <a:pt x="1523987" y="588263"/>
                  </a:lnTo>
                  <a:lnTo>
                    <a:pt x="1523987" y="589787"/>
                  </a:lnTo>
                  <a:lnTo>
                    <a:pt x="1527035" y="591311"/>
                  </a:lnTo>
                  <a:lnTo>
                    <a:pt x="1559052" y="608075"/>
                  </a:lnTo>
                  <a:lnTo>
                    <a:pt x="1562087" y="609599"/>
                  </a:lnTo>
                  <a:lnTo>
                    <a:pt x="1563611" y="608075"/>
                  </a:lnTo>
                  <a:lnTo>
                    <a:pt x="1566659" y="608075"/>
                  </a:lnTo>
                  <a:lnTo>
                    <a:pt x="1568196" y="605027"/>
                  </a:lnTo>
                  <a:close/>
                </a:path>
                <a:path w="2316479" h="1050289">
                  <a:moveTo>
                    <a:pt x="1635252" y="637031"/>
                  </a:moveTo>
                  <a:lnTo>
                    <a:pt x="1633728" y="635507"/>
                  </a:lnTo>
                  <a:lnTo>
                    <a:pt x="1633728" y="632459"/>
                  </a:lnTo>
                  <a:lnTo>
                    <a:pt x="1630680" y="630935"/>
                  </a:lnTo>
                  <a:lnTo>
                    <a:pt x="1598663" y="614171"/>
                  </a:lnTo>
                  <a:lnTo>
                    <a:pt x="1594104" y="614171"/>
                  </a:lnTo>
                  <a:lnTo>
                    <a:pt x="1591056" y="615695"/>
                  </a:lnTo>
                  <a:lnTo>
                    <a:pt x="1589532" y="617219"/>
                  </a:lnTo>
                  <a:lnTo>
                    <a:pt x="1589532" y="621791"/>
                  </a:lnTo>
                  <a:lnTo>
                    <a:pt x="1592580" y="624839"/>
                  </a:lnTo>
                  <a:lnTo>
                    <a:pt x="1626095" y="641603"/>
                  </a:lnTo>
                  <a:lnTo>
                    <a:pt x="1627632" y="643127"/>
                  </a:lnTo>
                  <a:lnTo>
                    <a:pt x="1630680" y="643127"/>
                  </a:lnTo>
                  <a:lnTo>
                    <a:pt x="1633728" y="640079"/>
                  </a:lnTo>
                  <a:lnTo>
                    <a:pt x="1635252" y="637031"/>
                  </a:lnTo>
                  <a:close/>
                </a:path>
                <a:path w="2316479" h="1050289">
                  <a:moveTo>
                    <a:pt x="1699247" y="675131"/>
                  </a:moveTo>
                  <a:lnTo>
                    <a:pt x="1699247" y="667511"/>
                  </a:lnTo>
                  <a:lnTo>
                    <a:pt x="1696199" y="665987"/>
                  </a:lnTo>
                  <a:lnTo>
                    <a:pt x="1664195" y="649223"/>
                  </a:lnTo>
                  <a:lnTo>
                    <a:pt x="1661147" y="647699"/>
                  </a:lnTo>
                  <a:lnTo>
                    <a:pt x="1659623" y="649223"/>
                  </a:lnTo>
                  <a:lnTo>
                    <a:pt x="1656575" y="649223"/>
                  </a:lnTo>
                  <a:lnTo>
                    <a:pt x="1655051" y="652271"/>
                  </a:lnTo>
                  <a:lnTo>
                    <a:pt x="1655051" y="656843"/>
                  </a:lnTo>
                  <a:lnTo>
                    <a:pt x="1658099" y="659891"/>
                  </a:lnTo>
                  <a:lnTo>
                    <a:pt x="1691639" y="678179"/>
                  </a:lnTo>
                  <a:lnTo>
                    <a:pt x="1696199" y="678179"/>
                  </a:lnTo>
                  <a:lnTo>
                    <a:pt x="1699247" y="675131"/>
                  </a:lnTo>
                  <a:close/>
                </a:path>
                <a:path w="2316479" h="1050289">
                  <a:moveTo>
                    <a:pt x="1764791" y="710183"/>
                  </a:moveTo>
                  <a:lnTo>
                    <a:pt x="1764791" y="705611"/>
                  </a:lnTo>
                  <a:lnTo>
                    <a:pt x="1761743" y="702563"/>
                  </a:lnTo>
                  <a:lnTo>
                    <a:pt x="1729739" y="684275"/>
                  </a:lnTo>
                  <a:lnTo>
                    <a:pt x="1722120" y="684275"/>
                  </a:lnTo>
                  <a:lnTo>
                    <a:pt x="1720596" y="687323"/>
                  </a:lnTo>
                  <a:lnTo>
                    <a:pt x="1720596" y="691895"/>
                  </a:lnTo>
                  <a:lnTo>
                    <a:pt x="1723643" y="694943"/>
                  </a:lnTo>
                  <a:lnTo>
                    <a:pt x="1755635" y="713231"/>
                  </a:lnTo>
                  <a:lnTo>
                    <a:pt x="1760220" y="713231"/>
                  </a:lnTo>
                  <a:lnTo>
                    <a:pt x="1763267" y="711707"/>
                  </a:lnTo>
                  <a:lnTo>
                    <a:pt x="1764791" y="710183"/>
                  </a:lnTo>
                  <a:close/>
                </a:path>
                <a:path w="2316479" h="1050289">
                  <a:moveTo>
                    <a:pt x="1830311" y="745235"/>
                  </a:moveTo>
                  <a:lnTo>
                    <a:pt x="1830311" y="742187"/>
                  </a:lnTo>
                  <a:lnTo>
                    <a:pt x="1827263" y="739139"/>
                  </a:lnTo>
                  <a:lnTo>
                    <a:pt x="1795272" y="720851"/>
                  </a:lnTo>
                  <a:lnTo>
                    <a:pt x="1792211" y="719327"/>
                  </a:lnTo>
                  <a:lnTo>
                    <a:pt x="1789163" y="719327"/>
                  </a:lnTo>
                  <a:lnTo>
                    <a:pt x="1786128" y="722375"/>
                  </a:lnTo>
                  <a:lnTo>
                    <a:pt x="1786128" y="729995"/>
                  </a:lnTo>
                  <a:lnTo>
                    <a:pt x="1789163" y="731519"/>
                  </a:lnTo>
                  <a:lnTo>
                    <a:pt x="1821180" y="749807"/>
                  </a:lnTo>
                  <a:lnTo>
                    <a:pt x="1825752" y="749807"/>
                  </a:lnTo>
                  <a:lnTo>
                    <a:pt x="1830311" y="745235"/>
                  </a:lnTo>
                  <a:close/>
                </a:path>
                <a:path w="2316479" h="1050289">
                  <a:moveTo>
                    <a:pt x="1894319" y="783335"/>
                  </a:moveTo>
                  <a:lnTo>
                    <a:pt x="1894319" y="778763"/>
                  </a:lnTo>
                  <a:lnTo>
                    <a:pt x="1891271" y="775715"/>
                  </a:lnTo>
                  <a:lnTo>
                    <a:pt x="1859280" y="757427"/>
                  </a:lnTo>
                  <a:lnTo>
                    <a:pt x="1856219" y="755903"/>
                  </a:lnTo>
                  <a:lnTo>
                    <a:pt x="1854695" y="755903"/>
                  </a:lnTo>
                  <a:lnTo>
                    <a:pt x="1851647" y="757427"/>
                  </a:lnTo>
                  <a:lnTo>
                    <a:pt x="1850123" y="758951"/>
                  </a:lnTo>
                  <a:lnTo>
                    <a:pt x="1850123" y="763523"/>
                  </a:lnTo>
                  <a:lnTo>
                    <a:pt x="1851647" y="766571"/>
                  </a:lnTo>
                  <a:lnTo>
                    <a:pt x="1853171" y="768095"/>
                  </a:lnTo>
                  <a:lnTo>
                    <a:pt x="1885175" y="786383"/>
                  </a:lnTo>
                  <a:lnTo>
                    <a:pt x="1892795" y="786383"/>
                  </a:lnTo>
                  <a:lnTo>
                    <a:pt x="1894319" y="783335"/>
                  </a:lnTo>
                  <a:close/>
                </a:path>
                <a:path w="2316479" h="1050289">
                  <a:moveTo>
                    <a:pt x="1958339" y="821435"/>
                  </a:moveTo>
                  <a:lnTo>
                    <a:pt x="1958339" y="816863"/>
                  </a:lnTo>
                  <a:lnTo>
                    <a:pt x="1955291" y="813815"/>
                  </a:lnTo>
                  <a:lnTo>
                    <a:pt x="1923275" y="794003"/>
                  </a:lnTo>
                  <a:lnTo>
                    <a:pt x="1917191" y="794003"/>
                  </a:lnTo>
                  <a:lnTo>
                    <a:pt x="1915667" y="797051"/>
                  </a:lnTo>
                  <a:lnTo>
                    <a:pt x="1914143" y="798575"/>
                  </a:lnTo>
                  <a:lnTo>
                    <a:pt x="1914143" y="801623"/>
                  </a:lnTo>
                  <a:lnTo>
                    <a:pt x="1917191" y="804671"/>
                  </a:lnTo>
                  <a:lnTo>
                    <a:pt x="1949196" y="824483"/>
                  </a:lnTo>
                  <a:lnTo>
                    <a:pt x="1953767" y="824483"/>
                  </a:lnTo>
                  <a:lnTo>
                    <a:pt x="1956815" y="822959"/>
                  </a:lnTo>
                  <a:lnTo>
                    <a:pt x="1958339" y="821435"/>
                  </a:lnTo>
                  <a:close/>
                </a:path>
                <a:path w="2316479" h="1050289">
                  <a:moveTo>
                    <a:pt x="2022335" y="859535"/>
                  </a:moveTo>
                  <a:lnTo>
                    <a:pt x="2022335" y="854963"/>
                  </a:lnTo>
                  <a:lnTo>
                    <a:pt x="2019287" y="851915"/>
                  </a:lnTo>
                  <a:lnTo>
                    <a:pt x="1987296" y="832103"/>
                  </a:lnTo>
                  <a:lnTo>
                    <a:pt x="1981187" y="832103"/>
                  </a:lnTo>
                  <a:lnTo>
                    <a:pt x="1979663" y="835151"/>
                  </a:lnTo>
                  <a:lnTo>
                    <a:pt x="1978152" y="836675"/>
                  </a:lnTo>
                  <a:lnTo>
                    <a:pt x="1978152" y="839723"/>
                  </a:lnTo>
                  <a:lnTo>
                    <a:pt x="1981187" y="842771"/>
                  </a:lnTo>
                  <a:lnTo>
                    <a:pt x="2013204" y="862583"/>
                  </a:lnTo>
                  <a:lnTo>
                    <a:pt x="2017763" y="862583"/>
                  </a:lnTo>
                  <a:lnTo>
                    <a:pt x="2019287" y="861059"/>
                  </a:lnTo>
                  <a:lnTo>
                    <a:pt x="2022335" y="859535"/>
                  </a:lnTo>
                  <a:close/>
                </a:path>
                <a:path w="2316479" h="1050289">
                  <a:moveTo>
                    <a:pt x="2086356" y="896111"/>
                  </a:moveTo>
                  <a:lnTo>
                    <a:pt x="2086356" y="894587"/>
                  </a:lnTo>
                  <a:lnTo>
                    <a:pt x="2084819" y="891539"/>
                  </a:lnTo>
                  <a:lnTo>
                    <a:pt x="2083295" y="890015"/>
                  </a:lnTo>
                  <a:lnTo>
                    <a:pt x="2051304" y="870203"/>
                  </a:lnTo>
                  <a:lnTo>
                    <a:pt x="2045195" y="870203"/>
                  </a:lnTo>
                  <a:lnTo>
                    <a:pt x="2043671" y="873251"/>
                  </a:lnTo>
                  <a:lnTo>
                    <a:pt x="2042147" y="874775"/>
                  </a:lnTo>
                  <a:lnTo>
                    <a:pt x="2042147" y="877823"/>
                  </a:lnTo>
                  <a:lnTo>
                    <a:pt x="2045195" y="880871"/>
                  </a:lnTo>
                  <a:lnTo>
                    <a:pt x="2075675" y="900683"/>
                  </a:lnTo>
                  <a:lnTo>
                    <a:pt x="2078723" y="902207"/>
                  </a:lnTo>
                  <a:lnTo>
                    <a:pt x="2081771" y="902207"/>
                  </a:lnTo>
                  <a:lnTo>
                    <a:pt x="2084819" y="899159"/>
                  </a:lnTo>
                  <a:lnTo>
                    <a:pt x="2086356" y="896111"/>
                  </a:lnTo>
                  <a:close/>
                </a:path>
                <a:path w="2316479" h="1050289">
                  <a:moveTo>
                    <a:pt x="2148840" y="935735"/>
                  </a:moveTo>
                  <a:lnTo>
                    <a:pt x="2148840" y="934211"/>
                  </a:lnTo>
                  <a:lnTo>
                    <a:pt x="2147316" y="931163"/>
                  </a:lnTo>
                  <a:lnTo>
                    <a:pt x="2145791" y="929639"/>
                  </a:lnTo>
                  <a:lnTo>
                    <a:pt x="2113775" y="909827"/>
                  </a:lnTo>
                  <a:lnTo>
                    <a:pt x="2112251" y="908303"/>
                  </a:lnTo>
                  <a:lnTo>
                    <a:pt x="2109216" y="909827"/>
                  </a:lnTo>
                  <a:lnTo>
                    <a:pt x="2107691" y="909827"/>
                  </a:lnTo>
                  <a:lnTo>
                    <a:pt x="2106167" y="911351"/>
                  </a:lnTo>
                  <a:lnTo>
                    <a:pt x="2104643" y="914399"/>
                  </a:lnTo>
                  <a:lnTo>
                    <a:pt x="2104643" y="915923"/>
                  </a:lnTo>
                  <a:lnTo>
                    <a:pt x="2106167" y="918971"/>
                  </a:lnTo>
                  <a:lnTo>
                    <a:pt x="2107691" y="920495"/>
                  </a:lnTo>
                  <a:lnTo>
                    <a:pt x="2139696" y="940307"/>
                  </a:lnTo>
                  <a:lnTo>
                    <a:pt x="2145791" y="940307"/>
                  </a:lnTo>
                  <a:lnTo>
                    <a:pt x="2147316" y="938783"/>
                  </a:lnTo>
                  <a:lnTo>
                    <a:pt x="2148840" y="935735"/>
                  </a:lnTo>
                  <a:close/>
                </a:path>
                <a:path w="2316479" h="1050289">
                  <a:moveTo>
                    <a:pt x="2211311" y="975359"/>
                  </a:moveTo>
                  <a:lnTo>
                    <a:pt x="2211311" y="973835"/>
                  </a:lnTo>
                  <a:lnTo>
                    <a:pt x="2209787" y="970787"/>
                  </a:lnTo>
                  <a:lnTo>
                    <a:pt x="2208263" y="969263"/>
                  </a:lnTo>
                  <a:lnTo>
                    <a:pt x="2180843" y="952499"/>
                  </a:lnTo>
                  <a:lnTo>
                    <a:pt x="2177796" y="949451"/>
                  </a:lnTo>
                  <a:lnTo>
                    <a:pt x="2174735" y="947927"/>
                  </a:lnTo>
                  <a:lnTo>
                    <a:pt x="2173211" y="947927"/>
                  </a:lnTo>
                  <a:lnTo>
                    <a:pt x="2170163" y="949451"/>
                  </a:lnTo>
                  <a:lnTo>
                    <a:pt x="2168652" y="950975"/>
                  </a:lnTo>
                  <a:lnTo>
                    <a:pt x="2168652" y="958595"/>
                  </a:lnTo>
                  <a:lnTo>
                    <a:pt x="2170163" y="960119"/>
                  </a:lnTo>
                  <a:lnTo>
                    <a:pt x="2174735" y="961643"/>
                  </a:lnTo>
                  <a:lnTo>
                    <a:pt x="2202180" y="979931"/>
                  </a:lnTo>
                  <a:lnTo>
                    <a:pt x="2203704" y="981455"/>
                  </a:lnTo>
                  <a:lnTo>
                    <a:pt x="2206752" y="981455"/>
                  </a:lnTo>
                  <a:lnTo>
                    <a:pt x="2209787" y="978407"/>
                  </a:lnTo>
                  <a:lnTo>
                    <a:pt x="2211311" y="975359"/>
                  </a:lnTo>
                  <a:close/>
                </a:path>
                <a:path w="2316479" h="1050289">
                  <a:moveTo>
                    <a:pt x="2273795" y="1016507"/>
                  </a:moveTo>
                  <a:lnTo>
                    <a:pt x="2273795" y="1014983"/>
                  </a:lnTo>
                  <a:lnTo>
                    <a:pt x="2272271" y="1011935"/>
                  </a:lnTo>
                  <a:lnTo>
                    <a:pt x="2270747" y="1010411"/>
                  </a:lnTo>
                  <a:lnTo>
                    <a:pt x="2240280" y="990599"/>
                  </a:lnTo>
                  <a:lnTo>
                    <a:pt x="2237232" y="989075"/>
                  </a:lnTo>
                  <a:lnTo>
                    <a:pt x="2235695" y="989075"/>
                  </a:lnTo>
                  <a:lnTo>
                    <a:pt x="2232647" y="990599"/>
                  </a:lnTo>
                  <a:lnTo>
                    <a:pt x="2229599" y="993647"/>
                  </a:lnTo>
                  <a:lnTo>
                    <a:pt x="2229599" y="996695"/>
                  </a:lnTo>
                  <a:lnTo>
                    <a:pt x="2231123" y="998219"/>
                  </a:lnTo>
                  <a:lnTo>
                    <a:pt x="2232647" y="1001267"/>
                  </a:lnTo>
                  <a:lnTo>
                    <a:pt x="2264651" y="1021079"/>
                  </a:lnTo>
                  <a:lnTo>
                    <a:pt x="2270747" y="1021079"/>
                  </a:lnTo>
                  <a:lnTo>
                    <a:pt x="2272271" y="1019555"/>
                  </a:lnTo>
                  <a:lnTo>
                    <a:pt x="2273795" y="1016507"/>
                  </a:lnTo>
                  <a:close/>
                </a:path>
                <a:path w="2316479" h="1050289">
                  <a:moveTo>
                    <a:pt x="2316480" y="1046987"/>
                  </a:moveTo>
                  <a:lnTo>
                    <a:pt x="2316480" y="1040891"/>
                  </a:lnTo>
                  <a:lnTo>
                    <a:pt x="2314956" y="1039367"/>
                  </a:lnTo>
                  <a:lnTo>
                    <a:pt x="2301240" y="1030223"/>
                  </a:lnTo>
                  <a:lnTo>
                    <a:pt x="2295143" y="1030223"/>
                  </a:lnTo>
                  <a:lnTo>
                    <a:pt x="2293620" y="1033271"/>
                  </a:lnTo>
                  <a:lnTo>
                    <a:pt x="2292096" y="1034795"/>
                  </a:lnTo>
                  <a:lnTo>
                    <a:pt x="2292096" y="1037843"/>
                  </a:lnTo>
                  <a:lnTo>
                    <a:pt x="2295143" y="1040891"/>
                  </a:lnTo>
                  <a:lnTo>
                    <a:pt x="2307323" y="1050035"/>
                  </a:lnTo>
                  <a:lnTo>
                    <a:pt x="2314956" y="1050035"/>
                  </a:lnTo>
                  <a:lnTo>
                    <a:pt x="2316480" y="1046987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68025" y="4546091"/>
              <a:ext cx="1435735" cy="542925"/>
            </a:xfrm>
            <a:custGeom>
              <a:avLst/>
              <a:gdLst/>
              <a:ahLst/>
              <a:cxnLst/>
              <a:rect l="l" t="t" r="r" b="b"/>
              <a:pathLst>
                <a:path w="1435735" h="542925">
                  <a:moveTo>
                    <a:pt x="7620" y="0"/>
                  </a:moveTo>
                  <a:lnTo>
                    <a:pt x="42672" y="9144"/>
                  </a:lnTo>
                  <a:lnTo>
                    <a:pt x="45720" y="9144"/>
                  </a:lnTo>
                  <a:lnTo>
                    <a:pt x="47244" y="10668"/>
                  </a:lnTo>
                  <a:lnTo>
                    <a:pt x="47244" y="18287"/>
                  </a:lnTo>
                  <a:lnTo>
                    <a:pt x="44196" y="19812"/>
                  </a:lnTo>
                  <a:lnTo>
                    <a:pt x="42672" y="21336"/>
                  </a:lnTo>
                  <a:lnTo>
                    <a:pt x="39624" y="19812"/>
                  </a:lnTo>
                  <a:lnTo>
                    <a:pt x="4572" y="10668"/>
                  </a:lnTo>
                  <a:lnTo>
                    <a:pt x="1524" y="9144"/>
                  </a:lnTo>
                  <a:lnTo>
                    <a:pt x="0" y="7620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7620" y="0"/>
                  </a:lnTo>
                  <a:close/>
                </a:path>
                <a:path w="1435735" h="542925">
                  <a:moveTo>
                    <a:pt x="79248" y="18287"/>
                  </a:moveTo>
                  <a:lnTo>
                    <a:pt x="115824" y="27432"/>
                  </a:lnTo>
                  <a:lnTo>
                    <a:pt x="118872" y="30480"/>
                  </a:lnTo>
                  <a:lnTo>
                    <a:pt x="118872" y="38100"/>
                  </a:lnTo>
                  <a:lnTo>
                    <a:pt x="115824" y="39624"/>
                  </a:lnTo>
                  <a:lnTo>
                    <a:pt x="111252" y="39624"/>
                  </a:lnTo>
                  <a:lnTo>
                    <a:pt x="76200" y="30480"/>
                  </a:lnTo>
                  <a:lnTo>
                    <a:pt x="73152" y="28956"/>
                  </a:lnTo>
                  <a:lnTo>
                    <a:pt x="71628" y="27432"/>
                  </a:lnTo>
                  <a:lnTo>
                    <a:pt x="71628" y="22860"/>
                  </a:lnTo>
                  <a:lnTo>
                    <a:pt x="73152" y="19812"/>
                  </a:lnTo>
                  <a:lnTo>
                    <a:pt x="74676" y="18287"/>
                  </a:lnTo>
                  <a:lnTo>
                    <a:pt x="79248" y="18287"/>
                  </a:lnTo>
                  <a:close/>
                </a:path>
                <a:path w="1435735" h="542925">
                  <a:moveTo>
                    <a:pt x="150876" y="38100"/>
                  </a:moveTo>
                  <a:lnTo>
                    <a:pt x="161544" y="41148"/>
                  </a:lnTo>
                  <a:lnTo>
                    <a:pt x="187452" y="48768"/>
                  </a:lnTo>
                  <a:lnTo>
                    <a:pt x="188976" y="48768"/>
                  </a:lnTo>
                  <a:lnTo>
                    <a:pt x="190500" y="51816"/>
                  </a:lnTo>
                  <a:lnTo>
                    <a:pt x="190500" y="57912"/>
                  </a:lnTo>
                  <a:lnTo>
                    <a:pt x="187452" y="59436"/>
                  </a:lnTo>
                  <a:lnTo>
                    <a:pt x="185928" y="60960"/>
                  </a:lnTo>
                  <a:lnTo>
                    <a:pt x="182880" y="59436"/>
                  </a:lnTo>
                  <a:lnTo>
                    <a:pt x="158496" y="53340"/>
                  </a:lnTo>
                  <a:lnTo>
                    <a:pt x="147828" y="50292"/>
                  </a:lnTo>
                  <a:lnTo>
                    <a:pt x="144780" y="48768"/>
                  </a:lnTo>
                  <a:lnTo>
                    <a:pt x="143256" y="47244"/>
                  </a:lnTo>
                  <a:lnTo>
                    <a:pt x="143256" y="42672"/>
                  </a:lnTo>
                  <a:lnTo>
                    <a:pt x="144780" y="39624"/>
                  </a:lnTo>
                  <a:lnTo>
                    <a:pt x="146304" y="38100"/>
                  </a:lnTo>
                  <a:lnTo>
                    <a:pt x="150876" y="38100"/>
                  </a:lnTo>
                  <a:close/>
                </a:path>
                <a:path w="1435735" h="542925">
                  <a:moveTo>
                    <a:pt x="222504" y="59436"/>
                  </a:moveTo>
                  <a:lnTo>
                    <a:pt x="257556" y="70104"/>
                  </a:lnTo>
                  <a:lnTo>
                    <a:pt x="260604" y="70104"/>
                  </a:lnTo>
                  <a:lnTo>
                    <a:pt x="262128" y="71628"/>
                  </a:lnTo>
                  <a:lnTo>
                    <a:pt x="262128" y="77724"/>
                  </a:lnTo>
                  <a:lnTo>
                    <a:pt x="259080" y="80772"/>
                  </a:lnTo>
                  <a:lnTo>
                    <a:pt x="254508" y="80772"/>
                  </a:lnTo>
                  <a:lnTo>
                    <a:pt x="219456" y="70104"/>
                  </a:lnTo>
                  <a:lnTo>
                    <a:pt x="216408" y="70104"/>
                  </a:lnTo>
                  <a:lnTo>
                    <a:pt x="214884" y="67056"/>
                  </a:lnTo>
                  <a:lnTo>
                    <a:pt x="214884" y="62484"/>
                  </a:lnTo>
                  <a:lnTo>
                    <a:pt x="219456" y="57912"/>
                  </a:lnTo>
                  <a:lnTo>
                    <a:pt x="222504" y="59436"/>
                  </a:lnTo>
                  <a:close/>
                </a:path>
                <a:path w="1435735" h="542925">
                  <a:moveTo>
                    <a:pt x="294132" y="79248"/>
                  </a:moveTo>
                  <a:lnTo>
                    <a:pt x="313944" y="85344"/>
                  </a:lnTo>
                  <a:lnTo>
                    <a:pt x="329184" y="91440"/>
                  </a:lnTo>
                  <a:lnTo>
                    <a:pt x="330708" y="91440"/>
                  </a:lnTo>
                  <a:lnTo>
                    <a:pt x="332232" y="94487"/>
                  </a:lnTo>
                  <a:lnTo>
                    <a:pt x="333756" y="96012"/>
                  </a:lnTo>
                  <a:lnTo>
                    <a:pt x="333756" y="99060"/>
                  </a:lnTo>
                  <a:lnTo>
                    <a:pt x="330708" y="102108"/>
                  </a:lnTo>
                  <a:lnTo>
                    <a:pt x="326136" y="102108"/>
                  </a:lnTo>
                  <a:lnTo>
                    <a:pt x="310896" y="97536"/>
                  </a:lnTo>
                  <a:lnTo>
                    <a:pt x="289560" y="91440"/>
                  </a:lnTo>
                  <a:lnTo>
                    <a:pt x="284988" y="86868"/>
                  </a:lnTo>
                  <a:lnTo>
                    <a:pt x="286512" y="83820"/>
                  </a:lnTo>
                  <a:lnTo>
                    <a:pt x="286512" y="82296"/>
                  </a:lnTo>
                  <a:lnTo>
                    <a:pt x="289560" y="80772"/>
                  </a:lnTo>
                  <a:lnTo>
                    <a:pt x="291084" y="79248"/>
                  </a:lnTo>
                  <a:lnTo>
                    <a:pt x="294132" y="79248"/>
                  </a:lnTo>
                  <a:close/>
                </a:path>
                <a:path w="1435735" h="542925">
                  <a:moveTo>
                    <a:pt x="364236" y="102108"/>
                  </a:moveTo>
                  <a:lnTo>
                    <a:pt x="400812" y="112775"/>
                  </a:lnTo>
                  <a:lnTo>
                    <a:pt x="403860" y="115824"/>
                  </a:lnTo>
                  <a:lnTo>
                    <a:pt x="403860" y="121920"/>
                  </a:lnTo>
                  <a:lnTo>
                    <a:pt x="400812" y="124968"/>
                  </a:lnTo>
                  <a:lnTo>
                    <a:pt x="396240" y="124968"/>
                  </a:lnTo>
                  <a:lnTo>
                    <a:pt x="361188" y="114300"/>
                  </a:lnTo>
                  <a:lnTo>
                    <a:pt x="358140" y="112775"/>
                  </a:lnTo>
                  <a:lnTo>
                    <a:pt x="356616" y="111252"/>
                  </a:lnTo>
                  <a:lnTo>
                    <a:pt x="356616" y="106680"/>
                  </a:lnTo>
                  <a:lnTo>
                    <a:pt x="358140" y="103632"/>
                  </a:lnTo>
                  <a:lnTo>
                    <a:pt x="359664" y="102108"/>
                  </a:lnTo>
                  <a:lnTo>
                    <a:pt x="364236" y="102108"/>
                  </a:lnTo>
                  <a:close/>
                </a:path>
                <a:path w="1435735" h="542925">
                  <a:moveTo>
                    <a:pt x="435864" y="124968"/>
                  </a:moveTo>
                  <a:lnTo>
                    <a:pt x="464820" y="134112"/>
                  </a:lnTo>
                  <a:lnTo>
                    <a:pt x="470916" y="135636"/>
                  </a:lnTo>
                  <a:lnTo>
                    <a:pt x="473964" y="138684"/>
                  </a:lnTo>
                  <a:lnTo>
                    <a:pt x="475488" y="141732"/>
                  </a:lnTo>
                  <a:lnTo>
                    <a:pt x="475488" y="144780"/>
                  </a:lnTo>
                  <a:lnTo>
                    <a:pt x="473964" y="146304"/>
                  </a:lnTo>
                  <a:lnTo>
                    <a:pt x="470916" y="147828"/>
                  </a:lnTo>
                  <a:lnTo>
                    <a:pt x="466344" y="147828"/>
                  </a:lnTo>
                  <a:lnTo>
                    <a:pt x="461772" y="146304"/>
                  </a:lnTo>
                  <a:lnTo>
                    <a:pt x="431292" y="137160"/>
                  </a:lnTo>
                  <a:lnTo>
                    <a:pt x="428244" y="134112"/>
                  </a:lnTo>
                  <a:lnTo>
                    <a:pt x="426720" y="131063"/>
                  </a:lnTo>
                  <a:lnTo>
                    <a:pt x="428244" y="128016"/>
                  </a:lnTo>
                  <a:lnTo>
                    <a:pt x="428244" y="126492"/>
                  </a:lnTo>
                  <a:lnTo>
                    <a:pt x="431292" y="124968"/>
                  </a:lnTo>
                  <a:lnTo>
                    <a:pt x="435864" y="124968"/>
                  </a:lnTo>
                  <a:close/>
                </a:path>
                <a:path w="1435735" h="542925">
                  <a:moveTo>
                    <a:pt x="505968" y="147828"/>
                  </a:moveTo>
                  <a:lnTo>
                    <a:pt x="541020" y="160020"/>
                  </a:lnTo>
                  <a:lnTo>
                    <a:pt x="544068" y="161544"/>
                  </a:lnTo>
                  <a:lnTo>
                    <a:pt x="544068" y="163068"/>
                  </a:lnTo>
                  <a:lnTo>
                    <a:pt x="545592" y="166116"/>
                  </a:lnTo>
                  <a:lnTo>
                    <a:pt x="545592" y="167640"/>
                  </a:lnTo>
                  <a:lnTo>
                    <a:pt x="544068" y="170687"/>
                  </a:lnTo>
                  <a:lnTo>
                    <a:pt x="542544" y="172212"/>
                  </a:lnTo>
                  <a:lnTo>
                    <a:pt x="537972" y="172212"/>
                  </a:lnTo>
                  <a:lnTo>
                    <a:pt x="501396" y="160020"/>
                  </a:lnTo>
                  <a:lnTo>
                    <a:pt x="498348" y="156972"/>
                  </a:lnTo>
                  <a:lnTo>
                    <a:pt x="498348" y="152400"/>
                  </a:lnTo>
                  <a:lnTo>
                    <a:pt x="499872" y="149352"/>
                  </a:lnTo>
                  <a:lnTo>
                    <a:pt x="501396" y="147828"/>
                  </a:lnTo>
                  <a:lnTo>
                    <a:pt x="505968" y="147828"/>
                  </a:lnTo>
                  <a:close/>
                </a:path>
                <a:path w="1435735" h="542925">
                  <a:moveTo>
                    <a:pt x="576072" y="172212"/>
                  </a:moveTo>
                  <a:lnTo>
                    <a:pt x="611124" y="184404"/>
                  </a:lnTo>
                  <a:lnTo>
                    <a:pt x="614172" y="185928"/>
                  </a:lnTo>
                  <a:lnTo>
                    <a:pt x="615696" y="187452"/>
                  </a:lnTo>
                  <a:lnTo>
                    <a:pt x="615696" y="192024"/>
                  </a:lnTo>
                  <a:lnTo>
                    <a:pt x="612648" y="195072"/>
                  </a:lnTo>
                  <a:lnTo>
                    <a:pt x="609600" y="196596"/>
                  </a:lnTo>
                  <a:lnTo>
                    <a:pt x="608076" y="196596"/>
                  </a:lnTo>
                  <a:lnTo>
                    <a:pt x="573024" y="184404"/>
                  </a:lnTo>
                  <a:lnTo>
                    <a:pt x="569976" y="182880"/>
                  </a:lnTo>
                  <a:lnTo>
                    <a:pt x="568452" y="181356"/>
                  </a:lnTo>
                  <a:lnTo>
                    <a:pt x="568452" y="176784"/>
                  </a:lnTo>
                  <a:lnTo>
                    <a:pt x="569976" y="173736"/>
                  </a:lnTo>
                  <a:lnTo>
                    <a:pt x="571500" y="172212"/>
                  </a:lnTo>
                  <a:lnTo>
                    <a:pt x="576072" y="172212"/>
                  </a:lnTo>
                  <a:close/>
                </a:path>
                <a:path w="1435735" h="542925">
                  <a:moveTo>
                    <a:pt x="646176" y="196596"/>
                  </a:moveTo>
                  <a:lnTo>
                    <a:pt x="681228" y="210312"/>
                  </a:lnTo>
                  <a:lnTo>
                    <a:pt x="684276" y="210312"/>
                  </a:lnTo>
                  <a:lnTo>
                    <a:pt x="684276" y="213360"/>
                  </a:lnTo>
                  <a:lnTo>
                    <a:pt x="685800" y="214884"/>
                  </a:lnTo>
                  <a:lnTo>
                    <a:pt x="685800" y="217932"/>
                  </a:lnTo>
                  <a:lnTo>
                    <a:pt x="682752" y="220980"/>
                  </a:lnTo>
                  <a:lnTo>
                    <a:pt x="676656" y="220980"/>
                  </a:lnTo>
                  <a:lnTo>
                    <a:pt x="643128" y="208787"/>
                  </a:lnTo>
                  <a:lnTo>
                    <a:pt x="640080" y="207263"/>
                  </a:lnTo>
                  <a:lnTo>
                    <a:pt x="638556" y="205740"/>
                  </a:lnTo>
                  <a:lnTo>
                    <a:pt x="638556" y="201168"/>
                  </a:lnTo>
                  <a:lnTo>
                    <a:pt x="640080" y="198120"/>
                  </a:lnTo>
                  <a:lnTo>
                    <a:pt x="641604" y="196596"/>
                  </a:lnTo>
                  <a:lnTo>
                    <a:pt x="646176" y="196596"/>
                  </a:lnTo>
                  <a:close/>
                </a:path>
                <a:path w="1435735" h="542925">
                  <a:moveTo>
                    <a:pt x="716280" y="222503"/>
                  </a:moveTo>
                  <a:lnTo>
                    <a:pt x="751332" y="234695"/>
                  </a:lnTo>
                  <a:lnTo>
                    <a:pt x="754380" y="237743"/>
                  </a:lnTo>
                  <a:lnTo>
                    <a:pt x="755904" y="240791"/>
                  </a:lnTo>
                  <a:lnTo>
                    <a:pt x="754380" y="243839"/>
                  </a:lnTo>
                  <a:lnTo>
                    <a:pt x="754380" y="245363"/>
                  </a:lnTo>
                  <a:lnTo>
                    <a:pt x="751332" y="246887"/>
                  </a:lnTo>
                  <a:lnTo>
                    <a:pt x="746760" y="246887"/>
                  </a:lnTo>
                  <a:lnTo>
                    <a:pt x="711708" y="234695"/>
                  </a:lnTo>
                  <a:lnTo>
                    <a:pt x="710184" y="233171"/>
                  </a:lnTo>
                  <a:lnTo>
                    <a:pt x="708660" y="230123"/>
                  </a:lnTo>
                  <a:lnTo>
                    <a:pt x="708660" y="225551"/>
                  </a:lnTo>
                  <a:lnTo>
                    <a:pt x="711708" y="222503"/>
                  </a:lnTo>
                  <a:lnTo>
                    <a:pt x="716280" y="222503"/>
                  </a:lnTo>
                  <a:close/>
                </a:path>
                <a:path w="1435735" h="542925">
                  <a:moveTo>
                    <a:pt x="786384" y="248411"/>
                  </a:moveTo>
                  <a:lnTo>
                    <a:pt x="821436" y="262127"/>
                  </a:lnTo>
                  <a:lnTo>
                    <a:pt x="822960" y="263651"/>
                  </a:lnTo>
                  <a:lnTo>
                    <a:pt x="824484" y="265175"/>
                  </a:lnTo>
                  <a:lnTo>
                    <a:pt x="824484" y="269747"/>
                  </a:lnTo>
                  <a:lnTo>
                    <a:pt x="821436" y="272795"/>
                  </a:lnTo>
                  <a:lnTo>
                    <a:pt x="818388" y="274319"/>
                  </a:lnTo>
                  <a:lnTo>
                    <a:pt x="816864" y="272795"/>
                  </a:lnTo>
                  <a:lnTo>
                    <a:pt x="781812" y="260603"/>
                  </a:lnTo>
                  <a:lnTo>
                    <a:pt x="780288" y="259079"/>
                  </a:lnTo>
                  <a:lnTo>
                    <a:pt x="778764" y="256031"/>
                  </a:lnTo>
                  <a:lnTo>
                    <a:pt x="777240" y="254507"/>
                  </a:lnTo>
                  <a:lnTo>
                    <a:pt x="778764" y="251459"/>
                  </a:lnTo>
                  <a:lnTo>
                    <a:pt x="778764" y="249935"/>
                  </a:lnTo>
                  <a:lnTo>
                    <a:pt x="781812" y="248411"/>
                  </a:lnTo>
                  <a:lnTo>
                    <a:pt x="786384" y="248411"/>
                  </a:lnTo>
                  <a:close/>
                </a:path>
                <a:path w="1435735" h="542925">
                  <a:moveTo>
                    <a:pt x="854964" y="275843"/>
                  </a:moveTo>
                  <a:lnTo>
                    <a:pt x="890016" y="289559"/>
                  </a:lnTo>
                  <a:lnTo>
                    <a:pt x="891540" y="289559"/>
                  </a:lnTo>
                  <a:lnTo>
                    <a:pt x="893064" y="292607"/>
                  </a:lnTo>
                  <a:lnTo>
                    <a:pt x="894588" y="294131"/>
                  </a:lnTo>
                  <a:lnTo>
                    <a:pt x="893064" y="297179"/>
                  </a:lnTo>
                  <a:lnTo>
                    <a:pt x="893064" y="298703"/>
                  </a:lnTo>
                  <a:lnTo>
                    <a:pt x="890016" y="300227"/>
                  </a:lnTo>
                  <a:lnTo>
                    <a:pt x="885444" y="300227"/>
                  </a:lnTo>
                  <a:lnTo>
                    <a:pt x="850392" y="286511"/>
                  </a:lnTo>
                  <a:lnTo>
                    <a:pt x="847344" y="283463"/>
                  </a:lnTo>
                  <a:lnTo>
                    <a:pt x="847344" y="278891"/>
                  </a:lnTo>
                  <a:lnTo>
                    <a:pt x="850392" y="275843"/>
                  </a:lnTo>
                  <a:lnTo>
                    <a:pt x="853440" y="274319"/>
                  </a:lnTo>
                  <a:lnTo>
                    <a:pt x="854964" y="275843"/>
                  </a:lnTo>
                  <a:close/>
                </a:path>
                <a:path w="1435735" h="542925">
                  <a:moveTo>
                    <a:pt x="925068" y="303275"/>
                  </a:moveTo>
                  <a:lnTo>
                    <a:pt x="958596" y="316991"/>
                  </a:lnTo>
                  <a:lnTo>
                    <a:pt x="961644" y="318515"/>
                  </a:lnTo>
                  <a:lnTo>
                    <a:pt x="963168" y="320039"/>
                  </a:lnTo>
                  <a:lnTo>
                    <a:pt x="963168" y="324611"/>
                  </a:lnTo>
                  <a:lnTo>
                    <a:pt x="961644" y="327659"/>
                  </a:lnTo>
                  <a:lnTo>
                    <a:pt x="958596" y="327659"/>
                  </a:lnTo>
                  <a:lnTo>
                    <a:pt x="957072" y="329183"/>
                  </a:lnTo>
                  <a:lnTo>
                    <a:pt x="954024" y="327659"/>
                  </a:lnTo>
                  <a:lnTo>
                    <a:pt x="920496" y="313943"/>
                  </a:lnTo>
                  <a:lnTo>
                    <a:pt x="917448" y="312419"/>
                  </a:lnTo>
                  <a:lnTo>
                    <a:pt x="917448" y="310895"/>
                  </a:lnTo>
                  <a:lnTo>
                    <a:pt x="915924" y="307847"/>
                  </a:lnTo>
                  <a:lnTo>
                    <a:pt x="917448" y="306323"/>
                  </a:lnTo>
                  <a:lnTo>
                    <a:pt x="917448" y="303275"/>
                  </a:lnTo>
                  <a:lnTo>
                    <a:pt x="920496" y="303275"/>
                  </a:lnTo>
                  <a:lnTo>
                    <a:pt x="922020" y="301751"/>
                  </a:lnTo>
                  <a:lnTo>
                    <a:pt x="925068" y="303275"/>
                  </a:lnTo>
                  <a:close/>
                </a:path>
                <a:path w="1435735" h="542925">
                  <a:moveTo>
                    <a:pt x="992124" y="330707"/>
                  </a:moveTo>
                  <a:lnTo>
                    <a:pt x="1025652" y="345947"/>
                  </a:lnTo>
                  <a:lnTo>
                    <a:pt x="1028700" y="345947"/>
                  </a:lnTo>
                  <a:lnTo>
                    <a:pt x="1030224" y="348995"/>
                  </a:lnTo>
                  <a:lnTo>
                    <a:pt x="1030224" y="353567"/>
                  </a:lnTo>
                  <a:lnTo>
                    <a:pt x="1028700" y="355091"/>
                  </a:lnTo>
                  <a:lnTo>
                    <a:pt x="1025652" y="356615"/>
                  </a:lnTo>
                  <a:lnTo>
                    <a:pt x="1021080" y="356615"/>
                  </a:lnTo>
                  <a:lnTo>
                    <a:pt x="987552" y="342899"/>
                  </a:lnTo>
                  <a:lnTo>
                    <a:pt x="984504" y="341375"/>
                  </a:lnTo>
                  <a:lnTo>
                    <a:pt x="984504" y="339851"/>
                  </a:lnTo>
                  <a:lnTo>
                    <a:pt x="982980" y="336803"/>
                  </a:lnTo>
                  <a:lnTo>
                    <a:pt x="984504" y="333755"/>
                  </a:lnTo>
                  <a:lnTo>
                    <a:pt x="984504" y="332231"/>
                  </a:lnTo>
                  <a:lnTo>
                    <a:pt x="987552" y="330707"/>
                  </a:lnTo>
                  <a:lnTo>
                    <a:pt x="992124" y="330707"/>
                  </a:lnTo>
                  <a:close/>
                </a:path>
                <a:path w="1435735" h="542925">
                  <a:moveTo>
                    <a:pt x="1060704" y="359663"/>
                  </a:moveTo>
                  <a:lnTo>
                    <a:pt x="1094219" y="374903"/>
                  </a:lnTo>
                  <a:lnTo>
                    <a:pt x="1097280" y="376427"/>
                  </a:lnTo>
                  <a:lnTo>
                    <a:pt x="1097280" y="377951"/>
                  </a:lnTo>
                  <a:lnTo>
                    <a:pt x="1098804" y="379475"/>
                  </a:lnTo>
                  <a:lnTo>
                    <a:pt x="1097280" y="382523"/>
                  </a:lnTo>
                  <a:lnTo>
                    <a:pt x="1095743" y="384047"/>
                  </a:lnTo>
                  <a:lnTo>
                    <a:pt x="1094219" y="385571"/>
                  </a:lnTo>
                  <a:lnTo>
                    <a:pt x="1089660" y="385571"/>
                  </a:lnTo>
                  <a:lnTo>
                    <a:pt x="1056119" y="370331"/>
                  </a:lnTo>
                  <a:lnTo>
                    <a:pt x="1053084" y="368807"/>
                  </a:lnTo>
                  <a:lnTo>
                    <a:pt x="1053084" y="367283"/>
                  </a:lnTo>
                  <a:lnTo>
                    <a:pt x="1051560" y="365759"/>
                  </a:lnTo>
                  <a:lnTo>
                    <a:pt x="1053084" y="362711"/>
                  </a:lnTo>
                  <a:lnTo>
                    <a:pt x="1056119" y="359663"/>
                  </a:lnTo>
                  <a:lnTo>
                    <a:pt x="1060704" y="359663"/>
                  </a:lnTo>
                  <a:close/>
                </a:path>
                <a:path w="1435735" h="542925">
                  <a:moveTo>
                    <a:pt x="1129284" y="390143"/>
                  </a:moveTo>
                  <a:lnTo>
                    <a:pt x="1162799" y="403859"/>
                  </a:lnTo>
                  <a:lnTo>
                    <a:pt x="1165860" y="406907"/>
                  </a:lnTo>
                  <a:lnTo>
                    <a:pt x="1165860" y="413003"/>
                  </a:lnTo>
                  <a:lnTo>
                    <a:pt x="1162799" y="416051"/>
                  </a:lnTo>
                  <a:lnTo>
                    <a:pt x="1158240" y="416051"/>
                  </a:lnTo>
                  <a:lnTo>
                    <a:pt x="1123175" y="400811"/>
                  </a:lnTo>
                  <a:lnTo>
                    <a:pt x="1120140" y="397763"/>
                  </a:lnTo>
                  <a:lnTo>
                    <a:pt x="1120140" y="393191"/>
                  </a:lnTo>
                  <a:lnTo>
                    <a:pt x="1121651" y="390143"/>
                  </a:lnTo>
                  <a:lnTo>
                    <a:pt x="1124699" y="388619"/>
                  </a:lnTo>
                  <a:lnTo>
                    <a:pt x="1126223" y="388619"/>
                  </a:lnTo>
                  <a:lnTo>
                    <a:pt x="1129284" y="390143"/>
                  </a:lnTo>
                  <a:close/>
                </a:path>
                <a:path w="1435735" h="542925">
                  <a:moveTo>
                    <a:pt x="1196340" y="419099"/>
                  </a:moveTo>
                  <a:lnTo>
                    <a:pt x="1203960" y="422147"/>
                  </a:lnTo>
                  <a:lnTo>
                    <a:pt x="1231392" y="434339"/>
                  </a:lnTo>
                  <a:lnTo>
                    <a:pt x="1232916" y="435863"/>
                  </a:lnTo>
                  <a:lnTo>
                    <a:pt x="1234440" y="438911"/>
                  </a:lnTo>
                  <a:lnTo>
                    <a:pt x="1234440" y="443483"/>
                  </a:lnTo>
                  <a:lnTo>
                    <a:pt x="1232916" y="445007"/>
                  </a:lnTo>
                  <a:lnTo>
                    <a:pt x="1229868" y="446531"/>
                  </a:lnTo>
                  <a:lnTo>
                    <a:pt x="1225296" y="446531"/>
                  </a:lnTo>
                  <a:lnTo>
                    <a:pt x="1199375" y="434339"/>
                  </a:lnTo>
                  <a:lnTo>
                    <a:pt x="1191768" y="431291"/>
                  </a:lnTo>
                  <a:lnTo>
                    <a:pt x="1190231" y="429767"/>
                  </a:lnTo>
                  <a:lnTo>
                    <a:pt x="1188707" y="426719"/>
                  </a:lnTo>
                  <a:lnTo>
                    <a:pt x="1188707" y="422147"/>
                  </a:lnTo>
                  <a:lnTo>
                    <a:pt x="1191768" y="419099"/>
                  </a:lnTo>
                  <a:lnTo>
                    <a:pt x="1196340" y="419099"/>
                  </a:lnTo>
                  <a:close/>
                </a:path>
                <a:path w="1435735" h="542925">
                  <a:moveTo>
                    <a:pt x="1264907" y="451103"/>
                  </a:moveTo>
                  <a:lnTo>
                    <a:pt x="1298435" y="466343"/>
                  </a:lnTo>
                  <a:lnTo>
                    <a:pt x="1301496" y="469391"/>
                  </a:lnTo>
                  <a:lnTo>
                    <a:pt x="1301496" y="473963"/>
                  </a:lnTo>
                  <a:lnTo>
                    <a:pt x="1299972" y="475487"/>
                  </a:lnTo>
                  <a:lnTo>
                    <a:pt x="1298435" y="477011"/>
                  </a:lnTo>
                  <a:lnTo>
                    <a:pt x="1292352" y="477011"/>
                  </a:lnTo>
                  <a:lnTo>
                    <a:pt x="1258811" y="461771"/>
                  </a:lnTo>
                  <a:lnTo>
                    <a:pt x="1255763" y="458723"/>
                  </a:lnTo>
                  <a:lnTo>
                    <a:pt x="1255763" y="454151"/>
                  </a:lnTo>
                  <a:lnTo>
                    <a:pt x="1257287" y="451103"/>
                  </a:lnTo>
                  <a:lnTo>
                    <a:pt x="1260335" y="449579"/>
                  </a:lnTo>
                  <a:lnTo>
                    <a:pt x="1261872" y="449579"/>
                  </a:lnTo>
                  <a:lnTo>
                    <a:pt x="1264907" y="451103"/>
                  </a:lnTo>
                  <a:close/>
                </a:path>
                <a:path w="1435735" h="542925">
                  <a:moveTo>
                    <a:pt x="1331963" y="481583"/>
                  </a:moveTo>
                  <a:lnTo>
                    <a:pt x="1365504" y="498347"/>
                  </a:lnTo>
                  <a:lnTo>
                    <a:pt x="1368552" y="501395"/>
                  </a:lnTo>
                  <a:lnTo>
                    <a:pt x="1368552" y="505967"/>
                  </a:lnTo>
                  <a:lnTo>
                    <a:pt x="1365504" y="509015"/>
                  </a:lnTo>
                  <a:lnTo>
                    <a:pt x="1360932" y="509015"/>
                  </a:lnTo>
                  <a:lnTo>
                    <a:pt x="1324356" y="490727"/>
                  </a:lnTo>
                  <a:lnTo>
                    <a:pt x="1322832" y="489203"/>
                  </a:lnTo>
                  <a:lnTo>
                    <a:pt x="1322832" y="487679"/>
                  </a:lnTo>
                  <a:lnTo>
                    <a:pt x="1324356" y="484631"/>
                  </a:lnTo>
                  <a:lnTo>
                    <a:pt x="1327404" y="481583"/>
                  </a:lnTo>
                  <a:lnTo>
                    <a:pt x="1331963" y="481583"/>
                  </a:lnTo>
                  <a:close/>
                </a:path>
                <a:path w="1435735" h="542925">
                  <a:moveTo>
                    <a:pt x="1399032" y="513587"/>
                  </a:moveTo>
                  <a:lnTo>
                    <a:pt x="1432547" y="530351"/>
                  </a:lnTo>
                  <a:lnTo>
                    <a:pt x="1435595" y="533399"/>
                  </a:lnTo>
                  <a:lnTo>
                    <a:pt x="1435595" y="537971"/>
                  </a:lnTo>
                  <a:lnTo>
                    <a:pt x="1434071" y="541019"/>
                  </a:lnTo>
                  <a:lnTo>
                    <a:pt x="1431023" y="541019"/>
                  </a:lnTo>
                  <a:lnTo>
                    <a:pt x="1429499" y="542543"/>
                  </a:lnTo>
                  <a:lnTo>
                    <a:pt x="1426451" y="541019"/>
                  </a:lnTo>
                  <a:lnTo>
                    <a:pt x="1392923" y="525779"/>
                  </a:lnTo>
                  <a:lnTo>
                    <a:pt x="1391399" y="524255"/>
                  </a:lnTo>
                  <a:lnTo>
                    <a:pt x="1389875" y="521207"/>
                  </a:lnTo>
                  <a:lnTo>
                    <a:pt x="1389875" y="519683"/>
                  </a:lnTo>
                  <a:lnTo>
                    <a:pt x="1391399" y="516635"/>
                  </a:lnTo>
                  <a:lnTo>
                    <a:pt x="1394447" y="513587"/>
                  </a:lnTo>
                  <a:lnTo>
                    <a:pt x="1399032" y="513587"/>
                  </a:lnTo>
                  <a:close/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4207" y="5090922"/>
              <a:ext cx="112776" cy="6553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6795" y="5159501"/>
              <a:ext cx="111239" cy="6553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888621" y="5230367"/>
              <a:ext cx="596265" cy="365760"/>
            </a:xfrm>
            <a:custGeom>
              <a:avLst/>
              <a:gdLst/>
              <a:ahLst/>
              <a:cxnLst/>
              <a:rect l="l" t="t" r="r" b="b"/>
              <a:pathLst>
                <a:path w="596264" h="365760">
                  <a:moveTo>
                    <a:pt x="9143" y="0"/>
                  </a:moveTo>
                  <a:lnTo>
                    <a:pt x="41147" y="18287"/>
                  </a:lnTo>
                  <a:lnTo>
                    <a:pt x="44195" y="21336"/>
                  </a:lnTo>
                  <a:lnTo>
                    <a:pt x="44195" y="25908"/>
                  </a:lnTo>
                  <a:lnTo>
                    <a:pt x="42671" y="27432"/>
                  </a:lnTo>
                  <a:lnTo>
                    <a:pt x="39624" y="28956"/>
                  </a:lnTo>
                  <a:lnTo>
                    <a:pt x="35039" y="28956"/>
                  </a:lnTo>
                  <a:lnTo>
                    <a:pt x="3047" y="10668"/>
                  </a:lnTo>
                  <a:lnTo>
                    <a:pt x="0" y="7620"/>
                  </a:lnTo>
                  <a:lnTo>
                    <a:pt x="0" y="3048"/>
                  </a:lnTo>
                  <a:lnTo>
                    <a:pt x="1524" y="0"/>
                  </a:lnTo>
                  <a:lnTo>
                    <a:pt x="9143" y="0"/>
                  </a:lnTo>
                  <a:close/>
                </a:path>
                <a:path w="596264" h="365760">
                  <a:moveTo>
                    <a:pt x="74675" y="36576"/>
                  </a:moveTo>
                  <a:lnTo>
                    <a:pt x="106667" y="54864"/>
                  </a:lnTo>
                  <a:lnTo>
                    <a:pt x="109715" y="57912"/>
                  </a:lnTo>
                  <a:lnTo>
                    <a:pt x="109715" y="60960"/>
                  </a:lnTo>
                  <a:lnTo>
                    <a:pt x="105155" y="65532"/>
                  </a:lnTo>
                  <a:lnTo>
                    <a:pt x="100583" y="65532"/>
                  </a:lnTo>
                  <a:lnTo>
                    <a:pt x="68567" y="47244"/>
                  </a:lnTo>
                  <a:lnTo>
                    <a:pt x="65531" y="45720"/>
                  </a:lnTo>
                  <a:lnTo>
                    <a:pt x="65531" y="38100"/>
                  </a:lnTo>
                  <a:lnTo>
                    <a:pt x="68567" y="35052"/>
                  </a:lnTo>
                  <a:lnTo>
                    <a:pt x="71615" y="35052"/>
                  </a:lnTo>
                  <a:lnTo>
                    <a:pt x="74675" y="36576"/>
                  </a:lnTo>
                  <a:close/>
                </a:path>
                <a:path w="596264" h="365760">
                  <a:moveTo>
                    <a:pt x="138683" y="73152"/>
                  </a:moveTo>
                  <a:lnTo>
                    <a:pt x="170675" y="91440"/>
                  </a:lnTo>
                  <a:lnTo>
                    <a:pt x="173723" y="94487"/>
                  </a:lnTo>
                  <a:lnTo>
                    <a:pt x="173723" y="99060"/>
                  </a:lnTo>
                  <a:lnTo>
                    <a:pt x="172199" y="102108"/>
                  </a:lnTo>
                  <a:lnTo>
                    <a:pt x="164579" y="102108"/>
                  </a:lnTo>
                  <a:lnTo>
                    <a:pt x="132575" y="83820"/>
                  </a:lnTo>
                  <a:lnTo>
                    <a:pt x="131051" y="82296"/>
                  </a:lnTo>
                  <a:lnTo>
                    <a:pt x="129527" y="79248"/>
                  </a:lnTo>
                  <a:lnTo>
                    <a:pt x="129527" y="74676"/>
                  </a:lnTo>
                  <a:lnTo>
                    <a:pt x="131051" y="73152"/>
                  </a:lnTo>
                  <a:lnTo>
                    <a:pt x="134099" y="71628"/>
                  </a:lnTo>
                  <a:lnTo>
                    <a:pt x="135623" y="71628"/>
                  </a:lnTo>
                  <a:lnTo>
                    <a:pt x="138683" y="73152"/>
                  </a:lnTo>
                  <a:close/>
                </a:path>
                <a:path w="596264" h="365760">
                  <a:moveTo>
                    <a:pt x="202679" y="109728"/>
                  </a:moveTo>
                  <a:lnTo>
                    <a:pt x="234695" y="129540"/>
                  </a:lnTo>
                  <a:lnTo>
                    <a:pt x="237743" y="132587"/>
                  </a:lnTo>
                  <a:lnTo>
                    <a:pt x="237743" y="137160"/>
                  </a:lnTo>
                  <a:lnTo>
                    <a:pt x="236219" y="138684"/>
                  </a:lnTo>
                  <a:lnTo>
                    <a:pt x="233171" y="140208"/>
                  </a:lnTo>
                  <a:lnTo>
                    <a:pt x="228600" y="140208"/>
                  </a:lnTo>
                  <a:lnTo>
                    <a:pt x="196595" y="120396"/>
                  </a:lnTo>
                  <a:lnTo>
                    <a:pt x="193547" y="117348"/>
                  </a:lnTo>
                  <a:lnTo>
                    <a:pt x="193547" y="114300"/>
                  </a:lnTo>
                  <a:lnTo>
                    <a:pt x="195071" y="112776"/>
                  </a:lnTo>
                  <a:lnTo>
                    <a:pt x="196595" y="109728"/>
                  </a:lnTo>
                  <a:lnTo>
                    <a:pt x="202679" y="109728"/>
                  </a:lnTo>
                  <a:close/>
                </a:path>
                <a:path w="596264" h="365760">
                  <a:moveTo>
                    <a:pt x="266700" y="147828"/>
                  </a:moveTo>
                  <a:lnTo>
                    <a:pt x="298691" y="167640"/>
                  </a:lnTo>
                  <a:lnTo>
                    <a:pt x="301739" y="170687"/>
                  </a:lnTo>
                  <a:lnTo>
                    <a:pt x="301739" y="175260"/>
                  </a:lnTo>
                  <a:lnTo>
                    <a:pt x="298691" y="176784"/>
                  </a:lnTo>
                  <a:lnTo>
                    <a:pt x="297167" y="178308"/>
                  </a:lnTo>
                  <a:lnTo>
                    <a:pt x="292607" y="178308"/>
                  </a:lnTo>
                  <a:lnTo>
                    <a:pt x="260591" y="158496"/>
                  </a:lnTo>
                  <a:lnTo>
                    <a:pt x="257555" y="155448"/>
                  </a:lnTo>
                  <a:lnTo>
                    <a:pt x="257555" y="152400"/>
                  </a:lnTo>
                  <a:lnTo>
                    <a:pt x="259067" y="150876"/>
                  </a:lnTo>
                  <a:lnTo>
                    <a:pt x="260591" y="147828"/>
                  </a:lnTo>
                  <a:lnTo>
                    <a:pt x="266700" y="147828"/>
                  </a:lnTo>
                  <a:close/>
                </a:path>
                <a:path w="596264" h="365760">
                  <a:moveTo>
                    <a:pt x="330707" y="185928"/>
                  </a:moveTo>
                  <a:lnTo>
                    <a:pt x="362699" y="205740"/>
                  </a:lnTo>
                  <a:lnTo>
                    <a:pt x="364223" y="207264"/>
                  </a:lnTo>
                  <a:lnTo>
                    <a:pt x="365759" y="210312"/>
                  </a:lnTo>
                  <a:lnTo>
                    <a:pt x="365759" y="211836"/>
                  </a:lnTo>
                  <a:lnTo>
                    <a:pt x="364223" y="214884"/>
                  </a:lnTo>
                  <a:lnTo>
                    <a:pt x="361175" y="217932"/>
                  </a:lnTo>
                  <a:lnTo>
                    <a:pt x="358127" y="217932"/>
                  </a:lnTo>
                  <a:lnTo>
                    <a:pt x="355079" y="216408"/>
                  </a:lnTo>
                  <a:lnTo>
                    <a:pt x="324599" y="196596"/>
                  </a:lnTo>
                  <a:lnTo>
                    <a:pt x="321551" y="193548"/>
                  </a:lnTo>
                  <a:lnTo>
                    <a:pt x="321551" y="190500"/>
                  </a:lnTo>
                  <a:lnTo>
                    <a:pt x="323075" y="188976"/>
                  </a:lnTo>
                  <a:lnTo>
                    <a:pt x="324599" y="185928"/>
                  </a:lnTo>
                  <a:lnTo>
                    <a:pt x="330707" y="185928"/>
                  </a:lnTo>
                  <a:close/>
                </a:path>
                <a:path w="596264" h="365760">
                  <a:moveTo>
                    <a:pt x="393179" y="225552"/>
                  </a:moveTo>
                  <a:lnTo>
                    <a:pt x="425195" y="245364"/>
                  </a:lnTo>
                  <a:lnTo>
                    <a:pt x="426719" y="246887"/>
                  </a:lnTo>
                  <a:lnTo>
                    <a:pt x="428243" y="249936"/>
                  </a:lnTo>
                  <a:lnTo>
                    <a:pt x="428243" y="251460"/>
                  </a:lnTo>
                  <a:lnTo>
                    <a:pt x="426719" y="254508"/>
                  </a:lnTo>
                  <a:lnTo>
                    <a:pt x="425195" y="256032"/>
                  </a:lnTo>
                  <a:lnTo>
                    <a:pt x="419100" y="256032"/>
                  </a:lnTo>
                  <a:lnTo>
                    <a:pt x="387095" y="236220"/>
                  </a:lnTo>
                  <a:lnTo>
                    <a:pt x="385571" y="234696"/>
                  </a:lnTo>
                  <a:lnTo>
                    <a:pt x="384047" y="231648"/>
                  </a:lnTo>
                  <a:lnTo>
                    <a:pt x="384047" y="230124"/>
                  </a:lnTo>
                  <a:lnTo>
                    <a:pt x="385571" y="227076"/>
                  </a:lnTo>
                  <a:lnTo>
                    <a:pt x="387095" y="225552"/>
                  </a:lnTo>
                  <a:lnTo>
                    <a:pt x="388619" y="225552"/>
                  </a:lnTo>
                  <a:lnTo>
                    <a:pt x="391655" y="224028"/>
                  </a:lnTo>
                  <a:lnTo>
                    <a:pt x="393179" y="225552"/>
                  </a:lnTo>
                  <a:close/>
                </a:path>
                <a:path w="596264" h="365760">
                  <a:moveTo>
                    <a:pt x="457200" y="265176"/>
                  </a:moveTo>
                  <a:lnTo>
                    <a:pt x="460247" y="268224"/>
                  </a:lnTo>
                  <a:lnTo>
                    <a:pt x="487667" y="284988"/>
                  </a:lnTo>
                  <a:lnTo>
                    <a:pt x="489191" y="286512"/>
                  </a:lnTo>
                  <a:lnTo>
                    <a:pt x="490715" y="289560"/>
                  </a:lnTo>
                  <a:lnTo>
                    <a:pt x="490715" y="291084"/>
                  </a:lnTo>
                  <a:lnTo>
                    <a:pt x="489191" y="294132"/>
                  </a:lnTo>
                  <a:lnTo>
                    <a:pt x="486155" y="297180"/>
                  </a:lnTo>
                  <a:lnTo>
                    <a:pt x="483107" y="297180"/>
                  </a:lnTo>
                  <a:lnTo>
                    <a:pt x="481583" y="295656"/>
                  </a:lnTo>
                  <a:lnTo>
                    <a:pt x="454139" y="277368"/>
                  </a:lnTo>
                  <a:lnTo>
                    <a:pt x="449567" y="275844"/>
                  </a:lnTo>
                  <a:lnTo>
                    <a:pt x="448055" y="274320"/>
                  </a:lnTo>
                  <a:lnTo>
                    <a:pt x="448055" y="266700"/>
                  </a:lnTo>
                  <a:lnTo>
                    <a:pt x="449567" y="265176"/>
                  </a:lnTo>
                  <a:lnTo>
                    <a:pt x="452615" y="263652"/>
                  </a:lnTo>
                  <a:lnTo>
                    <a:pt x="454139" y="263652"/>
                  </a:lnTo>
                  <a:lnTo>
                    <a:pt x="457200" y="265176"/>
                  </a:lnTo>
                  <a:close/>
                </a:path>
                <a:path w="596264" h="365760">
                  <a:moveTo>
                    <a:pt x="519683" y="306324"/>
                  </a:moveTo>
                  <a:lnTo>
                    <a:pt x="550151" y="326136"/>
                  </a:lnTo>
                  <a:lnTo>
                    <a:pt x="551675" y="327660"/>
                  </a:lnTo>
                  <a:lnTo>
                    <a:pt x="553199" y="330708"/>
                  </a:lnTo>
                  <a:lnTo>
                    <a:pt x="553199" y="332232"/>
                  </a:lnTo>
                  <a:lnTo>
                    <a:pt x="551675" y="335280"/>
                  </a:lnTo>
                  <a:lnTo>
                    <a:pt x="550151" y="336804"/>
                  </a:lnTo>
                  <a:lnTo>
                    <a:pt x="544055" y="336804"/>
                  </a:lnTo>
                  <a:lnTo>
                    <a:pt x="512051" y="316992"/>
                  </a:lnTo>
                  <a:lnTo>
                    <a:pt x="510527" y="313944"/>
                  </a:lnTo>
                  <a:lnTo>
                    <a:pt x="509003" y="312420"/>
                  </a:lnTo>
                  <a:lnTo>
                    <a:pt x="509003" y="309372"/>
                  </a:lnTo>
                  <a:lnTo>
                    <a:pt x="512051" y="306324"/>
                  </a:lnTo>
                  <a:lnTo>
                    <a:pt x="515099" y="304800"/>
                  </a:lnTo>
                  <a:lnTo>
                    <a:pt x="516635" y="304800"/>
                  </a:lnTo>
                  <a:lnTo>
                    <a:pt x="519683" y="306324"/>
                  </a:lnTo>
                  <a:close/>
                </a:path>
                <a:path w="596264" h="365760">
                  <a:moveTo>
                    <a:pt x="580643" y="345948"/>
                  </a:moveTo>
                  <a:lnTo>
                    <a:pt x="594359" y="355092"/>
                  </a:lnTo>
                  <a:lnTo>
                    <a:pt x="595883" y="356616"/>
                  </a:lnTo>
                  <a:lnTo>
                    <a:pt x="595883" y="362712"/>
                  </a:lnTo>
                  <a:lnTo>
                    <a:pt x="594359" y="365760"/>
                  </a:lnTo>
                  <a:lnTo>
                    <a:pt x="586727" y="365760"/>
                  </a:lnTo>
                  <a:lnTo>
                    <a:pt x="574547" y="356616"/>
                  </a:lnTo>
                  <a:lnTo>
                    <a:pt x="571500" y="353568"/>
                  </a:lnTo>
                  <a:lnTo>
                    <a:pt x="571500" y="350520"/>
                  </a:lnTo>
                  <a:lnTo>
                    <a:pt x="573024" y="348996"/>
                  </a:lnTo>
                  <a:lnTo>
                    <a:pt x="574547" y="345948"/>
                  </a:lnTo>
                  <a:lnTo>
                    <a:pt x="580643" y="345948"/>
                  </a:lnTo>
                  <a:close/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68893" y="5416295"/>
              <a:ext cx="1122045" cy="242570"/>
            </a:xfrm>
            <a:custGeom>
              <a:avLst/>
              <a:gdLst/>
              <a:ahLst/>
              <a:cxnLst/>
              <a:rect l="l" t="t" r="r" b="b"/>
              <a:pathLst>
                <a:path w="1122045" h="242570">
                  <a:moveTo>
                    <a:pt x="1121664" y="0"/>
                  </a:moveTo>
                  <a:lnTo>
                    <a:pt x="0" y="0"/>
                  </a:lnTo>
                  <a:lnTo>
                    <a:pt x="0" y="242315"/>
                  </a:lnTo>
                </a:path>
              </a:pathLst>
            </a:custGeom>
            <a:ln w="12141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76841" y="5359907"/>
              <a:ext cx="111760" cy="113030"/>
            </a:xfrm>
            <a:custGeom>
              <a:avLst/>
              <a:gdLst/>
              <a:ahLst/>
              <a:cxnLst/>
              <a:rect l="l" t="t" r="r" b="b"/>
              <a:pathLst>
                <a:path w="111760" h="113029">
                  <a:moveTo>
                    <a:pt x="111252" y="56387"/>
                  </a:moveTo>
                  <a:lnTo>
                    <a:pt x="0" y="0"/>
                  </a:lnTo>
                  <a:lnTo>
                    <a:pt x="0" y="112775"/>
                  </a:lnTo>
                  <a:lnTo>
                    <a:pt x="111252" y="56387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49609" y="2493263"/>
              <a:ext cx="1461770" cy="390525"/>
            </a:xfrm>
            <a:custGeom>
              <a:avLst/>
              <a:gdLst/>
              <a:ahLst/>
              <a:cxnLst/>
              <a:rect l="l" t="t" r="r" b="b"/>
              <a:pathLst>
                <a:path w="1461770" h="390525">
                  <a:moveTo>
                    <a:pt x="1461503" y="0"/>
                  </a:moveTo>
                  <a:lnTo>
                    <a:pt x="1461503" y="390144"/>
                  </a:lnTo>
                  <a:lnTo>
                    <a:pt x="0" y="390144"/>
                  </a:lnTo>
                </a:path>
              </a:pathLst>
            </a:custGeom>
            <a:ln w="12141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52073" y="2827019"/>
              <a:ext cx="111760" cy="113030"/>
            </a:xfrm>
            <a:custGeom>
              <a:avLst/>
              <a:gdLst/>
              <a:ahLst/>
              <a:cxnLst/>
              <a:rect l="l" t="t" r="r" b="b"/>
              <a:pathLst>
                <a:path w="111760" h="113030">
                  <a:moveTo>
                    <a:pt x="111251" y="112775"/>
                  </a:moveTo>
                  <a:lnTo>
                    <a:pt x="111251" y="0"/>
                  </a:lnTo>
                  <a:lnTo>
                    <a:pt x="0" y="56387"/>
                  </a:lnTo>
                  <a:lnTo>
                    <a:pt x="111251" y="112775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284103" y="5745256"/>
            <a:ext cx="1373505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latin typeface="Times New Roman"/>
                <a:cs typeface="Times New Roman"/>
              </a:rPr>
              <a:t>Radio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Times New Roman"/>
                <a:cs typeface="Times New Roman"/>
              </a:rPr>
              <a:t>Network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4851797" y="2093736"/>
            <a:ext cx="2567940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5" dirty="0">
                <a:latin typeface="Times New Roman"/>
                <a:cs typeface="Times New Roman"/>
              </a:rPr>
              <a:t>Wireline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Transport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Network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63695" y="4150867"/>
            <a:ext cx="938530" cy="664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1400" b="1" dirty="0">
                <a:latin typeface="Times New Roman"/>
                <a:cs typeface="Times New Roman"/>
              </a:rPr>
              <a:t>Base 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Transc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ver  </a:t>
            </a:r>
            <a:r>
              <a:rPr sz="1400" b="1" spc="-5" dirty="0">
                <a:latin typeface="Times New Roman"/>
                <a:cs typeface="Times New Roman"/>
              </a:rPr>
              <a:t>Station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4055" y="695959"/>
            <a:ext cx="3785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PCS</a:t>
            </a:r>
            <a:r>
              <a:rPr spc="-35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911" y="1820672"/>
            <a:ext cx="7007859" cy="346900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311785" indent="-343535">
              <a:lnSpc>
                <a:spcPct val="100400"/>
              </a:lnSpc>
              <a:spcBef>
                <a:spcPts val="8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Each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PCS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technology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has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similar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architectures which consists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two </a:t>
            </a:r>
            <a:r>
              <a:rPr sz="2800" dirty="0">
                <a:latin typeface="Arial MT"/>
                <a:cs typeface="Arial MT"/>
              </a:rPr>
              <a:t>parts</a:t>
            </a:r>
            <a:r>
              <a:rPr sz="2800" dirty="0">
                <a:latin typeface="SimSun"/>
                <a:cs typeface="SimSun"/>
              </a:rPr>
              <a:t>：</a:t>
            </a:r>
            <a:endParaRPr sz="2800">
              <a:latin typeface="SimSun"/>
              <a:cs typeface="SimSun"/>
            </a:endParaRPr>
          </a:p>
          <a:p>
            <a:pPr marL="756285" lvl="1" indent="-287020">
              <a:lnSpc>
                <a:spcPct val="100000"/>
              </a:lnSpc>
              <a:spcBef>
                <a:spcPts val="570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Radio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Network</a:t>
            </a:r>
            <a:endParaRPr sz="24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495"/>
              </a:spcBef>
              <a:buFont typeface="Wingdings"/>
              <a:buChar char=""/>
              <a:tabLst>
                <a:tab pos="1155700" algn="l"/>
              </a:tabLst>
            </a:pPr>
            <a:r>
              <a:rPr sz="2000" dirty="0">
                <a:latin typeface="Arial MT"/>
                <a:cs typeface="Arial MT"/>
              </a:rPr>
              <a:t>MS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(Mobile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Station)</a:t>
            </a:r>
            <a:endParaRPr sz="20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470"/>
              </a:spcBef>
              <a:buFont typeface="Wingdings"/>
              <a:buChar char=""/>
              <a:tabLst>
                <a:tab pos="1155700" algn="l"/>
              </a:tabLst>
            </a:pPr>
            <a:r>
              <a:rPr sz="2000" dirty="0">
                <a:latin typeface="Arial MT"/>
                <a:cs typeface="Arial MT"/>
              </a:rPr>
              <a:t>BS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(Base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Station)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System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60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Wireline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Transport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Network</a:t>
            </a:r>
            <a:endParaRPr sz="24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1155700" algn="l"/>
              </a:tabLst>
            </a:pPr>
            <a:r>
              <a:rPr sz="2000" dirty="0">
                <a:latin typeface="Arial MT"/>
                <a:cs typeface="Arial MT"/>
              </a:rPr>
              <a:t>MSC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(Mobile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Switching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Center)</a:t>
            </a:r>
            <a:endParaRPr sz="2000">
              <a:latin typeface="Arial MT"/>
              <a:cs typeface="Arial MT"/>
            </a:endParaRPr>
          </a:p>
          <a:p>
            <a:pPr marL="1155065" marR="5080" lvl="2" indent="-228600">
              <a:lnSpc>
                <a:spcPts val="2160"/>
              </a:lnSpc>
              <a:spcBef>
                <a:spcPts val="560"/>
              </a:spcBef>
              <a:buFont typeface="Wingdings"/>
              <a:buChar char=""/>
              <a:tabLst>
                <a:tab pos="1155700" algn="l"/>
              </a:tabLst>
            </a:pP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5" dirty="0">
                <a:solidFill>
                  <a:srgbClr val="D90A05"/>
                </a:solidFill>
                <a:latin typeface="Arial MT"/>
                <a:cs typeface="Arial MT"/>
              </a:rPr>
              <a:t>Mobility Database </a:t>
            </a:r>
            <a:r>
              <a:rPr sz="2000" spc="-5" dirty="0">
                <a:latin typeface="Arial MT"/>
                <a:cs typeface="Arial MT"/>
              </a:rPr>
              <a:t>connected to MSC is used to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track the locations </a:t>
            </a:r>
            <a:r>
              <a:rPr sz="2000" spc="-10" dirty="0">
                <a:latin typeface="Arial MT"/>
                <a:cs typeface="Arial MT"/>
              </a:rPr>
              <a:t>of </a:t>
            </a:r>
            <a:r>
              <a:rPr sz="2000" spc="-5" dirty="0">
                <a:latin typeface="Arial MT"/>
                <a:cs typeface="Arial MT"/>
              </a:rPr>
              <a:t>mobile station.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3263" y="695959"/>
            <a:ext cx="4265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Mobile</a:t>
            </a:r>
            <a:r>
              <a:rPr spc="-15" dirty="0"/>
              <a:t> </a:t>
            </a:r>
            <a:r>
              <a:rPr spc="-5" dirty="0"/>
              <a:t>Station</a:t>
            </a:r>
            <a:r>
              <a:rPr spc="-15" dirty="0"/>
              <a:t> </a:t>
            </a:r>
            <a:r>
              <a:rPr spc="-5" dirty="0"/>
              <a:t>(MS)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911" y="1709420"/>
            <a:ext cx="6647815" cy="13068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3535">
              <a:lnSpc>
                <a:spcPts val="3020"/>
              </a:lnSpc>
              <a:spcBef>
                <a:spcPts val="48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Handset,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mobile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phone,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subscriber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unit,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portable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0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dirty="0">
                <a:latin typeface="Arial MT"/>
                <a:cs typeface="Arial MT"/>
              </a:rPr>
              <a:t>Multi-mode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handset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5955" y="695959"/>
            <a:ext cx="3860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Base</a:t>
            </a:r>
            <a:r>
              <a:rPr spc="-45" dirty="0"/>
              <a:t> </a:t>
            </a:r>
            <a:r>
              <a:rPr dirty="0"/>
              <a:t>Station</a:t>
            </a:r>
            <a:r>
              <a:rPr spc="-45" dirty="0"/>
              <a:t> </a:t>
            </a:r>
            <a:r>
              <a:rPr dirty="0"/>
              <a:t>(BS)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911" y="1785620"/>
            <a:ext cx="4309745" cy="44443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180340" indent="-343535">
              <a:lnSpc>
                <a:spcPts val="3020"/>
              </a:lnSpc>
              <a:spcBef>
                <a:spcPts val="48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radio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coverage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BS is called a Cell.</a:t>
            </a:r>
            <a:endParaRPr sz="2800">
              <a:latin typeface="Arial MT"/>
              <a:cs typeface="Arial MT"/>
            </a:endParaRPr>
          </a:p>
          <a:p>
            <a:pPr marL="355600" marR="1178560" indent="-343535">
              <a:lnSpc>
                <a:spcPts val="3020"/>
              </a:lnSpc>
              <a:spcBef>
                <a:spcPts val="69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system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partitioned into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29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controller</a:t>
            </a:r>
            <a:endParaRPr sz="2400">
              <a:latin typeface="Arial MT"/>
              <a:cs typeface="Arial MT"/>
            </a:endParaRPr>
          </a:p>
          <a:p>
            <a:pPr marL="756285" marR="631190" lvl="1" indent="-287020">
              <a:lnSpc>
                <a:spcPts val="2590"/>
              </a:lnSpc>
              <a:spcBef>
                <a:spcPts val="61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radio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transmitters/receivers</a:t>
            </a:r>
            <a:endParaRPr sz="2400">
              <a:latin typeface="Arial MT"/>
              <a:cs typeface="Arial MT"/>
            </a:endParaRPr>
          </a:p>
          <a:p>
            <a:pPr marL="355600" marR="5080" indent="-343535">
              <a:lnSpc>
                <a:spcPts val="3020"/>
              </a:lnSpc>
              <a:spcBef>
                <a:spcPts val="69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The BSs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usually reach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wireline core network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via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land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links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 </a:t>
            </a:r>
            <a:r>
              <a:rPr sz="2800" dirty="0">
                <a:latin typeface="Arial MT"/>
                <a:cs typeface="Arial MT"/>
              </a:rPr>
              <a:t> dedicated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microwave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9515" y="3172967"/>
            <a:ext cx="3166484" cy="27523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18075" y="6110335"/>
            <a:ext cx="2057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5" dirty="0"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2823" y="6196120"/>
            <a:ext cx="838200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</a:pPr>
            <a:r>
              <a:rPr sz="2800" spc="-5" dirty="0">
                <a:latin typeface="Arial MT"/>
                <a:cs typeface="Arial MT"/>
              </a:rPr>
              <a:t>links.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5055" y="695959"/>
            <a:ext cx="3021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GSM</a:t>
            </a:r>
            <a:r>
              <a:rPr spc="-60" dirty="0"/>
              <a:t> </a:t>
            </a:r>
            <a:r>
              <a:rPr spc="-10" dirty="0"/>
              <a:t>Antenna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683" y="1299972"/>
            <a:ext cx="7138700" cy="51897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5663" y="695959"/>
            <a:ext cx="3961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GSM</a:t>
            </a:r>
            <a:r>
              <a:rPr spc="-55" dirty="0"/>
              <a:t> </a:t>
            </a:r>
            <a:r>
              <a:rPr spc="-5" dirty="0"/>
              <a:t>Base</a:t>
            </a:r>
            <a:r>
              <a:rPr spc="-50" dirty="0"/>
              <a:t> </a:t>
            </a:r>
            <a:r>
              <a:rPr spc="-5" dirty="0"/>
              <a:t>Station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787" y="1423415"/>
            <a:ext cx="6778100" cy="50662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8063" y="695959"/>
            <a:ext cx="3656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Cellular</a:t>
            </a:r>
            <a:r>
              <a:rPr spc="-60" dirty="0"/>
              <a:t> </a:t>
            </a:r>
            <a:r>
              <a:rPr spc="-10" dirty="0"/>
              <a:t>Concept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44556" y="1507242"/>
            <a:ext cx="7220584" cy="4756150"/>
            <a:chOff x="844556" y="1507242"/>
            <a:chExt cx="7220584" cy="4756150"/>
          </a:xfrm>
        </p:grpSpPr>
        <p:sp>
          <p:nvSpPr>
            <p:cNvPr id="4" name="object 4"/>
            <p:cNvSpPr/>
            <p:nvPr/>
          </p:nvSpPr>
          <p:spPr>
            <a:xfrm>
              <a:off x="860945" y="3063239"/>
              <a:ext cx="1050290" cy="909955"/>
            </a:xfrm>
            <a:custGeom>
              <a:avLst/>
              <a:gdLst/>
              <a:ahLst/>
              <a:cxnLst/>
              <a:rect l="l" t="t" r="r" b="b"/>
              <a:pathLst>
                <a:path w="1050289" h="909954">
                  <a:moveTo>
                    <a:pt x="787907" y="0"/>
                  </a:moveTo>
                  <a:lnTo>
                    <a:pt x="263651" y="0"/>
                  </a:lnTo>
                  <a:lnTo>
                    <a:pt x="0" y="454151"/>
                  </a:lnTo>
                  <a:lnTo>
                    <a:pt x="263651" y="909827"/>
                  </a:lnTo>
                  <a:lnTo>
                    <a:pt x="787907" y="909827"/>
                  </a:lnTo>
                  <a:lnTo>
                    <a:pt x="1050036" y="454151"/>
                  </a:lnTo>
                  <a:lnTo>
                    <a:pt x="787907" y="0"/>
                  </a:lnTo>
                  <a:close/>
                </a:path>
              </a:pathLst>
            </a:custGeom>
            <a:ln w="3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7997" y="2607563"/>
              <a:ext cx="1050290" cy="909955"/>
            </a:xfrm>
            <a:custGeom>
              <a:avLst/>
              <a:gdLst/>
              <a:ahLst/>
              <a:cxnLst/>
              <a:rect l="l" t="t" r="r" b="b"/>
              <a:pathLst>
                <a:path w="1050289" h="909954">
                  <a:moveTo>
                    <a:pt x="1050035" y="455676"/>
                  </a:moveTo>
                  <a:lnTo>
                    <a:pt x="787907" y="0"/>
                  </a:lnTo>
                  <a:lnTo>
                    <a:pt x="262128" y="0"/>
                  </a:lnTo>
                  <a:lnTo>
                    <a:pt x="0" y="455676"/>
                  </a:lnTo>
                  <a:lnTo>
                    <a:pt x="262128" y="909828"/>
                  </a:lnTo>
                  <a:lnTo>
                    <a:pt x="787907" y="909828"/>
                  </a:lnTo>
                  <a:lnTo>
                    <a:pt x="1050035" y="4556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57997" y="2607563"/>
              <a:ext cx="1050290" cy="909955"/>
            </a:xfrm>
            <a:custGeom>
              <a:avLst/>
              <a:gdLst/>
              <a:ahLst/>
              <a:cxnLst/>
              <a:rect l="l" t="t" r="r" b="b"/>
              <a:pathLst>
                <a:path w="1050289" h="909954">
                  <a:moveTo>
                    <a:pt x="787907" y="0"/>
                  </a:moveTo>
                  <a:lnTo>
                    <a:pt x="262128" y="0"/>
                  </a:lnTo>
                  <a:lnTo>
                    <a:pt x="0" y="455676"/>
                  </a:lnTo>
                  <a:lnTo>
                    <a:pt x="262128" y="909828"/>
                  </a:lnTo>
                  <a:lnTo>
                    <a:pt x="787907" y="909828"/>
                  </a:lnTo>
                  <a:lnTo>
                    <a:pt x="1050035" y="455676"/>
                  </a:lnTo>
                  <a:lnTo>
                    <a:pt x="787907" y="0"/>
                  </a:lnTo>
                  <a:close/>
                </a:path>
              </a:pathLst>
            </a:custGeom>
            <a:ln w="3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7997" y="3517391"/>
              <a:ext cx="1050290" cy="909955"/>
            </a:xfrm>
            <a:custGeom>
              <a:avLst/>
              <a:gdLst/>
              <a:ahLst/>
              <a:cxnLst/>
              <a:rect l="l" t="t" r="r" b="b"/>
              <a:pathLst>
                <a:path w="1050289" h="909954">
                  <a:moveTo>
                    <a:pt x="1050035" y="455675"/>
                  </a:moveTo>
                  <a:lnTo>
                    <a:pt x="787907" y="0"/>
                  </a:lnTo>
                  <a:lnTo>
                    <a:pt x="262128" y="0"/>
                  </a:lnTo>
                  <a:lnTo>
                    <a:pt x="0" y="455675"/>
                  </a:lnTo>
                  <a:lnTo>
                    <a:pt x="262128" y="909828"/>
                  </a:lnTo>
                  <a:lnTo>
                    <a:pt x="787907" y="909828"/>
                  </a:lnTo>
                  <a:lnTo>
                    <a:pt x="1050035" y="4556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57997" y="3517391"/>
              <a:ext cx="1050290" cy="909955"/>
            </a:xfrm>
            <a:custGeom>
              <a:avLst/>
              <a:gdLst/>
              <a:ahLst/>
              <a:cxnLst/>
              <a:rect l="l" t="t" r="r" b="b"/>
              <a:pathLst>
                <a:path w="1050289" h="909954">
                  <a:moveTo>
                    <a:pt x="787907" y="0"/>
                  </a:moveTo>
                  <a:lnTo>
                    <a:pt x="262128" y="0"/>
                  </a:lnTo>
                  <a:lnTo>
                    <a:pt x="0" y="455675"/>
                  </a:lnTo>
                  <a:lnTo>
                    <a:pt x="262128" y="909828"/>
                  </a:lnTo>
                  <a:lnTo>
                    <a:pt x="787907" y="909828"/>
                  </a:lnTo>
                  <a:lnTo>
                    <a:pt x="1050035" y="455675"/>
                  </a:lnTo>
                  <a:lnTo>
                    <a:pt x="787907" y="0"/>
                  </a:lnTo>
                  <a:close/>
                </a:path>
              </a:pathLst>
            </a:custGeom>
            <a:ln w="3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0945" y="3973067"/>
              <a:ext cx="1050290" cy="908685"/>
            </a:xfrm>
            <a:custGeom>
              <a:avLst/>
              <a:gdLst/>
              <a:ahLst/>
              <a:cxnLst/>
              <a:rect l="l" t="t" r="r" b="b"/>
              <a:pathLst>
                <a:path w="1050289" h="908685">
                  <a:moveTo>
                    <a:pt x="1050036" y="454152"/>
                  </a:moveTo>
                  <a:lnTo>
                    <a:pt x="787907" y="0"/>
                  </a:lnTo>
                  <a:lnTo>
                    <a:pt x="263651" y="0"/>
                  </a:lnTo>
                  <a:lnTo>
                    <a:pt x="0" y="454152"/>
                  </a:lnTo>
                  <a:lnTo>
                    <a:pt x="263651" y="908304"/>
                  </a:lnTo>
                  <a:lnTo>
                    <a:pt x="787907" y="908304"/>
                  </a:lnTo>
                  <a:lnTo>
                    <a:pt x="1050036" y="4541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0945" y="3973067"/>
              <a:ext cx="1050290" cy="1819910"/>
            </a:xfrm>
            <a:custGeom>
              <a:avLst/>
              <a:gdLst/>
              <a:ahLst/>
              <a:cxnLst/>
              <a:rect l="l" t="t" r="r" b="b"/>
              <a:pathLst>
                <a:path w="1050289" h="1819910">
                  <a:moveTo>
                    <a:pt x="787907" y="0"/>
                  </a:moveTo>
                  <a:lnTo>
                    <a:pt x="263651" y="0"/>
                  </a:lnTo>
                  <a:lnTo>
                    <a:pt x="0" y="454152"/>
                  </a:lnTo>
                  <a:lnTo>
                    <a:pt x="263651" y="908304"/>
                  </a:lnTo>
                  <a:lnTo>
                    <a:pt x="787907" y="908304"/>
                  </a:lnTo>
                  <a:lnTo>
                    <a:pt x="1050036" y="454152"/>
                  </a:lnTo>
                  <a:lnTo>
                    <a:pt x="787907" y="0"/>
                  </a:lnTo>
                  <a:close/>
                </a:path>
                <a:path w="1050289" h="1819910">
                  <a:moveTo>
                    <a:pt x="787907" y="908304"/>
                  </a:moveTo>
                  <a:lnTo>
                    <a:pt x="263651" y="908304"/>
                  </a:lnTo>
                  <a:lnTo>
                    <a:pt x="0" y="1365504"/>
                  </a:lnTo>
                  <a:lnTo>
                    <a:pt x="263651" y="1819656"/>
                  </a:lnTo>
                  <a:lnTo>
                    <a:pt x="787907" y="1819656"/>
                  </a:lnTo>
                  <a:lnTo>
                    <a:pt x="1050036" y="1365504"/>
                  </a:lnTo>
                  <a:lnTo>
                    <a:pt x="787907" y="908304"/>
                  </a:lnTo>
                  <a:close/>
                </a:path>
              </a:pathLst>
            </a:custGeom>
            <a:ln w="3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57997" y="4427219"/>
              <a:ext cx="1050290" cy="911860"/>
            </a:xfrm>
            <a:custGeom>
              <a:avLst/>
              <a:gdLst/>
              <a:ahLst/>
              <a:cxnLst/>
              <a:rect l="l" t="t" r="r" b="b"/>
              <a:pathLst>
                <a:path w="1050289" h="911860">
                  <a:moveTo>
                    <a:pt x="1050035" y="454151"/>
                  </a:moveTo>
                  <a:lnTo>
                    <a:pt x="787907" y="0"/>
                  </a:lnTo>
                  <a:lnTo>
                    <a:pt x="262128" y="0"/>
                  </a:lnTo>
                  <a:lnTo>
                    <a:pt x="0" y="454151"/>
                  </a:lnTo>
                  <a:lnTo>
                    <a:pt x="262128" y="911351"/>
                  </a:lnTo>
                  <a:lnTo>
                    <a:pt x="787907" y="911351"/>
                  </a:lnTo>
                  <a:lnTo>
                    <a:pt x="1050035" y="454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57997" y="4427219"/>
              <a:ext cx="1050290" cy="911860"/>
            </a:xfrm>
            <a:custGeom>
              <a:avLst/>
              <a:gdLst/>
              <a:ahLst/>
              <a:cxnLst/>
              <a:rect l="l" t="t" r="r" b="b"/>
              <a:pathLst>
                <a:path w="1050289" h="911860">
                  <a:moveTo>
                    <a:pt x="787907" y="0"/>
                  </a:moveTo>
                  <a:lnTo>
                    <a:pt x="262128" y="0"/>
                  </a:lnTo>
                  <a:lnTo>
                    <a:pt x="0" y="454151"/>
                  </a:lnTo>
                  <a:lnTo>
                    <a:pt x="262128" y="911351"/>
                  </a:lnTo>
                  <a:lnTo>
                    <a:pt x="787907" y="911351"/>
                  </a:lnTo>
                  <a:lnTo>
                    <a:pt x="1050035" y="454151"/>
                  </a:lnTo>
                  <a:lnTo>
                    <a:pt x="787907" y="0"/>
                  </a:lnTo>
                  <a:close/>
                </a:path>
              </a:pathLst>
            </a:custGeom>
            <a:ln w="3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57997" y="5338572"/>
              <a:ext cx="1050290" cy="908685"/>
            </a:xfrm>
            <a:custGeom>
              <a:avLst/>
              <a:gdLst/>
              <a:ahLst/>
              <a:cxnLst/>
              <a:rect l="l" t="t" r="r" b="b"/>
              <a:pathLst>
                <a:path w="1050289" h="908685">
                  <a:moveTo>
                    <a:pt x="1050036" y="454151"/>
                  </a:moveTo>
                  <a:lnTo>
                    <a:pt x="787907" y="0"/>
                  </a:lnTo>
                  <a:lnTo>
                    <a:pt x="262128" y="0"/>
                  </a:lnTo>
                  <a:lnTo>
                    <a:pt x="0" y="454151"/>
                  </a:lnTo>
                  <a:lnTo>
                    <a:pt x="262128" y="908303"/>
                  </a:lnTo>
                  <a:lnTo>
                    <a:pt x="787908" y="908303"/>
                  </a:lnTo>
                  <a:lnTo>
                    <a:pt x="1050036" y="454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57997" y="3063239"/>
              <a:ext cx="3436620" cy="3183890"/>
            </a:xfrm>
            <a:custGeom>
              <a:avLst/>
              <a:gdLst/>
              <a:ahLst/>
              <a:cxnLst/>
              <a:rect l="l" t="t" r="r" b="b"/>
              <a:pathLst>
                <a:path w="3436620" h="3183890">
                  <a:moveTo>
                    <a:pt x="787907" y="2275332"/>
                  </a:moveTo>
                  <a:lnTo>
                    <a:pt x="262128" y="2275332"/>
                  </a:lnTo>
                  <a:lnTo>
                    <a:pt x="0" y="2729484"/>
                  </a:lnTo>
                  <a:lnTo>
                    <a:pt x="262128" y="3183636"/>
                  </a:lnTo>
                  <a:lnTo>
                    <a:pt x="787908" y="3183636"/>
                  </a:lnTo>
                  <a:lnTo>
                    <a:pt x="1050036" y="2729484"/>
                  </a:lnTo>
                  <a:lnTo>
                    <a:pt x="787907" y="2275332"/>
                  </a:lnTo>
                  <a:close/>
                </a:path>
                <a:path w="3436620" h="3183890">
                  <a:moveTo>
                    <a:pt x="3174492" y="0"/>
                  </a:moveTo>
                  <a:lnTo>
                    <a:pt x="2648711" y="0"/>
                  </a:lnTo>
                  <a:lnTo>
                    <a:pt x="2386584" y="454151"/>
                  </a:lnTo>
                  <a:lnTo>
                    <a:pt x="2648711" y="909827"/>
                  </a:lnTo>
                  <a:lnTo>
                    <a:pt x="3174492" y="909827"/>
                  </a:lnTo>
                  <a:lnTo>
                    <a:pt x="3436620" y="454151"/>
                  </a:lnTo>
                  <a:lnTo>
                    <a:pt x="3174492" y="0"/>
                  </a:lnTo>
                  <a:close/>
                </a:path>
                <a:path w="3436620" h="3183890">
                  <a:moveTo>
                    <a:pt x="3174492" y="909827"/>
                  </a:moveTo>
                  <a:lnTo>
                    <a:pt x="2648711" y="909827"/>
                  </a:lnTo>
                  <a:lnTo>
                    <a:pt x="2386584" y="1363980"/>
                  </a:lnTo>
                  <a:lnTo>
                    <a:pt x="2648711" y="1818132"/>
                  </a:lnTo>
                  <a:lnTo>
                    <a:pt x="3174492" y="1818132"/>
                  </a:lnTo>
                  <a:lnTo>
                    <a:pt x="3436620" y="1363979"/>
                  </a:lnTo>
                  <a:lnTo>
                    <a:pt x="3174492" y="909827"/>
                  </a:lnTo>
                  <a:close/>
                </a:path>
              </a:pathLst>
            </a:custGeom>
            <a:ln w="3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47529" y="2607563"/>
              <a:ext cx="1050290" cy="909955"/>
            </a:xfrm>
            <a:custGeom>
              <a:avLst/>
              <a:gdLst/>
              <a:ahLst/>
              <a:cxnLst/>
              <a:rect l="l" t="t" r="r" b="b"/>
              <a:pathLst>
                <a:path w="1050289" h="909954">
                  <a:moveTo>
                    <a:pt x="1050036" y="455676"/>
                  </a:moveTo>
                  <a:lnTo>
                    <a:pt x="787907" y="0"/>
                  </a:lnTo>
                  <a:lnTo>
                    <a:pt x="262127" y="0"/>
                  </a:lnTo>
                  <a:lnTo>
                    <a:pt x="0" y="455676"/>
                  </a:lnTo>
                  <a:lnTo>
                    <a:pt x="262127" y="909828"/>
                  </a:lnTo>
                  <a:lnTo>
                    <a:pt x="787907" y="909828"/>
                  </a:lnTo>
                  <a:lnTo>
                    <a:pt x="1050036" y="4556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47529" y="2607563"/>
              <a:ext cx="1050290" cy="909955"/>
            </a:xfrm>
            <a:custGeom>
              <a:avLst/>
              <a:gdLst/>
              <a:ahLst/>
              <a:cxnLst/>
              <a:rect l="l" t="t" r="r" b="b"/>
              <a:pathLst>
                <a:path w="1050289" h="909954">
                  <a:moveTo>
                    <a:pt x="787907" y="0"/>
                  </a:moveTo>
                  <a:lnTo>
                    <a:pt x="262127" y="0"/>
                  </a:lnTo>
                  <a:lnTo>
                    <a:pt x="0" y="455676"/>
                  </a:lnTo>
                  <a:lnTo>
                    <a:pt x="262127" y="909828"/>
                  </a:lnTo>
                  <a:lnTo>
                    <a:pt x="787907" y="909828"/>
                  </a:lnTo>
                  <a:lnTo>
                    <a:pt x="1050036" y="455676"/>
                  </a:lnTo>
                  <a:lnTo>
                    <a:pt x="787907" y="0"/>
                  </a:lnTo>
                  <a:close/>
                </a:path>
              </a:pathLst>
            </a:custGeom>
            <a:ln w="3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53525" y="3063239"/>
              <a:ext cx="1050290" cy="909955"/>
            </a:xfrm>
            <a:custGeom>
              <a:avLst/>
              <a:gdLst/>
              <a:ahLst/>
              <a:cxnLst/>
              <a:rect l="l" t="t" r="r" b="b"/>
              <a:pathLst>
                <a:path w="1050289" h="909954">
                  <a:moveTo>
                    <a:pt x="1050036" y="454151"/>
                  </a:moveTo>
                  <a:lnTo>
                    <a:pt x="786384" y="0"/>
                  </a:lnTo>
                  <a:lnTo>
                    <a:pt x="262128" y="0"/>
                  </a:lnTo>
                  <a:lnTo>
                    <a:pt x="0" y="454151"/>
                  </a:lnTo>
                  <a:lnTo>
                    <a:pt x="262128" y="909827"/>
                  </a:lnTo>
                  <a:lnTo>
                    <a:pt x="786384" y="909827"/>
                  </a:lnTo>
                  <a:lnTo>
                    <a:pt x="1050036" y="454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53525" y="3063239"/>
              <a:ext cx="1050290" cy="909955"/>
            </a:xfrm>
            <a:custGeom>
              <a:avLst/>
              <a:gdLst/>
              <a:ahLst/>
              <a:cxnLst/>
              <a:rect l="l" t="t" r="r" b="b"/>
              <a:pathLst>
                <a:path w="1050289" h="909954">
                  <a:moveTo>
                    <a:pt x="786384" y="0"/>
                  </a:moveTo>
                  <a:lnTo>
                    <a:pt x="262128" y="0"/>
                  </a:lnTo>
                  <a:lnTo>
                    <a:pt x="0" y="454151"/>
                  </a:lnTo>
                  <a:lnTo>
                    <a:pt x="262128" y="909827"/>
                  </a:lnTo>
                  <a:lnTo>
                    <a:pt x="786384" y="909827"/>
                  </a:lnTo>
                  <a:lnTo>
                    <a:pt x="1050036" y="454151"/>
                  </a:lnTo>
                  <a:lnTo>
                    <a:pt x="786384" y="0"/>
                  </a:lnTo>
                  <a:close/>
                </a:path>
              </a:pathLst>
            </a:custGeom>
            <a:ln w="3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53525" y="3973067"/>
              <a:ext cx="1050290" cy="908685"/>
            </a:xfrm>
            <a:custGeom>
              <a:avLst/>
              <a:gdLst/>
              <a:ahLst/>
              <a:cxnLst/>
              <a:rect l="l" t="t" r="r" b="b"/>
              <a:pathLst>
                <a:path w="1050289" h="908685">
                  <a:moveTo>
                    <a:pt x="1050036" y="454152"/>
                  </a:moveTo>
                  <a:lnTo>
                    <a:pt x="786384" y="0"/>
                  </a:lnTo>
                  <a:lnTo>
                    <a:pt x="262128" y="0"/>
                  </a:lnTo>
                  <a:lnTo>
                    <a:pt x="0" y="454152"/>
                  </a:lnTo>
                  <a:lnTo>
                    <a:pt x="262128" y="908304"/>
                  </a:lnTo>
                  <a:lnTo>
                    <a:pt x="786384" y="908304"/>
                  </a:lnTo>
                  <a:lnTo>
                    <a:pt x="1050036" y="4541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53525" y="3973067"/>
              <a:ext cx="1050290" cy="908685"/>
            </a:xfrm>
            <a:custGeom>
              <a:avLst/>
              <a:gdLst/>
              <a:ahLst/>
              <a:cxnLst/>
              <a:rect l="l" t="t" r="r" b="b"/>
              <a:pathLst>
                <a:path w="1050289" h="908685">
                  <a:moveTo>
                    <a:pt x="786384" y="0"/>
                  </a:moveTo>
                  <a:lnTo>
                    <a:pt x="262128" y="0"/>
                  </a:lnTo>
                  <a:lnTo>
                    <a:pt x="0" y="454152"/>
                  </a:lnTo>
                  <a:lnTo>
                    <a:pt x="262128" y="908304"/>
                  </a:lnTo>
                  <a:lnTo>
                    <a:pt x="786384" y="908304"/>
                  </a:lnTo>
                  <a:lnTo>
                    <a:pt x="1050036" y="454152"/>
                  </a:lnTo>
                  <a:lnTo>
                    <a:pt x="786384" y="0"/>
                  </a:lnTo>
                  <a:close/>
                </a:path>
              </a:pathLst>
            </a:custGeom>
            <a:ln w="3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53525" y="4881372"/>
              <a:ext cx="1050290" cy="911860"/>
            </a:xfrm>
            <a:custGeom>
              <a:avLst/>
              <a:gdLst/>
              <a:ahLst/>
              <a:cxnLst/>
              <a:rect l="l" t="t" r="r" b="b"/>
              <a:pathLst>
                <a:path w="1050289" h="911860">
                  <a:moveTo>
                    <a:pt x="1050036" y="457200"/>
                  </a:moveTo>
                  <a:lnTo>
                    <a:pt x="786384" y="0"/>
                  </a:lnTo>
                  <a:lnTo>
                    <a:pt x="262128" y="0"/>
                  </a:lnTo>
                  <a:lnTo>
                    <a:pt x="0" y="457200"/>
                  </a:lnTo>
                  <a:lnTo>
                    <a:pt x="262128" y="911351"/>
                  </a:lnTo>
                  <a:lnTo>
                    <a:pt x="786384" y="911351"/>
                  </a:lnTo>
                  <a:lnTo>
                    <a:pt x="1050036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53525" y="4881372"/>
              <a:ext cx="1050290" cy="911860"/>
            </a:xfrm>
            <a:custGeom>
              <a:avLst/>
              <a:gdLst/>
              <a:ahLst/>
              <a:cxnLst/>
              <a:rect l="l" t="t" r="r" b="b"/>
              <a:pathLst>
                <a:path w="1050289" h="911860">
                  <a:moveTo>
                    <a:pt x="786384" y="0"/>
                  </a:moveTo>
                  <a:lnTo>
                    <a:pt x="262128" y="0"/>
                  </a:lnTo>
                  <a:lnTo>
                    <a:pt x="0" y="457200"/>
                  </a:lnTo>
                  <a:lnTo>
                    <a:pt x="262128" y="911351"/>
                  </a:lnTo>
                  <a:lnTo>
                    <a:pt x="786384" y="911351"/>
                  </a:lnTo>
                  <a:lnTo>
                    <a:pt x="1050036" y="457200"/>
                  </a:lnTo>
                  <a:lnTo>
                    <a:pt x="786384" y="0"/>
                  </a:lnTo>
                  <a:close/>
                </a:path>
              </a:pathLst>
            </a:custGeom>
            <a:ln w="3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47529" y="3517391"/>
              <a:ext cx="1050290" cy="909955"/>
            </a:xfrm>
            <a:custGeom>
              <a:avLst/>
              <a:gdLst/>
              <a:ahLst/>
              <a:cxnLst/>
              <a:rect l="l" t="t" r="r" b="b"/>
              <a:pathLst>
                <a:path w="1050289" h="909954">
                  <a:moveTo>
                    <a:pt x="1050036" y="455675"/>
                  </a:moveTo>
                  <a:lnTo>
                    <a:pt x="787907" y="0"/>
                  </a:lnTo>
                  <a:lnTo>
                    <a:pt x="262127" y="0"/>
                  </a:lnTo>
                  <a:lnTo>
                    <a:pt x="0" y="455675"/>
                  </a:lnTo>
                  <a:lnTo>
                    <a:pt x="262127" y="909828"/>
                  </a:lnTo>
                  <a:lnTo>
                    <a:pt x="787907" y="909828"/>
                  </a:lnTo>
                  <a:lnTo>
                    <a:pt x="1050036" y="4556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47529" y="3517391"/>
              <a:ext cx="1050290" cy="909955"/>
            </a:xfrm>
            <a:custGeom>
              <a:avLst/>
              <a:gdLst/>
              <a:ahLst/>
              <a:cxnLst/>
              <a:rect l="l" t="t" r="r" b="b"/>
              <a:pathLst>
                <a:path w="1050289" h="909954">
                  <a:moveTo>
                    <a:pt x="787907" y="0"/>
                  </a:moveTo>
                  <a:lnTo>
                    <a:pt x="262127" y="0"/>
                  </a:lnTo>
                  <a:lnTo>
                    <a:pt x="0" y="455675"/>
                  </a:lnTo>
                  <a:lnTo>
                    <a:pt x="262127" y="909828"/>
                  </a:lnTo>
                  <a:lnTo>
                    <a:pt x="787907" y="909828"/>
                  </a:lnTo>
                  <a:lnTo>
                    <a:pt x="1050036" y="455675"/>
                  </a:lnTo>
                  <a:lnTo>
                    <a:pt x="787907" y="0"/>
                  </a:lnTo>
                  <a:close/>
                </a:path>
              </a:pathLst>
            </a:custGeom>
            <a:ln w="3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47529" y="4427219"/>
              <a:ext cx="1050290" cy="911860"/>
            </a:xfrm>
            <a:custGeom>
              <a:avLst/>
              <a:gdLst/>
              <a:ahLst/>
              <a:cxnLst/>
              <a:rect l="l" t="t" r="r" b="b"/>
              <a:pathLst>
                <a:path w="1050289" h="911860">
                  <a:moveTo>
                    <a:pt x="1050036" y="454151"/>
                  </a:moveTo>
                  <a:lnTo>
                    <a:pt x="787907" y="0"/>
                  </a:lnTo>
                  <a:lnTo>
                    <a:pt x="262127" y="0"/>
                  </a:lnTo>
                  <a:lnTo>
                    <a:pt x="0" y="454151"/>
                  </a:lnTo>
                  <a:lnTo>
                    <a:pt x="262127" y="911351"/>
                  </a:lnTo>
                  <a:lnTo>
                    <a:pt x="787907" y="911351"/>
                  </a:lnTo>
                  <a:lnTo>
                    <a:pt x="1050036" y="454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47529" y="4427219"/>
              <a:ext cx="1050290" cy="911860"/>
            </a:xfrm>
            <a:custGeom>
              <a:avLst/>
              <a:gdLst/>
              <a:ahLst/>
              <a:cxnLst/>
              <a:rect l="l" t="t" r="r" b="b"/>
              <a:pathLst>
                <a:path w="1050289" h="911860">
                  <a:moveTo>
                    <a:pt x="787907" y="0"/>
                  </a:moveTo>
                  <a:lnTo>
                    <a:pt x="262127" y="0"/>
                  </a:lnTo>
                  <a:lnTo>
                    <a:pt x="0" y="454151"/>
                  </a:lnTo>
                  <a:lnTo>
                    <a:pt x="262127" y="911351"/>
                  </a:lnTo>
                  <a:lnTo>
                    <a:pt x="787907" y="911351"/>
                  </a:lnTo>
                  <a:lnTo>
                    <a:pt x="1050036" y="454151"/>
                  </a:lnTo>
                  <a:lnTo>
                    <a:pt x="787907" y="0"/>
                  </a:lnTo>
                  <a:close/>
                </a:path>
              </a:pathLst>
            </a:custGeom>
            <a:ln w="3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60945" y="2607563"/>
              <a:ext cx="3971925" cy="3639820"/>
            </a:xfrm>
            <a:custGeom>
              <a:avLst/>
              <a:gdLst/>
              <a:ahLst/>
              <a:cxnLst/>
              <a:rect l="l" t="t" r="r" b="b"/>
              <a:pathLst>
                <a:path w="3971925" h="3639820">
                  <a:moveTo>
                    <a:pt x="1854708" y="455676"/>
                  </a:moveTo>
                  <a:lnTo>
                    <a:pt x="2386584" y="455676"/>
                  </a:lnTo>
                </a:path>
                <a:path w="3971925" h="3639820">
                  <a:moveTo>
                    <a:pt x="1059180" y="2731008"/>
                  </a:moveTo>
                  <a:lnTo>
                    <a:pt x="1592579" y="2731008"/>
                  </a:lnTo>
                </a:path>
                <a:path w="3971925" h="3639820">
                  <a:moveTo>
                    <a:pt x="263651" y="2273808"/>
                  </a:moveTo>
                  <a:lnTo>
                    <a:pt x="797051" y="2273808"/>
                  </a:lnTo>
                  <a:lnTo>
                    <a:pt x="1059180" y="2731008"/>
                  </a:lnTo>
                </a:path>
                <a:path w="3971925" h="3639820">
                  <a:moveTo>
                    <a:pt x="0" y="1819656"/>
                  </a:moveTo>
                  <a:lnTo>
                    <a:pt x="263651" y="2273808"/>
                  </a:lnTo>
                </a:path>
                <a:path w="3971925" h="3639820">
                  <a:moveTo>
                    <a:pt x="0" y="909828"/>
                  </a:moveTo>
                  <a:lnTo>
                    <a:pt x="263651" y="1365504"/>
                  </a:lnTo>
                </a:path>
                <a:path w="3971925" h="3639820">
                  <a:moveTo>
                    <a:pt x="2386584" y="1365504"/>
                  </a:moveTo>
                  <a:lnTo>
                    <a:pt x="2648711" y="1819656"/>
                  </a:lnTo>
                </a:path>
                <a:path w="3971925" h="3639820">
                  <a:moveTo>
                    <a:pt x="2386584" y="455676"/>
                  </a:moveTo>
                  <a:lnTo>
                    <a:pt x="2648711" y="909828"/>
                  </a:lnTo>
                </a:path>
                <a:path w="3971925" h="3639820">
                  <a:moveTo>
                    <a:pt x="1592579" y="0"/>
                  </a:moveTo>
                  <a:lnTo>
                    <a:pt x="1854708" y="455676"/>
                  </a:lnTo>
                </a:path>
                <a:path w="3971925" h="3639820">
                  <a:moveTo>
                    <a:pt x="1059180" y="0"/>
                  </a:moveTo>
                  <a:lnTo>
                    <a:pt x="1584959" y="0"/>
                  </a:lnTo>
                </a:path>
                <a:path w="3971925" h="3639820">
                  <a:moveTo>
                    <a:pt x="1059180" y="0"/>
                  </a:moveTo>
                  <a:lnTo>
                    <a:pt x="797051" y="455676"/>
                  </a:lnTo>
                </a:path>
                <a:path w="3971925" h="3639820">
                  <a:moveTo>
                    <a:pt x="263651" y="455676"/>
                  </a:moveTo>
                  <a:lnTo>
                    <a:pt x="0" y="909828"/>
                  </a:lnTo>
                </a:path>
                <a:path w="3971925" h="3639820">
                  <a:moveTo>
                    <a:pt x="263651" y="1365504"/>
                  </a:moveTo>
                  <a:lnTo>
                    <a:pt x="0" y="1819656"/>
                  </a:lnTo>
                </a:path>
                <a:path w="3971925" h="3639820">
                  <a:moveTo>
                    <a:pt x="1854708" y="2273808"/>
                  </a:moveTo>
                  <a:lnTo>
                    <a:pt x="1592579" y="2731008"/>
                  </a:lnTo>
                </a:path>
                <a:path w="3971925" h="3639820">
                  <a:moveTo>
                    <a:pt x="2648711" y="1819656"/>
                  </a:moveTo>
                  <a:lnTo>
                    <a:pt x="2386584" y="2273808"/>
                  </a:lnTo>
                </a:path>
                <a:path w="3971925" h="3639820">
                  <a:moveTo>
                    <a:pt x="2648711" y="909828"/>
                  </a:moveTo>
                  <a:lnTo>
                    <a:pt x="2386584" y="1365504"/>
                  </a:lnTo>
                </a:path>
                <a:path w="3971925" h="3639820">
                  <a:moveTo>
                    <a:pt x="263651" y="455676"/>
                  </a:moveTo>
                  <a:lnTo>
                    <a:pt x="797051" y="455676"/>
                  </a:lnTo>
                </a:path>
                <a:path w="3971925" h="3639820">
                  <a:moveTo>
                    <a:pt x="1847087" y="2273808"/>
                  </a:moveTo>
                  <a:lnTo>
                    <a:pt x="2378963" y="2273808"/>
                  </a:lnTo>
                </a:path>
                <a:path w="3971925" h="3639820">
                  <a:moveTo>
                    <a:pt x="2642615" y="1819656"/>
                  </a:moveTo>
                  <a:lnTo>
                    <a:pt x="3174491" y="1819656"/>
                  </a:lnTo>
                </a:path>
                <a:path w="3971925" h="3639820">
                  <a:moveTo>
                    <a:pt x="3183635" y="1819656"/>
                  </a:moveTo>
                  <a:lnTo>
                    <a:pt x="3445763" y="2273808"/>
                  </a:lnTo>
                  <a:lnTo>
                    <a:pt x="3971544" y="2273808"/>
                  </a:lnTo>
                </a:path>
                <a:path w="3971925" h="3639820">
                  <a:moveTo>
                    <a:pt x="1584959" y="2731008"/>
                  </a:moveTo>
                  <a:lnTo>
                    <a:pt x="1847088" y="3185160"/>
                  </a:lnTo>
                  <a:lnTo>
                    <a:pt x="1584960" y="3639312"/>
                  </a:lnTo>
                </a:path>
                <a:path w="3971925" h="3639820">
                  <a:moveTo>
                    <a:pt x="2648711" y="0"/>
                  </a:moveTo>
                  <a:lnTo>
                    <a:pt x="2378963" y="455676"/>
                  </a:lnTo>
                </a:path>
              </a:pathLst>
            </a:custGeom>
            <a:ln w="32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12577" y="3015995"/>
              <a:ext cx="1143000" cy="990600"/>
            </a:xfrm>
            <a:custGeom>
              <a:avLst/>
              <a:gdLst/>
              <a:ahLst/>
              <a:cxnLst/>
              <a:rect l="l" t="t" r="r" b="b"/>
              <a:pathLst>
                <a:path w="1143000" h="990600">
                  <a:moveTo>
                    <a:pt x="1143000" y="495300"/>
                  </a:moveTo>
                  <a:lnTo>
                    <a:pt x="856488" y="0"/>
                  </a:lnTo>
                  <a:lnTo>
                    <a:pt x="284988" y="0"/>
                  </a:lnTo>
                  <a:lnTo>
                    <a:pt x="0" y="495300"/>
                  </a:lnTo>
                  <a:lnTo>
                    <a:pt x="284988" y="990600"/>
                  </a:lnTo>
                  <a:lnTo>
                    <a:pt x="856488" y="990600"/>
                  </a:lnTo>
                  <a:lnTo>
                    <a:pt x="1143000" y="495300"/>
                  </a:lnTo>
                  <a:close/>
                </a:path>
              </a:pathLst>
            </a:custGeom>
            <a:solidFill>
              <a:srgbClr val="01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12577" y="3015995"/>
              <a:ext cx="1143000" cy="990600"/>
            </a:xfrm>
            <a:custGeom>
              <a:avLst/>
              <a:gdLst/>
              <a:ahLst/>
              <a:cxnLst/>
              <a:rect l="l" t="t" r="r" b="b"/>
              <a:pathLst>
                <a:path w="1143000" h="990600">
                  <a:moveTo>
                    <a:pt x="284988" y="0"/>
                  </a:moveTo>
                  <a:lnTo>
                    <a:pt x="0" y="495300"/>
                  </a:lnTo>
                  <a:lnTo>
                    <a:pt x="284988" y="990600"/>
                  </a:lnTo>
                  <a:lnTo>
                    <a:pt x="856488" y="990600"/>
                  </a:lnTo>
                  <a:lnTo>
                    <a:pt x="1143000" y="495300"/>
                  </a:lnTo>
                  <a:lnTo>
                    <a:pt x="856488" y="0"/>
                  </a:lnTo>
                  <a:lnTo>
                    <a:pt x="284988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77141" y="1508759"/>
              <a:ext cx="2586355" cy="2242185"/>
            </a:xfrm>
            <a:custGeom>
              <a:avLst/>
              <a:gdLst/>
              <a:ahLst/>
              <a:cxnLst/>
              <a:rect l="l" t="t" r="r" b="b"/>
              <a:pathLst>
                <a:path w="2586354" h="2242185">
                  <a:moveTo>
                    <a:pt x="1940052" y="0"/>
                  </a:moveTo>
                  <a:lnTo>
                    <a:pt x="646176" y="0"/>
                  </a:lnTo>
                  <a:lnTo>
                    <a:pt x="0" y="1121664"/>
                  </a:lnTo>
                  <a:lnTo>
                    <a:pt x="646176" y="2241804"/>
                  </a:lnTo>
                  <a:lnTo>
                    <a:pt x="1940052" y="2241804"/>
                  </a:lnTo>
                  <a:lnTo>
                    <a:pt x="2586228" y="1121664"/>
                  </a:lnTo>
                  <a:lnTo>
                    <a:pt x="194005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46037" y="2247899"/>
              <a:ext cx="288290" cy="576580"/>
            </a:xfrm>
            <a:custGeom>
              <a:avLst/>
              <a:gdLst/>
              <a:ahLst/>
              <a:cxnLst/>
              <a:rect l="l" t="t" r="r" b="b"/>
              <a:pathLst>
                <a:path w="288290" h="576580">
                  <a:moveTo>
                    <a:pt x="0" y="527303"/>
                  </a:moveTo>
                  <a:lnTo>
                    <a:pt x="111252" y="490727"/>
                  </a:lnTo>
                  <a:lnTo>
                    <a:pt x="134112" y="486155"/>
                  </a:lnTo>
                  <a:lnTo>
                    <a:pt x="155460" y="486155"/>
                  </a:lnTo>
                  <a:lnTo>
                    <a:pt x="178320" y="490727"/>
                  </a:lnTo>
                  <a:lnTo>
                    <a:pt x="288036" y="527303"/>
                  </a:lnTo>
                </a:path>
                <a:path w="288290" h="576580">
                  <a:moveTo>
                    <a:pt x="144792" y="0"/>
                  </a:moveTo>
                  <a:lnTo>
                    <a:pt x="144792" y="499871"/>
                  </a:lnTo>
                  <a:lnTo>
                    <a:pt x="121932" y="544067"/>
                  </a:lnTo>
                  <a:lnTo>
                    <a:pt x="89928" y="554735"/>
                  </a:lnTo>
                  <a:lnTo>
                    <a:pt x="73152" y="551687"/>
                  </a:lnTo>
                  <a:lnTo>
                    <a:pt x="39624" y="530351"/>
                  </a:lnTo>
                  <a:lnTo>
                    <a:pt x="19812" y="493775"/>
                  </a:lnTo>
                  <a:lnTo>
                    <a:pt x="18288" y="473963"/>
                  </a:lnTo>
                  <a:lnTo>
                    <a:pt x="21336" y="454151"/>
                  </a:lnTo>
                  <a:lnTo>
                    <a:pt x="73152" y="263651"/>
                  </a:lnTo>
                  <a:lnTo>
                    <a:pt x="92964" y="230123"/>
                  </a:lnTo>
                  <a:lnTo>
                    <a:pt x="126504" y="211835"/>
                  </a:lnTo>
                  <a:lnTo>
                    <a:pt x="181368" y="219455"/>
                  </a:lnTo>
                  <a:lnTo>
                    <a:pt x="208788" y="246887"/>
                  </a:lnTo>
                  <a:lnTo>
                    <a:pt x="268224" y="454151"/>
                  </a:lnTo>
                  <a:lnTo>
                    <a:pt x="271284" y="473963"/>
                  </a:lnTo>
                  <a:lnTo>
                    <a:pt x="268224" y="493775"/>
                  </a:lnTo>
                  <a:lnTo>
                    <a:pt x="249936" y="530351"/>
                  </a:lnTo>
                  <a:lnTo>
                    <a:pt x="216420" y="551687"/>
                  </a:lnTo>
                  <a:lnTo>
                    <a:pt x="144792" y="576071"/>
                  </a:lnTo>
                </a:path>
                <a:path w="288290" h="576580">
                  <a:moveTo>
                    <a:pt x="109740" y="132587"/>
                  </a:moveTo>
                  <a:lnTo>
                    <a:pt x="126504" y="137159"/>
                  </a:lnTo>
                  <a:lnTo>
                    <a:pt x="144792" y="140207"/>
                  </a:lnTo>
                  <a:lnTo>
                    <a:pt x="161556" y="137159"/>
                  </a:lnTo>
                  <a:lnTo>
                    <a:pt x="179844" y="132587"/>
                  </a:lnTo>
                </a:path>
                <a:path w="288290" h="576580">
                  <a:moveTo>
                    <a:pt x="97536" y="175259"/>
                  </a:moveTo>
                  <a:lnTo>
                    <a:pt x="120408" y="184403"/>
                  </a:lnTo>
                  <a:lnTo>
                    <a:pt x="137160" y="187451"/>
                  </a:lnTo>
                  <a:lnTo>
                    <a:pt x="152400" y="187451"/>
                  </a:lnTo>
                  <a:lnTo>
                    <a:pt x="167640" y="184403"/>
                  </a:lnTo>
                  <a:lnTo>
                    <a:pt x="192024" y="176783"/>
                  </a:lnTo>
                </a:path>
                <a:path w="288290" h="576580">
                  <a:moveTo>
                    <a:pt x="85356" y="219455"/>
                  </a:moveTo>
                  <a:lnTo>
                    <a:pt x="115824" y="230123"/>
                  </a:lnTo>
                  <a:lnTo>
                    <a:pt x="135636" y="234695"/>
                  </a:lnTo>
                  <a:lnTo>
                    <a:pt x="153924" y="234695"/>
                  </a:lnTo>
                  <a:lnTo>
                    <a:pt x="172212" y="230123"/>
                  </a:lnTo>
                  <a:lnTo>
                    <a:pt x="202704" y="219455"/>
                  </a:lnTo>
                </a:path>
              </a:pathLst>
            </a:custGeom>
            <a:ln w="910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5868" y="2506999"/>
              <a:ext cx="248373" cy="21789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658241" y="2275331"/>
              <a:ext cx="262255" cy="494030"/>
            </a:xfrm>
            <a:custGeom>
              <a:avLst/>
              <a:gdLst/>
              <a:ahLst/>
              <a:cxnLst/>
              <a:rect l="l" t="t" r="r" b="b"/>
              <a:pathLst>
                <a:path w="262254" h="494030">
                  <a:moveTo>
                    <a:pt x="0" y="455675"/>
                  </a:moveTo>
                  <a:lnTo>
                    <a:pt x="97536" y="489203"/>
                  </a:lnTo>
                  <a:lnTo>
                    <a:pt x="121907" y="493775"/>
                  </a:lnTo>
                  <a:lnTo>
                    <a:pt x="143256" y="493775"/>
                  </a:lnTo>
                  <a:lnTo>
                    <a:pt x="166116" y="487679"/>
                  </a:lnTo>
                  <a:lnTo>
                    <a:pt x="262127" y="455675"/>
                  </a:lnTo>
                </a:path>
                <a:path w="262254" h="494030">
                  <a:moveTo>
                    <a:pt x="123431" y="1524"/>
                  </a:moveTo>
                  <a:lnTo>
                    <a:pt x="132588" y="0"/>
                  </a:lnTo>
                  <a:lnTo>
                    <a:pt x="140195" y="1524"/>
                  </a:lnTo>
                  <a:lnTo>
                    <a:pt x="147827" y="9143"/>
                  </a:lnTo>
                  <a:lnTo>
                    <a:pt x="152400" y="18287"/>
                  </a:lnTo>
                  <a:lnTo>
                    <a:pt x="155435" y="30480"/>
                  </a:lnTo>
                  <a:lnTo>
                    <a:pt x="155435" y="38100"/>
                  </a:lnTo>
                  <a:lnTo>
                    <a:pt x="150875" y="45719"/>
                  </a:lnTo>
                  <a:lnTo>
                    <a:pt x="144780" y="50292"/>
                  </a:lnTo>
                  <a:lnTo>
                    <a:pt x="132588" y="53340"/>
                  </a:lnTo>
                  <a:lnTo>
                    <a:pt x="118859" y="50292"/>
                  </a:lnTo>
                  <a:lnTo>
                    <a:pt x="112775" y="45719"/>
                  </a:lnTo>
                  <a:lnTo>
                    <a:pt x="109727" y="38100"/>
                  </a:lnTo>
                  <a:lnTo>
                    <a:pt x="109727" y="30480"/>
                  </a:lnTo>
                  <a:lnTo>
                    <a:pt x="112775" y="18287"/>
                  </a:lnTo>
                  <a:lnTo>
                    <a:pt x="115824" y="9143"/>
                  </a:lnTo>
                  <a:lnTo>
                    <a:pt x="123431" y="1524"/>
                  </a:lnTo>
                </a:path>
              </a:pathLst>
            </a:custGeom>
            <a:ln w="910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77141" y="1508759"/>
              <a:ext cx="1940560" cy="2242185"/>
            </a:xfrm>
            <a:custGeom>
              <a:avLst/>
              <a:gdLst/>
              <a:ahLst/>
              <a:cxnLst/>
              <a:rect l="l" t="t" r="r" b="b"/>
              <a:pathLst>
                <a:path w="1940559" h="2242185">
                  <a:moveTo>
                    <a:pt x="0" y="1121664"/>
                  </a:moveTo>
                  <a:lnTo>
                    <a:pt x="1293876" y="1121664"/>
                  </a:lnTo>
                </a:path>
                <a:path w="1940559" h="2242185">
                  <a:moveTo>
                    <a:pt x="1940052" y="0"/>
                  </a:moveTo>
                  <a:lnTo>
                    <a:pt x="1293876" y="1121664"/>
                  </a:lnTo>
                  <a:lnTo>
                    <a:pt x="1940052" y="22418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40977" y="2324099"/>
              <a:ext cx="4070985" cy="1915795"/>
            </a:xfrm>
            <a:custGeom>
              <a:avLst/>
              <a:gdLst/>
              <a:ahLst/>
              <a:cxnLst/>
              <a:rect l="l" t="t" r="r" b="b"/>
              <a:pathLst>
                <a:path w="4070984" h="1915795">
                  <a:moveTo>
                    <a:pt x="310896" y="6096"/>
                  </a:moveTo>
                  <a:lnTo>
                    <a:pt x="309372" y="3048"/>
                  </a:lnTo>
                  <a:lnTo>
                    <a:pt x="307848" y="1524"/>
                  </a:lnTo>
                  <a:lnTo>
                    <a:pt x="304800" y="0"/>
                  </a:lnTo>
                  <a:lnTo>
                    <a:pt x="301752" y="1524"/>
                  </a:lnTo>
                  <a:lnTo>
                    <a:pt x="300228" y="3048"/>
                  </a:lnTo>
                  <a:lnTo>
                    <a:pt x="33477" y="470966"/>
                  </a:lnTo>
                  <a:lnTo>
                    <a:pt x="4572" y="454152"/>
                  </a:lnTo>
                  <a:lnTo>
                    <a:pt x="0" y="539496"/>
                  </a:lnTo>
                  <a:lnTo>
                    <a:pt x="25908" y="522046"/>
                  </a:lnTo>
                  <a:lnTo>
                    <a:pt x="70104" y="492252"/>
                  </a:lnTo>
                  <a:lnTo>
                    <a:pt x="41198" y="475462"/>
                  </a:lnTo>
                  <a:lnTo>
                    <a:pt x="309372" y="9144"/>
                  </a:lnTo>
                  <a:lnTo>
                    <a:pt x="310896" y="6096"/>
                  </a:lnTo>
                  <a:close/>
                </a:path>
                <a:path w="4070984" h="1915795">
                  <a:moveTo>
                    <a:pt x="3048000" y="691896"/>
                  </a:moveTo>
                  <a:lnTo>
                    <a:pt x="2962643" y="688848"/>
                  </a:lnTo>
                  <a:lnTo>
                    <a:pt x="2976918" y="720128"/>
                  </a:lnTo>
                  <a:lnTo>
                    <a:pt x="2055876" y="1144524"/>
                  </a:lnTo>
                  <a:lnTo>
                    <a:pt x="2052828" y="1146048"/>
                  </a:lnTo>
                  <a:lnTo>
                    <a:pt x="2051304" y="1149096"/>
                  </a:lnTo>
                  <a:lnTo>
                    <a:pt x="2052828" y="1150620"/>
                  </a:lnTo>
                  <a:lnTo>
                    <a:pt x="2054352" y="1153668"/>
                  </a:lnTo>
                  <a:lnTo>
                    <a:pt x="2057400" y="1155192"/>
                  </a:lnTo>
                  <a:lnTo>
                    <a:pt x="2058924" y="1153668"/>
                  </a:lnTo>
                  <a:lnTo>
                    <a:pt x="2980321" y="727595"/>
                  </a:lnTo>
                  <a:lnTo>
                    <a:pt x="2994647" y="758952"/>
                  </a:lnTo>
                  <a:lnTo>
                    <a:pt x="2996171" y="757047"/>
                  </a:lnTo>
                  <a:lnTo>
                    <a:pt x="3048000" y="691896"/>
                  </a:lnTo>
                  <a:close/>
                </a:path>
                <a:path w="4070984" h="1915795">
                  <a:moveTo>
                    <a:pt x="4070604" y="999744"/>
                  </a:moveTo>
                  <a:lnTo>
                    <a:pt x="4038600" y="920496"/>
                  </a:lnTo>
                  <a:lnTo>
                    <a:pt x="3994404" y="993648"/>
                  </a:lnTo>
                  <a:lnTo>
                    <a:pt x="4028402" y="996378"/>
                  </a:lnTo>
                  <a:lnTo>
                    <a:pt x="3957828" y="1911096"/>
                  </a:lnTo>
                  <a:lnTo>
                    <a:pt x="3957828" y="1912620"/>
                  </a:lnTo>
                  <a:lnTo>
                    <a:pt x="3959352" y="1915668"/>
                  </a:lnTo>
                  <a:lnTo>
                    <a:pt x="3963911" y="1915668"/>
                  </a:lnTo>
                  <a:lnTo>
                    <a:pt x="3966959" y="1914144"/>
                  </a:lnTo>
                  <a:lnTo>
                    <a:pt x="3966959" y="1911096"/>
                  </a:lnTo>
                  <a:lnTo>
                    <a:pt x="4037622" y="997115"/>
                  </a:lnTo>
                  <a:lnTo>
                    <a:pt x="4038600" y="997191"/>
                  </a:lnTo>
                  <a:lnTo>
                    <a:pt x="4070604" y="999744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719711" y="1819147"/>
            <a:ext cx="837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cluster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6377311" y="4181348"/>
            <a:ext cx="753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sector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43711" y="3419348"/>
            <a:ext cx="462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cell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58195" y="3362960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CC"/>
                </a:solidFill>
                <a:latin typeface="Symbol"/>
                <a:cs typeface="Symbol"/>
              </a:rPr>
              <a:t>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43147" y="5162796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CC"/>
                </a:solidFill>
                <a:latin typeface="Symbol"/>
                <a:cs typeface="Symbol"/>
              </a:rPr>
              <a:t>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34103" y="2930128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CC"/>
                </a:solidFill>
                <a:latin typeface="Symbol"/>
                <a:cs typeface="Symbol"/>
              </a:rPr>
              <a:t></a:t>
            </a:r>
            <a:endParaRPr sz="1800" dirty="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23812" y="2860017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Symbol"/>
                <a:cs typeface="Symbol"/>
              </a:rPr>
              <a:t>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34103" y="4731496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Symbol"/>
                <a:cs typeface="Symbol"/>
              </a:rPr>
              <a:t>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31347" y="5162796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Symbol"/>
                <a:cs typeface="Symbol"/>
              </a:rPr>
              <a:t></a:t>
            </a:r>
            <a:endParaRPr sz="18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8247" y="695959"/>
            <a:ext cx="2234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9911" y="1820672"/>
            <a:ext cx="7595870" cy="130420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741045" indent="-343535">
              <a:lnSpc>
                <a:spcPct val="100200"/>
              </a:lnSpc>
              <a:spcBef>
                <a:spcPts val="90"/>
              </a:spcBef>
              <a:buAutoNum type="arabicPlain"/>
              <a:tabLst>
                <a:tab pos="508634" algn="l"/>
              </a:tabLst>
            </a:pPr>
            <a:r>
              <a:rPr sz="2800" spc="-5" dirty="0">
                <a:latin typeface="Arial MT"/>
                <a:cs typeface="Arial MT"/>
              </a:rPr>
              <a:t>Wireless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Mobile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Network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Architectures</a:t>
            </a:r>
            <a:r>
              <a:rPr sz="2800" spc="-5" dirty="0">
                <a:latin typeface="SimSun"/>
                <a:cs typeface="SimSun"/>
              </a:rPr>
              <a:t>，</a:t>
            </a:r>
            <a:r>
              <a:rPr sz="2800" spc="-5" dirty="0">
                <a:latin typeface="Arial MT"/>
                <a:cs typeface="Arial MT"/>
              </a:rPr>
              <a:t>Yi-Bing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Imrich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Chlamtac</a:t>
            </a:r>
            <a:r>
              <a:rPr sz="2800" spc="-5" dirty="0">
                <a:latin typeface="SimSun"/>
                <a:cs typeface="SimSun"/>
              </a:rPr>
              <a:t>，</a:t>
            </a:r>
            <a:r>
              <a:rPr sz="2800" spc="-5" dirty="0">
                <a:latin typeface="Arial MT"/>
                <a:cs typeface="Arial MT"/>
              </a:rPr>
              <a:t>Wiley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Computer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Publishing</a:t>
            </a:r>
            <a:r>
              <a:rPr sz="2800" spc="-5" dirty="0">
                <a:latin typeface="SimSun"/>
                <a:cs typeface="SimSun"/>
              </a:rPr>
              <a:t>。</a:t>
            </a:r>
            <a:endParaRPr sz="28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4955" y="695959"/>
            <a:ext cx="4624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Duplex</a:t>
            </a:r>
            <a:r>
              <a:rPr spc="-70" dirty="0"/>
              <a:t> </a:t>
            </a:r>
            <a:r>
              <a:rPr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911" y="1733177"/>
            <a:ext cx="5635625" cy="244157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Down-link: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handset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8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Up-link: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handset to BS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Two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duplex Technologies: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FDD</a:t>
            </a:r>
            <a:r>
              <a:rPr sz="2400" spc="-5" dirty="0">
                <a:latin typeface="SimSun"/>
                <a:cs typeface="SimSun"/>
              </a:rPr>
              <a:t>（</a:t>
            </a:r>
            <a:r>
              <a:rPr sz="2400" spc="-5" dirty="0">
                <a:latin typeface="Arial MT"/>
                <a:cs typeface="Arial MT"/>
              </a:rPr>
              <a:t>Frequency Division Duplex</a:t>
            </a:r>
            <a:r>
              <a:rPr sz="2400" spc="-5" dirty="0">
                <a:latin typeface="SimSun"/>
                <a:cs typeface="SimSun"/>
              </a:rPr>
              <a:t>）</a:t>
            </a:r>
            <a:endParaRPr sz="2400">
              <a:latin typeface="SimSun"/>
              <a:cs typeface="SimSun"/>
            </a:endParaRPr>
          </a:p>
          <a:p>
            <a:pPr marL="756285" lvl="1" indent="-287020">
              <a:lnSpc>
                <a:spcPct val="100000"/>
              </a:lnSpc>
              <a:spcBef>
                <a:spcPts val="56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TDD</a:t>
            </a:r>
            <a:r>
              <a:rPr sz="2400" spc="-5" dirty="0">
                <a:latin typeface="SimSun"/>
                <a:cs typeface="SimSun"/>
              </a:rPr>
              <a:t>（</a:t>
            </a:r>
            <a:r>
              <a:rPr sz="2400" spc="-5" dirty="0">
                <a:latin typeface="Arial MT"/>
                <a:cs typeface="Arial MT"/>
              </a:rPr>
              <a:t>Time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Division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Duplex</a:t>
            </a:r>
            <a:r>
              <a:rPr sz="2400" spc="-5" dirty="0">
                <a:latin typeface="SimSun"/>
                <a:cs typeface="SimSun"/>
              </a:rPr>
              <a:t>）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3755" y="695959"/>
            <a:ext cx="965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FDD</a:t>
            </a:r>
          </a:p>
        </p:txBody>
      </p:sp>
      <p:sp>
        <p:nvSpPr>
          <p:cNvPr id="3" name="object 3"/>
          <p:cNvSpPr/>
          <p:nvPr/>
        </p:nvSpPr>
        <p:spPr>
          <a:xfrm>
            <a:off x="960005" y="1949195"/>
            <a:ext cx="6863080" cy="3848100"/>
          </a:xfrm>
          <a:custGeom>
            <a:avLst/>
            <a:gdLst/>
            <a:ahLst/>
            <a:cxnLst/>
            <a:rect l="l" t="t" r="r" b="b"/>
            <a:pathLst>
              <a:path w="6863080" h="3848100">
                <a:moveTo>
                  <a:pt x="6862572" y="3810000"/>
                </a:moveTo>
                <a:lnTo>
                  <a:pt x="6786372" y="3771900"/>
                </a:lnTo>
                <a:lnTo>
                  <a:pt x="6786372" y="3805428"/>
                </a:lnTo>
                <a:lnTo>
                  <a:pt x="466344" y="3805428"/>
                </a:lnTo>
                <a:lnTo>
                  <a:pt x="466344" y="76200"/>
                </a:lnTo>
                <a:lnTo>
                  <a:pt x="499872" y="76200"/>
                </a:lnTo>
                <a:lnTo>
                  <a:pt x="461772" y="0"/>
                </a:lnTo>
                <a:lnTo>
                  <a:pt x="423672" y="76200"/>
                </a:lnTo>
                <a:lnTo>
                  <a:pt x="457200" y="76200"/>
                </a:lnTo>
                <a:lnTo>
                  <a:pt x="457200" y="3805428"/>
                </a:lnTo>
                <a:lnTo>
                  <a:pt x="1524" y="3805428"/>
                </a:lnTo>
                <a:lnTo>
                  <a:pt x="0" y="3806952"/>
                </a:lnTo>
                <a:lnTo>
                  <a:pt x="0" y="3813048"/>
                </a:lnTo>
                <a:lnTo>
                  <a:pt x="1524" y="3814572"/>
                </a:lnTo>
                <a:lnTo>
                  <a:pt x="458724" y="3814572"/>
                </a:lnTo>
                <a:lnTo>
                  <a:pt x="464820" y="3814572"/>
                </a:lnTo>
                <a:lnTo>
                  <a:pt x="6786372" y="3814572"/>
                </a:lnTo>
                <a:lnTo>
                  <a:pt x="6786372" y="3848100"/>
                </a:lnTo>
                <a:lnTo>
                  <a:pt x="6803136" y="3839718"/>
                </a:lnTo>
                <a:lnTo>
                  <a:pt x="6862572" y="381000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4711" y="1514347"/>
            <a:ext cx="1099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Fr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q</a:t>
            </a:r>
            <a:r>
              <a:rPr sz="2000" dirty="0">
                <a:latin typeface="Times New Roman"/>
                <a:cs typeface="Times New Roman"/>
              </a:rPr>
              <a:t>uency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17015" y="4154233"/>
          <a:ext cx="5943600" cy="160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A2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talks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B2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talks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B1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C2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talks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01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17015" y="2249233"/>
          <a:ext cx="5943600" cy="1600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A1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talks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399"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B1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talks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B2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C1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talks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01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444111" y="2809748"/>
            <a:ext cx="64833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Do</a:t>
            </a:r>
            <a:r>
              <a:rPr sz="2000" spc="-10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n  Link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58313" y="4638540"/>
            <a:ext cx="1193165" cy="1550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7865" marR="508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Up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Link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3755" y="695959"/>
            <a:ext cx="965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TDD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5205" y="1720595"/>
            <a:ext cx="6863080" cy="3850004"/>
          </a:xfrm>
          <a:custGeom>
            <a:avLst/>
            <a:gdLst/>
            <a:ahLst/>
            <a:cxnLst/>
            <a:rect l="l" t="t" r="r" b="b"/>
            <a:pathLst>
              <a:path w="6863080" h="3850004">
                <a:moveTo>
                  <a:pt x="6862572" y="3811524"/>
                </a:moveTo>
                <a:lnTo>
                  <a:pt x="6786372" y="3773424"/>
                </a:lnTo>
                <a:lnTo>
                  <a:pt x="6786372" y="3806952"/>
                </a:lnTo>
                <a:lnTo>
                  <a:pt x="466344" y="3804120"/>
                </a:lnTo>
                <a:lnTo>
                  <a:pt x="466344" y="76200"/>
                </a:lnTo>
                <a:lnTo>
                  <a:pt x="499872" y="76200"/>
                </a:lnTo>
                <a:lnTo>
                  <a:pt x="461772" y="0"/>
                </a:lnTo>
                <a:lnTo>
                  <a:pt x="423672" y="76200"/>
                </a:lnTo>
                <a:lnTo>
                  <a:pt x="457200" y="76200"/>
                </a:lnTo>
                <a:lnTo>
                  <a:pt x="457200" y="3804107"/>
                </a:lnTo>
                <a:lnTo>
                  <a:pt x="4572" y="3803904"/>
                </a:lnTo>
                <a:lnTo>
                  <a:pt x="1524" y="3803904"/>
                </a:lnTo>
                <a:lnTo>
                  <a:pt x="0" y="3805428"/>
                </a:lnTo>
                <a:lnTo>
                  <a:pt x="0" y="3811524"/>
                </a:lnTo>
                <a:lnTo>
                  <a:pt x="1524" y="3813048"/>
                </a:lnTo>
                <a:lnTo>
                  <a:pt x="457403" y="3813264"/>
                </a:lnTo>
                <a:lnTo>
                  <a:pt x="458724" y="3814572"/>
                </a:lnTo>
                <a:lnTo>
                  <a:pt x="464820" y="3814572"/>
                </a:lnTo>
                <a:lnTo>
                  <a:pt x="466128" y="3813264"/>
                </a:lnTo>
                <a:lnTo>
                  <a:pt x="6786372" y="3816096"/>
                </a:lnTo>
                <a:lnTo>
                  <a:pt x="6786372" y="3849624"/>
                </a:lnTo>
                <a:lnTo>
                  <a:pt x="6803136" y="3841242"/>
                </a:lnTo>
                <a:lnTo>
                  <a:pt x="6862572" y="381152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1311" y="1361947"/>
            <a:ext cx="1099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latin typeface="Times New Roman"/>
                <a:cs typeface="Times New Roman"/>
              </a:rPr>
              <a:t>Fr</a:t>
            </a:r>
            <a:r>
              <a:rPr sz="2000" b="0" spc="-15" dirty="0">
                <a:latin typeface="Times New Roman"/>
                <a:cs typeface="Times New Roman"/>
              </a:rPr>
              <a:t>e</a:t>
            </a:r>
            <a:r>
              <a:rPr sz="2000" b="0" spc="5" dirty="0">
                <a:latin typeface="Times New Roman"/>
                <a:cs typeface="Times New Roman"/>
              </a:rPr>
              <a:t>q</a:t>
            </a:r>
            <a:r>
              <a:rPr sz="2000" b="0" dirty="0">
                <a:latin typeface="Times New Roman"/>
                <a:cs typeface="Times New Roman"/>
              </a:rPr>
              <a:t>uency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6507" y="5324357"/>
            <a:ext cx="559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Ti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12215" y="2173033"/>
          <a:ext cx="6096000" cy="3352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48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A2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9525">
                      <a:solidFill>
                        <a:srgbClr val="010101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B2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C2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9525">
                      <a:solidFill>
                        <a:srgbClr val="010101"/>
                      </a:solidFill>
                      <a:prstDash val="solid"/>
                    </a:lnT>
                    <a:solidFill>
                      <a:srgbClr val="01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9525">
                      <a:solidFill>
                        <a:srgbClr val="01010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A1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9525">
                      <a:solidFill>
                        <a:srgbClr val="010101"/>
                      </a:solidFill>
                      <a:prstDash val="solid"/>
                    </a:lnT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B1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  <a:lnT w="9525">
                      <a:solidFill>
                        <a:srgbClr val="010101"/>
                      </a:solidFill>
                      <a:prstDash val="solid"/>
                    </a:lnT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C1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0020" marB="0">
                    <a:lnL w="9525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  <a:lnT w="9525">
                      <a:solidFill>
                        <a:srgbClr val="010101"/>
                      </a:solidFill>
                      <a:prstDash val="solid"/>
                    </a:lnT>
                    <a:solidFill>
                      <a:srgbClr val="01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  <a:lnT w="9525">
                      <a:solidFill>
                        <a:srgbClr val="01010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marL="90805">
                        <a:lnSpc>
                          <a:spcPts val="273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talks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3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talks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3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talks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solidFill>
                      <a:srgbClr val="01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3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talks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3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talks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3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talks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  <a:solidFill>
                      <a:srgbClr val="01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 marL="90805">
                        <a:lnSpc>
                          <a:spcPts val="272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2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2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solidFill>
                      <a:srgbClr val="01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2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2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2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  <a:solidFill>
                      <a:srgbClr val="01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588">
                <a:tc>
                  <a:txBody>
                    <a:bodyPr/>
                    <a:lstStyle/>
                    <a:p>
                      <a:pPr marL="90805">
                        <a:lnSpc>
                          <a:spcPts val="2730"/>
                        </a:lnSpc>
                      </a:pP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A1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3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B1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3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C1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solidFill>
                      <a:srgbClr val="01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30"/>
                        </a:lnSpc>
                      </a:pP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A2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3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B2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3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C2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  <a:solidFill>
                      <a:srgbClr val="01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4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B w="9525">
                      <a:solidFill>
                        <a:srgbClr val="010101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B w="9525">
                      <a:solidFill>
                        <a:srgbClr val="010101"/>
                      </a:solidFill>
                      <a:prstDash val="solid"/>
                    </a:lnB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B w="9525">
                      <a:solidFill>
                        <a:srgbClr val="010101"/>
                      </a:solidFill>
                      <a:prstDash val="solid"/>
                    </a:lnB>
                    <a:solidFill>
                      <a:srgbClr val="01CC99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.....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B w="952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  <a:lnB w="9525">
                      <a:solidFill>
                        <a:srgbClr val="010101"/>
                      </a:solidFill>
                      <a:prstDash val="solid"/>
                    </a:lnB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  <a:lnB w="9525">
                      <a:solidFill>
                        <a:srgbClr val="010101"/>
                      </a:solidFill>
                      <a:prstDash val="solid"/>
                    </a:lnB>
                    <a:solidFill>
                      <a:srgbClr val="01CC99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.....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8270" marB="0">
                    <a:lnL w="9525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  <a:lnB w="9525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402977" y="2177795"/>
            <a:ext cx="762000" cy="3352800"/>
          </a:xfrm>
          <a:custGeom>
            <a:avLst/>
            <a:gdLst/>
            <a:ahLst/>
            <a:cxnLst/>
            <a:rect l="l" t="t" r="r" b="b"/>
            <a:pathLst>
              <a:path w="762000" h="3352800">
                <a:moveTo>
                  <a:pt x="762000" y="3352800"/>
                </a:moveTo>
                <a:lnTo>
                  <a:pt x="762000" y="0"/>
                </a:lnTo>
                <a:lnTo>
                  <a:pt x="0" y="0"/>
                </a:lnTo>
                <a:lnTo>
                  <a:pt x="0" y="3352800"/>
                </a:lnTo>
                <a:lnTo>
                  <a:pt x="762000" y="3352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50977" y="2177795"/>
            <a:ext cx="762000" cy="3352800"/>
          </a:xfrm>
          <a:custGeom>
            <a:avLst/>
            <a:gdLst/>
            <a:ahLst/>
            <a:cxnLst/>
            <a:rect l="l" t="t" r="r" b="b"/>
            <a:pathLst>
              <a:path w="762000" h="3352800">
                <a:moveTo>
                  <a:pt x="762000" y="3352800"/>
                </a:moveTo>
                <a:lnTo>
                  <a:pt x="762000" y="0"/>
                </a:lnTo>
                <a:lnTo>
                  <a:pt x="0" y="0"/>
                </a:lnTo>
                <a:lnTo>
                  <a:pt x="0" y="3352800"/>
                </a:lnTo>
                <a:lnTo>
                  <a:pt x="762000" y="3352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239" y="695959"/>
            <a:ext cx="6172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Multiple</a:t>
            </a:r>
            <a:r>
              <a:rPr spc="-25" dirty="0"/>
              <a:t> </a:t>
            </a:r>
            <a:r>
              <a:rPr spc="-5" dirty="0"/>
              <a:t>Access</a:t>
            </a:r>
            <a:r>
              <a:rPr spc="-20" dirty="0"/>
              <a:t> </a:t>
            </a:r>
            <a:r>
              <a:rPr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911" y="1820672"/>
            <a:ext cx="6897370" cy="19056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812800" indent="-343535">
              <a:lnSpc>
                <a:spcPct val="100400"/>
              </a:lnSpc>
              <a:spcBef>
                <a:spcPts val="8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FDMA</a:t>
            </a:r>
            <a:r>
              <a:rPr sz="2800" spc="-5" dirty="0">
                <a:latin typeface="SimSun"/>
                <a:cs typeface="SimSun"/>
              </a:rPr>
              <a:t>（</a:t>
            </a:r>
            <a:r>
              <a:rPr sz="2800" spc="-5" dirty="0">
                <a:latin typeface="Arial MT"/>
                <a:cs typeface="Arial MT"/>
              </a:rPr>
              <a:t>Frequency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Division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Multiple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Access</a:t>
            </a:r>
            <a:r>
              <a:rPr sz="2800" spc="-5" dirty="0">
                <a:latin typeface="SimSun"/>
                <a:cs typeface="SimSun"/>
              </a:rPr>
              <a:t>）</a:t>
            </a:r>
            <a:endParaRPr sz="2800">
              <a:latin typeface="SimSun"/>
              <a:cs typeface="SimSu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TDMA</a:t>
            </a:r>
            <a:r>
              <a:rPr sz="2800" spc="-5" dirty="0">
                <a:latin typeface="SimSun"/>
                <a:cs typeface="SimSun"/>
              </a:rPr>
              <a:t>（</a:t>
            </a:r>
            <a:r>
              <a:rPr sz="2800" spc="-5" dirty="0">
                <a:latin typeface="Arial MT"/>
                <a:cs typeface="Arial MT"/>
              </a:rPr>
              <a:t>Time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Division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Multiple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Access</a:t>
            </a:r>
            <a:r>
              <a:rPr sz="2800" spc="-5" dirty="0">
                <a:latin typeface="SimSun"/>
                <a:cs typeface="SimSun"/>
              </a:rPr>
              <a:t>）</a:t>
            </a:r>
            <a:endParaRPr sz="2800">
              <a:latin typeface="SimSun"/>
              <a:cs typeface="SimSun"/>
            </a:endParaRPr>
          </a:p>
          <a:p>
            <a:pPr marL="355600" indent="-343535">
              <a:lnSpc>
                <a:spcPct val="100000"/>
              </a:lnSpc>
              <a:spcBef>
                <a:spcPts val="68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CDMA</a:t>
            </a:r>
            <a:r>
              <a:rPr sz="2800" spc="-5" dirty="0">
                <a:latin typeface="SimSun"/>
                <a:cs typeface="SimSun"/>
              </a:rPr>
              <a:t>（</a:t>
            </a:r>
            <a:r>
              <a:rPr sz="2800" spc="-5" dirty="0">
                <a:latin typeface="Arial MT"/>
                <a:cs typeface="Arial MT"/>
              </a:rPr>
              <a:t>Code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Division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Multiple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Access</a:t>
            </a:r>
            <a:r>
              <a:rPr sz="2800" spc="-5" dirty="0">
                <a:latin typeface="SimSun"/>
                <a:cs typeface="SimSun"/>
              </a:rPr>
              <a:t>）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3255" y="695959"/>
            <a:ext cx="1346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FDMA</a:t>
            </a:r>
          </a:p>
        </p:txBody>
      </p:sp>
      <p:sp>
        <p:nvSpPr>
          <p:cNvPr id="3" name="object 3"/>
          <p:cNvSpPr/>
          <p:nvPr/>
        </p:nvSpPr>
        <p:spPr>
          <a:xfrm>
            <a:off x="960005" y="1720595"/>
            <a:ext cx="6863080" cy="4076700"/>
          </a:xfrm>
          <a:custGeom>
            <a:avLst/>
            <a:gdLst/>
            <a:ahLst/>
            <a:cxnLst/>
            <a:rect l="l" t="t" r="r" b="b"/>
            <a:pathLst>
              <a:path w="6863080" h="4076700">
                <a:moveTo>
                  <a:pt x="6862572" y="4038600"/>
                </a:moveTo>
                <a:lnTo>
                  <a:pt x="6786372" y="4000500"/>
                </a:lnTo>
                <a:lnTo>
                  <a:pt x="6786372" y="4034028"/>
                </a:lnTo>
                <a:lnTo>
                  <a:pt x="466344" y="4034028"/>
                </a:lnTo>
                <a:lnTo>
                  <a:pt x="466344" y="76200"/>
                </a:lnTo>
                <a:lnTo>
                  <a:pt x="499872" y="76200"/>
                </a:lnTo>
                <a:lnTo>
                  <a:pt x="461772" y="0"/>
                </a:lnTo>
                <a:lnTo>
                  <a:pt x="423672" y="76200"/>
                </a:lnTo>
                <a:lnTo>
                  <a:pt x="457200" y="76200"/>
                </a:lnTo>
                <a:lnTo>
                  <a:pt x="457200" y="4034028"/>
                </a:lnTo>
                <a:lnTo>
                  <a:pt x="1524" y="4034028"/>
                </a:lnTo>
                <a:lnTo>
                  <a:pt x="0" y="4035552"/>
                </a:lnTo>
                <a:lnTo>
                  <a:pt x="0" y="4041648"/>
                </a:lnTo>
                <a:lnTo>
                  <a:pt x="1524" y="4043172"/>
                </a:lnTo>
                <a:lnTo>
                  <a:pt x="458724" y="4043172"/>
                </a:lnTo>
                <a:lnTo>
                  <a:pt x="464820" y="4043172"/>
                </a:lnTo>
                <a:lnTo>
                  <a:pt x="6786372" y="4043172"/>
                </a:lnTo>
                <a:lnTo>
                  <a:pt x="6786372" y="4076700"/>
                </a:lnTo>
                <a:lnTo>
                  <a:pt x="6803136" y="4068318"/>
                </a:lnTo>
                <a:lnTo>
                  <a:pt x="6862572" y="403860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58311" y="5857755"/>
            <a:ext cx="559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Ti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17015" y="2020633"/>
          <a:ext cx="5943600" cy="3733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01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0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81311" y="1438147"/>
            <a:ext cx="1327785" cy="1854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Fr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q</a:t>
            </a:r>
            <a:r>
              <a:rPr sz="2000" dirty="0">
                <a:latin typeface="Times New Roman"/>
                <a:cs typeface="Times New Roman"/>
              </a:rPr>
              <a:t>uency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61341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30kHz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 A</a:t>
            </a:r>
            <a:r>
              <a:rPr sz="2000" spc="-1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34681" y="2551175"/>
            <a:ext cx="387350" cy="548640"/>
          </a:xfrm>
          <a:custGeom>
            <a:avLst/>
            <a:gdLst/>
            <a:ahLst/>
            <a:cxnLst/>
            <a:rect l="l" t="t" r="r" b="b"/>
            <a:pathLst>
              <a:path w="387350" h="548639">
                <a:moveTo>
                  <a:pt x="387096" y="541020"/>
                </a:moveTo>
                <a:lnTo>
                  <a:pt x="330708" y="477012"/>
                </a:lnTo>
                <a:lnTo>
                  <a:pt x="317766" y="509003"/>
                </a:lnTo>
                <a:lnTo>
                  <a:pt x="7620" y="384048"/>
                </a:lnTo>
                <a:lnTo>
                  <a:pt x="6096" y="382524"/>
                </a:lnTo>
                <a:lnTo>
                  <a:pt x="3048" y="384048"/>
                </a:lnTo>
                <a:lnTo>
                  <a:pt x="1524" y="387096"/>
                </a:lnTo>
                <a:lnTo>
                  <a:pt x="0" y="388620"/>
                </a:lnTo>
                <a:lnTo>
                  <a:pt x="1524" y="391668"/>
                </a:lnTo>
                <a:lnTo>
                  <a:pt x="4572" y="393192"/>
                </a:lnTo>
                <a:lnTo>
                  <a:pt x="314680" y="516661"/>
                </a:lnTo>
                <a:lnTo>
                  <a:pt x="301752" y="548640"/>
                </a:lnTo>
                <a:lnTo>
                  <a:pt x="333756" y="545782"/>
                </a:lnTo>
                <a:lnTo>
                  <a:pt x="387096" y="541020"/>
                </a:lnTo>
                <a:close/>
              </a:path>
              <a:path w="387350" h="548639">
                <a:moveTo>
                  <a:pt x="387096" y="7620"/>
                </a:moveTo>
                <a:lnTo>
                  <a:pt x="301752" y="0"/>
                </a:lnTo>
                <a:lnTo>
                  <a:pt x="314680" y="31991"/>
                </a:lnTo>
                <a:lnTo>
                  <a:pt x="4572" y="155448"/>
                </a:lnTo>
                <a:lnTo>
                  <a:pt x="1524" y="156972"/>
                </a:lnTo>
                <a:lnTo>
                  <a:pt x="0" y="160020"/>
                </a:lnTo>
                <a:lnTo>
                  <a:pt x="1524" y="161544"/>
                </a:lnTo>
                <a:lnTo>
                  <a:pt x="3048" y="164592"/>
                </a:lnTo>
                <a:lnTo>
                  <a:pt x="6096" y="166116"/>
                </a:lnTo>
                <a:lnTo>
                  <a:pt x="7620" y="164592"/>
                </a:lnTo>
                <a:lnTo>
                  <a:pt x="317766" y="39649"/>
                </a:lnTo>
                <a:lnTo>
                  <a:pt x="330708" y="71628"/>
                </a:lnTo>
                <a:lnTo>
                  <a:pt x="333756" y="68173"/>
                </a:lnTo>
                <a:lnTo>
                  <a:pt x="387096" y="762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18075" y="6090920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26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3255" y="695959"/>
            <a:ext cx="1346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TDMA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53681" y="1720595"/>
            <a:ext cx="6864350" cy="3848100"/>
            <a:chOff x="653681" y="1720595"/>
            <a:chExt cx="6864350" cy="3848100"/>
          </a:xfrm>
        </p:grpSpPr>
        <p:sp>
          <p:nvSpPr>
            <p:cNvPr id="5" name="object 5"/>
            <p:cNvSpPr/>
            <p:nvPr/>
          </p:nvSpPr>
          <p:spPr>
            <a:xfrm>
              <a:off x="655205" y="1720595"/>
              <a:ext cx="6863080" cy="3848100"/>
            </a:xfrm>
            <a:custGeom>
              <a:avLst/>
              <a:gdLst/>
              <a:ahLst/>
              <a:cxnLst/>
              <a:rect l="l" t="t" r="r" b="b"/>
              <a:pathLst>
                <a:path w="6863080" h="3848100">
                  <a:moveTo>
                    <a:pt x="6862572" y="3810000"/>
                  </a:moveTo>
                  <a:lnTo>
                    <a:pt x="6786372" y="3771900"/>
                  </a:lnTo>
                  <a:lnTo>
                    <a:pt x="6786372" y="3805428"/>
                  </a:lnTo>
                  <a:lnTo>
                    <a:pt x="466344" y="3805428"/>
                  </a:lnTo>
                  <a:lnTo>
                    <a:pt x="466344" y="76200"/>
                  </a:lnTo>
                  <a:lnTo>
                    <a:pt x="499872" y="76200"/>
                  </a:lnTo>
                  <a:lnTo>
                    <a:pt x="461772" y="0"/>
                  </a:lnTo>
                  <a:lnTo>
                    <a:pt x="423672" y="76200"/>
                  </a:lnTo>
                  <a:lnTo>
                    <a:pt x="457200" y="76200"/>
                  </a:lnTo>
                  <a:lnTo>
                    <a:pt x="457200" y="3805428"/>
                  </a:lnTo>
                  <a:lnTo>
                    <a:pt x="1524" y="3805428"/>
                  </a:lnTo>
                  <a:lnTo>
                    <a:pt x="0" y="3806952"/>
                  </a:lnTo>
                  <a:lnTo>
                    <a:pt x="0" y="3813048"/>
                  </a:lnTo>
                  <a:lnTo>
                    <a:pt x="1524" y="3814572"/>
                  </a:lnTo>
                  <a:lnTo>
                    <a:pt x="458724" y="3814572"/>
                  </a:lnTo>
                  <a:lnTo>
                    <a:pt x="464820" y="3814572"/>
                  </a:lnTo>
                  <a:lnTo>
                    <a:pt x="6786372" y="3814572"/>
                  </a:lnTo>
                  <a:lnTo>
                    <a:pt x="6786372" y="3848100"/>
                  </a:lnTo>
                  <a:lnTo>
                    <a:pt x="6803136" y="3839718"/>
                  </a:lnTo>
                  <a:lnTo>
                    <a:pt x="6862572" y="381000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3681" y="2025395"/>
              <a:ext cx="467995" cy="3505200"/>
            </a:xfrm>
            <a:custGeom>
              <a:avLst/>
              <a:gdLst/>
              <a:ahLst/>
              <a:cxnLst/>
              <a:rect l="l" t="t" r="r" b="b"/>
              <a:pathLst>
                <a:path w="467994" h="3505200">
                  <a:moveTo>
                    <a:pt x="463296" y="3419856"/>
                  </a:moveTo>
                  <a:lnTo>
                    <a:pt x="433285" y="3434524"/>
                  </a:lnTo>
                  <a:lnTo>
                    <a:pt x="85344" y="2738628"/>
                  </a:lnTo>
                  <a:lnTo>
                    <a:pt x="82296" y="2737104"/>
                  </a:lnTo>
                  <a:lnTo>
                    <a:pt x="80772" y="2738628"/>
                  </a:lnTo>
                  <a:lnTo>
                    <a:pt x="77724" y="2740152"/>
                  </a:lnTo>
                  <a:lnTo>
                    <a:pt x="76200" y="2743200"/>
                  </a:lnTo>
                  <a:lnTo>
                    <a:pt x="77724" y="2744724"/>
                  </a:lnTo>
                  <a:lnTo>
                    <a:pt x="425310" y="3438423"/>
                  </a:lnTo>
                  <a:lnTo>
                    <a:pt x="394716" y="3453384"/>
                  </a:lnTo>
                  <a:lnTo>
                    <a:pt x="440436" y="3487928"/>
                  </a:lnTo>
                  <a:lnTo>
                    <a:pt x="463296" y="3505200"/>
                  </a:lnTo>
                  <a:lnTo>
                    <a:pt x="463296" y="3419856"/>
                  </a:lnTo>
                  <a:close/>
                </a:path>
                <a:path w="467994" h="3505200">
                  <a:moveTo>
                    <a:pt x="467868" y="85344"/>
                  </a:moveTo>
                  <a:lnTo>
                    <a:pt x="463296" y="0"/>
                  </a:lnTo>
                  <a:lnTo>
                    <a:pt x="397764" y="54864"/>
                  </a:lnTo>
                  <a:lnTo>
                    <a:pt x="429133" y="68516"/>
                  </a:lnTo>
                  <a:lnTo>
                    <a:pt x="1524" y="1065276"/>
                  </a:lnTo>
                  <a:lnTo>
                    <a:pt x="0" y="1066800"/>
                  </a:lnTo>
                  <a:lnTo>
                    <a:pt x="1524" y="1069848"/>
                  </a:lnTo>
                  <a:lnTo>
                    <a:pt x="4572" y="1071372"/>
                  </a:lnTo>
                  <a:lnTo>
                    <a:pt x="6096" y="1072896"/>
                  </a:lnTo>
                  <a:lnTo>
                    <a:pt x="9144" y="1071372"/>
                  </a:lnTo>
                  <a:lnTo>
                    <a:pt x="10668" y="1068324"/>
                  </a:lnTo>
                  <a:lnTo>
                    <a:pt x="436676" y="71793"/>
                  </a:lnTo>
                  <a:lnTo>
                    <a:pt x="443484" y="74752"/>
                  </a:lnTo>
                  <a:lnTo>
                    <a:pt x="467868" y="85344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1311" y="1361947"/>
            <a:ext cx="1099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Fr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q</a:t>
            </a:r>
            <a:r>
              <a:rPr sz="2000" dirty="0">
                <a:latin typeface="Times New Roman"/>
                <a:cs typeface="Times New Roman"/>
              </a:rPr>
              <a:t>uency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96507" y="5324357"/>
            <a:ext cx="559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Ti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12215" y="2020633"/>
          <a:ext cx="6096000" cy="350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0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9525">
                      <a:solidFill>
                        <a:srgbClr val="010101"/>
                      </a:solidFill>
                      <a:prstDash val="solid"/>
                    </a:lnT>
                    <a:lnB w="9525">
                      <a:solidFill>
                        <a:srgbClr val="010101"/>
                      </a:solidFill>
                      <a:prstDash val="soli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9525">
                      <a:solidFill>
                        <a:srgbClr val="010101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9525">
                      <a:solidFill>
                        <a:srgbClr val="010101"/>
                      </a:solidFill>
                      <a:prstDash val="solid"/>
                    </a:lnT>
                    <a:lnB w="9525">
                      <a:solidFill>
                        <a:srgbClr val="010101"/>
                      </a:solidFill>
                      <a:prstDash val="solid"/>
                    </a:lnB>
                    <a:solidFill>
                      <a:srgbClr val="01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9525">
                      <a:solidFill>
                        <a:srgbClr val="010101"/>
                      </a:solidFill>
                      <a:prstDash val="solid"/>
                    </a:lnT>
                    <a:lnB w="9525">
                      <a:solidFill>
                        <a:srgbClr val="010101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9525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  <a:lnT w="9525">
                      <a:solidFill>
                        <a:srgbClr val="010101"/>
                      </a:solidFill>
                      <a:prstDash val="solid"/>
                    </a:lnT>
                    <a:lnB w="9525">
                      <a:solidFill>
                        <a:srgbClr val="010101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  <a:lnT w="9525">
                      <a:solidFill>
                        <a:srgbClr val="010101"/>
                      </a:solidFill>
                      <a:prstDash val="solid"/>
                    </a:lnT>
                    <a:lnB w="9525">
                      <a:solidFill>
                        <a:srgbClr val="010101"/>
                      </a:solidFill>
                      <a:prstDash val="solid"/>
                    </a:lnB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0101"/>
                      </a:solidFill>
                      <a:prstDash val="solid"/>
                    </a:lnL>
                    <a:lnR w="9525">
                      <a:solidFill>
                        <a:srgbClr val="010101"/>
                      </a:solidFill>
                      <a:prstDash val="solid"/>
                    </a:lnR>
                    <a:lnT w="9525">
                      <a:solidFill>
                        <a:srgbClr val="010101"/>
                      </a:solidFill>
                      <a:prstDash val="solid"/>
                    </a:lnT>
                    <a:lnB w="9525">
                      <a:solidFill>
                        <a:srgbClr val="010101"/>
                      </a:solidFill>
                      <a:prstDash val="soli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05111" y="3190748"/>
            <a:ext cx="83185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2</a:t>
            </a:r>
            <a:r>
              <a:rPr sz="2000" spc="-10" dirty="0">
                <a:latin typeface="Times New Roman"/>
                <a:cs typeface="Times New Roman"/>
              </a:rPr>
              <a:t>00</a:t>
            </a:r>
            <a:r>
              <a:rPr sz="2000" spc="5" dirty="0">
                <a:latin typeface="Times New Roman"/>
                <a:cs typeface="Times New Roman"/>
              </a:rPr>
              <a:t>k</a:t>
            </a:r>
            <a:r>
              <a:rPr sz="2000" dirty="0">
                <a:latin typeface="Times New Roman"/>
                <a:cs typeface="Times New Roman"/>
              </a:rPr>
              <a:t>Hz  </a:t>
            </a:r>
            <a:r>
              <a:rPr sz="2000" spc="-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 GSM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3511" y="5553559"/>
            <a:ext cx="216789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Times New Roman"/>
                <a:cs typeface="Times New Roman"/>
              </a:rPr>
              <a:t>4.615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ms/frame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8</a:t>
            </a:r>
            <a:r>
              <a:rPr sz="2000" spc="-10" dirty="0">
                <a:latin typeface="Times New Roman"/>
                <a:cs typeface="Times New Roman"/>
              </a:rPr>
              <a:t> time </a:t>
            </a:r>
            <a:r>
              <a:rPr sz="2000" spc="-5" dirty="0">
                <a:latin typeface="Times New Roman"/>
                <a:cs typeface="Times New Roman"/>
              </a:rPr>
              <a:t>slots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GSM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16977" y="5588508"/>
            <a:ext cx="6019800" cy="634365"/>
          </a:xfrm>
          <a:custGeom>
            <a:avLst/>
            <a:gdLst/>
            <a:ahLst/>
            <a:cxnLst/>
            <a:rect l="l" t="t" r="r" b="b"/>
            <a:pathLst>
              <a:path w="6019800" h="634364">
                <a:moveTo>
                  <a:pt x="1225296" y="627888"/>
                </a:moveTo>
                <a:lnTo>
                  <a:pt x="1223772" y="624840"/>
                </a:lnTo>
                <a:lnTo>
                  <a:pt x="70675" y="48298"/>
                </a:lnTo>
                <a:lnTo>
                  <a:pt x="85344" y="18288"/>
                </a:lnTo>
                <a:lnTo>
                  <a:pt x="0" y="18288"/>
                </a:lnTo>
                <a:lnTo>
                  <a:pt x="51816" y="86868"/>
                </a:lnTo>
                <a:lnTo>
                  <a:pt x="66776" y="56261"/>
                </a:lnTo>
                <a:lnTo>
                  <a:pt x="1217676" y="632460"/>
                </a:lnTo>
                <a:lnTo>
                  <a:pt x="1219200" y="633984"/>
                </a:lnTo>
                <a:lnTo>
                  <a:pt x="1222248" y="632460"/>
                </a:lnTo>
                <a:lnTo>
                  <a:pt x="1223772" y="629412"/>
                </a:lnTo>
                <a:lnTo>
                  <a:pt x="1225296" y="627888"/>
                </a:lnTo>
                <a:close/>
              </a:path>
              <a:path w="6019800" h="634364">
                <a:moveTo>
                  <a:pt x="6019800" y="18288"/>
                </a:moveTo>
                <a:lnTo>
                  <a:pt x="5935980" y="0"/>
                </a:lnTo>
                <a:lnTo>
                  <a:pt x="5944527" y="32258"/>
                </a:lnTo>
                <a:lnTo>
                  <a:pt x="3656076" y="623316"/>
                </a:lnTo>
                <a:lnTo>
                  <a:pt x="3654552" y="623316"/>
                </a:lnTo>
                <a:lnTo>
                  <a:pt x="3653028" y="626364"/>
                </a:lnTo>
                <a:lnTo>
                  <a:pt x="3653028" y="630936"/>
                </a:lnTo>
                <a:lnTo>
                  <a:pt x="3656076" y="632460"/>
                </a:lnTo>
                <a:lnTo>
                  <a:pt x="3659124" y="632460"/>
                </a:lnTo>
                <a:lnTo>
                  <a:pt x="5946902" y="41186"/>
                </a:lnTo>
                <a:lnTo>
                  <a:pt x="5955792" y="74676"/>
                </a:lnTo>
                <a:lnTo>
                  <a:pt x="5963399" y="67983"/>
                </a:lnTo>
                <a:lnTo>
                  <a:pt x="6019800" y="18288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911" y="2799080"/>
            <a:ext cx="75418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Cellular</a:t>
            </a:r>
            <a:r>
              <a:rPr sz="4000" spc="-25" dirty="0"/>
              <a:t> </a:t>
            </a:r>
            <a:r>
              <a:rPr sz="4000" spc="-10" dirty="0"/>
              <a:t>Telephony</a:t>
            </a:r>
            <a:endParaRPr sz="4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910" y="695959"/>
            <a:ext cx="68560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1G</a:t>
            </a:r>
            <a:r>
              <a:rPr spc="-35" dirty="0"/>
              <a:t> </a:t>
            </a:r>
            <a:r>
              <a:rPr spc="-5" dirty="0"/>
              <a:t>Cellular</a:t>
            </a:r>
            <a:r>
              <a:rPr spc="-30" dirty="0"/>
              <a:t> </a:t>
            </a:r>
            <a:r>
              <a:rPr dirty="0"/>
              <a:t>Telephony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911" y="1733177"/>
            <a:ext cx="7546975" cy="301752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Advanced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Mobile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Phone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Service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(AMPS)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8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Total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Access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Communication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System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(TACS)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dirty="0">
                <a:latin typeface="Arial MT"/>
                <a:cs typeface="Arial MT"/>
              </a:rPr>
              <a:t>NMT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(Nordic Mobile Telephone) 450/900</a:t>
            </a:r>
            <a:endParaRPr sz="2800">
              <a:latin typeface="Arial MT"/>
              <a:cs typeface="Arial MT"/>
            </a:endParaRPr>
          </a:p>
          <a:p>
            <a:pPr marL="355600" marR="1006475" indent="-343535">
              <a:lnSpc>
                <a:spcPct val="100000"/>
              </a:lnSpc>
              <a:spcBef>
                <a:spcPts val="68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NTT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(Nippon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Telephone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&amp;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Telegraph)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,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JTACS (1988),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NTACS (1993)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C450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0955" marR="5080" indent="-21736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Advanced</a:t>
            </a:r>
            <a:r>
              <a:rPr spc="-20" dirty="0"/>
              <a:t> </a:t>
            </a:r>
            <a:r>
              <a:rPr dirty="0"/>
              <a:t>Mobile</a:t>
            </a:r>
            <a:r>
              <a:rPr spc="-15" dirty="0"/>
              <a:t> </a:t>
            </a:r>
            <a:r>
              <a:rPr dirty="0"/>
              <a:t>Phone</a:t>
            </a:r>
            <a:r>
              <a:rPr spc="-15" dirty="0"/>
              <a:t> </a:t>
            </a:r>
            <a:r>
              <a:rPr spc="-5" dirty="0"/>
              <a:t>Service </a:t>
            </a:r>
            <a:r>
              <a:rPr spc="-985" dirty="0"/>
              <a:t> </a:t>
            </a:r>
            <a:r>
              <a:rPr spc="-5" dirty="0"/>
              <a:t>(AMPS)</a:t>
            </a:r>
            <a:r>
              <a:rPr spc="-10" dirty="0"/>
              <a:t> </a:t>
            </a:r>
            <a:r>
              <a:rPr spc="-5" dirty="0"/>
              <a:t>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911" y="1740807"/>
            <a:ext cx="6882765" cy="396049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4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Analog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radio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voice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transmission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5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FSK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modulation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signal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channels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FDMA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FDD</a:t>
            </a:r>
            <a:endParaRPr sz="2800">
              <a:latin typeface="Arial MT"/>
              <a:cs typeface="Arial MT"/>
            </a:endParaRPr>
          </a:p>
          <a:p>
            <a:pPr marL="355600" marR="5080" indent="-343535">
              <a:lnSpc>
                <a:spcPts val="3020"/>
              </a:lnSpc>
              <a:spcBef>
                <a:spcPts val="73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dirty="0">
                <a:latin typeface="Arial MT"/>
                <a:cs typeface="Arial MT"/>
              </a:rPr>
              <a:t>Total</a:t>
            </a:r>
            <a:r>
              <a:rPr sz="2800" spc="-5" dirty="0">
                <a:latin typeface="Arial MT"/>
                <a:cs typeface="Arial MT"/>
              </a:rPr>
              <a:t> 50</a:t>
            </a:r>
            <a:r>
              <a:rPr sz="2800" dirty="0">
                <a:latin typeface="Arial MT"/>
                <a:cs typeface="Arial MT"/>
              </a:rPr>
              <a:t> MHz=824-849 MHz(down-link) </a:t>
            </a:r>
            <a:r>
              <a:rPr sz="2800" spc="-5" dirty="0">
                <a:latin typeface="Arial MT"/>
                <a:cs typeface="Arial MT"/>
              </a:rPr>
              <a:t>+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869-894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MHz(up-link)</a:t>
            </a:r>
            <a:endParaRPr sz="2800">
              <a:latin typeface="Arial MT"/>
              <a:cs typeface="Arial MT"/>
            </a:endParaRPr>
          </a:p>
          <a:p>
            <a:pPr marL="756285" marR="100330" lvl="1" indent="-287020">
              <a:lnSpc>
                <a:spcPts val="2590"/>
              </a:lnSpc>
              <a:spcBef>
                <a:spcPts val="55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832 full-duplex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channels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using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1664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discrete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frequencies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09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dirty="0">
                <a:latin typeface="Arial MT"/>
                <a:cs typeface="Arial MT"/>
              </a:rPr>
              <a:t>30kMHz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spacing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29" y="421640"/>
            <a:ext cx="746174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4920" marR="5080" indent="-2173605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Advanced</a:t>
            </a:r>
            <a:r>
              <a:rPr sz="2800" spc="-20" dirty="0"/>
              <a:t> </a:t>
            </a:r>
            <a:r>
              <a:rPr sz="2800" dirty="0"/>
              <a:t>Mobile</a:t>
            </a:r>
            <a:r>
              <a:rPr sz="2800" spc="-15" dirty="0"/>
              <a:t> </a:t>
            </a:r>
            <a:r>
              <a:rPr sz="2800" dirty="0"/>
              <a:t>Phone</a:t>
            </a:r>
            <a:r>
              <a:rPr sz="2800" spc="-15" dirty="0"/>
              <a:t> </a:t>
            </a:r>
            <a:r>
              <a:rPr sz="2800" spc="-5" dirty="0"/>
              <a:t>Service </a:t>
            </a:r>
            <a:r>
              <a:rPr sz="2800" spc="-985" dirty="0"/>
              <a:t> </a:t>
            </a:r>
            <a:r>
              <a:rPr sz="2800" spc="-5" dirty="0"/>
              <a:t>(AMPS)</a:t>
            </a:r>
            <a:r>
              <a:rPr sz="2800" spc="-10" dirty="0"/>
              <a:t> </a:t>
            </a:r>
            <a:r>
              <a:rPr sz="2800" spc="-5" dirty="0"/>
              <a:t>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911" y="1785620"/>
            <a:ext cx="7277734" cy="32238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1486535" indent="-343535">
              <a:lnSpc>
                <a:spcPts val="3020"/>
              </a:lnSpc>
              <a:spcBef>
                <a:spcPts val="48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dirty="0">
                <a:latin typeface="Arial MT"/>
                <a:cs typeface="Arial MT"/>
              </a:rPr>
              <a:t>Frequency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reuse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scheme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radio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communication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12-cell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cluster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omni-directional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antennas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7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7-cell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cluster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using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three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sectors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BS</a:t>
            </a:r>
            <a:endParaRPr sz="2400">
              <a:latin typeface="Arial MT"/>
              <a:cs typeface="Arial MT"/>
            </a:endParaRPr>
          </a:p>
          <a:p>
            <a:pPr marL="756285" marR="5080" lvl="1" indent="-287020">
              <a:lnSpc>
                <a:spcPts val="2590"/>
              </a:lnSpc>
              <a:spcBef>
                <a:spcPts val="61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4-cell</a:t>
            </a:r>
            <a:r>
              <a:rPr sz="2400" dirty="0">
                <a:latin typeface="Arial MT"/>
                <a:cs typeface="Arial MT"/>
              </a:rPr>
              <a:t> cluster,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6-sector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design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Motorola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AMPS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system.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There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about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50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channels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cell.</a:t>
            </a:r>
            <a:endParaRPr sz="2400">
              <a:latin typeface="Arial MT"/>
              <a:cs typeface="Arial MT"/>
            </a:endParaRPr>
          </a:p>
          <a:p>
            <a:pPr marL="355600" marR="1355725" indent="-343535">
              <a:lnSpc>
                <a:spcPts val="3020"/>
              </a:lnSpc>
              <a:spcBef>
                <a:spcPts val="69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EIA/TIA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IS-41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standard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roaming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management.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5239" y="695959"/>
            <a:ext cx="1601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911" y="1656977"/>
            <a:ext cx="6546215" cy="2614177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Introduction</a:t>
            </a:r>
            <a:endParaRPr sz="280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8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PCS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Architecture</a:t>
            </a:r>
            <a:endParaRPr sz="280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dirty="0">
                <a:latin typeface="Arial MT"/>
                <a:cs typeface="Arial MT"/>
              </a:rPr>
              <a:t>Cellular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Telephony</a:t>
            </a:r>
          </a:p>
          <a:p>
            <a:pPr marL="355600" indent="-343535">
              <a:lnSpc>
                <a:spcPct val="100000"/>
              </a:lnSpc>
              <a:spcBef>
                <a:spcPts val="68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dirty="0">
                <a:latin typeface="Arial MT"/>
                <a:cs typeface="Arial MT"/>
              </a:rPr>
              <a:t>Cordless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Telephony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Low-Tier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PCS</a:t>
            </a:r>
          </a:p>
          <a:p>
            <a:pPr marL="355600" indent="-343535">
              <a:lnSpc>
                <a:spcPct val="100000"/>
              </a:lnSpc>
              <a:spcBef>
                <a:spcPts val="68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Summary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655" y="695959"/>
            <a:ext cx="4851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2G</a:t>
            </a:r>
            <a:r>
              <a:rPr sz="2800" spc="-35" dirty="0"/>
              <a:t> </a:t>
            </a:r>
            <a:r>
              <a:rPr sz="2800" spc="-5" dirty="0"/>
              <a:t>Cellular</a:t>
            </a:r>
            <a:r>
              <a:rPr sz="2800" spc="-30" dirty="0"/>
              <a:t> </a:t>
            </a:r>
            <a:r>
              <a:rPr sz="2800" dirty="0"/>
              <a:t>Telephony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911" y="1820672"/>
            <a:ext cx="7097395" cy="24180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3535">
              <a:lnSpc>
                <a:spcPct val="100400"/>
              </a:lnSpc>
              <a:spcBef>
                <a:spcPts val="8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Global System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Mobile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Communications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(GSM)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EIA/TIA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IS-136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Digital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Cellular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System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8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EIA/TIA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IS-95 Digital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Cellular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System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dirty="0">
                <a:latin typeface="Arial MT"/>
                <a:cs typeface="Arial MT"/>
              </a:rPr>
              <a:t>Japanese Digital Cellular (JDC) in Japan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29" y="421640"/>
            <a:ext cx="746174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4719" marR="5080" indent="380365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Global System for </a:t>
            </a:r>
            <a:r>
              <a:rPr sz="2800" dirty="0"/>
              <a:t>Mobile </a:t>
            </a:r>
            <a:r>
              <a:rPr sz="2800" spc="5" dirty="0"/>
              <a:t> </a:t>
            </a:r>
            <a:r>
              <a:rPr sz="2800" spc="-5" dirty="0"/>
              <a:t>Communications</a:t>
            </a:r>
            <a:r>
              <a:rPr sz="2800" spc="-10" dirty="0"/>
              <a:t> </a:t>
            </a:r>
            <a:r>
              <a:rPr sz="2800" dirty="0"/>
              <a:t>(GSM)</a:t>
            </a:r>
            <a:r>
              <a:rPr sz="2800" spc="-10" dirty="0"/>
              <a:t> </a:t>
            </a:r>
            <a:r>
              <a:rPr sz="2800" spc="-5" dirty="0"/>
              <a:t>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911" y="1744074"/>
            <a:ext cx="7604125" cy="42303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2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“Digital” cellular system</a:t>
            </a:r>
            <a:endParaRPr sz="2800" dirty="0">
              <a:latin typeface="Arial MT"/>
              <a:cs typeface="Arial MT"/>
            </a:endParaRPr>
          </a:p>
          <a:p>
            <a:pPr marL="756285" marR="5080" lvl="1" indent="-287020">
              <a:lnSpc>
                <a:spcPct val="89900"/>
              </a:lnSpc>
              <a:spcBef>
                <a:spcPts val="57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Group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Special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Mobile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Conference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Europeenne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 Posts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et Telecommunications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(CEPT) </a:t>
            </a:r>
            <a:r>
              <a:rPr sz="2400" spc="-10" dirty="0">
                <a:latin typeface="Arial MT"/>
                <a:cs typeface="Arial MT"/>
              </a:rPr>
              <a:t>and </a:t>
            </a:r>
            <a:r>
              <a:rPr sz="2400" spc="-5" dirty="0">
                <a:latin typeface="Arial MT"/>
                <a:cs typeface="Arial MT"/>
              </a:rPr>
              <a:t> European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Postes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Telecommunications </a:t>
            </a:r>
            <a:r>
              <a:rPr sz="2400" dirty="0">
                <a:latin typeface="Arial MT"/>
                <a:cs typeface="Arial MT"/>
              </a:rPr>
              <a:t> (ETSI)</a:t>
            </a:r>
          </a:p>
          <a:p>
            <a:pPr marL="355600" indent="-343535">
              <a:lnSpc>
                <a:spcPct val="100000"/>
              </a:lnSpc>
              <a:spcBef>
                <a:spcPts val="34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TDMA/FDD</a:t>
            </a:r>
            <a:endParaRPr sz="280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4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935-960 MHz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Downlink</a:t>
            </a:r>
            <a:endParaRPr sz="280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4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890-915 MHz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Uplink</a:t>
            </a:r>
            <a:endParaRPr sz="280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200 kHz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channel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spacing</a:t>
            </a:r>
            <a:endParaRPr sz="280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4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Speech coding rate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13 Kbps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29" y="421640"/>
            <a:ext cx="7461740" cy="8726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62990" marR="5080" indent="252729">
              <a:lnSpc>
                <a:spcPct val="100299"/>
              </a:lnSpc>
              <a:spcBef>
                <a:spcPts val="85"/>
              </a:spcBef>
            </a:pPr>
            <a:r>
              <a:rPr sz="2800" spc="-5" dirty="0"/>
              <a:t>Global System for </a:t>
            </a:r>
            <a:r>
              <a:rPr sz="2800" dirty="0"/>
              <a:t>Mobile </a:t>
            </a:r>
            <a:r>
              <a:rPr sz="2800" spc="5" dirty="0"/>
              <a:t> </a:t>
            </a:r>
            <a:r>
              <a:rPr sz="2800" spc="-5" dirty="0"/>
              <a:t>Communication</a:t>
            </a:r>
            <a:r>
              <a:rPr sz="2800" spc="-15" dirty="0"/>
              <a:t> </a:t>
            </a:r>
            <a:r>
              <a:rPr sz="2800" dirty="0"/>
              <a:t>(GSM)</a:t>
            </a:r>
            <a:r>
              <a:rPr sz="2800" spc="-10" dirty="0"/>
              <a:t> </a:t>
            </a:r>
            <a:r>
              <a:rPr sz="2800" spc="-5" dirty="0"/>
              <a:t>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911" y="1744074"/>
            <a:ext cx="7517130" cy="34734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2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Frequency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carrier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is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divided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8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time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slots</a:t>
            </a:r>
            <a:endParaRPr sz="2800">
              <a:latin typeface="Arial MT"/>
              <a:cs typeface="Arial MT"/>
            </a:endParaRPr>
          </a:p>
          <a:p>
            <a:pPr marL="756285" marR="5080" lvl="1" indent="-287020">
              <a:lnSpc>
                <a:spcPts val="2580"/>
              </a:lnSpc>
              <a:spcBef>
                <a:spcPts val="620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Every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pair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radio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transceiver-receiver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supports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8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voice </a:t>
            </a:r>
            <a:r>
              <a:rPr sz="2400" spc="-10" dirty="0">
                <a:latin typeface="Arial MT"/>
                <a:cs typeface="Arial MT"/>
              </a:rPr>
              <a:t>channels.</a:t>
            </a:r>
            <a:endParaRPr sz="2400">
              <a:latin typeface="Arial MT"/>
              <a:cs typeface="Arial MT"/>
            </a:endParaRPr>
          </a:p>
          <a:p>
            <a:pPr marL="355600" marR="981710" indent="-343535">
              <a:lnSpc>
                <a:spcPct val="100000"/>
              </a:lnSpc>
              <a:spcBef>
                <a:spcPts val="59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GSM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Mobile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Application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Part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(MAP)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roaming management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8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Digital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switch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provide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many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applications:</a:t>
            </a:r>
            <a:endParaRPr sz="2800">
              <a:latin typeface="Arial MT"/>
              <a:cs typeface="Arial MT"/>
            </a:endParaRPr>
          </a:p>
          <a:p>
            <a:pPr marL="756285" marR="344170" lvl="1" indent="-287020">
              <a:lnSpc>
                <a:spcPct val="100000"/>
              </a:lnSpc>
              <a:spcBef>
                <a:spcPts val="56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Example: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point-to-point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short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messaging,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group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addressing,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call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waiting,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multiparty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services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18075" y="6090920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44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131" y="86359"/>
            <a:ext cx="70624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Comparison</a:t>
            </a:r>
            <a:r>
              <a:rPr sz="2800" dirty="0"/>
              <a:t> of </a:t>
            </a:r>
            <a:r>
              <a:rPr sz="2800" spc="-5" dirty="0"/>
              <a:t>Cellular</a:t>
            </a:r>
            <a:r>
              <a:rPr sz="2800" dirty="0"/>
              <a:t> </a:t>
            </a:r>
            <a:r>
              <a:rPr sz="2800" spc="-5" dirty="0"/>
              <a:t>Systems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0690" y="944308"/>
          <a:ext cx="7772400" cy="5135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System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AMPS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3168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GSM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DCS1800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IS-136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IS-95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JDC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23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Region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latin typeface="SimSun"/>
                          <a:cs typeface="SimSun"/>
                        </a:rPr>
                        <a:t>美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5" dirty="0">
                          <a:latin typeface="SimSun"/>
                          <a:cs typeface="SimSun"/>
                        </a:rPr>
                        <a:t>歐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台灣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latin typeface="SimSun"/>
                          <a:cs typeface="SimSun"/>
                        </a:rPr>
                        <a:t>美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5" dirty="0">
                          <a:latin typeface="SimSun"/>
                          <a:cs typeface="SimSun"/>
                        </a:rPr>
                        <a:t>美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600" spc="5" dirty="0">
                          <a:latin typeface="SimSun"/>
                          <a:cs typeface="SimSun"/>
                        </a:rPr>
                        <a:t>韓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中國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latin typeface="SimSun"/>
                          <a:cs typeface="SimSun"/>
                        </a:rPr>
                        <a:t>日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Duplex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FDD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FDD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FDD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FDD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FDD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94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MAC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FDMA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621665">
                        <a:lnSpc>
                          <a:spcPts val="23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FDMA  TDMA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545465">
                        <a:lnSpc>
                          <a:spcPts val="23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FDMA  TDMA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27405">
                        <a:lnSpc>
                          <a:spcPts val="2300"/>
                        </a:lnSpc>
                        <a:spcBef>
                          <a:spcPts val="9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FDMA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CDMA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545465">
                        <a:lnSpc>
                          <a:spcPts val="23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FDMA  TDMA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 marR="3727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Do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w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nlink 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(MHz)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870-890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935-960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1805-1880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869-894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869-894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810-826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Uplink</a:t>
                      </a:r>
                      <a:r>
                        <a:rPr sz="16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(MHz)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825-845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890-915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1710-1785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824-849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824-849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940-956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Carrier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30kHz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200kHz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30kHz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1.25MHz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25kHz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Channels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32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Speech</a:t>
                      </a:r>
                      <a:r>
                        <a:rPr sz="1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rate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1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kps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13</a:t>
                      </a:r>
                      <a:r>
                        <a:rPr sz="1600" spc="3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kps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7.95kps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8</a:t>
                      </a:r>
                      <a:r>
                        <a:rPr sz="16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kps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11.2</a:t>
                      </a:r>
                      <a:r>
                        <a:rPr sz="1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kps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 marR="1708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Channel</a:t>
                      </a:r>
                      <a:r>
                        <a:rPr sz="16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bit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rate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270.833</a:t>
                      </a:r>
                      <a:r>
                        <a:rPr sz="1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kps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48.6</a:t>
                      </a:r>
                      <a:r>
                        <a:rPr sz="1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kps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1228.8</a:t>
                      </a:r>
                      <a:r>
                        <a:rPr sz="1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kps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42</a:t>
                      </a:r>
                      <a:r>
                        <a:rPr sz="1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kps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18075" y="6090920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45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0447" y="695959"/>
            <a:ext cx="5130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Cellular</a:t>
            </a:r>
            <a:r>
              <a:rPr sz="2800" spc="-30" dirty="0"/>
              <a:t> </a:t>
            </a:r>
            <a:r>
              <a:rPr sz="2800" spc="-10" dirty="0"/>
              <a:t>Characteristics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9911" y="1658539"/>
            <a:ext cx="6901180" cy="41179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characteristics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cellular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system: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Support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high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mobility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6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Large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coverage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area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High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transmission power of BS 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handset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6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High </a:t>
            </a:r>
            <a:r>
              <a:rPr sz="2400" spc="-5" dirty="0">
                <a:latin typeface="Arial MT"/>
                <a:cs typeface="Arial MT"/>
              </a:rPr>
              <a:t>signal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process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power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(for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handset)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Low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voice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quality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6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High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network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complexity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8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Microcell is developed for: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0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Low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transmission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power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7111" y="5752591"/>
            <a:ext cx="3243580" cy="9004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6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 MT"/>
                <a:cs typeface="Arial MT"/>
              </a:rPr>
              <a:t>Low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base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station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cost</a:t>
            </a:r>
            <a:endParaRPr sz="24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65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 MT"/>
                <a:cs typeface="Arial MT"/>
              </a:rPr>
              <a:t>Increase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capacity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911" y="2799080"/>
            <a:ext cx="6551289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Low-Tier</a:t>
            </a:r>
            <a:r>
              <a:rPr sz="4000" spc="-60" dirty="0"/>
              <a:t> </a:t>
            </a:r>
            <a:r>
              <a:rPr sz="4000" spc="-5" dirty="0"/>
              <a:t>PCS</a:t>
            </a:r>
            <a:br>
              <a:rPr lang="en-US" sz="4000" spc="-5" dirty="0"/>
            </a:br>
            <a:r>
              <a:rPr lang="en-US" sz="4000" spc="-5" dirty="0"/>
              <a:t>(2</a:t>
            </a:r>
            <a:r>
              <a:rPr lang="en-US" sz="4000" spc="-5" baseline="30000" dirty="0"/>
              <a:t>nd</a:t>
            </a:r>
            <a:r>
              <a:rPr lang="en-US" sz="4000" spc="-5" dirty="0"/>
              <a:t> Generation)</a:t>
            </a:r>
            <a:endParaRPr sz="4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7463" y="657859"/>
            <a:ext cx="5820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Examples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Low-Tier</a:t>
            </a:r>
            <a:r>
              <a:rPr spc="-20" dirty="0"/>
              <a:t> </a:t>
            </a:r>
            <a:r>
              <a:rPr dirty="0"/>
              <a:t>PCS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911" y="1656977"/>
            <a:ext cx="7834630" cy="250507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dirty="0">
                <a:latin typeface="Arial MT"/>
                <a:cs typeface="Arial MT"/>
              </a:rPr>
              <a:t>Cordless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Telephone,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Second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Generation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(CT2)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8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Digital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European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Cordless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Telephone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(DECT)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Personal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Handy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Phone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System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(PHS)</a:t>
            </a:r>
            <a:endParaRPr sz="2800">
              <a:latin typeface="Arial MT"/>
              <a:cs typeface="Arial MT"/>
            </a:endParaRPr>
          </a:p>
          <a:p>
            <a:pPr marL="355600" marR="785495" indent="-343535">
              <a:lnSpc>
                <a:spcPct val="100000"/>
              </a:lnSpc>
              <a:spcBef>
                <a:spcPts val="68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Personal Access Communications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System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(PACS)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18075" y="6090920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48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6755" y="307340"/>
            <a:ext cx="62998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0730" marR="5080" indent="-7486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Cordless</a:t>
            </a:r>
            <a:r>
              <a:rPr spc="-40" dirty="0"/>
              <a:t> </a:t>
            </a:r>
            <a:r>
              <a:rPr dirty="0"/>
              <a:t>Telephone,</a:t>
            </a:r>
            <a:r>
              <a:rPr spc="-35" dirty="0"/>
              <a:t> </a:t>
            </a:r>
            <a:r>
              <a:rPr dirty="0"/>
              <a:t>Second </a:t>
            </a:r>
            <a:r>
              <a:rPr spc="-985" dirty="0"/>
              <a:t> </a:t>
            </a:r>
            <a:r>
              <a:rPr spc="-5" dirty="0"/>
              <a:t>Generation</a:t>
            </a:r>
            <a:r>
              <a:rPr spc="-10" dirty="0"/>
              <a:t> </a:t>
            </a:r>
            <a:r>
              <a:rPr spc="-5" dirty="0"/>
              <a:t>(CT2) (1/2)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9911" y="1744472"/>
            <a:ext cx="4169410" cy="42113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478155" indent="-343535">
              <a:lnSpc>
                <a:spcPct val="100400"/>
              </a:lnSpc>
              <a:spcBef>
                <a:spcPts val="8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dirty="0">
                <a:latin typeface="Arial MT"/>
                <a:cs typeface="Arial MT"/>
              </a:rPr>
              <a:t>Developed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Europe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since 1989.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40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FDMA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channels</a:t>
            </a:r>
            <a:endParaRPr sz="2800">
              <a:latin typeface="Arial MT"/>
              <a:cs typeface="Arial MT"/>
            </a:endParaRPr>
          </a:p>
          <a:p>
            <a:pPr marL="355600" marR="84455" indent="-343535">
              <a:lnSpc>
                <a:spcPct val="100000"/>
              </a:lnSpc>
              <a:spcBef>
                <a:spcPts val="68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32-Kbps speech coding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rate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TDD</a:t>
            </a:r>
            <a:endParaRPr sz="280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spcBef>
                <a:spcPts val="68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The maximum transmit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power of a CT2 handset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10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mW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24346" y="1790445"/>
            <a:ext cx="1381760" cy="596900"/>
            <a:chOff x="5824346" y="1790445"/>
            <a:chExt cx="1381760" cy="596900"/>
          </a:xfrm>
        </p:grpSpPr>
        <p:sp>
          <p:nvSpPr>
            <p:cNvPr id="6" name="object 6"/>
            <p:cNvSpPr/>
            <p:nvPr/>
          </p:nvSpPr>
          <p:spPr>
            <a:xfrm>
              <a:off x="5830696" y="1796795"/>
              <a:ext cx="1369060" cy="584200"/>
            </a:xfrm>
            <a:custGeom>
              <a:avLst/>
              <a:gdLst/>
              <a:ahLst/>
              <a:cxnLst/>
              <a:rect l="l" t="t" r="r" b="b"/>
              <a:pathLst>
                <a:path w="1369059" h="584200">
                  <a:moveTo>
                    <a:pt x="1368552" y="292608"/>
                  </a:moveTo>
                  <a:lnTo>
                    <a:pt x="1356214" y="237021"/>
                  </a:lnTo>
                  <a:lnTo>
                    <a:pt x="1320731" y="184949"/>
                  </a:lnTo>
                  <a:lnTo>
                    <a:pt x="1264396" y="137374"/>
                  </a:lnTo>
                  <a:lnTo>
                    <a:pt x="1229125" y="115579"/>
                  </a:lnTo>
                  <a:lnTo>
                    <a:pt x="1189501" y="95277"/>
                  </a:lnTo>
                  <a:lnTo>
                    <a:pt x="1145810" y="76591"/>
                  </a:lnTo>
                  <a:lnTo>
                    <a:pt x="1098339" y="59643"/>
                  </a:lnTo>
                  <a:lnTo>
                    <a:pt x="1047374" y="44556"/>
                  </a:lnTo>
                  <a:lnTo>
                    <a:pt x="993203" y="31454"/>
                  </a:lnTo>
                  <a:lnTo>
                    <a:pt x="936111" y="20458"/>
                  </a:lnTo>
                  <a:lnTo>
                    <a:pt x="876386" y="11691"/>
                  </a:lnTo>
                  <a:lnTo>
                    <a:pt x="814314" y="5278"/>
                  </a:lnTo>
                  <a:lnTo>
                    <a:pt x="750182" y="1340"/>
                  </a:lnTo>
                  <a:lnTo>
                    <a:pt x="684276" y="0"/>
                  </a:lnTo>
                  <a:lnTo>
                    <a:pt x="618369" y="1340"/>
                  </a:lnTo>
                  <a:lnTo>
                    <a:pt x="554237" y="5278"/>
                  </a:lnTo>
                  <a:lnTo>
                    <a:pt x="492165" y="11691"/>
                  </a:lnTo>
                  <a:lnTo>
                    <a:pt x="432440" y="20458"/>
                  </a:lnTo>
                  <a:lnTo>
                    <a:pt x="375348" y="31454"/>
                  </a:lnTo>
                  <a:lnTo>
                    <a:pt x="321177" y="44556"/>
                  </a:lnTo>
                  <a:lnTo>
                    <a:pt x="270212" y="59643"/>
                  </a:lnTo>
                  <a:lnTo>
                    <a:pt x="222741" y="76591"/>
                  </a:lnTo>
                  <a:lnTo>
                    <a:pt x="179050" y="95277"/>
                  </a:lnTo>
                  <a:lnTo>
                    <a:pt x="139426" y="115579"/>
                  </a:lnTo>
                  <a:lnTo>
                    <a:pt x="104155" y="137374"/>
                  </a:lnTo>
                  <a:lnTo>
                    <a:pt x="73524" y="160538"/>
                  </a:lnTo>
                  <a:lnTo>
                    <a:pt x="27328" y="210485"/>
                  </a:lnTo>
                  <a:lnTo>
                    <a:pt x="3132" y="264437"/>
                  </a:lnTo>
                  <a:lnTo>
                    <a:pt x="0" y="292608"/>
                  </a:lnTo>
                  <a:lnTo>
                    <a:pt x="3132" y="320525"/>
                  </a:lnTo>
                  <a:lnTo>
                    <a:pt x="27328" y="374058"/>
                  </a:lnTo>
                  <a:lnTo>
                    <a:pt x="73524" y="423689"/>
                  </a:lnTo>
                  <a:lnTo>
                    <a:pt x="104155" y="446730"/>
                  </a:lnTo>
                  <a:lnTo>
                    <a:pt x="139426" y="468422"/>
                  </a:lnTo>
                  <a:lnTo>
                    <a:pt x="179050" y="488640"/>
                  </a:lnTo>
                  <a:lnTo>
                    <a:pt x="222741" y="507259"/>
                  </a:lnTo>
                  <a:lnTo>
                    <a:pt x="270212" y="524154"/>
                  </a:lnTo>
                  <a:lnTo>
                    <a:pt x="321177" y="539202"/>
                  </a:lnTo>
                  <a:lnTo>
                    <a:pt x="375348" y="552276"/>
                  </a:lnTo>
                  <a:lnTo>
                    <a:pt x="432440" y="563253"/>
                  </a:lnTo>
                  <a:lnTo>
                    <a:pt x="492165" y="572008"/>
                  </a:lnTo>
                  <a:lnTo>
                    <a:pt x="554237" y="578416"/>
                  </a:lnTo>
                  <a:lnTo>
                    <a:pt x="618369" y="582352"/>
                  </a:lnTo>
                  <a:lnTo>
                    <a:pt x="684276" y="583692"/>
                  </a:lnTo>
                  <a:lnTo>
                    <a:pt x="750182" y="582352"/>
                  </a:lnTo>
                  <a:lnTo>
                    <a:pt x="814314" y="578416"/>
                  </a:lnTo>
                  <a:lnTo>
                    <a:pt x="876386" y="572008"/>
                  </a:lnTo>
                  <a:lnTo>
                    <a:pt x="936111" y="563253"/>
                  </a:lnTo>
                  <a:lnTo>
                    <a:pt x="993203" y="552276"/>
                  </a:lnTo>
                  <a:lnTo>
                    <a:pt x="1047374" y="539202"/>
                  </a:lnTo>
                  <a:lnTo>
                    <a:pt x="1098339" y="524154"/>
                  </a:lnTo>
                  <a:lnTo>
                    <a:pt x="1145810" y="507259"/>
                  </a:lnTo>
                  <a:lnTo>
                    <a:pt x="1189501" y="488640"/>
                  </a:lnTo>
                  <a:lnTo>
                    <a:pt x="1229125" y="468422"/>
                  </a:lnTo>
                  <a:lnTo>
                    <a:pt x="1264396" y="446730"/>
                  </a:lnTo>
                  <a:lnTo>
                    <a:pt x="1295027" y="423689"/>
                  </a:lnTo>
                  <a:lnTo>
                    <a:pt x="1341223" y="374058"/>
                  </a:lnTo>
                  <a:lnTo>
                    <a:pt x="1365419" y="320525"/>
                  </a:lnTo>
                  <a:lnTo>
                    <a:pt x="1368552" y="292608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30696" y="1796795"/>
              <a:ext cx="1369060" cy="584200"/>
            </a:xfrm>
            <a:custGeom>
              <a:avLst/>
              <a:gdLst/>
              <a:ahLst/>
              <a:cxnLst/>
              <a:rect l="l" t="t" r="r" b="b"/>
              <a:pathLst>
                <a:path w="1369059" h="584200">
                  <a:moveTo>
                    <a:pt x="684276" y="0"/>
                  </a:moveTo>
                  <a:lnTo>
                    <a:pt x="618369" y="1340"/>
                  </a:lnTo>
                  <a:lnTo>
                    <a:pt x="554237" y="5278"/>
                  </a:lnTo>
                  <a:lnTo>
                    <a:pt x="492165" y="11691"/>
                  </a:lnTo>
                  <a:lnTo>
                    <a:pt x="432440" y="20458"/>
                  </a:lnTo>
                  <a:lnTo>
                    <a:pt x="375348" y="31454"/>
                  </a:lnTo>
                  <a:lnTo>
                    <a:pt x="321177" y="44556"/>
                  </a:lnTo>
                  <a:lnTo>
                    <a:pt x="270212" y="59643"/>
                  </a:lnTo>
                  <a:lnTo>
                    <a:pt x="222741" y="76591"/>
                  </a:lnTo>
                  <a:lnTo>
                    <a:pt x="179050" y="95277"/>
                  </a:lnTo>
                  <a:lnTo>
                    <a:pt x="139426" y="115579"/>
                  </a:lnTo>
                  <a:lnTo>
                    <a:pt x="104155" y="137374"/>
                  </a:lnTo>
                  <a:lnTo>
                    <a:pt x="73524" y="160538"/>
                  </a:lnTo>
                  <a:lnTo>
                    <a:pt x="27328" y="210485"/>
                  </a:lnTo>
                  <a:lnTo>
                    <a:pt x="3132" y="264437"/>
                  </a:lnTo>
                  <a:lnTo>
                    <a:pt x="0" y="292608"/>
                  </a:lnTo>
                  <a:lnTo>
                    <a:pt x="3132" y="320525"/>
                  </a:lnTo>
                  <a:lnTo>
                    <a:pt x="27328" y="374058"/>
                  </a:lnTo>
                  <a:lnTo>
                    <a:pt x="73524" y="423689"/>
                  </a:lnTo>
                  <a:lnTo>
                    <a:pt x="104155" y="446730"/>
                  </a:lnTo>
                  <a:lnTo>
                    <a:pt x="139426" y="468422"/>
                  </a:lnTo>
                  <a:lnTo>
                    <a:pt x="179050" y="488640"/>
                  </a:lnTo>
                  <a:lnTo>
                    <a:pt x="222741" y="507259"/>
                  </a:lnTo>
                  <a:lnTo>
                    <a:pt x="270212" y="524154"/>
                  </a:lnTo>
                  <a:lnTo>
                    <a:pt x="321177" y="539202"/>
                  </a:lnTo>
                  <a:lnTo>
                    <a:pt x="375348" y="552276"/>
                  </a:lnTo>
                  <a:lnTo>
                    <a:pt x="432440" y="563253"/>
                  </a:lnTo>
                  <a:lnTo>
                    <a:pt x="492165" y="572008"/>
                  </a:lnTo>
                  <a:lnTo>
                    <a:pt x="554237" y="578416"/>
                  </a:lnTo>
                  <a:lnTo>
                    <a:pt x="618369" y="582352"/>
                  </a:lnTo>
                  <a:lnTo>
                    <a:pt x="684276" y="583692"/>
                  </a:lnTo>
                  <a:lnTo>
                    <a:pt x="750182" y="582352"/>
                  </a:lnTo>
                  <a:lnTo>
                    <a:pt x="814314" y="578416"/>
                  </a:lnTo>
                  <a:lnTo>
                    <a:pt x="876386" y="572008"/>
                  </a:lnTo>
                  <a:lnTo>
                    <a:pt x="936111" y="563253"/>
                  </a:lnTo>
                  <a:lnTo>
                    <a:pt x="993203" y="552276"/>
                  </a:lnTo>
                  <a:lnTo>
                    <a:pt x="1047374" y="539202"/>
                  </a:lnTo>
                  <a:lnTo>
                    <a:pt x="1098339" y="524154"/>
                  </a:lnTo>
                  <a:lnTo>
                    <a:pt x="1145810" y="507259"/>
                  </a:lnTo>
                  <a:lnTo>
                    <a:pt x="1189501" y="488640"/>
                  </a:lnTo>
                  <a:lnTo>
                    <a:pt x="1229125" y="468422"/>
                  </a:lnTo>
                  <a:lnTo>
                    <a:pt x="1264396" y="446730"/>
                  </a:lnTo>
                  <a:lnTo>
                    <a:pt x="1295027" y="423689"/>
                  </a:lnTo>
                  <a:lnTo>
                    <a:pt x="1341223" y="374058"/>
                  </a:lnTo>
                  <a:lnTo>
                    <a:pt x="1365419" y="320525"/>
                  </a:lnTo>
                  <a:lnTo>
                    <a:pt x="1368552" y="292608"/>
                  </a:lnTo>
                  <a:lnTo>
                    <a:pt x="1365419" y="264437"/>
                  </a:lnTo>
                  <a:lnTo>
                    <a:pt x="1341223" y="210485"/>
                  </a:lnTo>
                  <a:lnTo>
                    <a:pt x="1295027" y="160538"/>
                  </a:lnTo>
                  <a:lnTo>
                    <a:pt x="1264396" y="137374"/>
                  </a:lnTo>
                  <a:lnTo>
                    <a:pt x="1229125" y="115579"/>
                  </a:lnTo>
                  <a:lnTo>
                    <a:pt x="1189501" y="95277"/>
                  </a:lnTo>
                  <a:lnTo>
                    <a:pt x="1145810" y="76591"/>
                  </a:lnTo>
                  <a:lnTo>
                    <a:pt x="1098339" y="59643"/>
                  </a:lnTo>
                  <a:lnTo>
                    <a:pt x="1047374" y="44556"/>
                  </a:lnTo>
                  <a:lnTo>
                    <a:pt x="993203" y="31454"/>
                  </a:lnTo>
                  <a:lnTo>
                    <a:pt x="936111" y="20458"/>
                  </a:lnTo>
                  <a:lnTo>
                    <a:pt x="876386" y="11691"/>
                  </a:lnTo>
                  <a:lnTo>
                    <a:pt x="814314" y="5278"/>
                  </a:lnTo>
                  <a:lnTo>
                    <a:pt x="750182" y="1340"/>
                  </a:lnTo>
                  <a:lnTo>
                    <a:pt x="684276" y="0"/>
                  </a:lnTo>
                  <a:close/>
                </a:path>
              </a:pathLst>
            </a:custGeom>
            <a:ln w="12700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79191" y="1881632"/>
            <a:ext cx="669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CT-1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66091" y="3814317"/>
            <a:ext cx="1381760" cy="596900"/>
            <a:chOff x="5966091" y="3814317"/>
            <a:chExt cx="1381760" cy="596900"/>
          </a:xfrm>
        </p:grpSpPr>
        <p:sp>
          <p:nvSpPr>
            <p:cNvPr id="10" name="object 10"/>
            <p:cNvSpPr/>
            <p:nvPr/>
          </p:nvSpPr>
          <p:spPr>
            <a:xfrm>
              <a:off x="5972441" y="3820667"/>
              <a:ext cx="1369060" cy="584200"/>
            </a:xfrm>
            <a:custGeom>
              <a:avLst/>
              <a:gdLst/>
              <a:ahLst/>
              <a:cxnLst/>
              <a:rect l="l" t="t" r="r" b="b"/>
              <a:pathLst>
                <a:path w="1369059" h="584200">
                  <a:moveTo>
                    <a:pt x="1368552" y="292608"/>
                  </a:moveTo>
                  <a:lnTo>
                    <a:pt x="1356214" y="237021"/>
                  </a:lnTo>
                  <a:lnTo>
                    <a:pt x="1320731" y="184949"/>
                  </a:lnTo>
                  <a:lnTo>
                    <a:pt x="1264396" y="137374"/>
                  </a:lnTo>
                  <a:lnTo>
                    <a:pt x="1229125" y="115579"/>
                  </a:lnTo>
                  <a:lnTo>
                    <a:pt x="1189501" y="95277"/>
                  </a:lnTo>
                  <a:lnTo>
                    <a:pt x="1145810" y="76591"/>
                  </a:lnTo>
                  <a:lnTo>
                    <a:pt x="1098339" y="59643"/>
                  </a:lnTo>
                  <a:lnTo>
                    <a:pt x="1047374" y="44556"/>
                  </a:lnTo>
                  <a:lnTo>
                    <a:pt x="993203" y="31454"/>
                  </a:lnTo>
                  <a:lnTo>
                    <a:pt x="936111" y="20458"/>
                  </a:lnTo>
                  <a:lnTo>
                    <a:pt x="876386" y="11691"/>
                  </a:lnTo>
                  <a:lnTo>
                    <a:pt x="814314" y="5278"/>
                  </a:lnTo>
                  <a:lnTo>
                    <a:pt x="750182" y="1340"/>
                  </a:lnTo>
                  <a:lnTo>
                    <a:pt x="684276" y="0"/>
                  </a:lnTo>
                  <a:lnTo>
                    <a:pt x="618369" y="1340"/>
                  </a:lnTo>
                  <a:lnTo>
                    <a:pt x="554237" y="5278"/>
                  </a:lnTo>
                  <a:lnTo>
                    <a:pt x="492165" y="11691"/>
                  </a:lnTo>
                  <a:lnTo>
                    <a:pt x="432440" y="20458"/>
                  </a:lnTo>
                  <a:lnTo>
                    <a:pt x="375348" y="31454"/>
                  </a:lnTo>
                  <a:lnTo>
                    <a:pt x="321177" y="44556"/>
                  </a:lnTo>
                  <a:lnTo>
                    <a:pt x="270212" y="59643"/>
                  </a:lnTo>
                  <a:lnTo>
                    <a:pt x="222741" y="76591"/>
                  </a:lnTo>
                  <a:lnTo>
                    <a:pt x="179050" y="95277"/>
                  </a:lnTo>
                  <a:lnTo>
                    <a:pt x="139426" y="115579"/>
                  </a:lnTo>
                  <a:lnTo>
                    <a:pt x="104155" y="137374"/>
                  </a:lnTo>
                  <a:lnTo>
                    <a:pt x="73524" y="160538"/>
                  </a:lnTo>
                  <a:lnTo>
                    <a:pt x="27328" y="210485"/>
                  </a:lnTo>
                  <a:lnTo>
                    <a:pt x="3132" y="264437"/>
                  </a:lnTo>
                  <a:lnTo>
                    <a:pt x="0" y="292608"/>
                  </a:lnTo>
                  <a:lnTo>
                    <a:pt x="3132" y="320763"/>
                  </a:lnTo>
                  <a:lnTo>
                    <a:pt x="27328" y="374605"/>
                  </a:lnTo>
                  <a:lnTo>
                    <a:pt x="73524" y="424359"/>
                  </a:lnTo>
                  <a:lnTo>
                    <a:pt x="104155" y="447406"/>
                  </a:lnTo>
                  <a:lnTo>
                    <a:pt x="139426" y="469074"/>
                  </a:lnTo>
                  <a:lnTo>
                    <a:pt x="179050" y="489243"/>
                  </a:lnTo>
                  <a:lnTo>
                    <a:pt x="222741" y="507795"/>
                  </a:lnTo>
                  <a:lnTo>
                    <a:pt x="270212" y="524610"/>
                  </a:lnTo>
                  <a:lnTo>
                    <a:pt x="321177" y="539570"/>
                  </a:lnTo>
                  <a:lnTo>
                    <a:pt x="375348" y="552555"/>
                  </a:lnTo>
                  <a:lnTo>
                    <a:pt x="432440" y="563447"/>
                  </a:lnTo>
                  <a:lnTo>
                    <a:pt x="492165" y="572125"/>
                  </a:lnTo>
                  <a:lnTo>
                    <a:pt x="554237" y="578471"/>
                  </a:lnTo>
                  <a:lnTo>
                    <a:pt x="618369" y="582367"/>
                  </a:lnTo>
                  <a:lnTo>
                    <a:pt x="684276" y="583692"/>
                  </a:lnTo>
                  <a:lnTo>
                    <a:pt x="750182" y="582367"/>
                  </a:lnTo>
                  <a:lnTo>
                    <a:pt x="814314" y="578471"/>
                  </a:lnTo>
                  <a:lnTo>
                    <a:pt x="876386" y="572125"/>
                  </a:lnTo>
                  <a:lnTo>
                    <a:pt x="936111" y="563447"/>
                  </a:lnTo>
                  <a:lnTo>
                    <a:pt x="993203" y="552555"/>
                  </a:lnTo>
                  <a:lnTo>
                    <a:pt x="1047374" y="539570"/>
                  </a:lnTo>
                  <a:lnTo>
                    <a:pt x="1098339" y="524610"/>
                  </a:lnTo>
                  <a:lnTo>
                    <a:pt x="1145810" y="507795"/>
                  </a:lnTo>
                  <a:lnTo>
                    <a:pt x="1189501" y="489243"/>
                  </a:lnTo>
                  <a:lnTo>
                    <a:pt x="1229125" y="469074"/>
                  </a:lnTo>
                  <a:lnTo>
                    <a:pt x="1264396" y="447406"/>
                  </a:lnTo>
                  <a:lnTo>
                    <a:pt x="1295027" y="424359"/>
                  </a:lnTo>
                  <a:lnTo>
                    <a:pt x="1341223" y="374605"/>
                  </a:lnTo>
                  <a:lnTo>
                    <a:pt x="1365419" y="320763"/>
                  </a:lnTo>
                  <a:lnTo>
                    <a:pt x="1368552" y="292608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72441" y="3820667"/>
              <a:ext cx="1369060" cy="584200"/>
            </a:xfrm>
            <a:custGeom>
              <a:avLst/>
              <a:gdLst/>
              <a:ahLst/>
              <a:cxnLst/>
              <a:rect l="l" t="t" r="r" b="b"/>
              <a:pathLst>
                <a:path w="1369059" h="584200">
                  <a:moveTo>
                    <a:pt x="684276" y="0"/>
                  </a:moveTo>
                  <a:lnTo>
                    <a:pt x="618369" y="1340"/>
                  </a:lnTo>
                  <a:lnTo>
                    <a:pt x="554237" y="5278"/>
                  </a:lnTo>
                  <a:lnTo>
                    <a:pt x="492165" y="11691"/>
                  </a:lnTo>
                  <a:lnTo>
                    <a:pt x="432440" y="20458"/>
                  </a:lnTo>
                  <a:lnTo>
                    <a:pt x="375348" y="31454"/>
                  </a:lnTo>
                  <a:lnTo>
                    <a:pt x="321177" y="44556"/>
                  </a:lnTo>
                  <a:lnTo>
                    <a:pt x="270212" y="59643"/>
                  </a:lnTo>
                  <a:lnTo>
                    <a:pt x="222741" y="76591"/>
                  </a:lnTo>
                  <a:lnTo>
                    <a:pt x="179050" y="95277"/>
                  </a:lnTo>
                  <a:lnTo>
                    <a:pt x="139426" y="115579"/>
                  </a:lnTo>
                  <a:lnTo>
                    <a:pt x="104155" y="137374"/>
                  </a:lnTo>
                  <a:lnTo>
                    <a:pt x="73524" y="160538"/>
                  </a:lnTo>
                  <a:lnTo>
                    <a:pt x="27328" y="210485"/>
                  </a:lnTo>
                  <a:lnTo>
                    <a:pt x="3132" y="264437"/>
                  </a:lnTo>
                  <a:lnTo>
                    <a:pt x="0" y="292608"/>
                  </a:lnTo>
                  <a:lnTo>
                    <a:pt x="3132" y="320763"/>
                  </a:lnTo>
                  <a:lnTo>
                    <a:pt x="27328" y="374605"/>
                  </a:lnTo>
                  <a:lnTo>
                    <a:pt x="73524" y="424359"/>
                  </a:lnTo>
                  <a:lnTo>
                    <a:pt x="104155" y="447406"/>
                  </a:lnTo>
                  <a:lnTo>
                    <a:pt x="139426" y="469074"/>
                  </a:lnTo>
                  <a:lnTo>
                    <a:pt x="179050" y="489243"/>
                  </a:lnTo>
                  <a:lnTo>
                    <a:pt x="222741" y="507795"/>
                  </a:lnTo>
                  <a:lnTo>
                    <a:pt x="270212" y="524610"/>
                  </a:lnTo>
                  <a:lnTo>
                    <a:pt x="321177" y="539570"/>
                  </a:lnTo>
                  <a:lnTo>
                    <a:pt x="375348" y="552555"/>
                  </a:lnTo>
                  <a:lnTo>
                    <a:pt x="432440" y="563447"/>
                  </a:lnTo>
                  <a:lnTo>
                    <a:pt x="492165" y="572125"/>
                  </a:lnTo>
                  <a:lnTo>
                    <a:pt x="554237" y="578471"/>
                  </a:lnTo>
                  <a:lnTo>
                    <a:pt x="618369" y="582367"/>
                  </a:lnTo>
                  <a:lnTo>
                    <a:pt x="684276" y="583692"/>
                  </a:lnTo>
                  <a:lnTo>
                    <a:pt x="750182" y="582367"/>
                  </a:lnTo>
                  <a:lnTo>
                    <a:pt x="814314" y="578471"/>
                  </a:lnTo>
                  <a:lnTo>
                    <a:pt x="876386" y="572125"/>
                  </a:lnTo>
                  <a:lnTo>
                    <a:pt x="936111" y="563447"/>
                  </a:lnTo>
                  <a:lnTo>
                    <a:pt x="993203" y="552555"/>
                  </a:lnTo>
                  <a:lnTo>
                    <a:pt x="1047374" y="539570"/>
                  </a:lnTo>
                  <a:lnTo>
                    <a:pt x="1098339" y="524610"/>
                  </a:lnTo>
                  <a:lnTo>
                    <a:pt x="1145810" y="507795"/>
                  </a:lnTo>
                  <a:lnTo>
                    <a:pt x="1189501" y="489243"/>
                  </a:lnTo>
                  <a:lnTo>
                    <a:pt x="1229125" y="469074"/>
                  </a:lnTo>
                  <a:lnTo>
                    <a:pt x="1264396" y="447406"/>
                  </a:lnTo>
                  <a:lnTo>
                    <a:pt x="1295027" y="424359"/>
                  </a:lnTo>
                  <a:lnTo>
                    <a:pt x="1341223" y="374605"/>
                  </a:lnTo>
                  <a:lnTo>
                    <a:pt x="1365419" y="320763"/>
                  </a:lnTo>
                  <a:lnTo>
                    <a:pt x="1368552" y="292608"/>
                  </a:lnTo>
                  <a:lnTo>
                    <a:pt x="1365419" y="264437"/>
                  </a:lnTo>
                  <a:lnTo>
                    <a:pt x="1341223" y="210485"/>
                  </a:lnTo>
                  <a:lnTo>
                    <a:pt x="1295027" y="160538"/>
                  </a:lnTo>
                  <a:lnTo>
                    <a:pt x="1264396" y="137374"/>
                  </a:lnTo>
                  <a:lnTo>
                    <a:pt x="1229125" y="115579"/>
                  </a:lnTo>
                  <a:lnTo>
                    <a:pt x="1189501" y="95277"/>
                  </a:lnTo>
                  <a:lnTo>
                    <a:pt x="1145810" y="76591"/>
                  </a:lnTo>
                  <a:lnTo>
                    <a:pt x="1098339" y="59643"/>
                  </a:lnTo>
                  <a:lnTo>
                    <a:pt x="1047374" y="44556"/>
                  </a:lnTo>
                  <a:lnTo>
                    <a:pt x="993203" y="31454"/>
                  </a:lnTo>
                  <a:lnTo>
                    <a:pt x="936111" y="20458"/>
                  </a:lnTo>
                  <a:lnTo>
                    <a:pt x="876386" y="11691"/>
                  </a:lnTo>
                  <a:lnTo>
                    <a:pt x="814314" y="5278"/>
                  </a:lnTo>
                  <a:lnTo>
                    <a:pt x="750182" y="1340"/>
                  </a:lnTo>
                  <a:lnTo>
                    <a:pt x="684276" y="0"/>
                  </a:lnTo>
                  <a:close/>
                </a:path>
              </a:pathLst>
            </a:custGeom>
            <a:ln w="12700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322447" y="3907028"/>
            <a:ext cx="669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CT-2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966091" y="4823205"/>
            <a:ext cx="1381760" cy="596900"/>
            <a:chOff x="5966091" y="4823205"/>
            <a:chExt cx="1381760" cy="596900"/>
          </a:xfrm>
        </p:grpSpPr>
        <p:sp>
          <p:nvSpPr>
            <p:cNvPr id="14" name="object 14"/>
            <p:cNvSpPr/>
            <p:nvPr/>
          </p:nvSpPr>
          <p:spPr>
            <a:xfrm>
              <a:off x="5972441" y="4829555"/>
              <a:ext cx="1369060" cy="584200"/>
            </a:xfrm>
            <a:custGeom>
              <a:avLst/>
              <a:gdLst/>
              <a:ahLst/>
              <a:cxnLst/>
              <a:rect l="l" t="t" r="r" b="b"/>
              <a:pathLst>
                <a:path w="1369059" h="584200">
                  <a:moveTo>
                    <a:pt x="1368552" y="291084"/>
                  </a:moveTo>
                  <a:lnTo>
                    <a:pt x="1356214" y="235556"/>
                  </a:lnTo>
                  <a:lnTo>
                    <a:pt x="1320731" y="183639"/>
                  </a:lnTo>
                  <a:lnTo>
                    <a:pt x="1264396" y="136285"/>
                  </a:lnTo>
                  <a:lnTo>
                    <a:pt x="1229125" y="114617"/>
                  </a:lnTo>
                  <a:lnTo>
                    <a:pt x="1189501" y="94448"/>
                  </a:lnTo>
                  <a:lnTo>
                    <a:pt x="1145810" y="75896"/>
                  </a:lnTo>
                  <a:lnTo>
                    <a:pt x="1098339" y="59081"/>
                  </a:lnTo>
                  <a:lnTo>
                    <a:pt x="1047374" y="44121"/>
                  </a:lnTo>
                  <a:lnTo>
                    <a:pt x="993203" y="31136"/>
                  </a:lnTo>
                  <a:lnTo>
                    <a:pt x="936111" y="20244"/>
                  </a:lnTo>
                  <a:lnTo>
                    <a:pt x="876386" y="11566"/>
                  </a:lnTo>
                  <a:lnTo>
                    <a:pt x="814314" y="5220"/>
                  </a:lnTo>
                  <a:lnTo>
                    <a:pt x="750182" y="1324"/>
                  </a:lnTo>
                  <a:lnTo>
                    <a:pt x="684276" y="0"/>
                  </a:lnTo>
                  <a:lnTo>
                    <a:pt x="618369" y="1324"/>
                  </a:lnTo>
                  <a:lnTo>
                    <a:pt x="554237" y="5220"/>
                  </a:lnTo>
                  <a:lnTo>
                    <a:pt x="492165" y="11566"/>
                  </a:lnTo>
                  <a:lnTo>
                    <a:pt x="432440" y="20244"/>
                  </a:lnTo>
                  <a:lnTo>
                    <a:pt x="375348" y="31136"/>
                  </a:lnTo>
                  <a:lnTo>
                    <a:pt x="321177" y="44121"/>
                  </a:lnTo>
                  <a:lnTo>
                    <a:pt x="270212" y="59081"/>
                  </a:lnTo>
                  <a:lnTo>
                    <a:pt x="222741" y="75896"/>
                  </a:lnTo>
                  <a:lnTo>
                    <a:pt x="179050" y="94448"/>
                  </a:lnTo>
                  <a:lnTo>
                    <a:pt x="139426" y="114617"/>
                  </a:lnTo>
                  <a:lnTo>
                    <a:pt x="104155" y="136285"/>
                  </a:lnTo>
                  <a:lnTo>
                    <a:pt x="73524" y="159332"/>
                  </a:lnTo>
                  <a:lnTo>
                    <a:pt x="27328" y="209086"/>
                  </a:lnTo>
                  <a:lnTo>
                    <a:pt x="3132" y="262928"/>
                  </a:lnTo>
                  <a:lnTo>
                    <a:pt x="0" y="291084"/>
                  </a:lnTo>
                  <a:lnTo>
                    <a:pt x="3132" y="319254"/>
                  </a:lnTo>
                  <a:lnTo>
                    <a:pt x="27328" y="373206"/>
                  </a:lnTo>
                  <a:lnTo>
                    <a:pt x="73524" y="423153"/>
                  </a:lnTo>
                  <a:lnTo>
                    <a:pt x="104155" y="446317"/>
                  </a:lnTo>
                  <a:lnTo>
                    <a:pt x="139426" y="468112"/>
                  </a:lnTo>
                  <a:lnTo>
                    <a:pt x="179050" y="488414"/>
                  </a:lnTo>
                  <a:lnTo>
                    <a:pt x="222741" y="507100"/>
                  </a:lnTo>
                  <a:lnTo>
                    <a:pt x="270212" y="524048"/>
                  </a:lnTo>
                  <a:lnTo>
                    <a:pt x="321177" y="539135"/>
                  </a:lnTo>
                  <a:lnTo>
                    <a:pt x="375348" y="552237"/>
                  </a:lnTo>
                  <a:lnTo>
                    <a:pt x="432440" y="563233"/>
                  </a:lnTo>
                  <a:lnTo>
                    <a:pt x="492165" y="572000"/>
                  </a:lnTo>
                  <a:lnTo>
                    <a:pt x="554237" y="578413"/>
                  </a:lnTo>
                  <a:lnTo>
                    <a:pt x="618369" y="582351"/>
                  </a:lnTo>
                  <a:lnTo>
                    <a:pt x="684276" y="583692"/>
                  </a:lnTo>
                  <a:lnTo>
                    <a:pt x="750182" y="582351"/>
                  </a:lnTo>
                  <a:lnTo>
                    <a:pt x="814314" y="578413"/>
                  </a:lnTo>
                  <a:lnTo>
                    <a:pt x="876386" y="572000"/>
                  </a:lnTo>
                  <a:lnTo>
                    <a:pt x="936111" y="563233"/>
                  </a:lnTo>
                  <a:lnTo>
                    <a:pt x="993203" y="552237"/>
                  </a:lnTo>
                  <a:lnTo>
                    <a:pt x="1047374" y="539135"/>
                  </a:lnTo>
                  <a:lnTo>
                    <a:pt x="1098339" y="524048"/>
                  </a:lnTo>
                  <a:lnTo>
                    <a:pt x="1145810" y="507100"/>
                  </a:lnTo>
                  <a:lnTo>
                    <a:pt x="1189501" y="488414"/>
                  </a:lnTo>
                  <a:lnTo>
                    <a:pt x="1229125" y="468112"/>
                  </a:lnTo>
                  <a:lnTo>
                    <a:pt x="1264396" y="446317"/>
                  </a:lnTo>
                  <a:lnTo>
                    <a:pt x="1295027" y="423153"/>
                  </a:lnTo>
                  <a:lnTo>
                    <a:pt x="1341223" y="373206"/>
                  </a:lnTo>
                  <a:lnTo>
                    <a:pt x="1365419" y="319254"/>
                  </a:lnTo>
                  <a:lnTo>
                    <a:pt x="1368552" y="291084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72441" y="4829555"/>
              <a:ext cx="1369060" cy="584200"/>
            </a:xfrm>
            <a:custGeom>
              <a:avLst/>
              <a:gdLst/>
              <a:ahLst/>
              <a:cxnLst/>
              <a:rect l="l" t="t" r="r" b="b"/>
              <a:pathLst>
                <a:path w="1369059" h="584200">
                  <a:moveTo>
                    <a:pt x="684276" y="0"/>
                  </a:moveTo>
                  <a:lnTo>
                    <a:pt x="618369" y="1324"/>
                  </a:lnTo>
                  <a:lnTo>
                    <a:pt x="554237" y="5220"/>
                  </a:lnTo>
                  <a:lnTo>
                    <a:pt x="492165" y="11566"/>
                  </a:lnTo>
                  <a:lnTo>
                    <a:pt x="432440" y="20244"/>
                  </a:lnTo>
                  <a:lnTo>
                    <a:pt x="375348" y="31136"/>
                  </a:lnTo>
                  <a:lnTo>
                    <a:pt x="321177" y="44121"/>
                  </a:lnTo>
                  <a:lnTo>
                    <a:pt x="270212" y="59081"/>
                  </a:lnTo>
                  <a:lnTo>
                    <a:pt x="222741" y="75896"/>
                  </a:lnTo>
                  <a:lnTo>
                    <a:pt x="179050" y="94448"/>
                  </a:lnTo>
                  <a:lnTo>
                    <a:pt x="139426" y="114617"/>
                  </a:lnTo>
                  <a:lnTo>
                    <a:pt x="104155" y="136285"/>
                  </a:lnTo>
                  <a:lnTo>
                    <a:pt x="73524" y="159332"/>
                  </a:lnTo>
                  <a:lnTo>
                    <a:pt x="27328" y="209086"/>
                  </a:lnTo>
                  <a:lnTo>
                    <a:pt x="3132" y="262928"/>
                  </a:lnTo>
                  <a:lnTo>
                    <a:pt x="0" y="291084"/>
                  </a:lnTo>
                  <a:lnTo>
                    <a:pt x="3132" y="319254"/>
                  </a:lnTo>
                  <a:lnTo>
                    <a:pt x="27328" y="373206"/>
                  </a:lnTo>
                  <a:lnTo>
                    <a:pt x="73524" y="423153"/>
                  </a:lnTo>
                  <a:lnTo>
                    <a:pt x="104155" y="446317"/>
                  </a:lnTo>
                  <a:lnTo>
                    <a:pt x="139426" y="468112"/>
                  </a:lnTo>
                  <a:lnTo>
                    <a:pt x="179050" y="488414"/>
                  </a:lnTo>
                  <a:lnTo>
                    <a:pt x="222741" y="507100"/>
                  </a:lnTo>
                  <a:lnTo>
                    <a:pt x="270212" y="524048"/>
                  </a:lnTo>
                  <a:lnTo>
                    <a:pt x="321177" y="539135"/>
                  </a:lnTo>
                  <a:lnTo>
                    <a:pt x="375348" y="552237"/>
                  </a:lnTo>
                  <a:lnTo>
                    <a:pt x="432440" y="563233"/>
                  </a:lnTo>
                  <a:lnTo>
                    <a:pt x="492165" y="572000"/>
                  </a:lnTo>
                  <a:lnTo>
                    <a:pt x="554237" y="578413"/>
                  </a:lnTo>
                  <a:lnTo>
                    <a:pt x="618369" y="582351"/>
                  </a:lnTo>
                  <a:lnTo>
                    <a:pt x="684276" y="583692"/>
                  </a:lnTo>
                  <a:lnTo>
                    <a:pt x="750182" y="582351"/>
                  </a:lnTo>
                  <a:lnTo>
                    <a:pt x="814314" y="578413"/>
                  </a:lnTo>
                  <a:lnTo>
                    <a:pt x="876386" y="572000"/>
                  </a:lnTo>
                  <a:lnTo>
                    <a:pt x="936111" y="563233"/>
                  </a:lnTo>
                  <a:lnTo>
                    <a:pt x="993203" y="552237"/>
                  </a:lnTo>
                  <a:lnTo>
                    <a:pt x="1047374" y="539135"/>
                  </a:lnTo>
                  <a:lnTo>
                    <a:pt x="1098339" y="524048"/>
                  </a:lnTo>
                  <a:lnTo>
                    <a:pt x="1145810" y="507100"/>
                  </a:lnTo>
                  <a:lnTo>
                    <a:pt x="1189501" y="488414"/>
                  </a:lnTo>
                  <a:lnTo>
                    <a:pt x="1229125" y="468112"/>
                  </a:lnTo>
                  <a:lnTo>
                    <a:pt x="1264396" y="446317"/>
                  </a:lnTo>
                  <a:lnTo>
                    <a:pt x="1295027" y="423153"/>
                  </a:lnTo>
                  <a:lnTo>
                    <a:pt x="1341223" y="373206"/>
                  </a:lnTo>
                  <a:lnTo>
                    <a:pt x="1365419" y="319254"/>
                  </a:lnTo>
                  <a:lnTo>
                    <a:pt x="1368552" y="291084"/>
                  </a:lnTo>
                  <a:lnTo>
                    <a:pt x="1365419" y="262928"/>
                  </a:lnTo>
                  <a:lnTo>
                    <a:pt x="1341223" y="209086"/>
                  </a:lnTo>
                  <a:lnTo>
                    <a:pt x="1295027" y="159332"/>
                  </a:lnTo>
                  <a:lnTo>
                    <a:pt x="1264396" y="136285"/>
                  </a:lnTo>
                  <a:lnTo>
                    <a:pt x="1229125" y="114617"/>
                  </a:lnTo>
                  <a:lnTo>
                    <a:pt x="1189501" y="94448"/>
                  </a:lnTo>
                  <a:lnTo>
                    <a:pt x="1145810" y="75896"/>
                  </a:lnTo>
                  <a:lnTo>
                    <a:pt x="1098339" y="59081"/>
                  </a:lnTo>
                  <a:lnTo>
                    <a:pt x="1047374" y="44121"/>
                  </a:lnTo>
                  <a:lnTo>
                    <a:pt x="993203" y="31136"/>
                  </a:lnTo>
                  <a:lnTo>
                    <a:pt x="936111" y="20244"/>
                  </a:lnTo>
                  <a:lnTo>
                    <a:pt x="876386" y="11566"/>
                  </a:lnTo>
                  <a:lnTo>
                    <a:pt x="814314" y="5220"/>
                  </a:lnTo>
                  <a:lnTo>
                    <a:pt x="750182" y="1324"/>
                  </a:lnTo>
                  <a:lnTo>
                    <a:pt x="684276" y="0"/>
                  </a:lnTo>
                  <a:close/>
                </a:path>
              </a:pathLst>
            </a:custGeom>
            <a:ln w="12700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38627" y="4914391"/>
            <a:ext cx="840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CT-2+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895975" y="2733801"/>
            <a:ext cx="1379855" cy="596900"/>
            <a:chOff x="5895975" y="2733801"/>
            <a:chExt cx="1379855" cy="596900"/>
          </a:xfrm>
        </p:grpSpPr>
        <p:sp>
          <p:nvSpPr>
            <p:cNvPr id="18" name="object 18"/>
            <p:cNvSpPr/>
            <p:nvPr/>
          </p:nvSpPr>
          <p:spPr>
            <a:xfrm>
              <a:off x="5902325" y="2740151"/>
              <a:ext cx="1367155" cy="584200"/>
            </a:xfrm>
            <a:custGeom>
              <a:avLst/>
              <a:gdLst/>
              <a:ahLst/>
              <a:cxnLst/>
              <a:rect l="l" t="t" r="r" b="b"/>
              <a:pathLst>
                <a:path w="1367154" h="584200">
                  <a:moveTo>
                    <a:pt x="1367040" y="291084"/>
                  </a:moveTo>
                  <a:lnTo>
                    <a:pt x="1354705" y="235974"/>
                  </a:lnTo>
                  <a:lnTo>
                    <a:pt x="1319240" y="184268"/>
                  </a:lnTo>
                  <a:lnTo>
                    <a:pt x="1262951" y="136961"/>
                  </a:lnTo>
                  <a:lnTo>
                    <a:pt x="1227719" y="115269"/>
                  </a:lnTo>
                  <a:lnTo>
                    <a:pt x="1188147" y="95051"/>
                  </a:lnTo>
                  <a:lnTo>
                    <a:pt x="1144523" y="76432"/>
                  </a:lnTo>
                  <a:lnTo>
                    <a:pt x="1097135" y="59537"/>
                  </a:lnTo>
                  <a:lnTo>
                    <a:pt x="1046272" y="44489"/>
                  </a:lnTo>
                  <a:lnTo>
                    <a:pt x="992223" y="31415"/>
                  </a:lnTo>
                  <a:lnTo>
                    <a:pt x="935276" y="20438"/>
                  </a:lnTo>
                  <a:lnTo>
                    <a:pt x="875719" y="11683"/>
                  </a:lnTo>
                  <a:lnTo>
                    <a:pt x="813841" y="5275"/>
                  </a:lnTo>
                  <a:lnTo>
                    <a:pt x="749930" y="1339"/>
                  </a:lnTo>
                  <a:lnTo>
                    <a:pt x="684276" y="0"/>
                  </a:lnTo>
                  <a:lnTo>
                    <a:pt x="618369" y="1339"/>
                  </a:lnTo>
                  <a:lnTo>
                    <a:pt x="554237" y="5275"/>
                  </a:lnTo>
                  <a:lnTo>
                    <a:pt x="492165" y="11683"/>
                  </a:lnTo>
                  <a:lnTo>
                    <a:pt x="432440" y="20438"/>
                  </a:lnTo>
                  <a:lnTo>
                    <a:pt x="375348" y="31415"/>
                  </a:lnTo>
                  <a:lnTo>
                    <a:pt x="321177" y="44489"/>
                  </a:lnTo>
                  <a:lnTo>
                    <a:pt x="270212" y="59537"/>
                  </a:lnTo>
                  <a:lnTo>
                    <a:pt x="222741" y="76432"/>
                  </a:lnTo>
                  <a:lnTo>
                    <a:pt x="179050" y="95051"/>
                  </a:lnTo>
                  <a:lnTo>
                    <a:pt x="139426" y="115269"/>
                  </a:lnTo>
                  <a:lnTo>
                    <a:pt x="104155" y="136961"/>
                  </a:lnTo>
                  <a:lnTo>
                    <a:pt x="73524" y="160002"/>
                  </a:lnTo>
                  <a:lnTo>
                    <a:pt x="27328" y="209633"/>
                  </a:lnTo>
                  <a:lnTo>
                    <a:pt x="3132" y="263166"/>
                  </a:lnTo>
                  <a:lnTo>
                    <a:pt x="0" y="291084"/>
                  </a:lnTo>
                  <a:lnTo>
                    <a:pt x="3132" y="319254"/>
                  </a:lnTo>
                  <a:lnTo>
                    <a:pt x="27328" y="373206"/>
                  </a:lnTo>
                  <a:lnTo>
                    <a:pt x="73524" y="423153"/>
                  </a:lnTo>
                  <a:lnTo>
                    <a:pt x="104155" y="446317"/>
                  </a:lnTo>
                  <a:lnTo>
                    <a:pt x="139426" y="468112"/>
                  </a:lnTo>
                  <a:lnTo>
                    <a:pt x="179050" y="488414"/>
                  </a:lnTo>
                  <a:lnTo>
                    <a:pt x="222741" y="507100"/>
                  </a:lnTo>
                  <a:lnTo>
                    <a:pt x="270212" y="524048"/>
                  </a:lnTo>
                  <a:lnTo>
                    <a:pt x="321177" y="539135"/>
                  </a:lnTo>
                  <a:lnTo>
                    <a:pt x="375348" y="552237"/>
                  </a:lnTo>
                  <a:lnTo>
                    <a:pt x="432440" y="563233"/>
                  </a:lnTo>
                  <a:lnTo>
                    <a:pt x="492165" y="572000"/>
                  </a:lnTo>
                  <a:lnTo>
                    <a:pt x="554237" y="578413"/>
                  </a:lnTo>
                  <a:lnTo>
                    <a:pt x="618369" y="582351"/>
                  </a:lnTo>
                  <a:lnTo>
                    <a:pt x="684276" y="583692"/>
                  </a:lnTo>
                  <a:lnTo>
                    <a:pt x="749930" y="582351"/>
                  </a:lnTo>
                  <a:lnTo>
                    <a:pt x="813841" y="578413"/>
                  </a:lnTo>
                  <a:lnTo>
                    <a:pt x="875719" y="572000"/>
                  </a:lnTo>
                  <a:lnTo>
                    <a:pt x="935276" y="563233"/>
                  </a:lnTo>
                  <a:lnTo>
                    <a:pt x="992223" y="552237"/>
                  </a:lnTo>
                  <a:lnTo>
                    <a:pt x="1046272" y="539135"/>
                  </a:lnTo>
                  <a:lnTo>
                    <a:pt x="1097135" y="524048"/>
                  </a:lnTo>
                  <a:lnTo>
                    <a:pt x="1144523" y="507100"/>
                  </a:lnTo>
                  <a:lnTo>
                    <a:pt x="1188147" y="488414"/>
                  </a:lnTo>
                  <a:lnTo>
                    <a:pt x="1227719" y="468112"/>
                  </a:lnTo>
                  <a:lnTo>
                    <a:pt x="1262951" y="446317"/>
                  </a:lnTo>
                  <a:lnTo>
                    <a:pt x="1293554" y="423153"/>
                  </a:lnTo>
                  <a:lnTo>
                    <a:pt x="1339720" y="373206"/>
                  </a:lnTo>
                  <a:lnTo>
                    <a:pt x="1363908" y="319254"/>
                  </a:lnTo>
                  <a:lnTo>
                    <a:pt x="1367040" y="291084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02325" y="2740151"/>
              <a:ext cx="1367155" cy="584200"/>
            </a:xfrm>
            <a:custGeom>
              <a:avLst/>
              <a:gdLst/>
              <a:ahLst/>
              <a:cxnLst/>
              <a:rect l="l" t="t" r="r" b="b"/>
              <a:pathLst>
                <a:path w="1367154" h="584200">
                  <a:moveTo>
                    <a:pt x="684276" y="0"/>
                  </a:moveTo>
                  <a:lnTo>
                    <a:pt x="618369" y="1339"/>
                  </a:lnTo>
                  <a:lnTo>
                    <a:pt x="554237" y="5275"/>
                  </a:lnTo>
                  <a:lnTo>
                    <a:pt x="492165" y="11683"/>
                  </a:lnTo>
                  <a:lnTo>
                    <a:pt x="432440" y="20438"/>
                  </a:lnTo>
                  <a:lnTo>
                    <a:pt x="375348" y="31415"/>
                  </a:lnTo>
                  <a:lnTo>
                    <a:pt x="321177" y="44489"/>
                  </a:lnTo>
                  <a:lnTo>
                    <a:pt x="270212" y="59537"/>
                  </a:lnTo>
                  <a:lnTo>
                    <a:pt x="222741" y="76432"/>
                  </a:lnTo>
                  <a:lnTo>
                    <a:pt x="179050" y="95051"/>
                  </a:lnTo>
                  <a:lnTo>
                    <a:pt x="139426" y="115269"/>
                  </a:lnTo>
                  <a:lnTo>
                    <a:pt x="104155" y="136961"/>
                  </a:lnTo>
                  <a:lnTo>
                    <a:pt x="73524" y="160002"/>
                  </a:lnTo>
                  <a:lnTo>
                    <a:pt x="27328" y="209633"/>
                  </a:lnTo>
                  <a:lnTo>
                    <a:pt x="3132" y="263166"/>
                  </a:lnTo>
                  <a:lnTo>
                    <a:pt x="0" y="291084"/>
                  </a:lnTo>
                  <a:lnTo>
                    <a:pt x="3132" y="319254"/>
                  </a:lnTo>
                  <a:lnTo>
                    <a:pt x="27328" y="373206"/>
                  </a:lnTo>
                  <a:lnTo>
                    <a:pt x="73524" y="423153"/>
                  </a:lnTo>
                  <a:lnTo>
                    <a:pt x="104155" y="446317"/>
                  </a:lnTo>
                  <a:lnTo>
                    <a:pt x="139426" y="468112"/>
                  </a:lnTo>
                  <a:lnTo>
                    <a:pt x="179050" y="488414"/>
                  </a:lnTo>
                  <a:lnTo>
                    <a:pt x="222741" y="507100"/>
                  </a:lnTo>
                  <a:lnTo>
                    <a:pt x="270212" y="524048"/>
                  </a:lnTo>
                  <a:lnTo>
                    <a:pt x="321177" y="539135"/>
                  </a:lnTo>
                  <a:lnTo>
                    <a:pt x="375348" y="552237"/>
                  </a:lnTo>
                  <a:lnTo>
                    <a:pt x="432440" y="563233"/>
                  </a:lnTo>
                  <a:lnTo>
                    <a:pt x="492165" y="572000"/>
                  </a:lnTo>
                  <a:lnTo>
                    <a:pt x="554237" y="578413"/>
                  </a:lnTo>
                  <a:lnTo>
                    <a:pt x="618369" y="582351"/>
                  </a:lnTo>
                  <a:lnTo>
                    <a:pt x="684276" y="583692"/>
                  </a:lnTo>
                  <a:lnTo>
                    <a:pt x="749930" y="582351"/>
                  </a:lnTo>
                  <a:lnTo>
                    <a:pt x="813841" y="578413"/>
                  </a:lnTo>
                  <a:lnTo>
                    <a:pt x="875719" y="572000"/>
                  </a:lnTo>
                  <a:lnTo>
                    <a:pt x="935276" y="563233"/>
                  </a:lnTo>
                  <a:lnTo>
                    <a:pt x="992223" y="552237"/>
                  </a:lnTo>
                  <a:lnTo>
                    <a:pt x="1046272" y="539135"/>
                  </a:lnTo>
                  <a:lnTo>
                    <a:pt x="1097135" y="524048"/>
                  </a:lnTo>
                  <a:lnTo>
                    <a:pt x="1144523" y="507100"/>
                  </a:lnTo>
                  <a:lnTo>
                    <a:pt x="1188147" y="488414"/>
                  </a:lnTo>
                  <a:lnTo>
                    <a:pt x="1227719" y="468112"/>
                  </a:lnTo>
                  <a:lnTo>
                    <a:pt x="1262951" y="446317"/>
                  </a:lnTo>
                  <a:lnTo>
                    <a:pt x="1293554" y="423153"/>
                  </a:lnTo>
                  <a:lnTo>
                    <a:pt x="1339720" y="373206"/>
                  </a:lnTo>
                  <a:lnTo>
                    <a:pt x="1363908" y="319254"/>
                  </a:lnTo>
                  <a:lnTo>
                    <a:pt x="1367040" y="291084"/>
                  </a:lnTo>
                  <a:lnTo>
                    <a:pt x="1363908" y="263166"/>
                  </a:lnTo>
                  <a:lnTo>
                    <a:pt x="1339720" y="209633"/>
                  </a:lnTo>
                  <a:lnTo>
                    <a:pt x="1293554" y="160002"/>
                  </a:lnTo>
                  <a:lnTo>
                    <a:pt x="1262951" y="136961"/>
                  </a:lnTo>
                  <a:lnTo>
                    <a:pt x="1227719" y="115269"/>
                  </a:lnTo>
                  <a:lnTo>
                    <a:pt x="1188147" y="95051"/>
                  </a:lnTo>
                  <a:lnTo>
                    <a:pt x="1144523" y="76432"/>
                  </a:lnTo>
                  <a:lnTo>
                    <a:pt x="1097135" y="59537"/>
                  </a:lnTo>
                  <a:lnTo>
                    <a:pt x="1046272" y="44489"/>
                  </a:lnTo>
                  <a:lnTo>
                    <a:pt x="992223" y="31415"/>
                  </a:lnTo>
                  <a:lnTo>
                    <a:pt x="935276" y="20438"/>
                  </a:lnTo>
                  <a:lnTo>
                    <a:pt x="875719" y="11683"/>
                  </a:lnTo>
                  <a:lnTo>
                    <a:pt x="813841" y="5275"/>
                  </a:lnTo>
                  <a:lnTo>
                    <a:pt x="749930" y="1339"/>
                  </a:lnTo>
                  <a:lnTo>
                    <a:pt x="684276" y="0"/>
                  </a:lnTo>
                  <a:close/>
                </a:path>
              </a:pathLst>
            </a:custGeom>
            <a:ln w="12700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166999" y="2824988"/>
            <a:ext cx="840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CT-1+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11925" y="2380488"/>
            <a:ext cx="76200" cy="360045"/>
          </a:xfrm>
          <a:custGeom>
            <a:avLst/>
            <a:gdLst/>
            <a:ahLst/>
            <a:cxnLst/>
            <a:rect l="l" t="t" r="r" b="b"/>
            <a:pathLst>
              <a:path w="76200" h="360044">
                <a:moveTo>
                  <a:pt x="76200" y="283464"/>
                </a:moveTo>
                <a:lnTo>
                  <a:pt x="0" y="283464"/>
                </a:lnTo>
                <a:lnTo>
                  <a:pt x="30479" y="344423"/>
                </a:lnTo>
                <a:lnTo>
                  <a:pt x="30479" y="295656"/>
                </a:lnTo>
                <a:lnTo>
                  <a:pt x="44196" y="295656"/>
                </a:lnTo>
                <a:lnTo>
                  <a:pt x="44196" y="347471"/>
                </a:lnTo>
                <a:lnTo>
                  <a:pt x="76200" y="283464"/>
                </a:lnTo>
                <a:close/>
              </a:path>
              <a:path w="76200" h="360044">
                <a:moveTo>
                  <a:pt x="44196" y="283464"/>
                </a:moveTo>
                <a:lnTo>
                  <a:pt x="44196" y="0"/>
                </a:lnTo>
                <a:lnTo>
                  <a:pt x="30479" y="0"/>
                </a:lnTo>
                <a:lnTo>
                  <a:pt x="30479" y="283464"/>
                </a:lnTo>
                <a:lnTo>
                  <a:pt x="44196" y="283464"/>
                </a:lnTo>
                <a:close/>
              </a:path>
              <a:path w="76200" h="360044">
                <a:moveTo>
                  <a:pt x="44196" y="347471"/>
                </a:moveTo>
                <a:lnTo>
                  <a:pt x="44196" y="295656"/>
                </a:lnTo>
                <a:lnTo>
                  <a:pt x="30479" y="295656"/>
                </a:lnTo>
                <a:lnTo>
                  <a:pt x="30479" y="344423"/>
                </a:lnTo>
                <a:lnTo>
                  <a:pt x="38100" y="359663"/>
                </a:lnTo>
                <a:lnTo>
                  <a:pt x="44196" y="34747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83565" y="3389376"/>
            <a:ext cx="76200" cy="358140"/>
          </a:xfrm>
          <a:custGeom>
            <a:avLst/>
            <a:gdLst/>
            <a:ahLst/>
            <a:cxnLst/>
            <a:rect l="l" t="t" r="r" b="b"/>
            <a:pathLst>
              <a:path w="76200" h="358139">
                <a:moveTo>
                  <a:pt x="76200" y="281939"/>
                </a:moveTo>
                <a:lnTo>
                  <a:pt x="0" y="281939"/>
                </a:lnTo>
                <a:lnTo>
                  <a:pt x="31991" y="345922"/>
                </a:lnTo>
                <a:lnTo>
                  <a:pt x="31991" y="295655"/>
                </a:lnTo>
                <a:lnTo>
                  <a:pt x="45707" y="295655"/>
                </a:lnTo>
                <a:lnTo>
                  <a:pt x="45707" y="342925"/>
                </a:lnTo>
                <a:lnTo>
                  <a:pt x="76200" y="281939"/>
                </a:lnTo>
                <a:close/>
              </a:path>
              <a:path w="76200" h="358139">
                <a:moveTo>
                  <a:pt x="45707" y="281939"/>
                </a:moveTo>
                <a:lnTo>
                  <a:pt x="45707" y="0"/>
                </a:lnTo>
                <a:lnTo>
                  <a:pt x="31991" y="0"/>
                </a:lnTo>
                <a:lnTo>
                  <a:pt x="31991" y="281939"/>
                </a:lnTo>
                <a:lnTo>
                  <a:pt x="45707" y="281939"/>
                </a:lnTo>
                <a:close/>
              </a:path>
              <a:path w="76200" h="358139">
                <a:moveTo>
                  <a:pt x="45707" y="342925"/>
                </a:moveTo>
                <a:lnTo>
                  <a:pt x="45707" y="295655"/>
                </a:lnTo>
                <a:lnTo>
                  <a:pt x="31991" y="295655"/>
                </a:lnTo>
                <a:lnTo>
                  <a:pt x="31991" y="345922"/>
                </a:lnTo>
                <a:lnTo>
                  <a:pt x="38100" y="358139"/>
                </a:lnTo>
                <a:lnTo>
                  <a:pt x="45707" y="342925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83565" y="4396740"/>
            <a:ext cx="76200" cy="360045"/>
          </a:xfrm>
          <a:custGeom>
            <a:avLst/>
            <a:gdLst/>
            <a:ahLst/>
            <a:cxnLst/>
            <a:rect l="l" t="t" r="r" b="b"/>
            <a:pathLst>
              <a:path w="76200" h="360045">
                <a:moveTo>
                  <a:pt x="76200" y="283463"/>
                </a:moveTo>
                <a:lnTo>
                  <a:pt x="0" y="283463"/>
                </a:lnTo>
                <a:lnTo>
                  <a:pt x="31991" y="347446"/>
                </a:lnTo>
                <a:lnTo>
                  <a:pt x="31991" y="295656"/>
                </a:lnTo>
                <a:lnTo>
                  <a:pt x="45707" y="295656"/>
                </a:lnTo>
                <a:lnTo>
                  <a:pt x="45707" y="344449"/>
                </a:lnTo>
                <a:lnTo>
                  <a:pt x="76200" y="283463"/>
                </a:lnTo>
                <a:close/>
              </a:path>
              <a:path w="76200" h="360045">
                <a:moveTo>
                  <a:pt x="45707" y="283463"/>
                </a:moveTo>
                <a:lnTo>
                  <a:pt x="45707" y="0"/>
                </a:lnTo>
                <a:lnTo>
                  <a:pt x="31991" y="0"/>
                </a:lnTo>
                <a:lnTo>
                  <a:pt x="31991" y="283463"/>
                </a:lnTo>
                <a:lnTo>
                  <a:pt x="45707" y="283463"/>
                </a:lnTo>
                <a:close/>
              </a:path>
              <a:path w="76200" h="360045">
                <a:moveTo>
                  <a:pt x="45707" y="344449"/>
                </a:moveTo>
                <a:lnTo>
                  <a:pt x="45707" y="295656"/>
                </a:lnTo>
                <a:lnTo>
                  <a:pt x="31991" y="295656"/>
                </a:lnTo>
                <a:lnTo>
                  <a:pt x="31991" y="347446"/>
                </a:lnTo>
                <a:lnTo>
                  <a:pt x="38100" y="359663"/>
                </a:lnTo>
                <a:lnTo>
                  <a:pt x="45707" y="344449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5966091" y="5830570"/>
            <a:ext cx="1381760" cy="596900"/>
            <a:chOff x="5966091" y="5830570"/>
            <a:chExt cx="1381760" cy="596900"/>
          </a:xfrm>
        </p:grpSpPr>
        <p:sp>
          <p:nvSpPr>
            <p:cNvPr id="25" name="object 25"/>
            <p:cNvSpPr/>
            <p:nvPr/>
          </p:nvSpPr>
          <p:spPr>
            <a:xfrm>
              <a:off x="5972441" y="5836920"/>
              <a:ext cx="1369060" cy="584200"/>
            </a:xfrm>
            <a:custGeom>
              <a:avLst/>
              <a:gdLst/>
              <a:ahLst/>
              <a:cxnLst/>
              <a:rect l="l" t="t" r="r" b="b"/>
              <a:pathLst>
                <a:path w="1369059" h="584200">
                  <a:moveTo>
                    <a:pt x="1368552" y="292608"/>
                  </a:moveTo>
                  <a:lnTo>
                    <a:pt x="1356214" y="237021"/>
                  </a:lnTo>
                  <a:lnTo>
                    <a:pt x="1320731" y="184949"/>
                  </a:lnTo>
                  <a:lnTo>
                    <a:pt x="1264396" y="137374"/>
                  </a:lnTo>
                  <a:lnTo>
                    <a:pt x="1229125" y="115579"/>
                  </a:lnTo>
                  <a:lnTo>
                    <a:pt x="1189501" y="95277"/>
                  </a:lnTo>
                  <a:lnTo>
                    <a:pt x="1145810" y="76591"/>
                  </a:lnTo>
                  <a:lnTo>
                    <a:pt x="1098339" y="59643"/>
                  </a:lnTo>
                  <a:lnTo>
                    <a:pt x="1047374" y="44556"/>
                  </a:lnTo>
                  <a:lnTo>
                    <a:pt x="993203" y="31454"/>
                  </a:lnTo>
                  <a:lnTo>
                    <a:pt x="936111" y="20458"/>
                  </a:lnTo>
                  <a:lnTo>
                    <a:pt x="876386" y="11691"/>
                  </a:lnTo>
                  <a:lnTo>
                    <a:pt x="814314" y="5278"/>
                  </a:lnTo>
                  <a:lnTo>
                    <a:pt x="750182" y="1340"/>
                  </a:lnTo>
                  <a:lnTo>
                    <a:pt x="684276" y="0"/>
                  </a:lnTo>
                  <a:lnTo>
                    <a:pt x="618369" y="1340"/>
                  </a:lnTo>
                  <a:lnTo>
                    <a:pt x="554237" y="5278"/>
                  </a:lnTo>
                  <a:lnTo>
                    <a:pt x="492165" y="11691"/>
                  </a:lnTo>
                  <a:lnTo>
                    <a:pt x="432440" y="20458"/>
                  </a:lnTo>
                  <a:lnTo>
                    <a:pt x="375348" y="31454"/>
                  </a:lnTo>
                  <a:lnTo>
                    <a:pt x="321177" y="44556"/>
                  </a:lnTo>
                  <a:lnTo>
                    <a:pt x="270212" y="59643"/>
                  </a:lnTo>
                  <a:lnTo>
                    <a:pt x="222741" y="76591"/>
                  </a:lnTo>
                  <a:lnTo>
                    <a:pt x="179050" y="95277"/>
                  </a:lnTo>
                  <a:lnTo>
                    <a:pt x="139426" y="115579"/>
                  </a:lnTo>
                  <a:lnTo>
                    <a:pt x="104155" y="137374"/>
                  </a:lnTo>
                  <a:lnTo>
                    <a:pt x="73524" y="160538"/>
                  </a:lnTo>
                  <a:lnTo>
                    <a:pt x="27328" y="210485"/>
                  </a:lnTo>
                  <a:lnTo>
                    <a:pt x="3132" y="264437"/>
                  </a:lnTo>
                  <a:lnTo>
                    <a:pt x="0" y="292608"/>
                  </a:lnTo>
                  <a:lnTo>
                    <a:pt x="3132" y="320763"/>
                  </a:lnTo>
                  <a:lnTo>
                    <a:pt x="27328" y="374605"/>
                  </a:lnTo>
                  <a:lnTo>
                    <a:pt x="73524" y="424359"/>
                  </a:lnTo>
                  <a:lnTo>
                    <a:pt x="104155" y="447406"/>
                  </a:lnTo>
                  <a:lnTo>
                    <a:pt x="139426" y="469074"/>
                  </a:lnTo>
                  <a:lnTo>
                    <a:pt x="179050" y="489243"/>
                  </a:lnTo>
                  <a:lnTo>
                    <a:pt x="222741" y="507795"/>
                  </a:lnTo>
                  <a:lnTo>
                    <a:pt x="270212" y="524610"/>
                  </a:lnTo>
                  <a:lnTo>
                    <a:pt x="321177" y="539570"/>
                  </a:lnTo>
                  <a:lnTo>
                    <a:pt x="375348" y="552555"/>
                  </a:lnTo>
                  <a:lnTo>
                    <a:pt x="432440" y="563447"/>
                  </a:lnTo>
                  <a:lnTo>
                    <a:pt x="492165" y="572125"/>
                  </a:lnTo>
                  <a:lnTo>
                    <a:pt x="554237" y="578471"/>
                  </a:lnTo>
                  <a:lnTo>
                    <a:pt x="618369" y="582367"/>
                  </a:lnTo>
                  <a:lnTo>
                    <a:pt x="684276" y="583691"/>
                  </a:lnTo>
                  <a:lnTo>
                    <a:pt x="750182" y="582367"/>
                  </a:lnTo>
                  <a:lnTo>
                    <a:pt x="814314" y="578471"/>
                  </a:lnTo>
                  <a:lnTo>
                    <a:pt x="876386" y="572125"/>
                  </a:lnTo>
                  <a:lnTo>
                    <a:pt x="936111" y="563447"/>
                  </a:lnTo>
                  <a:lnTo>
                    <a:pt x="993203" y="552555"/>
                  </a:lnTo>
                  <a:lnTo>
                    <a:pt x="1047374" y="539570"/>
                  </a:lnTo>
                  <a:lnTo>
                    <a:pt x="1098339" y="524610"/>
                  </a:lnTo>
                  <a:lnTo>
                    <a:pt x="1145810" y="507795"/>
                  </a:lnTo>
                  <a:lnTo>
                    <a:pt x="1189501" y="489243"/>
                  </a:lnTo>
                  <a:lnTo>
                    <a:pt x="1229125" y="469074"/>
                  </a:lnTo>
                  <a:lnTo>
                    <a:pt x="1264396" y="447406"/>
                  </a:lnTo>
                  <a:lnTo>
                    <a:pt x="1295027" y="424359"/>
                  </a:lnTo>
                  <a:lnTo>
                    <a:pt x="1341223" y="374605"/>
                  </a:lnTo>
                  <a:lnTo>
                    <a:pt x="1365419" y="320763"/>
                  </a:lnTo>
                  <a:lnTo>
                    <a:pt x="1368552" y="292608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72441" y="5836920"/>
              <a:ext cx="1369060" cy="584200"/>
            </a:xfrm>
            <a:custGeom>
              <a:avLst/>
              <a:gdLst/>
              <a:ahLst/>
              <a:cxnLst/>
              <a:rect l="l" t="t" r="r" b="b"/>
              <a:pathLst>
                <a:path w="1369059" h="584200">
                  <a:moveTo>
                    <a:pt x="684276" y="0"/>
                  </a:moveTo>
                  <a:lnTo>
                    <a:pt x="618369" y="1340"/>
                  </a:lnTo>
                  <a:lnTo>
                    <a:pt x="554237" y="5278"/>
                  </a:lnTo>
                  <a:lnTo>
                    <a:pt x="492165" y="11691"/>
                  </a:lnTo>
                  <a:lnTo>
                    <a:pt x="432440" y="20458"/>
                  </a:lnTo>
                  <a:lnTo>
                    <a:pt x="375348" y="31454"/>
                  </a:lnTo>
                  <a:lnTo>
                    <a:pt x="321177" y="44556"/>
                  </a:lnTo>
                  <a:lnTo>
                    <a:pt x="270212" y="59643"/>
                  </a:lnTo>
                  <a:lnTo>
                    <a:pt x="222741" y="76591"/>
                  </a:lnTo>
                  <a:lnTo>
                    <a:pt x="179050" y="95277"/>
                  </a:lnTo>
                  <a:lnTo>
                    <a:pt x="139426" y="115579"/>
                  </a:lnTo>
                  <a:lnTo>
                    <a:pt x="104155" y="137374"/>
                  </a:lnTo>
                  <a:lnTo>
                    <a:pt x="73524" y="160538"/>
                  </a:lnTo>
                  <a:lnTo>
                    <a:pt x="27328" y="210485"/>
                  </a:lnTo>
                  <a:lnTo>
                    <a:pt x="3132" y="264437"/>
                  </a:lnTo>
                  <a:lnTo>
                    <a:pt x="0" y="292608"/>
                  </a:lnTo>
                  <a:lnTo>
                    <a:pt x="3132" y="320763"/>
                  </a:lnTo>
                  <a:lnTo>
                    <a:pt x="27328" y="374605"/>
                  </a:lnTo>
                  <a:lnTo>
                    <a:pt x="73524" y="424359"/>
                  </a:lnTo>
                  <a:lnTo>
                    <a:pt x="104155" y="447406"/>
                  </a:lnTo>
                  <a:lnTo>
                    <a:pt x="139426" y="469074"/>
                  </a:lnTo>
                  <a:lnTo>
                    <a:pt x="179050" y="489243"/>
                  </a:lnTo>
                  <a:lnTo>
                    <a:pt x="222741" y="507795"/>
                  </a:lnTo>
                  <a:lnTo>
                    <a:pt x="270212" y="524610"/>
                  </a:lnTo>
                  <a:lnTo>
                    <a:pt x="321177" y="539570"/>
                  </a:lnTo>
                  <a:lnTo>
                    <a:pt x="375348" y="552555"/>
                  </a:lnTo>
                  <a:lnTo>
                    <a:pt x="432440" y="563447"/>
                  </a:lnTo>
                  <a:lnTo>
                    <a:pt x="492165" y="572125"/>
                  </a:lnTo>
                  <a:lnTo>
                    <a:pt x="554237" y="578471"/>
                  </a:lnTo>
                  <a:lnTo>
                    <a:pt x="618369" y="582367"/>
                  </a:lnTo>
                  <a:lnTo>
                    <a:pt x="684276" y="583691"/>
                  </a:lnTo>
                  <a:lnTo>
                    <a:pt x="750182" y="582367"/>
                  </a:lnTo>
                  <a:lnTo>
                    <a:pt x="814314" y="578471"/>
                  </a:lnTo>
                  <a:lnTo>
                    <a:pt x="876386" y="572125"/>
                  </a:lnTo>
                  <a:lnTo>
                    <a:pt x="936111" y="563447"/>
                  </a:lnTo>
                  <a:lnTo>
                    <a:pt x="993203" y="552555"/>
                  </a:lnTo>
                  <a:lnTo>
                    <a:pt x="1047374" y="539570"/>
                  </a:lnTo>
                  <a:lnTo>
                    <a:pt x="1098339" y="524610"/>
                  </a:lnTo>
                  <a:lnTo>
                    <a:pt x="1145810" y="507795"/>
                  </a:lnTo>
                  <a:lnTo>
                    <a:pt x="1189501" y="489243"/>
                  </a:lnTo>
                  <a:lnTo>
                    <a:pt x="1229125" y="469074"/>
                  </a:lnTo>
                  <a:lnTo>
                    <a:pt x="1264396" y="447406"/>
                  </a:lnTo>
                  <a:lnTo>
                    <a:pt x="1295027" y="424359"/>
                  </a:lnTo>
                  <a:lnTo>
                    <a:pt x="1341223" y="374605"/>
                  </a:lnTo>
                  <a:lnTo>
                    <a:pt x="1365419" y="320763"/>
                  </a:lnTo>
                  <a:lnTo>
                    <a:pt x="1368552" y="292608"/>
                  </a:lnTo>
                  <a:lnTo>
                    <a:pt x="1365419" y="264437"/>
                  </a:lnTo>
                  <a:lnTo>
                    <a:pt x="1341223" y="210485"/>
                  </a:lnTo>
                  <a:lnTo>
                    <a:pt x="1295027" y="160538"/>
                  </a:lnTo>
                  <a:lnTo>
                    <a:pt x="1264396" y="137374"/>
                  </a:lnTo>
                  <a:lnTo>
                    <a:pt x="1229125" y="115579"/>
                  </a:lnTo>
                  <a:lnTo>
                    <a:pt x="1189501" y="95277"/>
                  </a:lnTo>
                  <a:lnTo>
                    <a:pt x="1145810" y="76591"/>
                  </a:lnTo>
                  <a:lnTo>
                    <a:pt x="1098339" y="59643"/>
                  </a:lnTo>
                  <a:lnTo>
                    <a:pt x="1047374" y="44556"/>
                  </a:lnTo>
                  <a:lnTo>
                    <a:pt x="993203" y="31454"/>
                  </a:lnTo>
                  <a:lnTo>
                    <a:pt x="936111" y="20458"/>
                  </a:lnTo>
                  <a:lnTo>
                    <a:pt x="876386" y="11691"/>
                  </a:lnTo>
                  <a:lnTo>
                    <a:pt x="814314" y="5278"/>
                  </a:lnTo>
                  <a:lnTo>
                    <a:pt x="750182" y="1340"/>
                  </a:lnTo>
                  <a:lnTo>
                    <a:pt x="684276" y="0"/>
                  </a:lnTo>
                  <a:close/>
                </a:path>
              </a:pathLst>
            </a:custGeom>
            <a:ln w="12700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322447" y="5923279"/>
            <a:ext cx="669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CT-3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583565" y="5405628"/>
            <a:ext cx="76200" cy="358140"/>
          </a:xfrm>
          <a:custGeom>
            <a:avLst/>
            <a:gdLst/>
            <a:ahLst/>
            <a:cxnLst/>
            <a:rect l="l" t="t" r="r" b="b"/>
            <a:pathLst>
              <a:path w="76200" h="358139">
                <a:moveTo>
                  <a:pt x="76200" y="281939"/>
                </a:moveTo>
                <a:lnTo>
                  <a:pt x="0" y="281939"/>
                </a:lnTo>
                <a:lnTo>
                  <a:pt x="31991" y="345922"/>
                </a:lnTo>
                <a:lnTo>
                  <a:pt x="31991" y="294132"/>
                </a:lnTo>
                <a:lnTo>
                  <a:pt x="45707" y="294132"/>
                </a:lnTo>
                <a:lnTo>
                  <a:pt x="45707" y="342925"/>
                </a:lnTo>
                <a:lnTo>
                  <a:pt x="76200" y="281939"/>
                </a:lnTo>
                <a:close/>
              </a:path>
              <a:path w="76200" h="358139">
                <a:moveTo>
                  <a:pt x="45707" y="281939"/>
                </a:moveTo>
                <a:lnTo>
                  <a:pt x="45707" y="0"/>
                </a:lnTo>
                <a:lnTo>
                  <a:pt x="31991" y="0"/>
                </a:lnTo>
                <a:lnTo>
                  <a:pt x="31991" y="281939"/>
                </a:lnTo>
                <a:lnTo>
                  <a:pt x="45707" y="281939"/>
                </a:lnTo>
                <a:close/>
              </a:path>
              <a:path w="76200" h="358139">
                <a:moveTo>
                  <a:pt x="45707" y="342925"/>
                </a:moveTo>
                <a:lnTo>
                  <a:pt x="45707" y="294132"/>
                </a:lnTo>
                <a:lnTo>
                  <a:pt x="31991" y="294132"/>
                </a:lnTo>
                <a:lnTo>
                  <a:pt x="31991" y="345922"/>
                </a:lnTo>
                <a:lnTo>
                  <a:pt x="38100" y="358139"/>
                </a:lnTo>
                <a:lnTo>
                  <a:pt x="45707" y="342925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955" y="307340"/>
            <a:ext cx="62998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0730" marR="5080" indent="-7486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Cordless</a:t>
            </a:r>
            <a:r>
              <a:rPr spc="-40" dirty="0"/>
              <a:t> </a:t>
            </a:r>
            <a:r>
              <a:rPr dirty="0"/>
              <a:t>Telephone,</a:t>
            </a:r>
            <a:r>
              <a:rPr spc="-35" dirty="0"/>
              <a:t> </a:t>
            </a:r>
            <a:r>
              <a:rPr dirty="0"/>
              <a:t>Second </a:t>
            </a:r>
            <a:r>
              <a:rPr spc="-985" dirty="0"/>
              <a:t> </a:t>
            </a:r>
            <a:r>
              <a:rPr spc="-5" dirty="0"/>
              <a:t>Generation</a:t>
            </a:r>
            <a:r>
              <a:rPr spc="-10" dirty="0"/>
              <a:t> </a:t>
            </a:r>
            <a:r>
              <a:rPr spc="-5" dirty="0"/>
              <a:t>(CT2) 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911" y="1733177"/>
            <a:ext cx="7090409" cy="1993264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No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handoff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CT2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8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No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call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delivery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CT2</a:t>
            </a:r>
            <a:endParaRPr sz="2800">
              <a:latin typeface="Arial MT"/>
              <a:cs typeface="Arial MT"/>
            </a:endParaRPr>
          </a:p>
          <a:p>
            <a:pPr marL="355600" marR="5080" indent="-343535">
              <a:lnSpc>
                <a:spcPct val="100400"/>
              </a:lnSpc>
              <a:spcBef>
                <a:spcPts val="65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CT2+,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both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handoff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call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delivery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OK.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1347" y="307340"/>
            <a:ext cx="57404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Digital European </a:t>
            </a:r>
            <a:r>
              <a:rPr spc="-10" dirty="0"/>
              <a:t>Cordless </a:t>
            </a:r>
            <a:r>
              <a:rPr spc="-990" dirty="0"/>
              <a:t> </a:t>
            </a:r>
            <a:r>
              <a:rPr spc="-5" dirty="0"/>
              <a:t>Telephone</a:t>
            </a:r>
            <a:r>
              <a:rPr spc="-10" dirty="0"/>
              <a:t> </a:t>
            </a:r>
            <a:r>
              <a:rPr spc="-5" dirty="0"/>
              <a:t>(DECT) 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911" y="1664607"/>
            <a:ext cx="6607175" cy="276161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4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Published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1992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5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TDMA/TDD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12</a:t>
            </a:r>
            <a:r>
              <a:rPr sz="2800" dirty="0">
                <a:latin typeface="Arial MT"/>
                <a:cs typeface="Arial MT"/>
              </a:rPr>
              <a:t> voice channels per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frequency carrier</a:t>
            </a:r>
            <a:endParaRPr sz="2800">
              <a:latin typeface="Arial MT"/>
              <a:cs typeface="Arial MT"/>
            </a:endParaRPr>
          </a:p>
          <a:p>
            <a:pPr marL="355600" marR="504825" indent="-343535">
              <a:lnSpc>
                <a:spcPts val="3020"/>
              </a:lnSpc>
              <a:spcBef>
                <a:spcPts val="72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Sleep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mode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employed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DECT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conserve the power of handsets.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1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32 Kbps speech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coding rate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910" y="2799080"/>
            <a:ext cx="7541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Introduction</a:t>
            </a:r>
            <a:endParaRPr sz="4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955" y="307340"/>
            <a:ext cx="57404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Digital European </a:t>
            </a:r>
            <a:r>
              <a:rPr spc="-10" dirty="0"/>
              <a:t>Cordless </a:t>
            </a:r>
            <a:r>
              <a:rPr spc="-990" dirty="0"/>
              <a:t> </a:t>
            </a:r>
            <a:r>
              <a:rPr spc="-5" dirty="0"/>
              <a:t>Telephone</a:t>
            </a:r>
            <a:r>
              <a:rPr spc="-10" dirty="0"/>
              <a:t> </a:t>
            </a:r>
            <a:r>
              <a:rPr spc="-5" dirty="0"/>
              <a:t>(DECT) 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911" y="1709420"/>
            <a:ext cx="7470775" cy="27165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3535">
              <a:lnSpc>
                <a:spcPts val="3020"/>
              </a:lnSpc>
              <a:spcBef>
                <a:spcPts val="48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DECT 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typically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implemented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 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wireless-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PBX connected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PSTN.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0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dirty="0">
                <a:latin typeface="Arial MT"/>
                <a:cs typeface="Arial MT"/>
              </a:rPr>
              <a:t>Dynamic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channel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allocation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Time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slot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transfer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4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Seamless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handoff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4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Dual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mode: DECT +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GSM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3020" marR="5080" indent="-22117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Personal</a:t>
            </a:r>
            <a:r>
              <a:rPr spc="-10" dirty="0"/>
              <a:t> </a:t>
            </a:r>
            <a:r>
              <a:rPr spc="-5" dirty="0"/>
              <a:t>Handy</a:t>
            </a:r>
            <a:r>
              <a:rPr spc="-10" dirty="0"/>
              <a:t> </a:t>
            </a:r>
            <a:r>
              <a:rPr dirty="0"/>
              <a:t>Phone</a:t>
            </a:r>
            <a:r>
              <a:rPr spc="-10" dirty="0"/>
              <a:t> </a:t>
            </a:r>
            <a:r>
              <a:rPr spc="-5" dirty="0"/>
              <a:t>System </a:t>
            </a:r>
            <a:r>
              <a:rPr spc="-985" dirty="0"/>
              <a:t> </a:t>
            </a:r>
            <a:r>
              <a:rPr spc="-5" dirty="0"/>
              <a:t>(PHS)</a:t>
            </a:r>
            <a:r>
              <a:rPr spc="-10" dirty="0"/>
              <a:t> </a:t>
            </a:r>
            <a:r>
              <a:rPr spc="-5" dirty="0"/>
              <a:t>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911" y="1709420"/>
            <a:ext cx="7566659" cy="43376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9270" indent="-343535">
              <a:lnSpc>
                <a:spcPts val="3020"/>
              </a:lnSpc>
              <a:spcBef>
                <a:spcPts val="48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dirty="0">
                <a:latin typeface="Arial MT"/>
                <a:cs typeface="Arial MT"/>
              </a:rPr>
              <a:t>Developed by Research and Development </a:t>
            </a:r>
            <a:r>
              <a:rPr sz="2800" spc="-7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Center (RCR),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Japan 1993</a:t>
            </a:r>
            <a:endParaRPr sz="2800">
              <a:latin typeface="Arial MT"/>
              <a:cs typeface="Arial MT"/>
            </a:endParaRPr>
          </a:p>
          <a:p>
            <a:pPr marL="355600" marR="927100" indent="-343535">
              <a:lnSpc>
                <a:spcPts val="3020"/>
              </a:lnSpc>
              <a:spcBef>
                <a:spcPts val="69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Telecommunication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services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homes,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offices,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outdoor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environment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9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TDMA/TDD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4</a:t>
            </a:r>
            <a:r>
              <a:rPr sz="2800" dirty="0">
                <a:latin typeface="Arial MT"/>
                <a:cs typeface="Arial MT"/>
              </a:rPr>
              <a:t> multiplexed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channels/frequency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carrier</a:t>
            </a:r>
            <a:endParaRPr sz="2800">
              <a:latin typeface="Arial MT"/>
              <a:cs typeface="Arial MT"/>
            </a:endParaRPr>
          </a:p>
          <a:p>
            <a:pPr marL="355600" marR="204470" indent="-343535">
              <a:lnSpc>
                <a:spcPts val="3020"/>
              </a:lnSpc>
              <a:spcBef>
                <a:spcPts val="735"/>
              </a:spcBef>
              <a:buFont typeface="Wingdings"/>
              <a:buChar char=""/>
              <a:tabLst>
                <a:tab pos="356235" algn="l"/>
                <a:tab pos="3690620" algn="l"/>
              </a:tabLst>
            </a:pPr>
            <a:r>
              <a:rPr sz="2800" spc="-5" dirty="0">
                <a:latin typeface="Arial MT"/>
                <a:cs typeface="Arial MT"/>
              </a:rPr>
              <a:t>1895-1906.1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MHz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300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KHz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1405" dirty="0">
                <a:latin typeface="SimSun"/>
                <a:cs typeface="SimSun"/>
              </a:rPr>
              <a:t>×</a:t>
            </a:r>
            <a:r>
              <a:rPr sz="2800" spc="-615" dirty="0">
                <a:latin typeface="SimSun"/>
                <a:cs typeface="SimSun"/>
              </a:rPr>
              <a:t> </a:t>
            </a:r>
            <a:r>
              <a:rPr sz="2800" spc="-5" dirty="0">
                <a:latin typeface="Arial MT"/>
                <a:cs typeface="Arial MT"/>
              </a:rPr>
              <a:t>37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channels  (home/office)</a:t>
            </a:r>
            <a:endParaRPr sz="2800">
              <a:latin typeface="Arial MT"/>
              <a:cs typeface="Arial MT"/>
            </a:endParaRPr>
          </a:p>
          <a:p>
            <a:pPr marL="354965" marR="5080" indent="-342900">
              <a:lnSpc>
                <a:spcPts val="3020"/>
              </a:lnSpc>
              <a:spcBef>
                <a:spcPts val="68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1906.1-1918.1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MHz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300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KHz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1405" dirty="0">
                <a:latin typeface="SimSun"/>
                <a:cs typeface="SimSun"/>
              </a:rPr>
              <a:t>×</a:t>
            </a:r>
            <a:r>
              <a:rPr sz="2800" spc="-615" dirty="0">
                <a:latin typeface="SimSun"/>
                <a:cs typeface="SimSun"/>
              </a:rPr>
              <a:t> </a:t>
            </a:r>
            <a:r>
              <a:rPr sz="2800" spc="-5" dirty="0">
                <a:latin typeface="Arial MT"/>
                <a:cs typeface="Arial MT"/>
              </a:rPr>
              <a:t>40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channels  (public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system)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573020" marR="5080" indent="-2211705">
              <a:lnSpc>
                <a:spcPts val="3890"/>
              </a:lnSpc>
              <a:spcBef>
                <a:spcPts val="585"/>
              </a:spcBef>
            </a:pPr>
            <a:r>
              <a:rPr spc="-5" dirty="0"/>
              <a:t>Personal</a:t>
            </a:r>
            <a:r>
              <a:rPr spc="-10" dirty="0"/>
              <a:t> </a:t>
            </a:r>
            <a:r>
              <a:rPr spc="-5" dirty="0"/>
              <a:t>Handy</a:t>
            </a:r>
            <a:r>
              <a:rPr spc="-10" dirty="0"/>
              <a:t> </a:t>
            </a:r>
            <a:r>
              <a:rPr dirty="0"/>
              <a:t>Phone</a:t>
            </a:r>
            <a:r>
              <a:rPr spc="-10" dirty="0"/>
              <a:t> </a:t>
            </a:r>
            <a:r>
              <a:rPr spc="-5" dirty="0"/>
              <a:t>System </a:t>
            </a:r>
            <a:r>
              <a:rPr spc="-985" dirty="0"/>
              <a:t> </a:t>
            </a:r>
            <a:r>
              <a:rPr spc="-5" dirty="0"/>
              <a:t>(PHS)</a:t>
            </a:r>
            <a:r>
              <a:rPr spc="-10" dirty="0"/>
              <a:t> </a:t>
            </a:r>
            <a:r>
              <a:rPr spc="-5" dirty="0"/>
              <a:t>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911" y="1664607"/>
            <a:ext cx="7075805" cy="37871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4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BS: 500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mW; handset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&lt; 10mW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5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32 Kbps speech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coding rate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1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dirty="0">
                <a:latin typeface="Arial MT"/>
                <a:cs typeface="Arial MT"/>
              </a:rPr>
              <a:t>Dynamic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channel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allocation.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8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Dedicated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control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channels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9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Sleep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Mode</a:t>
            </a:r>
            <a:endParaRPr sz="2800">
              <a:latin typeface="Arial MT"/>
              <a:cs typeface="Arial MT"/>
            </a:endParaRPr>
          </a:p>
          <a:p>
            <a:pPr marL="355600" marR="5080" indent="-343535">
              <a:lnSpc>
                <a:spcPts val="3020"/>
              </a:lnSpc>
              <a:spcBef>
                <a:spcPts val="72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J100: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7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hours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talk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time,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700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hours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standby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time,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64kbps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wireless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data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1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10" dirty="0">
                <a:latin typeface="Arial MT"/>
                <a:cs typeface="Arial MT"/>
              </a:rPr>
              <a:t>Dual </a:t>
            </a:r>
            <a:r>
              <a:rPr sz="2800" spc="-5" dirty="0">
                <a:latin typeface="Arial MT"/>
                <a:cs typeface="Arial MT"/>
              </a:rPr>
              <a:t>mode:</a:t>
            </a:r>
            <a:r>
              <a:rPr sz="2800" spc="-10" dirty="0">
                <a:latin typeface="Arial MT"/>
                <a:cs typeface="Arial MT"/>
              </a:rPr>
              <a:t> PHS</a:t>
            </a:r>
            <a:r>
              <a:rPr sz="2800" spc="-5" dirty="0">
                <a:latin typeface="Arial MT"/>
                <a:cs typeface="Arial MT"/>
              </a:rPr>
              <a:t> +</a:t>
            </a:r>
            <a:r>
              <a:rPr sz="2800" spc="-10" dirty="0">
                <a:latin typeface="Arial MT"/>
                <a:cs typeface="Arial MT"/>
              </a:rPr>
              <a:t> GSM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071" y="307340"/>
            <a:ext cx="75164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4230" marR="5080" indent="-2082164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Personal Access </a:t>
            </a:r>
            <a:r>
              <a:rPr spc="-10" dirty="0"/>
              <a:t>Communications </a:t>
            </a:r>
            <a:r>
              <a:rPr spc="-990" dirty="0"/>
              <a:t> </a:t>
            </a:r>
            <a:r>
              <a:rPr spc="-5" dirty="0"/>
              <a:t>System</a:t>
            </a:r>
            <a:r>
              <a:rPr spc="-10" dirty="0"/>
              <a:t> </a:t>
            </a:r>
            <a:r>
              <a:rPr spc="-5" dirty="0"/>
              <a:t>(PACS)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911" y="1740807"/>
            <a:ext cx="7458075" cy="399859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4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Developed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Telcordia,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U.S.A.</a:t>
            </a:r>
            <a:endParaRPr sz="2800">
              <a:latin typeface="Arial MT"/>
              <a:cs typeface="Arial MT"/>
            </a:endParaRPr>
          </a:p>
          <a:p>
            <a:pPr marL="355600" marR="29209" indent="-343535">
              <a:lnSpc>
                <a:spcPts val="3020"/>
              </a:lnSpc>
              <a:spcBef>
                <a:spcPts val="73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PACS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designed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wireless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local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loop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PCS.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9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TDMA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8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voice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channels/frequency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carrier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5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Both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TDD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FDD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accommodated.</a:t>
            </a:r>
            <a:endParaRPr sz="2800">
              <a:latin typeface="Arial MT"/>
              <a:cs typeface="Arial MT"/>
            </a:endParaRPr>
          </a:p>
          <a:p>
            <a:pPr marL="355600" marR="5080" indent="-343535">
              <a:lnSpc>
                <a:spcPts val="3020"/>
              </a:lnSpc>
              <a:spcBef>
                <a:spcPts val="72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highly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effective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reliable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mobile-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controlled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handoff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(MCHO)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completes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less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than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20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msec.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4939" y="467359"/>
            <a:ext cx="632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Comparison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PCS</a:t>
            </a:r>
            <a:r>
              <a:rPr spc="-10" dirty="0"/>
              <a:t> </a:t>
            </a:r>
            <a:r>
              <a:rPr spc="-5" dirty="0"/>
              <a:t>Systems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45490" y="1401508"/>
          <a:ext cx="7162800" cy="4389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System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CT-2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DECT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PHS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PACS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381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Region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5" dirty="0">
                          <a:latin typeface="SimSun"/>
                          <a:cs typeface="SimSun"/>
                        </a:rPr>
                        <a:t>歐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600" spc="-5" dirty="0">
                          <a:latin typeface="SimSun"/>
                          <a:cs typeface="SimSun"/>
                        </a:rPr>
                        <a:t>台灣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SimSun"/>
                          <a:cs typeface="SimSun"/>
                        </a:rPr>
                        <a:t>歐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10" dirty="0">
                          <a:latin typeface="SimSun"/>
                          <a:cs typeface="SimSun"/>
                        </a:rPr>
                        <a:t>日本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SimSun"/>
                          <a:cs typeface="SimSun"/>
                        </a:rPr>
                        <a:t>美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23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Duplex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TDD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TDD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TDD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FDD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MAC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FDMA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621665">
                        <a:lnSpc>
                          <a:spcPts val="232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FDMA  TDMA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45465">
                        <a:lnSpc>
                          <a:spcPts val="232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FDMA  TDMA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59865">
                        <a:lnSpc>
                          <a:spcPts val="232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FDMA  TDMA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0805" marR="2374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Frequen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y 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(MHz)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864-868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1880-1900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1895-1918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1930-1990(down)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1850-1910(uplink)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Carrier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100kHz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1728kHz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300kHz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300MHz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Channels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24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Speech</a:t>
                      </a:r>
                      <a:r>
                        <a:rPr sz="1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rate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32kps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32kps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32kps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32kps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0805" marR="1708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Channel</a:t>
                      </a:r>
                      <a:r>
                        <a:rPr sz="16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bit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rate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381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72kps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1152kps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384kps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384kps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381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6755" y="695959"/>
            <a:ext cx="6295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Low-tier</a:t>
            </a:r>
            <a:r>
              <a:rPr spc="-20" dirty="0"/>
              <a:t> </a:t>
            </a:r>
            <a:r>
              <a:rPr spc="-5" dirty="0"/>
              <a:t>PCS</a:t>
            </a:r>
            <a:r>
              <a:rPr spc="-20" dirty="0"/>
              <a:t> </a:t>
            </a:r>
            <a:r>
              <a:rPr spc="-10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911" y="1734739"/>
            <a:ext cx="6915150" cy="44824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characteristics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low-tier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system: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Low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transmission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power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6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Long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talk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Small coverage area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6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Large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no.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base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station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Low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transmission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delay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6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High</a:t>
            </a:r>
            <a:r>
              <a:rPr sz="2400" spc="-5" dirty="0">
                <a:latin typeface="Arial MT"/>
                <a:cs typeface="Arial MT"/>
              </a:rPr>
              <a:t> voice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quality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Low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mobility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6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Low network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complexity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Low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cost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0731" y="695959"/>
            <a:ext cx="2110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911" y="1733177"/>
            <a:ext cx="6546215" cy="1572866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PCS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Architecture</a:t>
            </a:r>
            <a:endParaRPr sz="280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8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dirty="0">
                <a:latin typeface="Arial MT"/>
                <a:cs typeface="Arial MT"/>
              </a:rPr>
              <a:t>Cellular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Telephony</a:t>
            </a: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dirty="0">
                <a:latin typeface="Arial MT"/>
                <a:cs typeface="Arial MT"/>
              </a:rPr>
              <a:t>Cordless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Telephony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Low-Tier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PCS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64" y="38088"/>
            <a:ext cx="8434635" cy="652123"/>
          </a:xfrm>
          <a:prstGeom prst="rect">
            <a:avLst/>
          </a:prstGeom>
        </p:spPr>
        <p:txBody>
          <a:bodyPr vert="horz" wrap="square" lIns="0" tIns="12594" rIns="0" bIns="0" rtlCol="0">
            <a:spAutoFit/>
          </a:bodyPr>
          <a:lstStyle/>
          <a:p>
            <a:pPr marL="11994" algn="ctr">
              <a:spcBef>
                <a:spcPts val="99"/>
              </a:spcBef>
            </a:pPr>
            <a:r>
              <a:rPr sz="4155" spc="-5" dirty="0"/>
              <a:t>Outlines</a:t>
            </a:r>
            <a:endParaRPr sz="41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454193" y="5777222"/>
            <a:ext cx="242288" cy="157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82">
              <a:lnSpc>
                <a:spcPts val="1171"/>
              </a:lnSpc>
            </a:pPr>
            <a:fld id="{81D60167-4931-47E6-BA6A-407CBD079E47}" type="slidenum">
              <a:rPr dirty="0"/>
              <a:pPr marL="35982">
                <a:lnSpc>
                  <a:spcPts val="1171"/>
                </a:lnSpc>
              </a:pPr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6166" y="1256088"/>
            <a:ext cx="3895196" cy="1680098"/>
          </a:xfrm>
          <a:prstGeom prst="rect">
            <a:avLst/>
          </a:prstGeom>
        </p:spPr>
        <p:txBody>
          <a:bodyPr vert="horz" wrap="square" lIns="0" tIns="104352" rIns="0" bIns="0" rtlCol="0">
            <a:spAutoFit/>
          </a:bodyPr>
          <a:lstStyle/>
          <a:p>
            <a:pPr marL="335829" indent="-324434">
              <a:spcBef>
                <a:spcPts val="822"/>
              </a:spcBef>
              <a:buFont typeface="Arial MT"/>
              <a:buChar char="•"/>
              <a:tabLst>
                <a:tab pos="335829" algn="l"/>
                <a:tab pos="336428" algn="l"/>
              </a:tabLst>
            </a:pPr>
            <a:r>
              <a:rPr sz="3022" spc="-9" dirty="0">
                <a:latin typeface="Calibri"/>
                <a:cs typeface="Calibri"/>
              </a:rPr>
              <a:t>Introduction</a:t>
            </a:r>
            <a:endParaRPr sz="3022">
              <a:latin typeface="Calibri"/>
              <a:cs typeface="Calibri"/>
            </a:endParaRPr>
          </a:p>
          <a:p>
            <a:pPr marL="335829" indent="-324434">
              <a:spcBef>
                <a:spcPts val="722"/>
              </a:spcBef>
              <a:buFont typeface="Arial MT"/>
              <a:buChar char="•"/>
              <a:tabLst>
                <a:tab pos="335829" algn="l"/>
                <a:tab pos="336428" algn="l"/>
              </a:tabLst>
            </a:pPr>
            <a:r>
              <a:rPr sz="3022" spc="-9" dirty="0">
                <a:latin typeface="Calibri"/>
                <a:cs typeface="Calibri"/>
              </a:rPr>
              <a:t>Handoff</a:t>
            </a:r>
            <a:endParaRPr sz="3022">
              <a:latin typeface="Calibri"/>
              <a:cs typeface="Calibri"/>
            </a:endParaRPr>
          </a:p>
          <a:p>
            <a:pPr marL="335829" indent="-324434">
              <a:spcBef>
                <a:spcPts val="727"/>
              </a:spcBef>
              <a:buFont typeface="Arial MT"/>
              <a:buChar char="•"/>
              <a:tabLst>
                <a:tab pos="335829" algn="l"/>
                <a:tab pos="336428" algn="l"/>
              </a:tabLst>
            </a:pPr>
            <a:r>
              <a:rPr sz="3022" spc="-14" dirty="0">
                <a:latin typeface="Calibri"/>
                <a:cs typeface="Calibri"/>
              </a:rPr>
              <a:t>Roaming</a:t>
            </a:r>
            <a:r>
              <a:rPr sz="3022" spc="-42" dirty="0">
                <a:latin typeface="Calibri"/>
                <a:cs typeface="Calibri"/>
              </a:rPr>
              <a:t> </a:t>
            </a:r>
            <a:r>
              <a:rPr sz="3022" spc="-5" dirty="0">
                <a:latin typeface="Calibri"/>
                <a:cs typeface="Calibri"/>
              </a:rPr>
              <a:t>Management</a:t>
            </a:r>
            <a:endParaRPr sz="3022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480" y="177103"/>
            <a:ext cx="6745076" cy="1058551"/>
          </a:xfrm>
          <a:prstGeom prst="rect">
            <a:avLst/>
          </a:prstGeom>
        </p:spPr>
        <p:txBody>
          <a:bodyPr vert="horz" wrap="square" lIns="0" tIns="11994" rIns="0" bIns="0" rtlCol="0">
            <a:spAutoFit/>
          </a:bodyPr>
          <a:lstStyle/>
          <a:p>
            <a:pPr marL="11994" algn="ctr">
              <a:spcBef>
                <a:spcPts val="94"/>
              </a:spcBef>
            </a:pPr>
            <a:r>
              <a:rPr sz="3400" dirty="0"/>
              <a:t>A</a:t>
            </a:r>
            <a:r>
              <a:rPr sz="3400" spc="-5" dirty="0"/>
              <a:t> Common</a:t>
            </a:r>
            <a:r>
              <a:rPr sz="3400" spc="-19" dirty="0"/>
              <a:t> </a:t>
            </a:r>
            <a:r>
              <a:rPr sz="3400" spc="-5" dirty="0"/>
              <a:t>PCS</a:t>
            </a:r>
            <a:r>
              <a:rPr sz="3400" spc="-24" dirty="0"/>
              <a:t> </a:t>
            </a:r>
            <a:r>
              <a:rPr sz="3400" spc="-9" dirty="0"/>
              <a:t>Network </a:t>
            </a:r>
            <a:r>
              <a:rPr sz="3400" spc="-14" dirty="0"/>
              <a:t>Architecture</a:t>
            </a:r>
            <a:endParaRPr sz="34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302" y="1352350"/>
            <a:ext cx="7055079" cy="426895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30416" y="1860899"/>
            <a:ext cx="873794" cy="323180"/>
          </a:xfrm>
          <a:prstGeom prst="rect">
            <a:avLst/>
          </a:prstGeom>
        </p:spPr>
        <p:txBody>
          <a:bodyPr vert="horz" wrap="square" lIns="0" tIns="51576" rIns="0" bIns="0" rtlCol="0">
            <a:spAutoFit/>
          </a:bodyPr>
          <a:lstStyle/>
          <a:p>
            <a:pPr marL="11994">
              <a:spcBef>
                <a:spcPts val="406"/>
              </a:spcBef>
            </a:pPr>
            <a:r>
              <a:rPr sz="756" b="1" spc="179" dirty="0">
                <a:solidFill>
                  <a:srgbClr val="FFFFFF"/>
                </a:solidFill>
                <a:latin typeface="Times New Roman"/>
                <a:cs typeface="Times New Roman"/>
              </a:rPr>
              <a:t>VLR</a:t>
            </a:r>
            <a:endParaRPr sz="756">
              <a:latin typeface="Times New Roman"/>
              <a:cs typeface="Times New Roman"/>
            </a:endParaRPr>
          </a:p>
          <a:p>
            <a:pPr marL="578705">
              <a:spcBef>
                <a:spcPts val="312"/>
              </a:spcBef>
            </a:pPr>
            <a:r>
              <a:rPr sz="756" b="1" spc="246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756" b="1" spc="184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756" b="1" spc="108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756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7454193" y="5777222"/>
            <a:ext cx="242288" cy="157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82">
              <a:lnSpc>
                <a:spcPts val="1171"/>
              </a:lnSpc>
            </a:pPr>
            <a:fld id="{81D60167-4931-47E6-BA6A-407CBD079E47}" type="slidenum">
              <a:rPr dirty="0"/>
              <a:pPr marL="35982">
                <a:lnSpc>
                  <a:spcPts val="1171"/>
                </a:lnSpc>
              </a:pPr>
              <a:t>48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007463" y="1760946"/>
            <a:ext cx="296263" cy="131453"/>
          </a:xfrm>
          <a:prstGeom prst="rect">
            <a:avLst/>
          </a:prstGeom>
        </p:spPr>
        <p:txBody>
          <a:bodyPr vert="horz" wrap="square" lIns="0" tIns="14993" rIns="0" bIns="0" rtlCol="0">
            <a:spAutoFit/>
          </a:bodyPr>
          <a:lstStyle/>
          <a:p>
            <a:pPr marL="11994">
              <a:spcBef>
                <a:spcPts val="118"/>
              </a:spcBef>
            </a:pPr>
            <a:r>
              <a:rPr sz="756" b="1" spc="198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756" b="1" spc="189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756" b="1" spc="108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756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2568" y="3047289"/>
            <a:ext cx="873794" cy="323180"/>
          </a:xfrm>
          <a:prstGeom prst="rect">
            <a:avLst/>
          </a:prstGeom>
        </p:spPr>
        <p:txBody>
          <a:bodyPr vert="horz" wrap="square" lIns="0" tIns="51576" rIns="0" bIns="0" rtlCol="0">
            <a:spAutoFit/>
          </a:bodyPr>
          <a:lstStyle/>
          <a:p>
            <a:pPr marL="11994">
              <a:spcBef>
                <a:spcPts val="406"/>
              </a:spcBef>
            </a:pPr>
            <a:r>
              <a:rPr sz="756" b="1" spc="179" dirty="0">
                <a:solidFill>
                  <a:srgbClr val="FFFFFF"/>
                </a:solidFill>
                <a:latin typeface="Times New Roman"/>
                <a:cs typeface="Times New Roman"/>
              </a:rPr>
              <a:t>VLR</a:t>
            </a:r>
            <a:endParaRPr sz="756">
              <a:latin typeface="Times New Roman"/>
              <a:cs typeface="Times New Roman"/>
            </a:endParaRPr>
          </a:p>
          <a:p>
            <a:pPr marL="578705">
              <a:spcBef>
                <a:spcPts val="312"/>
              </a:spcBef>
            </a:pPr>
            <a:r>
              <a:rPr sz="756" b="1" spc="246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756" b="1" spc="184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756" b="1" spc="108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75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08341" y="2204028"/>
            <a:ext cx="533753" cy="190694"/>
          </a:xfrm>
          <a:prstGeom prst="rect">
            <a:avLst/>
          </a:prstGeom>
        </p:spPr>
        <p:txBody>
          <a:bodyPr vert="horz" wrap="square" lIns="0" tIns="16193" rIns="0" bIns="0" rtlCol="0">
            <a:spAutoFit/>
          </a:bodyPr>
          <a:lstStyle/>
          <a:p>
            <a:pPr marL="11994">
              <a:spcBef>
                <a:spcPts val="127"/>
              </a:spcBef>
            </a:pPr>
            <a:r>
              <a:rPr sz="1133" spc="326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133" spc="24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133" spc="3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133" spc="312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13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10201" y="3444913"/>
            <a:ext cx="166723" cy="110258"/>
          </a:xfrm>
          <a:prstGeom prst="rect">
            <a:avLst/>
          </a:prstGeom>
        </p:spPr>
        <p:txBody>
          <a:bodyPr vert="horz" wrap="square" lIns="0" tIns="15593" rIns="0" bIns="0" rtlCol="0">
            <a:spAutoFit/>
          </a:bodyPr>
          <a:lstStyle/>
          <a:p>
            <a:pPr marL="11994">
              <a:spcBef>
                <a:spcPts val="123"/>
              </a:spcBef>
            </a:pPr>
            <a:r>
              <a:rPr sz="614" b="1" spc="179" dirty="0">
                <a:latin typeface="Times New Roman"/>
                <a:cs typeface="Times New Roman"/>
              </a:rPr>
              <a:t>BS</a:t>
            </a:r>
            <a:endParaRPr sz="61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2007" y="5200063"/>
            <a:ext cx="3625321" cy="71846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1994" marR="1111233">
              <a:lnSpc>
                <a:spcPct val="103000"/>
              </a:lnSpc>
              <a:spcBef>
                <a:spcPts val="85"/>
              </a:spcBef>
            </a:pPr>
            <a:r>
              <a:rPr sz="1133" spc="246" dirty="0">
                <a:latin typeface="Times New Roman"/>
                <a:cs typeface="Times New Roman"/>
              </a:rPr>
              <a:t>HLR: </a:t>
            </a:r>
            <a:r>
              <a:rPr sz="1133" spc="264" dirty="0">
                <a:latin typeface="Times New Roman"/>
                <a:cs typeface="Times New Roman"/>
              </a:rPr>
              <a:t>Home </a:t>
            </a:r>
            <a:r>
              <a:rPr sz="1133" spc="179" dirty="0">
                <a:latin typeface="Times New Roman"/>
                <a:cs typeface="Times New Roman"/>
              </a:rPr>
              <a:t>Location </a:t>
            </a:r>
            <a:r>
              <a:rPr sz="1133" spc="156" dirty="0">
                <a:latin typeface="Times New Roman"/>
                <a:cs typeface="Times New Roman"/>
              </a:rPr>
              <a:t>Register </a:t>
            </a:r>
            <a:r>
              <a:rPr sz="1133" spc="-269" dirty="0">
                <a:latin typeface="Times New Roman"/>
                <a:cs typeface="Times New Roman"/>
              </a:rPr>
              <a:t> </a:t>
            </a:r>
            <a:r>
              <a:rPr sz="1133" spc="260" dirty="0">
                <a:latin typeface="Times New Roman"/>
                <a:cs typeface="Times New Roman"/>
              </a:rPr>
              <a:t>MSC:</a:t>
            </a:r>
            <a:r>
              <a:rPr sz="1133" spc="42" dirty="0">
                <a:latin typeface="Times New Roman"/>
                <a:cs typeface="Times New Roman"/>
              </a:rPr>
              <a:t> </a:t>
            </a:r>
            <a:r>
              <a:rPr sz="1133" spc="179" dirty="0">
                <a:latin typeface="Times New Roman"/>
                <a:cs typeface="Times New Roman"/>
              </a:rPr>
              <a:t>Mobile</a:t>
            </a:r>
            <a:r>
              <a:rPr sz="1133" spc="127" dirty="0">
                <a:latin typeface="Times New Roman"/>
                <a:cs typeface="Times New Roman"/>
              </a:rPr>
              <a:t> </a:t>
            </a:r>
            <a:r>
              <a:rPr sz="1133" spc="175" dirty="0">
                <a:latin typeface="Times New Roman"/>
                <a:cs typeface="Times New Roman"/>
              </a:rPr>
              <a:t>Switching</a:t>
            </a:r>
            <a:r>
              <a:rPr sz="1133" spc="52" dirty="0">
                <a:latin typeface="Times New Roman"/>
                <a:cs typeface="Times New Roman"/>
              </a:rPr>
              <a:t> </a:t>
            </a:r>
            <a:r>
              <a:rPr sz="1133" spc="193" dirty="0">
                <a:latin typeface="Times New Roman"/>
                <a:cs typeface="Times New Roman"/>
              </a:rPr>
              <a:t>Center</a:t>
            </a:r>
            <a:endParaRPr sz="1133">
              <a:latin typeface="Times New Roman"/>
              <a:cs typeface="Times New Roman"/>
            </a:endParaRPr>
          </a:p>
          <a:p>
            <a:pPr marL="11994" marR="4798">
              <a:lnSpc>
                <a:spcPct val="103000"/>
              </a:lnSpc>
            </a:pPr>
            <a:r>
              <a:rPr sz="1133" spc="269" dirty="0">
                <a:latin typeface="Times New Roman"/>
                <a:cs typeface="Times New Roman"/>
              </a:rPr>
              <a:t>PSTN:</a:t>
            </a:r>
            <a:r>
              <a:rPr sz="1133" spc="477" dirty="0">
                <a:latin typeface="Times New Roman"/>
                <a:cs typeface="Times New Roman"/>
              </a:rPr>
              <a:t> </a:t>
            </a:r>
            <a:r>
              <a:rPr sz="1133" spc="170" dirty="0">
                <a:latin typeface="Times New Roman"/>
                <a:cs typeface="Times New Roman"/>
              </a:rPr>
              <a:t>Public</a:t>
            </a:r>
            <a:r>
              <a:rPr sz="1133" spc="137" dirty="0">
                <a:latin typeface="Times New Roman"/>
                <a:cs typeface="Times New Roman"/>
              </a:rPr>
              <a:t> </a:t>
            </a:r>
            <a:r>
              <a:rPr sz="1133" spc="189" dirty="0">
                <a:latin typeface="Times New Roman"/>
                <a:cs typeface="Times New Roman"/>
              </a:rPr>
              <a:t>Switched</a:t>
            </a:r>
            <a:r>
              <a:rPr sz="1133" spc="146" dirty="0">
                <a:latin typeface="Times New Roman"/>
                <a:cs typeface="Times New Roman"/>
              </a:rPr>
              <a:t> </a:t>
            </a:r>
            <a:r>
              <a:rPr sz="1133" spc="203" dirty="0">
                <a:latin typeface="Times New Roman"/>
                <a:cs typeface="Times New Roman"/>
              </a:rPr>
              <a:t>Telephone</a:t>
            </a:r>
            <a:r>
              <a:rPr sz="1133" spc="146" dirty="0">
                <a:latin typeface="Times New Roman"/>
                <a:cs typeface="Times New Roman"/>
              </a:rPr>
              <a:t> </a:t>
            </a:r>
            <a:r>
              <a:rPr sz="1133" spc="216" dirty="0">
                <a:latin typeface="Times New Roman"/>
                <a:cs typeface="Times New Roman"/>
              </a:rPr>
              <a:t>Network </a:t>
            </a:r>
            <a:r>
              <a:rPr sz="1133" spc="-269" dirty="0">
                <a:latin typeface="Times New Roman"/>
                <a:cs typeface="Times New Roman"/>
              </a:rPr>
              <a:t> </a:t>
            </a:r>
            <a:r>
              <a:rPr sz="1133" spc="227" dirty="0">
                <a:latin typeface="Times New Roman"/>
                <a:cs typeface="Times New Roman"/>
              </a:rPr>
              <a:t>VLR:</a:t>
            </a:r>
            <a:r>
              <a:rPr sz="1133" spc="61" dirty="0">
                <a:latin typeface="Times New Roman"/>
                <a:cs typeface="Times New Roman"/>
              </a:rPr>
              <a:t> </a:t>
            </a:r>
            <a:r>
              <a:rPr sz="1133" spc="132" dirty="0">
                <a:latin typeface="Times New Roman"/>
                <a:cs typeface="Times New Roman"/>
              </a:rPr>
              <a:t>Visitor</a:t>
            </a:r>
            <a:r>
              <a:rPr sz="1133" spc="156" dirty="0">
                <a:latin typeface="Times New Roman"/>
                <a:cs typeface="Times New Roman"/>
              </a:rPr>
              <a:t> </a:t>
            </a:r>
            <a:r>
              <a:rPr sz="1133" spc="179" dirty="0">
                <a:latin typeface="Times New Roman"/>
                <a:cs typeface="Times New Roman"/>
              </a:rPr>
              <a:t>Location</a:t>
            </a:r>
            <a:r>
              <a:rPr sz="1133" spc="142" dirty="0">
                <a:latin typeface="Times New Roman"/>
                <a:cs typeface="Times New Roman"/>
              </a:rPr>
              <a:t> </a:t>
            </a:r>
            <a:r>
              <a:rPr sz="1133" spc="161" dirty="0">
                <a:latin typeface="Times New Roman"/>
                <a:cs typeface="Times New Roman"/>
              </a:rPr>
              <a:t>Register</a:t>
            </a:r>
            <a:endParaRPr sz="113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64" y="38088"/>
            <a:ext cx="7622117" cy="652123"/>
          </a:xfrm>
          <a:prstGeom prst="rect">
            <a:avLst/>
          </a:prstGeom>
        </p:spPr>
        <p:txBody>
          <a:bodyPr vert="horz" wrap="square" lIns="0" tIns="12594" rIns="0" bIns="0" rtlCol="0">
            <a:spAutoFit/>
          </a:bodyPr>
          <a:lstStyle/>
          <a:p>
            <a:pPr marL="11994" algn="ctr">
              <a:spcBef>
                <a:spcPts val="99"/>
              </a:spcBef>
            </a:pPr>
            <a:r>
              <a:rPr sz="4155" spc="-9" dirty="0"/>
              <a:t>Introduction</a:t>
            </a:r>
            <a:endParaRPr sz="41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454193" y="5777222"/>
            <a:ext cx="242288" cy="157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82">
              <a:lnSpc>
                <a:spcPts val="1171"/>
              </a:lnSpc>
            </a:pPr>
            <a:fld id="{81D60167-4931-47E6-BA6A-407CBD079E47}" type="slidenum">
              <a:rPr dirty="0"/>
              <a:pPr marL="35982">
                <a:lnSpc>
                  <a:spcPts val="1171"/>
                </a:lnSpc>
              </a:pPr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7728" y="1182357"/>
            <a:ext cx="7518117" cy="3854403"/>
          </a:xfrm>
          <a:prstGeom prst="rect">
            <a:avLst/>
          </a:prstGeom>
        </p:spPr>
        <p:txBody>
          <a:bodyPr vert="horz" wrap="square" lIns="0" tIns="51576" rIns="0" bIns="0" rtlCol="0">
            <a:spAutoFit/>
          </a:bodyPr>
          <a:lstStyle/>
          <a:p>
            <a:pPr marL="335829" marR="4798" indent="-323835" algn="just">
              <a:lnSpc>
                <a:spcPts val="2446"/>
              </a:lnSpc>
              <a:spcBef>
                <a:spcPts val="406"/>
              </a:spcBef>
              <a:buFont typeface="Arial MT"/>
              <a:buChar char="•"/>
              <a:tabLst>
                <a:tab pos="335829" algn="l"/>
              </a:tabLst>
            </a:pPr>
            <a:r>
              <a:rPr sz="2267" dirty="0">
                <a:latin typeface="Calibri"/>
                <a:cs typeface="Calibri"/>
              </a:rPr>
              <a:t>In the </a:t>
            </a:r>
            <a:r>
              <a:rPr sz="2267" spc="-5" dirty="0">
                <a:latin typeface="Calibri"/>
                <a:cs typeface="Calibri"/>
              </a:rPr>
              <a:t>PCS </a:t>
            </a:r>
            <a:r>
              <a:rPr sz="2267" spc="-19" dirty="0">
                <a:latin typeface="Calibri"/>
                <a:cs typeface="Calibri"/>
              </a:rPr>
              <a:t>system, </a:t>
            </a:r>
            <a:r>
              <a:rPr sz="2267" dirty="0">
                <a:latin typeface="Calibri"/>
                <a:cs typeface="Calibri"/>
              </a:rPr>
              <a:t>the </a:t>
            </a:r>
            <a:r>
              <a:rPr sz="2267" spc="-5" dirty="0">
                <a:latin typeface="Calibri"/>
                <a:cs typeface="Calibri"/>
              </a:rPr>
              <a:t>mobile </a:t>
            </a:r>
            <a:r>
              <a:rPr sz="2267" dirty="0">
                <a:latin typeface="Calibri"/>
                <a:cs typeface="Calibri"/>
              </a:rPr>
              <a:t>service </a:t>
            </a:r>
            <a:r>
              <a:rPr sz="2267" spc="-9" dirty="0">
                <a:latin typeface="Calibri"/>
                <a:cs typeface="Calibri"/>
              </a:rPr>
              <a:t>area </a:t>
            </a:r>
            <a:r>
              <a:rPr sz="2267" dirty="0">
                <a:latin typeface="Calibri"/>
                <a:cs typeface="Calibri"/>
              </a:rPr>
              <a:t>is </a:t>
            </a:r>
            <a:r>
              <a:rPr sz="2267" spc="-19" dirty="0">
                <a:latin typeface="Calibri"/>
                <a:cs typeface="Calibri"/>
              </a:rPr>
              <a:t>covered </a:t>
            </a:r>
            <a:r>
              <a:rPr sz="2267" spc="-9" dirty="0">
                <a:latin typeface="Calibri"/>
                <a:cs typeface="Calibri"/>
              </a:rPr>
              <a:t>by </a:t>
            </a:r>
            <a:r>
              <a:rPr sz="2267" dirty="0">
                <a:latin typeface="Calibri"/>
                <a:cs typeface="Calibri"/>
              </a:rPr>
              <a:t>a </a:t>
            </a:r>
            <a:r>
              <a:rPr sz="2267" spc="-9" dirty="0">
                <a:latin typeface="Calibri"/>
                <a:cs typeface="Calibri"/>
              </a:rPr>
              <a:t>set </a:t>
            </a:r>
            <a:r>
              <a:rPr sz="2267" spc="-501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of </a:t>
            </a:r>
            <a:r>
              <a:rPr sz="2267" dirty="0">
                <a:latin typeface="Calibri"/>
                <a:cs typeface="Calibri"/>
              </a:rPr>
              <a:t>BSs which </a:t>
            </a:r>
            <a:r>
              <a:rPr sz="2267" spc="-9" dirty="0">
                <a:latin typeface="Calibri"/>
                <a:cs typeface="Calibri"/>
              </a:rPr>
              <a:t>are </a:t>
            </a:r>
            <a:r>
              <a:rPr sz="2267" spc="-5" dirty="0">
                <a:latin typeface="Calibri"/>
                <a:cs typeface="Calibri"/>
              </a:rPr>
              <a:t>responsible </a:t>
            </a:r>
            <a:r>
              <a:rPr sz="2267" spc="-19" dirty="0">
                <a:latin typeface="Calibri"/>
                <a:cs typeface="Calibri"/>
              </a:rPr>
              <a:t>for </a:t>
            </a:r>
            <a:r>
              <a:rPr sz="2267" spc="-9" dirty="0">
                <a:latin typeface="Calibri"/>
                <a:cs typeface="Calibri"/>
              </a:rPr>
              <a:t>relaying </a:t>
            </a:r>
            <a:r>
              <a:rPr sz="2267" dirty="0">
                <a:latin typeface="Calibri"/>
                <a:cs typeface="Calibri"/>
              </a:rPr>
              <a:t>the </a:t>
            </a:r>
            <a:r>
              <a:rPr sz="2267" spc="-5" dirty="0">
                <a:latin typeface="Calibri"/>
                <a:cs typeface="Calibri"/>
              </a:rPr>
              <a:t>calls </a:t>
            </a:r>
            <a:r>
              <a:rPr sz="2267" spc="-14" dirty="0">
                <a:latin typeface="Calibri"/>
                <a:cs typeface="Calibri"/>
              </a:rPr>
              <a:t>to/from </a:t>
            </a:r>
            <a:r>
              <a:rPr sz="2267" dirty="0">
                <a:latin typeface="Calibri"/>
                <a:cs typeface="Calibri"/>
              </a:rPr>
              <a:t>the </a:t>
            </a:r>
            <a:r>
              <a:rPr sz="2267" spc="-501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MSs.</a:t>
            </a:r>
            <a:endParaRPr sz="2267">
              <a:latin typeface="Calibri"/>
              <a:cs typeface="Calibri"/>
            </a:endParaRPr>
          </a:p>
          <a:p>
            <a:pPr marL="335829" indent="-323835">
              <a:spcBef>
                <a:spcPts val="240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2267" spc="-5" dirty="0">
                <a:latin typeface="Calibri"/>
                <a:cs typeface="Calibri"/>
              </a:rPr>
              <a:t>The</a:t>
            </a:r>
            <a:r>
              <a:rPr sz="2267" dirty="0">
                <a:latin typeface="Calibri"/>
                <a:cs typeface="Calibri"/>
              </a:rPr>
              <a:t> BSs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spc="-14" dirty="0">
                <a:latin typeface="Calibri"/>
                <a:cs typeface="Calibri"/>
              </a:rPr>
              <a:t>are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connected</a:t>
            </a:r>
            <a:r>
              <a:rPr sz="2267" spc="-14" dirty="0">
                <a:latin typeface="Calibri"/>
                <a:cs typeface="Calibri"/>
              </a:rPr>
              <a:t> to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MSCs</a:t>
            </a:r>
            <a:r>
              <a:rPr sz="2267" spc="-33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by</a:t>
            </a:r>
            <a:r>
              <a:rPr sz="2267" dirty="0">
                <a:latin typeface="Calibri"/>
                <a:cs typeface="Calibri"/>
              </a:rPr>
              <a:t> land</a:t>
            </a:r>
            <a:r>
              <a:rPr sz="2267" spc="-5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links.</a:t>
            </a:r>
            <a:endParaRPr sz="2267">
              <a:latin typeface="Calibri"/>
              <a:cs typeface="Calibri"/>
            </a:endParaRPr>
          </a:p>
          <a:p>
            <a:pPr marL="335829" indent="-323835">
              <a:spcBef>
                <a:spcPts val="269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2267" dirty="0">
                <a:latin typeface="Calibri"/>
                <a:cs typeface="Calibri"/>
              </a:rPr>
              <a:t>MSC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interfaces</a:t>
            </a:r>
            <a:r>
              <a:rPr sz="2267" spc="-24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the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MSs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(via</a:t>
            </a:r>
            <a:r>
              <a:rPr sz="2267" spc="-24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BSs)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with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the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PSTN.</a:t>
            </a:r>
            <a:endParaRPr sz="2267">
              <a:latin typeface="Calibri"/>
              <a:cs typeface="Calibri"/>
            </a:endParaRPr>
          </a:p>
          <a:p>
            <a:pPr marL="335829" indent="-323835">
              <a:spcBef>
                <a:spcPts val="671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2267" spc="-42" dirty="0">
                <a:latin typeface="Calibri"/>
                <a:cs typeface="Calibri"/>
              </a:rPr>
              <a:t>Two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types</a:t>
            </a:r>
            <a:r>
              <a:rPr sz="2267" spc="-5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of</a:t>
            </a:r>
            <a:r>
              <a:rPr sz="2267" spc="-5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databases</a:t>
            </a:r>
            <a:r>
              <a:rPr sz="2267" spc="-5" dirty="0">
                <a:latin typeface="Calibri"/>
                <a:cs typeface="Calibri"/>
              </a:rPr>
              <a:t> </a:t>
            </a:r>
            <a:r>
              <a:rPr sz="2267" spc="-14" dirty="0">
                <a:latin typeface="Calibri"/>
                <a:cs typeface="Calibri"/>
              </a:rPr>
              <a:t>are </a:t>
            </a:r>
            <a:r>
              <a:rPr sz="2267" spc="-5" dirty="0">
                <a:latin typeface="Calibri"/>
                <a:cs typeface="Calibri"/>
              </a:rPr>
              <a:t>used</a:t>
            </a:r>
            <a:r>
              <a:rPr sz="2267" spc="5" dirty="0">
                <a:latin typeface="Calibri"/>
                <a:cs typeface="Calibri"/>
              </a:rPr>
              <a:t> </a:t>
            </a:r>
            <a:r>
              <a:rPr sz="2267" spc="-19" dirty="0">
                <a:latin typeface="Calibri"/>
                <a:cs typeface="Calibri"/>
              </a:rPr>
              <a:t>for</a:t>
            </a:r>
            <a:r>
              <a:rPr sz="2267" spc="-5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roaming</a:t>
            </a:r>
            <a:r>
              <a:rPr sz="2267" spc="-33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management.</a:t>
            </a:r>
            <a:endParaRPr sz="2267">
              <a:latin typeface="Calibri"/>
              <a:cs typeface="Calibri"/>
            </a:endParaRPr>
          </a:p>
          <a:p>
            <a:pPr marL="714236" lvl="1" indent="-271062">
              <a:spcBef>
                <a:spcPts val="359"/>
              </a:spcBef>
              <a:buFont typeface="Arial MT"/>
              <a:buChar char="–"/>
              <a:tabLst>
                <a:tab pos="714236" algn="l"/>
                <a:tab pos="714835" algn="l"/>
              </a:tabLst>
            </a:pPr>
            <a:r>
              <a:rPr sz="1889" spc="-5" dirty="0">
                <a:latin typeface="Calibri"/>
                <a:cs typeface="Calibri"/>
              </a:rPr>
              <a:t>Home</a:t>
            </a:r>
            <a:r>
              <a:rPr sz="1889" spc="-24" dirty="0">
                <a:latin typeface="Calibri"/>
                <a:cs typeface="Calibri"/>
              </a:rPr>
              <a:t> </a:t>
            </a:r>
            <a:r>
              <a:rPr sz="1889" spc="-5" dirty="0">
                <a:latin typeface="Calibri"/>
                <a:cs typeface="Calibri"/>
              </a:rPr>
              <a:t>Location</a:t>
            </a:r>
            <a:r>
              <a:rPr sz="1889" spc="-19" dirty="0">
                <a:latin typeface="Calibri"/>
                <a:cs typeface="Calibri"/>
              </a:rPr>
              <a:t> </a:t>
            </a:r>
            <a:r>
              <a:rPr sz="1889" spc="-9" dirty="0">
                <a:latin typeface="Calibri"/>
                <a:cs typeface="Calibri"/>
              </a:rPr>
              <a:t>Register</a:t>
            </a:r>
            <a:r>
              <a:rPr sz="1889" spc="-5" dirty="0">
                <a:latin typeface="Calibri"/>
                <a:cs typeface="Calibri"/>
              </a:rPr>
              <a:t> (HLR)</a:t>
            </a:r>
            <a:endParaRPr sz="1889">
              <a:latin typeface="Calibri"/>
              <a:cs typeface="Calibri"/>
            </a:endParaRPr>
          </a:p>
          <a:p>
            <a:pPr marL="714236" lvl="1" indent="-271062">
              <a:spcBef>
                <a:spcPts val="227"/>
              </a:spcBef>
              <a:buFont typeface="Arial MT"/>
              <a:buChar char="–"/>
              <a:tabLst>
                <a:tab pos="714236" algn="l"/>
                <a:tab pos="714835" algn="l"/>
              </a:tabLst>
            </a:pPr>
            <a:r>
              <a:rPr sz="1889" spc="-9" dirty="0">
                <a:latin typeface="Calibri"/>
                <a:cs typeface="Calibri"/>
              </a:rPr>
              <a:t>Visitor </a:t>
            </a:r>
            <a:r>
              <a:rPr sz="1889" spc="-5" dirty="0">
                <a:latin typeface="Calibri"/>
                <a:cs typeface="Calibri"/>
              </a:rPr>
              <a:t>Location</a:t>
            </a:r>
            <a:r>
              <a:rPr sz="1889" spc="-19" dirty="0">
                <a:latin typeface="Calibri"/>
                <a:cs typeface="Calibri"/>
              </a:rPr>
              <a:t> </a:t>
            </a:r>
            <a:r>
              <a:rPr sz="1889" spc="-9" dirty="0">
                <a:latin typeface="Calibri"/>
                <a:cs typeface="Calibri"/>
              </a:rPr>
              <a:t>Register</a:t>
            </a:r>
            <a:r>
              <a:rPr sz="1889" spc="-5" dirty="0">
                <a:latin typeface="Calibri"/>
                <a:cs typeface="Calibri"/>
              </a:rPr>
              <a:t> (VLR)</a:t>
            </a:r>
            <a:endParaRPr sz="1889">
              <a:latin typeface="Calibri"/>
              <a:cs typeface="Calibri"/>
            </a:endParaRPr>
          </a:p>
          <a:p>
            <a:pPr marL="335829" indent="-323835">
              <a:spcBef>
                <a:spcPts val="246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2267" spc="-9" dirty="0">
                <a:latin typeface="Calibri"/>
                <a:cs typeface="Calibri"/>
              </a:rPr>
              <a:t>Examples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of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the</a:t>
            </a:r>
            <a:r>
              <a:rPr sz="2267" spc="5" dirty="0">
                <a:latin typeface="Calibri"/>
                <a:cs typeface="Calibri"/>
              </a:rPr>
              <a:t> </a:t>
            </a:r>
            <a:r>
              <a:rPr sz="2267" spc="-14" dirty="0">
                <a:latin typeface="Calibri"/>
                <a:cs typeface="Calibri"/>
              </a:rPr>
              <a:t>protocols to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support</a:t>
            </a:r>
            <a:r>
              <a:rPr sz="2267" spc="5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mobility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management</a:t>
            </a:r>
            <a:endParaRPr sz="2267">
              <a:latin typeface="Calibri"/>
              <a:cs typeface="Calibri"/>
            </a:endParaRPr>
          </a:p>
          <a:p>
            <a:pPr marL="714236" lvl="1" indent="-271062">
              <a:spcBef>
                <a:spcPts val="255"/>
              </a:spcBef>
              <a:buFont typeface="Arial MT"/>
              <a:buChar char="–"/>
              <a:tabLst>
                <a:tab pos="714236" algn="l"/>
                <a:tab pos="714835" algn="l"/>
              </a:tabLst>
            </a:pPr>
            <a:r>
              <a:rPr sz="1889" dirty="0">
                <a:latin typeface="Calibri"/>
                <a:cs typeface="Calibri"/>
              </a:rPr>
              <a:t>EIA/TIA</a:t>
            </a:r>
            <a:r>
              <a:rPr sz="1889" spc="-28" dirty="0">
                <a:latin typeface="Calibri"/>
                <a:cs typeface="Calibri"/>
              </a:rPr>
              <a:t> </a:t>
            </a:r>
            <a:r>
              <a:rPr sz="1889" spc="-9" dirty="0">
                <a:latin typeface="Calibri"/>
                <a:cs typeface="Calibri"/>
              </a:rPr>
              <a:t>Interim</a:t>
            </a:r>
            <a:r>
              <a:rPr sz="1889" dirty="0">
                <a:latin typeface="Calibri"/>
                <a:cs typeface="Calibri"/>
              </a:rPr>
              <a:t> </a:t>
            </a:r>
            <a:r>
              <a:rPr sz="1889" spc="-5" dirty="0">
                <a:latin typeface="Calibri"/>
                <a:cs typeface="Calibri"/>
              </a:rPr>
              <a:t>Standard</a:t>
            </a:r>
            <a:r>
              <a:rPr sz="1889" spc="-9" dirty="0">
                <a:latin typeface="Calibri"/>
                <a:cs typeface="Calibri"/>
              </a:rPr>
              <a:t> </a:t>
            </a:r>
            <a:r>
              <a:rPr sz="1889" dirty="0">
                <a:latin typeface="Calibri"/>
                <a:cs typeface="Calibri"/>
              </a:rPr>
              <a:t>41</a:t>
            </a:r>
            <a:r>
              <a:rPr sz="1889" spc="-24" dirty="0">
                <a:latin typeface="Calibri"/>
                <a:cs typeface="Calibri"/>
              </a:rPr>
              <a:t> </a:t>
            </a:r>
            <a:r>
              <a:rPr sz="1889" dirty="0">
                <a:latin typeface="Calibri"/>
                <a:cs typeface="Calibri"/>
              </a:rPr>
              <a:t>(IS-41</a:t>
            </a:r>
            <a:r>
              <a:rPr sz="1889" spc="-19" dirty="0">
                <a:latin typeface="Calibri"/>
                <a:cs typeface="Calibri"/>
              </a:rPr>
              <a:t> </a:t>
            </a:r>
            <a:r>
              <a:rPr sz="1889" spc="-5" dirty="0">
                <a:latin typeface="Calibri"/>
                <a:cs typeface="Calibri"/>
              </a:rPr>
              <a:t>or</a:t>
            </a:r>
            <a:r>
              <a:rPr sz="1889" spc="-14" dirty="0">
                <a:latin typeface="Calibri"/>
                <a:cs typeface="Calibri"/>
              </a:rPr>
              <a:t> </a:t>
            </a:r>
            <a:r>
              <a:rPr sz="1889" dirty="0">
                <a:latin typeface="Calibri"/>
                <a:cs typeface="Calibri"/>
              </a:rPr>
              <a:t>ANSI-41)</a:t>
            </a:r>
            <a:endParaRPr sz="1889">
              <a:latin typeface="Calibri"/>
              <a:cs typeface="Calibri"/>
            </a:endParaRPr>
          </a:p>
          <a:p>
            <a:pPr marL="714236" lvl="1" indent="-271062">
              <a:spcBef>
                <a:spcPts val="227"/>
              </a:spcBef>
              <a:buFont typeface="Arial MT"/>
              <a:buChar char="–"/>
              <a:tabLst>
                <a:tab pos="714236" algn="l"/>
                <a:tab pos="714835" algn="l"/>
              </a:tabLst>
            </a:pPr>
            <a:r>
              <a:rPr sz="1889" dirty="0">
                <a:latin typeface="Calibri"/>
                <a:cs typeface="Calibri"/>
              </a:rPr>
              <a:t>GSM</a:t>
            </a:r>
            <a:r>
              <a:rPr sz="1889" spc="-14" dirty="0">
                <a:latin typeface="Calibri"/>
                <a:cs typeface="Calibri"/>
              </a:rPr>
              <a:t> </a:t>
            </a:r>
            <a:r>
              <a:rPr sz="1889" dirty="0">
                <a:latin typeface="Calibri"/>
                <a:cs typeface="Calibri"/>
              </a:rPr>
              <a:t>Mobile</a:t>
            </a:r>
            <a:r>
              <a:rPr sz="1889" spc="-5" dirty="0">
                <a:latin typeface="Calibri"/>
                <a:cs typeface="Calibri"/>
              </a:rPr>
              <a:t> Application</a:t>
            </a:r>
            <a:r>
              <a:rPr sz="1889" spc="-9" dirty="0">
                <a:latin typeface="Calibri"/>
                <a:cs typeface="Calibri"/>
              </a:rPr>
              <a:t> </a:t>
            </a:r>
            <a:r>
              <a:rPr sz="1889" spc="-14" dirty="0">
                <a:latin typeface="Calibri"/>
                <a:cs typeface="Calibri"/>
              </a:rPr>
              <a:t>Part</a:t>
            </a:r>
            <a:r>
              <a:rPr sz="1889" spc="5" dirty="0">
                <a:latin typeface="Calibri"/>
                <a:cs typeface="Calibri"/>
              </a:rPr>
              <a:t> </a:t>
            </a:r>
            <a:r>
              <a:rPr sz="1889" dirty="0">
                <a:latin typeface="Calibri"/>
                <a:cs typeface="Calibri"/>
              </a:rPr>
              <a:t>(MAP)</a:t>
            </a:r>
            <a:endParaRPr sz="1889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0" y="695959"/>
            <a:ext cx="6096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3333CC"/>
                </a:solidFill>
                <a:latin typeface="Arial MT"/>
                <a:cs typeface="Arial MT"/>
              </a:rPr>
              <a:t>Personal</a:t>
            </a:r>
            <a:r>
              <a:rPr lang="en-US" sz="2400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rgbClr val="3333CC"/>
                </a:solidFill>
                <a:latin typeface="Arial MT"/>
                <a:cs typeface="Arial MT"/>
              </a:rPr>
              <a:t>Communications</a:t>
            </a:r>
            <a:r>
              <a:rPr lang="en-US" sz="2400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rgbClr val="3333CC"/>
                </a:solidFill>
                <a:latin typeface="Arial MT"/>
                <a:cs typeface="Arial MT"/>
              </a:rPr>
              <a:t>Services</a:t>
            </a:r>
            <a:r>
              <a:rPr lang="en-US" sz="2400" spc="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endParaRPr sz="24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09911" y="1820672"/>
            <a:ext cx="7750809" cy="36125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123825" indent="-343535">
              <a:lnSpc>
                <a:spcPct val="100200"/>
              </a:lnSpc>
              <a:spcBef>
                <a:spcPts val="9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solidFill>
                  <a:srgbClr val="3333CC"/>
                </a:solidFill>
                <a:latin typeface="Arial MT"/>
                <a:cs typeface="Arial MT"/>
              </a:rPr>
              <a:t>Personal</a:t>
            </a:r>
            <a:r>
              <a:rPr sz="2800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 MT"/>
                <a:cs typeface="Arial MT"/>
              </a:rPr>
              <a:t>Communications</a:t>
            </a:r>
            <a:r>
              <a:rPr sz="2800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 MT"/>
                <a:cs typeface="Arial MT"/>
              </a:rPr>
              <a:t>Services</a:t>
            </a:r>
            <a:r>
              <a:rPr sz="2800" spc="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 MT"/>
                <a:cs typeface="Arial MT"/>
              </a:rPr>
              <a:t>(PCS) </a:t>
            </a:r>
            <a:r>
              <a:rPr sz="2800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refers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wide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variety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D90A05"/>
                </a:solidFill>
                <a:latin typeface="Arial MT"/>
                <a:cs typeface="Arial MT"/>
              </a:rPr>
              <a:t>wireless</a:t>
            </a:r>
            <a:r>
              <a:rPr sz="2800" spc="5" dirty="0">
                <a:solidFill>
                  <a:srgbClr val="D90A05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D90A05"/>
                </a:solidFill>
                <a:latin typeface="Arial MT"/>
                <a:cs typeface="Arial MT"/>
              </a:rPr>
              <a:t>access</a:t>
            </a:r>
            <a:r>
              <a:rPr sz="2800" spc="5" dirty="0">
                <a:solidFill>
                  <a:srgbClr val="D90A05"/>
                </a:solidFill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D90A05"/>
                </a:solidFill>
                <a:latin typeface="Arial MT"/>
                <a:cs typeface="Arial MT"/>
              </a:rPr>
              <a:t>personal</a:t>
            </a:r>
            <a:r>
              <a:rPr sz="2800" dirty="0">
                <a:solidFill>
                  <a:srgbClr val="D90A05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D90A05"/>
                </a:solidFill>
                <a:latin typeface="Arial MT"/>
                <a:cs typeface="Arial MT"/>
              </a:rPr>
              <a:t>mobility</a:t>
            </a:r>
            <a:r>
              <a:rPr sz="2800" spc="5" dirty="0">
                <a:solidFill>
                  <a:srgbClr val="D90A05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D90A05"/>
                </a:solidFill>
                <a:latin typeface="Arial MT"/>
                <a:cs typeface="Arial MT"/>
              </a:rPr>
              <a:t>services</a:t>
            </a:r>
            <a:r>
              <a:rPr sz="2800" spc="-5" dirty="0">
                <a:latin typeface="Arial MT"/>
                <a:cs typeface="Arial MT"/>
              </a:rPr>
              <a:t>.</a:t>
            </a:r>
            <a:endParaRPr sz="2800" dirty="0">
              <a:latin typeface="Arial MT"/>
              <a:cs typeface="Arial MT"/>
            </a:endParaRPr>
          </a:p>
          <a:p>
            <a:pPr marL="355600" marR="1371600" indent="-343535">
              <a:lnSpc>
                <a:spcPct val="100400"/>
              </a:lnSpc>
              <a:spcBef>
                <a:spcPts val="65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PCS systems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connected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Public </a:t>
            </a:r>
            <a:r>
              <a:rPr sz="2800" spc="-7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Switched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Telephone</a:t>
            </a:r>
            <a:r>
              <a:rPr sz="2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Network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(PSTN).</a:t>
            </a:r>
            <a:endParaRPr sz="2800" dirty="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Goal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PCS</a:t>
            </a:r>
            <a:r>
              <a:rPr sz="2800" spc="-5" dirty="0">
                <a:latin typeface="SimSun"/>
                <a:cs typeface="SimSun"/>
              </a:rPr>
              <a:t>：</a:t>
            </a:r>
            <a:r>
              <a:rPr sz="2800" spc="-5" dirty="0">
                <a:latin typeface="Arial MT"/>
                <a:cs typeface="Arial MT"/>
              </a:rPr>
              <a:t>enabling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communications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with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person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anytime,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place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any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terminal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form.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919" y="135362"/>
            <a:ext cx="7455146" cy="442998"/>
          </a:xfrm>
          <a:prstGeom prst="rect">
            <a:avLst/>
          </a:prstGeom>
        </p:spPr>
        <p:txBody>
          <a:bodyPr vert="horz" wrap="square" lIns="0" tIns="11994" rIns="0" bIns="0" rtlCol="0">
            <a:spAutoFit/>
          </a:bodyPr>
          <a:lstStyle/>
          <a:p>
            <a:pPr marL="11994">
              <a:spcBef>
                <a:spcPts val="94"/>
              </a:spcBef>
            </a:pPr>
            <a:r>
              <a:rPr sz="2800" spc="-42" dirty="0"/>
              <a:t>Two</a:t>
            </a:r>
            <a:r>
              <a:rPr sz="2800" spc="-5" dirty="0"/>
              <a:t> </a:t>
            </a:r>
            <a:r>
              <a:rPr sz="2800" dirty="0"/>
              <a:t>Aspects</a:t>
            </a:r>
            <a:r>
              <a:rPr sz="2800" spc="-5" dirty="0"/>
              <a:t> </a:t>
            </a:r>
            <a:r>
              <a:rPr sz="2800" dirty="0"/>
              <a:t>of </a:t>
            </a:r>
            <a:r>
              <a:rPr sz="2800" spc="-5" dirty="0"/>
              <a:t>Mobility </a:t>
            </a:r>
            <a:r>
              <a:rPr sz="2800" dirty="0"/>
              <a:t>in</a:t>
            </a:r>
            <a:r>
              <a:rPr sz="2800" spc="-5" dirty="0"/>
              <a:t> </a:t>
            </a:r>
            <a:r>
              <a:rPr sz="2800" dirty="0"/>
              <a:t>a </a:t>
            </a:r>
            <a:r>
              <a:rPr sz="2800" spc="-5" dirty="0"/>
              <a:t>PCS</a:t>
            </a:r>
            <a:r>
              <a:rPr sz="2800" spc="-24" dirty="0"/>
              <a:t> </a:t>
            </a:r>
            <a:r>
              <a:rPr sz="2800" spc="-9" dirty="0"/>
              <a:t>network</a:t>
            </a:r>
            <a:endParaRPr sz="28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454193" y="5777222"/>
            <a:ext cx="242288" cy="157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82">
              <a:lnSpc>
                <a:spcPts val="1171"/>
              </a:lnSpc>
            </a:pPr>
            <a:fld id="{81D60167-4931-47E6-BA6A-407CBD079E47}" type="slidenum">
              <a:rPr dirty="0"/>
              <a:pPr marL="35982">
                <a:lnSpc>
                  <a:spcPts val="1171"/>
                </a:lnSpc>
              </a:pPr>
              <a:t>50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7729" y="925773"/>
            <a:ext cx="7548103" cy="4694434"/>
          </a:xfrm>
          <a:prstGeom prst="rect">
            <a:avLst/>
          </a:prstGeom>
        </p:spPr>
        <p:txBody>
          <a:bodyPr vert="horz" wrap="square" lIns="0" tIns="95956" rIns="0" bIns="0" rtlCol="0">
            <a:spAutoFit/>
          </a:bodyPr>
          <a:lstStyle/>
          <a:p>
            <a:pPr marL="335829" indent="-323835">
              <a:spcBef>
                <a:spcPts val="756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2644" spc="-9" dirty="0">
                <a:latin typeface="Calibri"/>
                <a:cs typeface="Calibri"/>
              </a:rPr>
              <a:t>Handoff</a:t>
            </a:r>
            <a:r>
              <a:rPr sz="2644" spc="9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(link</a:t>
            </a:r>
            <a:r>
              <a:rPr sz="2644" spc="-5" dirty="0">
                <a:latin typeface="Calibri"/>
                <a:cs typeface="Calibri"/>
              </a:rPr>
              <a:t> </a:t>
            </a:r>
            <a:r>
              <a:rPr sz="2644" spc="-47" dirty="0">
                <a:latin typeface="Calibri"/>
                <a:cs typeface="Calibri"/>
              </a:rPr>
              <a:t>transfer,</a:t>
            </a:r>
            <a:r>
              <a:rPr sz="2644" spc="9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or</a:t>
            </a:r>
            <a:r>
              <a:rPr sz="2644" spc="-9" dirty="0">
                <a:latin typeface="Calibri"/>
                <a:cs typeface="Calibri"/>
              </a:rPr>
              <a:t> handover).</a:t>
            </a:r>
            <a:endParaRPr sz="2644">
              <a:latin typeface="Calibri"/>
              <a:cs typeface="Calibri"/>
            </a:endParaRPr>
          </a:p>
          <a:p>
            <a:pPr marL="714236" marR="118140" lvl="1" indent="-271062">
              <a:spcBef>
                <a:spcPts val="571"/>
              </a:spcBef>
              <a:buFont typeface="Arial MT"/>
              <a:buChar char="–"/>
              <a:tabLst>
                <a:tab pos="714835" algn="l"/>
              </a:tabLst>
            </a:pPr>
            <a:r>
              <a:rPr sz="2267" dirty="0">
                <a:latin typeface="Calibri"/>
                <a:cs typeface="Calibri"/>
              </a:rPr>
              <a:t>When a mobile </a:t>
            </a:r>
            <a:r>
              <a:rPr sz="2267" spc="-5" dirty="0">
                <a:latin typeface="Calibri"/>
                <a:cs typeface="Calibri"/>
              </a:rPr>
              <a:t>user </a:t>
            </a:r>
            <a:r>
              <a:rPr sz="2267" dirty="0">
                <a:latin typeface="Calibri"/>
                <a:cs typeface="Calibri"/>
              </a:rPr>
              <a:t>is </a:t>
            </a:r>
            <a:r>
              <a:rPr sz="2267" spc="-14" dirty="0">
                <a:latin typeface="Calibri"/>
                <a:cs typeface="Calibri"/>
              </a:rPr>
              <a:t>engaged </a:t>
            </a:r>
            <a:r>
              <a:rPr sz="2267" dirty="0">
                <a:latin typeface="Calibri"/>
                <a:cs typeface="Calibri"/>
              </a:rPr>
              <a:t>in </a:t>
            </a:r>
            <a:r>
              <a:rPr sz="2267" spc="-14" dirty="0">
                <a:latin typeface="Calibri"/>
                <a:cs typeface="Calibri"/>
              </a:rPr>
              <a:t>conversation, </a:t>
            </a:r>
            <a:r>
              <a:rPr sz="2267" dirty="0">
                <a:latin typeface="Calibri"/>
                <a:cs typeface="Calibri"/>
              </a:rPr>
              <a:t>the MS is </a:t>
            </a:r>
            <a:r>
              <a:rPr sz="2267" spc="-501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connected</a:t>
            </a:r>
            <a:r>
              <a:rPr sz="2267" spc="-14" dirty="0">
                <a:latin typeface="Calibri"/>
                <a:cs typeface="Calibri"/>
              </a:rPr>
              <a:t> to </a:t>
            </a:r>
            <a:r>
              <a:rPr sz="2267" dirty="0">
                <a:latin typeface="Calibri"/>
                <a:cs typeface="Calibri"/>
              </a:rPr>
              <a:t>a BS</a:t>
            </a:r>
            <a:r>
              <a:rPr sz="2267" spc="-28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via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a</a:t>
            </a:r>
            <a:r>
              <a:rPr sz="2267" spc="-5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radio </a:t>
            </a:r>
            <a:r>
              <a:rPr sz="2267" dirty="0">
                <a:latin typeface="Calibri"/>
                <a:cs typeface="Calibri"/>
              </a:rPr>
              <a:t>link.</a:t>
            </a:r>
            <a:endParaRPr sz="2267">
              <a:latin typeface="Calibri"/>
              <a:cs typeface="Calibri"/>
            </a:endParaRPr>
          </a:p>
          <a:p>
            <a:pPr marL="714236" marR="4798" lvl="1" indent="-271062">
              <a:spcBef>
                <a:spcPts val="543"/>
              </a:spcBef>
              <a:buFont typeface="Arial MT"/>
              <a:buChar char="–"/>
              <a:tabLst>
                <a:tab pos="714835" algn="l"/>
              </a:tabLst>
            </a:pPr>
            <a:r>
              <a:rPr sz="2267" dirty="0">
                <a:latin typeface="Calibri"/>
                <a:cs typeface="Calibri"/>
              </a:rPr>
              <a:t>If the mobile </a:t>
            </a:r>
            <a:r>
              <a:rPr sz="2267" spc="-5" dirty="0">
                <a:latin typeface="Calibri"/>
                <a:cs typeface="Calibri"/>
              </a:rPr>
              <a:t>user </a:t>
            </a:r>
            <a:r>
              <a:rPr sz="2267" spc="-9" dirty="0">
                <a:latin typeface="Calibri"/>
                <a:cs typeface="Calibri"/>
              </a:rPr>
              <a:t>moves </a:t>
            </a:r>
            <a:r>
              <a:rPr sz="2267" spc="-14" dirty="0">
                <a:latin typeface="Calibri"/>
                <a:cs typeface="Calibri"/>
              </a:rPr>
              <a:t>to </a:t>
            </a:r>
            <a:r>
              <a:rPr sz="2267" dirty="0">
                <a:latin typeface="Calibri"/>
                <a:cs typeface="Calibri"/>
              </a:rPr>
              <a:t>the </a:t>
            </a:r>
            <a:r>
              <a:rPr sz="2267" spc="-19" dirty="0">
                <a:latin typeface="Calibri"/>
                <a:cs typeface="Calibri"/>
              </a:rPr>
              <a:t>coverage </a:t>
            </a:r>
            <a:r>
              <a:rPr sz="2267" spc="-9" dirty="0">
                <a:latin typeface="Calibri"/>
                <a:cs typeface="Calibri"/>
              </a:rPr>
              <a:t>area </a:t>
            </a:r>
            <a:r>
              <a:rPr sz="2267" spc="-5" dirty="0">
                <a:latin typeface="Calibri"/>
                <a:cs typeface="Calibri"/>
              </a:rPr>
              <a:t>of </a:t>
            </a:r>
            <a:r>
              <a:rPr sz="2267" dirty="0">
                <a:latin typeface="Calibri"/>
                <a:cs typeface="Calibri"/>
              </a:rPr>
              <a:t>another </a:t>
            </a:r>
            <a:r>
              <a:rPr sz="2267" spc="5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BS,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the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radio</a:t>
            </a:r>
            <a:r>
              <a:rPr sz="2267" spc="-5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link</a:t>
            </a:r>
            <a:r>
              <a:rPr sz="2267" spc="-24" dirty="0">
                <a:latin typeface="Calibri"/>
                <a:cs typeface="Calibri"/>
              </a:rPr>
              <a:t> </a:t>
            </a:r>
            <a:r>
              <a:rPr sz="2267" spc="-14" dirty="0">
                <a:latin typeface="Calibri"/>
                <a:cs typeface="Calibri"/>
              </a:rPr>
              <a:t>to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the</a:t>
            </a:r>
            <a:r>
              <a:rPr sz="2267" spc="-5" dirty="0">
                <a:latin typeface="Calibri"/>
                <a:cs typeface="Calibri"/>
              </a:rPr>
              <a:t> old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BS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is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disconnected,</a:t>
            </a:r>
            <a:r>
              <a:rPr sz="2267" dirty="0">
                <a:latin typeface="Calibri"/>
                <a:cs typeface="Calibri"/>
              </a:rPr>
              <a:t> and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a</a:t>
            </a:r>
            <a:r>
              <a:rPr sz="2267" spc="-9" dirty="0">
                <a:latin typeface="Calibri"/>
                <a:cs typeface="Calibri"/>
              </a:rPr>
              <a:t> radio </a:t>
            </a:r>
            <a:r>
              <a:rPr sz="2267" spc="-501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link </a:t>
            </a:r>
            <a:r>
              <a:rPr sz="2267" spc="-14" dirty="0">
                <a:latin typeface="Calibri"/>
                <a:cs typeface="Calibri"/>
              </a:rPr>
              <a:t>to </a:t>
            </a:r>
            <a:r>
              <a:rPr sz="2267" dirty="0">
                <a:latin typeface="Calibri"/>
                <a:cs typeface="Calibri"/>
              </a:rPr>
              <a:t>the </a:t>
            </a:r>
            <a:r>
              <a:rPr sz="2267" spc="-5" dirty="0">
                <a:latin typeface="Calibri"/>
                <a:cs typeface="Calibri"/>
              </a:rPr>
              <a:t>new </a:t>
            </a:r>
            <a:r>
              <a:rPr sz="2267" dirty="0">
                <a:latin typeface="Calibri"/>
                <a:cs typeface="Calibri"/>
              </a:rPr>
              <a:t>BS </a:t>
            </a:r>
            <a:r>
              <a:rPr sz="2267" spc="-5" dirty="0">
                <a:latin typeface="Calibri"/>
                <a:cs typeface="Calibri"/>
              </a:rPr>
              <a:t>should be established </a:t>
            </a:r>
            <a:r>
              <a:rPr sz="2267" spc="-14" dirty="0">
                <a:latin typeface="Calibri"/>
                <a:cs typeface="Calibri"/>
              </a:rPr>
              <a:t>to </a:t>
            </a:r>
            <a:r>
              <a:rPr sz="2267" spc="-9" dirty="0">
                <a:latin typeface="Calibri"/>
                <a:cs typeface="Calibri"/>
              </a:rPr>
              <a:t>continue </a:t>
            </a:r>
            <a:r>
              <a:rPr sz="2267" dirty="0">
                <a:latin typeface="Calibri"/>
                <a:cs typeface="Calibri"/>
              </a:rPr>
              <a:t>the </a:t>
            </a:r>
            <a:r>
              <a:rPr sz="2267" spc="5" dirty="0">
                <a:latin typeface="Calibri"/>
                <a:cs typeface="Calibri"/>
              </a:rPr>
              <a:t> </a:t>
            </a:r>
            <a:r>
              <a:rPr sz="2267" spc="-14" dirty="0">
                <a:latin typeface="Calibri"/>
                <a:cs typeface="Calibri"/>
              </a:rPr>
              <a:t>conversation.</a:t>
            </a:r>
            <a:endParaRPr sz="2267">
              <a:latin typeface="Calibri"/>
              <a:cs typeface="Calibri"/>
            </a:endParaRPr>
          </a:p>
          <a:p>
            <a:pPr marL="335829" indent="-323835">
              <a:spcBef>
                <a:spcPts val="609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2644" spc="-14" dirty="0">
                <a:latin typeface="Calibri"/>
                <a:cs typeface="Calibri"/>
              </a:rPr>
              <a:t>Roaming.</a:t>
            </a:r>
            <a:endParaRPr sz="2644">
              <a:latin typeface="Calibri"/>
              <a:cs typeface="Calibri"/>
            </a:endParaRPr>
          </a:p>
          <a:p>
            <a:pPr marL="714236" marR="27585" lvl="1" indent="-271062">
              <a:spcBef>
                <a:spcPts val="571"/>
              </a:spcBef>
              <a:buFont typeface="Arial MT"/>
              <a:buChar char="–"/>
              <a:tabLst>
                <a:tab pos="714835" algn="l"/>
              </a:tabLst>
            </a:pPr>
            <a:r>
              <a:rPr sz="2267" dirty="0">
                <a:latin typeface="Calibri"/>
                <a:cs typeface="Calibri"/>
              </a:rPr>
              <a:t>When a mobile </a:t>
            </a:r>
            <a:r>
              <a:rPr sz="2267" spc="-5" dirty="0">
                <a:latin typeface="Calibri"/>
                <a:cs typeface="Calibri"/>
              </a:rPr>
              <a:t>user </a:t>
            </a:r>
            <a:r>
              <a:rPr sz="2267" spc="-9" dirty="0">
                <a:latin typeface="Calibri"/>
                <a:cs typeface="Calibri"/>
              </a:rPr>
              <a:t>moves </a:t>
            </a:r>
            <a:r>
              <a:rPr sz="2267" spc="-14" dirty="0">
                <a:latin typeface="Calibri"/>
                <a:cs typeface="Calibri"/>
              </a:rPr>
              <a:t>from </a:t>
            </a:r>
            <a:r>
              <a:rPr sz="2267" spc="-9" dirty="0">
                <a:latin typeface="Calibri"/>
                <a:cs typeface="Calibri"/>
              </a:rPr>
              <a:t>one </a:t>
            </a:r>
            <a:r>
              <a:rPr sz="2267" dirty="0">
                <a:latin typeface="Calibri"/>
                <a:cs typeface="Calibri"/>
              </a:rPr>
              <a:t>PCS </a:t>
            </a:r>
            <a:r>
              <a:rPr sz="2267" spc="-24" dirty="0">
                <a:latin typeface="Calibri"/>
                <a:cs typeface="Calibri"/>
              </a:rPr>
              <a:t>system </a:t>
            </a:r>
            <a:r>
              <a:rPr sz="2267" dirty="0">
                <a:latin typeface="Calibri"/>
                <a:cs typeface="Calibri"/>
              </a:rPr>
              <a:t>(e.g., the </a:t>
            </a:r>
            <a:r>
              <a:rPr sz="2267" spc="-501" dirty="0">
                <a:latin typeface="Calibri"/>
                <a:cs typeface="Calibri"/>
              </a:rPr>
              <a:t> </a:t>
            </a:r>
            <a:r>
              <a:rPr sz="2267" spc="-24" dirty="0">
                <a:latin typeface="Calibri"/>
                <a:cs typeface="Calibri"/>
              </a:rPr>
              <a:t>system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in </a:t>
            </a:r>
            <a:r>
              <a:rPr sz="2267" spc="-28" dirty="0">
                <a:latin typeface="Calibri"/>
                <a:cs typeface="Calibri"/>
              </a:rPr>
              <a:t>Taipei)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14" dirty="0">
                <a:latin typeface="Calibri"/>
                <a:cs typeface="Calibri"/>
              </a:rPr>
              <a:t>to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another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(e.g.,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the </a:t>
            </a:r>
            <a:r>
              <a:rPr sz="2267" spc="-24" dirty="0">
                <a:latin typeface="Calibri"/>
                <a:cs typeface="Calibri"/>
              </a:rPr>
              <a:t>system</a:t>
            </a:r>
            <a:r>
              <a:rPr sz="2267" spc="-5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in </a:t>
            </a:r>
            <a:r>
              <a:rPr sz="2267" spc="-24" dirty="0">
                <a:latin typeface="Calibri"/>
                <a:cs typeface="Calibri"/>
              </a:rPr>
              <a:t>Tainan), 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the </a:t>
            </a:r>
            <a:r>
              <a:rPr sz="2267" spc="-24" dirty="0">
                <a:latin typeface="Calibri"/>
                <a:cs typeface="Calibri"/>
              </a:rPr>
              <a:t>system </a:t>
            </a:r>
            <a:r>
              <a:rPr sz="2267" spc="-5" dirty="0">
                <a:latin typeface="Calibri"/>
                <a:cs typeface="Calibri"/>
              </a:rPr>
              <a:t>should be </a:t>
            </a:r>
            <a:r>
              <a:rPr sz="2267" spc="-9" dirty="0">
                <a:latin typeface="Calibri"/>
                <a:cs typeface="Calibri"/>
              </a:rPr>
              <a:t>informed </a:t>
            </a:r>
            <a:r>
              <a:rPr sz="2267" spc="-5" dirty="0">
                <a:latin typeface="Calibri"/>
                <a:cs typeface="Calibri"/>
              </a:rPr>
              <a:t>of </a:t>
            </a:r>
            <a:r>
              <a:rPr sz="2267" dirty="0">
                <a:latin typeface="Calibri"/>
                <a:cs typeface="Calibri"/>
              </a:rPr>
              <a:t>the </a:t>
            </a:r>
            <a:r>
              <a:rPr sz="2267" spc="-9" dirty="0">
                <a:latin typeface="Calibri"/>
                <a:cs typeface="Calibri"/>
              </a:rPr>
              <a:t>current location </a:t>
            </a:r>
            <a:r>
              <a:rPr sz="2267" spc="-5" dirty="0">
                <a:latin typeface="Calibri"/>
                <a:cs typeface="Calibri"/>
              </a:rPr>
              <a:t>of </a:t>
            </a:r>
            <a:r>
              <a:rPr sz="2267" dirty="0">
                <a:latin typeface="Calibri"/>
                <a:cs typeface="Calibri"/>
              </a:rPr>
              <a:t> the</a:t>
            </a:r>
            <a:r>
              <a:rPr sz="2267" spc="-5" dirty="0">
                <a:latin typeface="Calibri"/>
                <a:cs typeface="Calibri"/>
              </a:rPr>
              <a:t> </a:t>
            </a:r>
            <a:r>
              <a:rPr sz="2267" spc="-47" dirty="0">
                <a:latin typeface="Calibri"/>
                <a:cs typeface="Calibri"/>
              </a:rPr>
              <a:t>user.</a:t>
            </a:r>
            <a:endParaRPr sz="22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270" y="177103"/>
            <a:ext cx="7875529" cy="442998"/>
          </a:xfrm>
          <a:prstGeom prst="rect">
            <a:avLst/>
          </a:prstGeom>
        </p:spPr>
        <p:txBody>
          <a:bodyPr vert="horz" wrap="square" lIns="0" tIns="11994" rIns="0" bIns="0" rtlCol="0">
            <a:spAutoFit/>
          </a:bodyPr>
          <a:lstStyle/>
          <a:p>
            <a:pPr marL="11994">
              <a:spcBef>
                <a:spcPts val="94"/>
              </a:spcBef>
            </a:pPr>
            <a:r>
              <a:rPr sz="2800" spc="-9" dirty="0"/>
              <a:t>Three</a:t>
            </a:r>
            <a:r>
              <a:rPr sz="2800" spc="-14" dirty="0"/>
              <a:t> </a:t>
            </a:r>
            <a:r>
              <a:rPr sz="2800" spc="-19" dirty="0"/>
              <a:t>Strategies</a:t>
            </a:r>
            <a:r>
              <a:rPr sz="2800" spc="-9" dirty="0"/>
              <a:t> </a:t>
            </a:r>
            <a:r>
              <a:rPr sz="2800" spc="-19" dirty="0"/>
              <a:t>for</a:t>
            </a:r>
            <a:r>
              <a:rPr sz="2800" spc="-5" dirty="0"/>
              <a:t> Handoff</a:t>
            </a:r>
            <a:r>
              <a:rPr sz="2800" spc="5" dirty="0"/>
              <a:t> </a:t>
            </a:r>
            <a:r>
              <a:rPr sz="2800" spc="-14" dirty="0"/>
              <a:t>Detection</a:t>
            </a:r>
            <a:endParaRPr sz="2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531" y="1220651"/>
            <a:ext cx="86036" cy="8611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02010" y="1035474"/>
            <a:ext cx="3684693" cy="535552"/>
            <a:chOff x="1060952" y="1089660"/>
            <a:chExt cx="3901440" cy="5670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952" y="1231392"/>
              <a:ext cx="727987" cy="2057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5440" y="1089660"/>
              <a:ext cx="416052" cy="5669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3164" y="1089660"/>
              <a:ext cx="3268979" cy="566927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4950" y="1786805"/>
            <a:ext cx="112795" cy="345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22482" y="1730278"/>
            <a:ext cx="396348" cy="1290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4950" y="2028613"/>
            <a:ext cx="112795" cy="345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001776" y="1972087"/>
            <a:ext cx="3788445" cy="669890"/>
            <a:chOff x="1060703" y="2081368"/>
            <a:chExt cx="4011295" cy="70929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0821" y="2081368"/>
              <a:ext cx="462765" cy="13664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0703" y="2365247"/>
              <a:ext cx="896112" cy="2057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8507" y="2223515"/>
              <a:ext cx="416051" cy="5669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56231" y="2223515"/>
              <a:ext cx="3215640" cy="566927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531" y="2291515"/>
            <a:ext cx="86036" cy="8611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4950" y="2857669"/>
            <a:ext cx="112795" cy="3454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22482" y="2801142"/>
            <a:ext cx="396348" cy="12904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4950" y="3099477"/>
            <a:ext cx="112795" cy="34544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1002010" y="3042951"/>
            <a:ext cx="3474791" cy="669890"/>
            <a:chOff x="1060952" y="3215224"/>
            <a:chExt cx="3679190" cy="709295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0821" y="3215224"/>
              <a:ext cx="462765" cy="13664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952" y="3499103"/>
              <a:ext cx="727987" cy="20574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5440" y="3357371"/>
              <a:ext cx="416052" cy="56692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93164" y="3357371"/>
              <a:ext cx="3046476" cy="566927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531" y="3362379"/>
            <a:ext cx="86036" cy="8611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4950" y="3928533"/>
            <a:ext cx="112795" cy="3454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22482" y="3872006"/>
            <a:ext cx="396348" cy="12904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4950" y="4170341"/>
            <a:ext cx="112795" cy="3454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323015" y="4113814"/>
            <a:ext cx="393841" cy="129049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543876" y="1022264"/>
            <a:ext cx="6637126" cy="3253426"/>
          </a:xfrm>
          <a:prstGeom prst="rect">
            <a:avLst/>
          </a:prstGeom>
        </p:spPr>
        <p:txBody>
          <a:bodyPr vert="horz" wrap="square" lIns="0" tIns="74965" rIns="0" bIns="0" rtlCol="0">
            <a:spAutoFit/>
          </a:bodyPr>
          <a:lstStyle/>
          <a:p>
            <a:pPr marL="443774" indent="-431780">
              <a:spcBef>
                <a:spcPts val="590"/>
              </a:spcBef>
              <a:buFont typeface="Arial MT"/>
              <a:buChar char="•"/>
              <a:tabLst>
                <a:tab pos="443174" algn="l"/>
                <a:tab pos="443774" algn="l"/>
              </a:tabLst>
            </a:pPr>
            <a:r>
              <a:rPr sz="1889" spc="-9" dirty="0">
                <a:solidFill>
                  <a:srgbClr val="036496"/>
                </a:solidFill>
                <a:latin typeface="Calibri"/>
                <a:cs typeface="Calibri"/>
              </a:rPr>
              <a:t>Mobile-Controlled</a:t>
            </a:r>
            <a:r>
              <a:rPr sz="1889" spc="-5" dirty="0">
                <a:solidFill>
                  <a:srgbClr val="036496"/>
                </a:solidFill>
                <a:latin typeface="Calibri"/>
                <a:cs typeface="Calibri"/>
              </a:rPr>
              <a:t> Handoff</a:t>
            </a:r>
            <a:r>
              <a:rPr sz="1889" spc="-9" dirty="0">
                <a:solidFill>
                  <a:srgbClr val="036496"/>
                </a:solidFill>
                <a:latin typeface="Calibri"/>
                <a:cs typeface="Calibri"/>
              </a:rPr>
              <a:t> </a:t>
            </a:r>
            <a:r>
              <a:rPr sz="1889" dirty="0">
                <a:solidFill>
                  <a:srgbClr val="036496"/>
                </a:solidFill>
                <a:latin typeface="Calibri"/>
                <a:cs typeface="Calibri"/>
              </a:rPr>
              <a:t>(MCHO).</a:t>
            </a:r>
            <a:endParaRPr sz="1889">
              <a:latin typeface="Calibri"/>
              <a:cs typeface="Calibri"/>
            </a:endParaRPr>
          </a:p>
          <a:p>
            <a:pPr marL="767009" lvl="1" indent="-324434">
              <a:spcBef>
                <a:spcPts val="354"/>
              </a:spcBef>
              <a:buFont typeface="Arial MT"/>
              <a:buChar char="–"/>
              <a:tabLst>
                <a:tab pos="767009" algn="l"/>
                <a:tab pos="767608" algn="l"/>
              </a:tabLst>
            </a:pPr>
            <a:r>
              <a:rPr sz="1322" dirty="0">
                <a:latin typeface="Calibri"/>
                <a:cs typeface="Calibri"/>
              </a:rPr>
              <a:t>MCHO</a:t>
            </a:r>
            <a:r>
              <a:rPr sz="1322" spc="-9" dirty="0">
                <a:latin typeface="Calibri"/>
                <a:cs typeface="Calibri"/>
              </a:rPr>
              <a:t> </a:t>
            </a:r>
            <a:r>
              <a:rPr sz="1322" dirty="0">
                <a:latin typeface="Calibri"/>
                <a:cs typeface="Calibri"/>
              </a:rPr>
              <a:t>is</a:t>
            </a:r>
            <a:r>
              <a:rPr sz="1322" spc="-14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used</a:t>
            </a:r>
            <a:r>
              <a:rPr sz="1322" spc="5" dirty="0">
                <a:latin typeface="Calibri"/>
                <a:cs typeface="Calibri"/>
              </a:rPr>
              <a:t> </a:t>
            </a:r>
            <a:r>
              <a:rPr sz="1322" dirty="0">
                <a:latin typeface="Calibri"/>
                <a:cs typeface="Calibri"/>
              </a:rPr>
              <a:t>in</a:t>
            </a:r>
            <a:r>
              <a:rPr sz="1322" spc="-14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DECT</a:t>
            </a:r>
            <a:r>
              <a:rPr sz="1322" spc="-14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and</a:t>
            </a:r>
            <a:r>
              <a:rPr sz="1322" spc="5" dirty="0">
                <a:latin typeface="Calibri"/>
                <a:cs typeface="Calibri"/>
              </a:rPr>
              <a:t> </a:t>
            </a:r>
            <a:r>
              <a:rPr sz="1322" spc="-28" dirty="0">
                <a:latin typeface="Calibri"/>
                <a:cs typeface="Calibri"/>
              </a:rPr>
              <a:t>PACS.</a:t>
            </a:r>
            <a:endParaRPr sz="1322">
              <a:latin typeface="Calibri"/>
              <a:cs typeface="Calibri"/>
            </a:endParaRPr>
          </a:p>
          <a:p>
            <a:pPr marL="767009" lvl="1" indent="-324434">
              <a:spcBef>
                <a:spcPts val="316"/>
              </a:spcBef>
              <a:buFont typeface="Arial MT"/>
              <a:buChar char="–"/>
              <a:tabLst>
                <a:tab pos="767009" algn="l"/>
                <a:tab pos="767608" algn="l"/>
              </a:tabLst>
            </a:pPr>
            <a:r>
              <a:rPr sz="1322" spc="-9" dirty="0">
                <a:solidFill>
                  <a:srgbClr val="4F81BC"/>
                </a:solidFill>
                <a:latin typeface="Calibri"/>
                <a:cs typeface="Calibri"/>
              </a:rPr>
              <a:t>Part</a:t>
            </a:r>
            <a:r>
              <a:rPr sz="1322" spc="-5" dirty="0">
                <a:solidFill>
                  <a:srgbClr val="4F81BC"/>
                </a:solidFill>
                <a:latin typeface="Calibri"/>
                <a:cs typeface="Calibri"/>
              </a:rPr>
              <a:t> I.</a:t>
            </a:r>
            <a:r>
              <a:rPr sz="1322" spc="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The</a:t>
            </a:r>
            <a:r>
              <a:rPr sz="1322" dirty="0">
                <a:latin typeface="Calibri"/>
                <a:cs typeface="Calibri"/>
              </a:rPr>
              <a:t> MS</a:t>
            </a:r>
            <a:r>
              <a:rPr sz="1322" spc="-9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continuously</a:t>
            </a:r>
            <a:r>
              <a:rPr sz="1322" spc="19" dirty="0">
                <a:latin typeface="Calibri"/>
                <a:cs typeface="Calibri"/>
              </a:rPr>
              <a:t> </a:t>
            </a:r>
            <a:r>
              <a:rPr sz="1322" spc="-9" dirty="0">
                <a:latin typeface="Calibri"/>
                <a:cs typeface="Calibri"/>
              </a:rPr>
              <a:t>monitors </a:t>
            </a:r>
            <a:r>
              <a:rPr sz="1322" spc="-5" dirty="0">
                <a:latin typeface="Calibri"/>
                <a:cs typeface="Calibri"/>
              </a:rPr>
              <a:t>the</a:t>
            </a:r>
            <a:r>
              <a:rPr sz="1322" dirty="0">
                <a:latin typeface="Calibri"/>
                <a:cs typeface="Calibri"/>
              </a:rPr>
              <a:t> signals</a:t>
            </a:r>
            <a:r>
              <a:rPr sz="1322" spc="9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of</a:t>
            </a:r>
            <a:r>
              <a:rPr sz="1322" spc="-9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the</a:t>
            </a:r>
            <a:r>
              <a:rPr sz="1322" spc="5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surrounding</a:t>
            </a:r>
            <a:r>
              <a:rPr sz="1322" dirty="0">
                <a:latin typeface="Calibri"/>
                <a:cs typeface="Calibri"/>
              </a:rPr>
              <a:t> BSs.</a:t>
            </a:r>
            <a:endParaRPr sz="1322">
              <a:latin typeface="Calibri"/>
              <a:cs typeface="Calibri"/>
            </a:endParaRPr>
          </a:p>
          <a:p>
            <a:pPr marL="767009" lvl="1" indent="-324434">
              <a:spcBef>
                <a:spcPts val="316"/>
              </a:spcBef>
              <a:buFont typeface="Arial MT"/>
              <a:buChar char="–"/>
              <a:tabLst>
                <a:tab pos="767009" algn="l"/>
                <a:tab pos="767608" algn="l"/>
              </a:tabLst>
            </a:pPr>
            <a:r>
              <a:rPr sz="1322" spc="-9" dirty="0">
                <a:solidFill>
                  <a:srgbClr val="4F81BC"/>
                </a:solidFill>
                <a:latin typeface="Calibri"/>
                <a:cs typeface="Calibri"/>
              </a:rPr>
              <a:t>Part</a:t>
            </a:r>
            <a:r>
              <a:rPr sz="1322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322" spc="-9" dirty="0">
                <a:solidFill>
                  <a:srgbClr val="4F81BC"/>
                </a:solidFill>
                <a:latin typeface="Calibri"/>
                <a:cs typeface="Calibri"/>
              </a:rPr>
              <a:t>II.</a:t>
            </a:r>
            <a:r>
              <a:rPr sz="1322" spc="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The</a:t>
            </a:r>
            <a:r>
              <a:rPr sz="1322" spc="5" dirty="0">
                <a:latin typeface="Calibri"/>
                <a:cs typeface="Calibri"/>
              </a:rPr>
              <a:t> </a:t>
            </a:r>
            <a:r>
              <a:rPr sz="1322" dirty="0">
                <a:latin typeface="Calibri"/>
                <a:cs typeface="Calibri"/>
              </a:rPr>
              <a:t>MS</a:t>
            </a:r>
            <a:r>
              <a:rPr sz="1322" spc="-9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initiates</a:t>
            </a:r>
            <a:r>
              <a:rPr sz="1322" spc="24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the</a:t>
            </a:r>
            <a:r>
              <a:rPr sz="1322" spc="19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handoff </a:t>
            </a:r>
            <a:r>
              <a:rPr sz="1322" spc="-9" dirty="0">
                <a:latin typeface="Calibri"/>
                <a:cs typeface="Calibri"/>
              </a:rPr>
              <a:t>process</a:t>
            </a:r>
            <a:r>
              <a:rPr sz="1322" spc="-5" dirty="0">
                <a:latin typeface="Calibri"/>
                <a:cs typeface="Calibri"/>
              </a:rPr>
              <a:t> </a:t>
            </a:r>
            <a:r>
              <a:rPr sz="1322" dirty="0">
                <a:latin typeface="Calibri"/>
                <a:cs typeface="Calibri"/>
              </a:rPr>
              <a:t>when </a:t>
            </a:r>
            <a:r>
              <a:rPr sz="1322" spc="-5" dirty="0">
                <a:latin typeface="Calibri"/>
                <a:cs typeface="Calibri"/>
              </a:rPr>
              <a:t>some</a:t>
            </a:r>
            <a:r>
              <a:rPr sz="1322" spc="-14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handoff criteria</a:t>
            </a:r>
            <a:r>
              <a:rPr sz="1322" dirty="0">
                <a:latin typeface="Calibri"/>
                <a:cs typeface="Calibri"/>
              </a:rPr>
              <a:t> </a:t>
            </a:r>
            <a:r>
              <a:rPr sz="1322" spc="-9" dirty="0">
                <a:latin typeface="Calibri"/>
                <a:cs typeface="Calibri"/>
              </a:rPr>
              <a:t>are</a:t>
            </a:r>
            <a:r>
              <a:rPr sz="1322" spc="9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met.</a:t>
            </a:r>
            <a:endParaRPr sz="1322">
              <a:latin typeface="Calibri"/>
              <a:cs typeface="Calibri"/>
            </a:endParaRPr>
          </a:p>
          <a:p>
            <a:pPr marL="443774" indent="-431780">
              <a:spcBef>
                <a:spcPts val="420"/>
              </a:spcBef>
              <a:buFont typeface="Arial MT"/>
              <a:buChar char="•"/>
              <a:tabLst>
                <a:tab pos="443174" algn="l"/>
                <a:tab pos="443774" algn="l"/>
              </a:tabLst>
            </a:pPr>
            <a:r>
              <a:rPr sz="1889" spc="-9" dirty="0">
                <a:solidFill>
                  <a:srgbClr val="036496"/>
                </a:solidFill>
                <a:latin typeface="Calibri"/>
                <a:cs typeface="Calibri"/>
              </a:rPr>
              <a:t>Network-Controlled</a:t>
            </a:r>
            <a:r>
              <a:rPr sz="1889" spc="-5" dirty="0">
                <a:solidFill>
                  <a:srgbClr val="036496"/>
                </a:solidFill>
                <a:latin typeface="Calibri"/>
                <a:cs typeface="Calibri"/>
              </a:rPr>
              <a:t> Handoff</a:t>
            </a:r>
            <a:r>
              <a:rPr sz="1889" spc="-14" dirty="0">
                <a:solidFill>
                  <a:srgbClr val="036496"/>
                </a:solidFill>
                <a:latin typeface="Calibri"/>
                <a:cs typeface="Calibri"/>
              </a:rPr>
              <a:t> </a:t>
            </a:r>
            <a:r>
              <a:rPr sz="1889" spc="-5" dirty="0">
                <a:solidFill>
                  <a:srgbClr val="036496"/>
                </a:solidFill>
                <a:latin typeface="Calibri"/>
                <a:cs typeface="Calibri"/>
              </a:rPr>
              <a:t>(NCHO).</a:t>
            </a:r>
            <a:endParaRPr sz="1889">
              <a:latin typeface="Calibri"/>
              <a:cs typeface="Calibri"/>
            </a:endParaRPr>
          </a:p>
          <a:p>
            <a:pPr marL="767009" lvl="1" indent="-324434">
              <a:spcBef>
                <a:spcPts val="354"/>
              </a:spcBef>
              <a:buFont typeface="Arial MT"/>
              <a:buChar char="–"/>
              <a:tabLst>
                <a:tab pos="767009" algn="l"/>
                <a:tab pos="767608" algn="l"/>
              </a:tabLst>
            </a:pPr>
            <a:r>
              <a:rPr sz="1322" dirty="0">
                <a:latin typeface="Calibri"/>
                <a:cs typeface="Calibri"/>
              </a:rPr>
              <a:t>NCHO</a:t>
            </a:r>
            <a:r>
              <a:rPr sz="1322" spc="-14" dirty="0">
                <a:latin typeface="Calibri"/>
                <a:cs typeface="Calibri"/>
              </a:rPr>
              <a:t> </a:t>
            </a:r>
            <a:r>
              <a:rPr sz="1322" dirty="0">
                <a:latin typeface="Calibri"/>
                <a:cs typeface="Calibri"/>
              </a:rPr>
              <a:t>is</a:t>
            </a:r>
            <a:r>
              <a:rPr sz="1322" spc="-14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used</a:t>
            </a:r>
            <a:r>
              <a:rPr sz="1322" spc="5" dirty="0">
                <a:latin typeface="Calibri"/>
                <a:cs typeface="Calibri"/>
              </a:rPr>
              <a:t> </a:t>
            </a:r>
            <a:r>
              <a:rPr sz="1322" dirty="0">
                <a:latin typeface="Calibri"/>
                <a:cs typeface="Calibri"/>
              </a:rPr>
              <a:t>in</a:t>
            </a:r>
            <a:r>
              <a:rPr sz="1322" spc="-9" dirty="0">
                <a:latin typeface="Calibri"/>
                <a:cs typeface="Calibri"/>
              </a:rPr>
              <a:t> </a:t>
            </a:r>
            <a:r>
              <a:rPr sz="1322" dirty="0">
                <a:latin typeface="Calibri"/>
                <a:cs typeface="Calibri"/>
              </a:rPr>
              <a:t>CT-2</a:t>
            </a:r>
            <a:r>
              <a:rPr sz="1322" spc="-9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plus</a:t>
            </a:r>
            <a:r>
              <a:rPr sz="1322" spc="5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and</a:t>
            </a:r>
            <a:r>
              <a:rPr sz="1322" spc="9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AMPS.</a:t>
            </a:r>
            <a:endParaRPr sz="1322">
              <a:latin typeface="Calibri"/>
              <a:cs typeface="Calibri"/>
            </a:endParaRPr>
          </a:p>
          <a:p>
            <a:pPr marL="767009" lvl="1" indent="-324434">
              <a:spcBef>
                <a:spcPts val="316"/>
              </a:spcBef>
              <a:buFont typeface="Arial MT"/>
              <a:buChar char="–"/>
              <a:tabLst>
                <a:tab pos="767009" algn="l"/>
                <a:tab pos="767608" algn="l"/>
              </a:tabLst>
            </a:pPr>
            <a:r>
              <a:rPr sz="1322" spc="-9" dirty="0">
                <a:solidFill>
                  <a:srgbClr val="4F81BC"/>
                </a:solidFill>
                <a:latin typeface="Calibri"/>
                <a:cs typeface="Calibri"/>
              </a:rPr>
              <a:t>Part</a:t>
            </a:r>
            <a:r>
              <a:rPr sz="1322" spc="-5" dirty="0">
                <a:solidFill>
                  <a:srgbClr val="4F81BC"/>
                </a:solidFill>
                <a:latin typeface="Calibri"/>
                <a:cs typeface="Calibri"/>
              </a:rPr>
              <a:t> I.</a:t>
            </a:r>
            <a:r>
              <a:rPr sz="1322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The</a:t>
            </a:r>
            <a:r>
              <a:rPr sz="1322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surrounding</a:t>
            </a:r>
            <a:r>
              <a:rPr sz="1322" spc="5" dirty="0">
                <a:latin typeface="Calibri"/>
                <a:cs typeface="Calibri"/>
              </a:rPr>
              <a:t> </a:t>
            </a:r>
            <a:r>
              <a:rPr sz="1322" dirty="0">
                <a:latin typeface="Calibri"/>
                <a:cs typeface="Calibri"/>
              </a:rPr>
              <a:t>BSs</a:t>
            </a:r>
            <a:r>
              <a:rPr sz="1322" spc="-14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measure</a:t>
            </a:r>
            <a:r>
              <a:rPr sz="1322" dirty="0">
                <a:latin typeface="Calibri"/>
                <a:cs typeface="Calibri"/>
              </a:rPr>
              <a:t> the </a:t>
            </a:r>
            <a:r>
              <a:rPr sz="1322" spc="-5" dirty="0">
                <a:latin typeface="Calibri"/>
                <a:cs typeface="Calibri"/>
              </a:rPr>
              <a:t>signal</a:t>
            </a:r>
            <a:r>
              <a:rPr sz="1322" dirty="0">
                <a:latin typeface="Calibri"/>
                <a:cs typeface="Calibri"/>
              </a:rPr>
              <a:t> </a:t>
            </a:r>
            <a:r>
              <a:rPr sz="1322" spc="-9" dirty="0">
                <a:latin typeface="Calibri"/>
                <a:cs typeface="Calibri"/>
              </a:rPr>
              <a:t>from</a:t>
            </a:r>
            <a:r>
              <a:rPr sz="1322" spc="-19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the</a:t>
            </a:r>
            <a:r>
              <a:rPr sz="1322" spc="5" dirty="0">
                <a:latin typeface="Calibri"/>
                <a:cs typeface="Calibri"/>
              </a:rPr>
              <a:t> </a:t>
            </a:r>
            <a:r>
              <a:rPr sz="1322" dirty="0">
                <a:latin typeface="Calibri"/>
                <a:cs typeface="Calibri"/>
              </a:rPr>
              <a:t>MS.</a:t>
            </a:r>
            <a:endParaRPr sz="1322">
              <a:latin typeface="Calibri"/>
              <a:cs typeface="Calibri"/>
            </a:endParaRPr>
          </a:p>
          <a:p>
            <a:pPr marL="767009" lvl="1" indent="-324434">
              <a:spcBef>
                <a:spcPts val="316"/>
              </a:spcBef>
              <a:buFont typeface="Arial MT"/>
              <a:buChar char="–"/>
              <a:tabLst>
                <a:tab pos="767009" algn="l"/>
                <a:tab pos="767608" algn="l"/>
              </a:tabLst>
            </a:pPr>
            <a:r>
              <a:rPr sz="1322" spc="-9" dirty="0">
                <a:solidFill>
                  <a:srgbClr val="4F81BC"/>
                </a:solidFill>
                <a:latin typeface="Calibri"/>
                <a:cs typeface="Calibri"/>
              </a:rPr>
              <a:t>Part</a:t>
            </a:r>
            <a:r>
              <a:rPr sz="1322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322" spc="-9" dirty="0">
                <a:solidFill>
                  <a:srgbClr val="4F81BC"/>
                </a:solidFill>
                <a:latin typeface="Calibri"/>
                <a:cs typeface="Calibri"/>
              </a:rPr>
              <a:t>II.</a:t>
            </a:r>
            <a:r>
              <a:rPr sz="1322" spc="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The</a:t>
            </a:r>
            <a:r>
              <a:rPr sz="1322" spc="9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network initiates</a:t>
            </a:r>
            <a:r>
              <a:rPr sz="1322" spc="19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the</a:t>
            </a:r>
            <a:r>
              <a:rPr sz="1322" spc="24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handoff </a:t>
            </a:r>
            <a:r>
              <a:rPr sz="1322" spc="-9" dirty="0">
                <a:latin typeface="Calibri"/>
                <a:cs typeface="Calibri"/>
              </a:rPr>
              <a:t>process </a:t>
            </a:r>
            <a:r>
              <a:rPr sz="1322" dirty="0">
                <a:latin typeface="Calibri"/>
                <a:cs typeface="Calibri"/>
              </a:rPr>
              <a:t>when</a:t>
            </a:r>
            <a:r>
              <a:rPr sz="1322" spc="5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some</a:t>
            </a:r>
            <a:r>
              <a:rPr sz="1322" spc="-14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handoff criteria</a:t>
            </a:r>
            <a:r>
              <a:rPr sz="1322" spc="5" dirty="0">
                <a:latin typeface="Calibri"/>
                <a:cs typeface="Calibri"/>
              </a:rPr>
              <a:t> </a:t>
            </a:r>
            <a:r>
              <a:rPr sz="1322" spc="-9" dirty="0">
                <a:latin typeface="Calibri"/>
                <a:cs typeface="Calibri"/>
              </a:rPr>
              <a:t>are</a:t>
            </a:r>
            <a:r>
              <a:rPr sz="1322" spc="5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met.</a:t>
            </a:r>
            <a:endParaRPr sz="1322">
              <a:latin typeface="Calibri"/>
              <a:cs typeface="Calibri"/>
            </a:endParaRPr>
          </a:p>
          <a:p>
            <a:pPr marL="443774" indent="-431780">
              <a:spcBef>
                <a:spcPts val="420"/>
              </a:spcBef>
              <a:buFont typeface="Arial MT"/>
              <a:buChar char="•"/>
              <a:tabLst>
                <a:tab pos="443174" algn="l"/>
                <a:tab pos="443774" algn="l"/>
              </a:tabLst>
            </a:pPr>
            <a:r>
              <a:rPr sz="1889" spc="-5" dirty="0">
                <a:solidFill>
                  <a:srgbClr val="036496"/>
                </a:solidFill>
                <a:latin typeface="Calibri"/>
                <a:cs typeface="Calibri"/>
              </a:rPr>
              <a:t>Mobile-Assisted</a:t>
            </a:r>
            <a:r>
              <a:rPr sz="1889" spc="5" dirty="0">
                <a:solidFill>
                  <a:srgbClr val="036496"/>
                </a:solidFill>
                <a:latin typeface="Calibri"/>
                <a:cs typeface="Calibri"/>
              </a:rPr>
              <a:t> </a:t>
            </a:r>
            <a:r>
              <a:rPr sz="1889" spc="-5" dirty="0">
                <a:solidFill>
                  <a:srgbClr val="036496"/>
                </a:solidFill>
                <a:latin typeface="Calibri"/>
                <a:cs typeface="Calibri"/>
              </a:rPr>
              <a:t>Handoff</a:t>
            </a:r>
            <a:r>
              <a:rPr sz="1889" spc="-28" dirty="0">
                <a:solidFill>
                  <a:srgbClr val="036496"/>
                </a:solidFill>
                <a:latin typeface="Calibri"/>
                <a:cs typeface="Calibri"/>
              </a:rPr>
              <a:t> </a:t>
            </a:r>
            <a:r>
              <a:rPr sz="1889" dirty="0">
                <a:solidFill>
                  <a:srgbClr val="036496"/>
                </a:solidFill>
                <a:latin typeface="Calibri"/>
                <a:cs typeface="Calibri"/>
              </a:rPr>
              <a:t>(MAHO).</a:t>
            </a:r>
            <a:endParaRPr sz="1889">
              <a:latin typeface="Calibri"/>
              <a:cs typeface="Calibri"/>
            </a:endParaRPr>
          </a:p>
          <a:p>
            <a:pPr marL="767009" lvl="1" indent="-324434">
              <a:spcBef>
                <a:spcPts val="349"/>
              </a:spcBef>
              <a:buFont typeface="Arial MT"/>
              <a:buChar char="–"/>
              <a:tabLst>
                <a:tab pos="767009" algn="l"/>
                <a:tab pos="767608" algn="l"/>
              </a:tabLst>
            </a:pPr>
            <a:r>
              <a:rPr sz="1322" dirty="0">
                <a:latin typeface="Calibri"/>
                <a:cs typeface="Calibri"/>
              </a:rPr>
              <a:t>MAHO</a:t>
            </a:r>
            <a:r>
              <a:rPr sz="1322" spc="-19" dirty="0">
                <a:latin typeface="Calibri"/>
                <a:cs typeface="Calibri"/>
              </a:rPr>
              <a:t> </a:t>
            </a:r>
            <a:r>
              <a:rPr sz="1322" dirty="0">
                <a:latin typeface="Calibri"/>
                <a:cs typeface="Calibri"/>
              </a:rPr>
              <a:t>is</a:t>
            </a:r>
            <a:r>
              <a:rPr sz="1322" spc="-5" dirty="0">
                <a:latin typeface="Calibri"/>
                <a:cs typeface="Calibri"/>
              </a:rPr>
              <a:t> used </a:t>
            </a:r>
            <a:r>
              <a:rPr sz="1322" dirty="0">
                <a:latin typeface="Calibri"/>
                <a:cs typeface="Calibri"/>
              </a:rPr>
              <a:t>in</a:t>
            </a:r>
            <a:r>
              <a:rPr sz="1322" spc="-14" dirty="0">
                <a:latin typeface="Calibri"/>
                <a:cs typeface="Calibri"/>
              </a:rPr>
              <a:t> </a:t>
            </a:r>
            <a:r>
              <a:rPr sz="1322" dirty="0">
                <a:latin typeface="Calibri"/>
                <a:cs typeface="Calibri"/>
              </a:rPr>
              <a:t>GSM</a:t>
            </a:r>
            <a:r>
              <a:rPr sz="1322" spc="-9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and IS-95.</a:t>
            </a:r>
            <a:endParaRPr sz="1322">
              <a:latin typeface="Calibri"/>
              <a:cs typeface="Calibri"/>
            </a:endParaRPr>
          </a:p>
          <a:p>
            <a:pPr marL="767009" lvl="1" indent="-324434">
              <a:spcBef>
                <a:spcPts val="321"/>
              </a:spcBef>
              <a:buFont typeface="Arial MT"/>
              <a:buChar char="–"/>
              <a:tabLst>
                <a:tab pos="767009" algn="l"/>
                <a:tab pos="767608" algn="l"/>
              </a:tabLst>
            </a:pPr>
            <a:r>
              <a:rPr sz="1322" spc="-9" dirty="0">
                <a:solidFill>
                  <a:srgbClr val="4F81BC"/>
                </a:solidFill>
                <a:latin typeface="Calibri"/>
                <a:cs typeface="Calibri"/>
              </a:rPr>
              <a:t>Part </a:t>
            </a:r>
            <a:r>
              <a:rPr sz="1322" spc="-5" dirty="0">
                <a:solidFill>
                  <a:srgbClr val="4F81BC"/>
                </a:solidFill>
                <a:latin typeface="Calibri"/>
                <a:cs typeface="Calibri"/>
              </a:rPr>
              <a:t>I.</a:t>
            </a:r>
            <a:r>
              <a:rPr sz="1322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The</a:t>
            </a:r>
            <a:r>
              <a:rPr sz="1322" spc="5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network</a:t>
            </a:r>
            <a:r>
              <a:rPr sz="1322" spc="-9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asks</a:t>
            </a:r>
            <a:r>
              <a:rPr sz="1322" spc="5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the</a:t>
            </a:r>
            <a:r>
              <a:rPr sz="1322" spc="9" dirty="0">
                <a:latin typeface="Calibri"/>
                <a:cs typeface="Calibri"/>
              </a:rPr>
              <a:t> </a:t>
            </a:r>
            <a:r>
              <a:rPr sz="1322" dirty="0">
                <a:latin typeface="Calibri"/>
                <a:cs typeface="Calibri"/>
              </a:rPr>
              <a:t>MS</a:t>
            </a:r>
            <a:r>
              <a:rPr sz="1322" spc="-14" dirty="0">
                <a:latin typeface="Calibri"/>
                <a:cs typeface="Calibri"/>
              </a:rPr>
              <a:t> </a:t>
            </a:r>
            <a:r>
              <a:rPr sz="1322" spc="-9" dirty="0">
                <a:latin typeface="Calibri"/>
                <a:cs typeface="Calibri"/>
              </a:rPr>
              <a:t>to</a:t>
            </a:r>
            <a:r>
              <a:rPr sz="1322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measure</a:t>
            </a:r>
            <a:r>
              <a:rPr sz="1322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the</a:t>
            </a:r>
            <a:r>
              <a:rPr sz="1322" spc="5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signal</a:t>
            </a:r>
            <a:r>
              <a:rPr sz="1322" spc="5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from</a:t>
            </a:r>
            <a:r>
              <a:rPr sz="1322" spc="-19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the</a:t>
            </a:r>
            <a:r>
              <a:rPr sz="1322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surrounding</a:t>
            </a:r>
            <a:r>
              <a:rPr sz="1322" spc="5" dirty="0">
                <a:latin typeface="Calibri"/>
                <a:cs typeface="Calibri"/>
              </a:rPr>
              <a:t> </a:t>
            </a:r>
            <a:r>
              <a:rPr sz="1322" dirty="0">
                <a:latin typeface="Calibri"/>
                <a:cs typeface="Calibri"/>
              </a:rPr>
              <a:t>BSs.</a:t>
            </a:r>
            <a:endParaRPr sz="1322">
              <a:latin typeface="Calibri"/>
              <a:cs typeface="Calibri"/>
            </a:endParaRPr>
          </a:p>
          <a:p>
            <a:pPr marL="767009" lvl="1" indent="-324434">
              <a:spcBef>
                <a:spcPts val="316"/>
              </a:spcBef>
              <a:buFont typeface="Arial MT"/>
              <a:buChar char="–"/>
              <a:tabLst>
                <a:tab pos="767009" algn="l"/>
                <a:tab pos="767608" algn="l"/>
              </a:tabLst>
            </a:pPr>
            <a:r>
              <a:rPr sz="1322" spc="-9" dirty="0">
                <a:solidFill>
                  <a:srgbClr val="4F81BC"/>
                </a:solidFill>
                <a:latin typeface="Calibri"/>
                <a:cs typeface="Calibri"/>
              </a:rPr>
              <a:t>Part</a:t>
            </a:r>
            <a:r>
              <a:rPr sz="1322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322" spc="-9" dirty="0">
                <a:solidFill>
                  <a:srgbClr val="4F81BC"/>
                </a:solidFill>
                <a:latin typeface="Calibri"/>
                <a:cs typeface="Calibri"/>
              </a:rPr>
              <a:t>II</a:t>
            </a:r>
            <a:r>
              <a:rPr sz="1322" spc="-9" dirty="0">
                <a:latin typeface="Calibri"/>
                <a:cs typeface="Calibri"/>
              </a:rPr>
              <a:t>.</a:t>
            </a:r>
            <a:r>
              <a:rPr sz="1322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The</a:t>
            </a:r>
            <a:r>
              <a:rPr sz="1322" spc="5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network</a:t>
            </a:r>
            <a:r>
              <a:rPr sz="1322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the</a:t>
            </a:r>
            <a:r>
              <a:rPr sz="1322" spc="19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handoff decision based</a:t>
            </a:r>
            <a:r>
              <a:rPr sz="1322" spc="19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on the</a:t>
            </a:r>
            <a:r>
              <a:rPr sz="1322" spc="5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reports</a:t>
            </a:r>
            <a:r>
              <a:rPr sz="1322" spc="5" dirty="0">
                <a:latin typeface="Calibri"/>
                <a:cs typeface="Calibri"/>
              </a:rPr>
              <a:t> </a:t>
            </a:r>
            <a:r>
              <a:rPr sz="1322" spc="-9" dirty="0">
                <a:latin typeface="Calibri"/>
                <a:cs typeface="Calibri"/>
              </a:rPr>
              <a:t>from</a:t>
            </a:r>
            <a:r>
              <a:rPr sz="1322" spc="-14" dirty="0">
                <a:latin typeface="Calibri"/>
                <a:cs typeface="Calibri"/>
              </a:rPr>
              <a:t> </a:t>
            </a:r>
            <a:r>
              <a:rPr sz="1322" spc="-5" dirty="0">
                <a:latin typeface="Calibri"/>
                <a:cs typeface="Calibri"/>
              </a:rPr>
              <a:t>the</a:t>
            </a:r>
            <a:r>
              <a:rPr sz="1322" spc="5" dirty="0">
                <a:latin typeface="Calibri"/>
                <a:cs typeface="Calibri"/>
              </a:rPr>
              <a:t> </a:t>
            </a:r>
            <a:r>
              <a:rPr sz="1322" dirty="0">
                <a:latin typeface="Calibri"/>
                <a:cs typeface="Calibri"/>
              </a:rPr>
              <a:t>MS.</a:t>
            </a:r>
            <a:endParaRPr sz="1322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7454193" y="5777222"/>
            <a:ext cx="242288" cy="157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82">
              <a:lnSpc>
                <a:spcPts val="1171"/>
              </a:lnSpc>
            </a:pPr>
            <a:fld id="{81D60167-4931-47E6-BA6A-407CBD079E47}" type="slidenum">
              <a:rPr dirty="0"/>
              <a:pPr marL="35982">
                <a:lnSpc>
                  <a:spcPts val="1171"/>
                </a:lnSpc>
              </a:pPr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64" y="71480"/>
            <a:ext cx="7626069" cy="592884"/>
          </a:xfrm>
          <a:prstGeom prst="rect">
            <a:avLst/>
          </a:prstGeom>
        </p:spPr>
        <p:txBody>
          <a:bodyPr vert="horz" wrap="square" lIns="0" tIns="11395" rIns="0" bIns="0" rtlCol="0">
            <a:spAutoFit/>
          </a:bodyPr>
          <a:lstStyle/>
          <a:p>
            <a:pPr marL="11994" algn="ctr">
              <a:spcBef>
                <a:spcPts val="90"/>
              </a:spcBef>
            </a:pPr>
            <a:r>
              <a:rPr sz="3778" spc="-14" dirty="0"/>
              <a:t>Inter-BS</a:t>
            </a:r>
            <a:r>
              <a:rPr sz="3778" spc="-33" dirty="0"/>
              <a:t> </a:t>
            </a:r>
            <a:r>
              <a:rPr sz="3778" spc="-5" dirty="0"/>
              <a:t>link</a:t>
            </a:r>
            <a:r>
              <a:rPr sz="3778" spc="-19" dirty="0"/>
              <a:t> </a:t>
            </a:r>
            <a:r>
              <a:rPr sz="3778" spc="-28" dirty="0"/>
              <a:t>transfer</a:t>
            </a:r>
            <a:endParaRPr sz="3778" dirty="0"/>
          </a:p>
        </p:txBody>
      </p:sp>
      <p:sp>
        <p:nvSpPr>
          <p:cNvPr id="3" name="object 3"/>
          <p:cNvSpPr/>
          <p:nvPr/>
        </p:nvSpPr>
        <p:spPr>
          <a:xfrm>
            <a:off x="1556367" y="1418827"/>
            <a:ext cx="939165" cy="503167"/>
          </a:xfrm>
          <a:custGeom>
            <a:avLst/>
            <a:gdLst/>
            <a:ahLst/>
            <a:cxnLst/>
            <a:rect l="l" t="t" r="r" b="b"/>
            <a:pathLst>
              <a:path w="994410" h="532764">
                <a:moveTo>
                  <a:pt x="495768" y="0"/>
                </a:moveTo>
                <a:lnTo>
                  <a:pt x="437097" y="2108"/>
                </a:lnTo>
                <a:lnTo>
                  <a:pt x="376455" y="8012"/>
                </a:lnTo>
                <a:lnTo>
                  <a:pt x="319754" y="17291"/>
                </a:lnTo>
                <a:lnTo>
                  <a:pt x="265006" y="30364"/>
                </a:lnTo>
                <a:lnTo>
                  <a:pt x="213820" y="46643"/>
                </a:lnTo>
                <a:lnTo>
                  <a:pt x="166559" y="66886"/>
                </a:lnTo>
                <a:lnTo>
                  <a:pt x="124828" y="89238"/>
                </a:lnTo>
                <a:lnTo>
                  <a:pt x="87022" y="114542"/>
                </a:lnTo>
                <a:lnTo>
                  <a:pt x="56701" y="141955"/>
                </a:lnTo>
                <a:lnTo>
                  <a:pt x="32290" y="171476"/>
                </a:lnTo>
                <a:lnTo>
                  <a:pt x="3545" y="234315"/>
                </a:lnTo>
                <a:lnTo>
                  <a:pt x="0" y="265692"/>
                </a:lnTo>
                <a:lnTo>
                  <a:pt x="3545" y="298165"/>
                </a:lnTo>
                <a:lnTo>
                  <a:pt x="32290" y="361004"/>
                </a:lnTo>
                <a:lnTo>
                  <a:pt x="87022" y="417938"/>
                </a:lnTo>
                <a:lnTo>
                  <a:pt x="124828" y="443242"/>
                </a:lnTo>
                <a:lnTo>
                  <a:pt x="166559" y="465594"/>
                </a:lnTo>
                <a:lnTo>
                  <a:pt x="213820" y="484825"/>
                </a:lnTo>
                <a:lnTo>
                  <a:pt x="265006" y="502116"/>
                </a:lnTo>
                <a:lnTo>
                  <a:pt x="319754" y="515190"/>
                </a:lnTo>
                <a:lnTo>
                  <a:pt x="376455" y="524468"/>
                </a:lnTo>
                <a:lnTo>
                  <a:pt x="437097" y="530372"/>
                </a:lnTo>
                <a:lnTo>
                  <a:pt x="495768" y="532481"/>
                </a:lnTo>
                <a:lnTo>
                  <a:pt x="556410" y="530372"/>
                </a:lnTo>
                <a:lnTo>
                  <a:pt x="615081" y="524468"/>
                </a:lnTo>
                <a:lnTo>
                  <a:pt x="671799" y="515190"/>
                </a:lnTo>
                <a:lnTo>
                  <a:pt x="726924" y="502116"/>
                </a:lnTo>
                <a:lnTo>
                  <a:pt x="778110" y="484825"/>
                </a:lnTo>
                <a:lnTo>
                  <a:pt x="825372" y="465594"/>
                </a:lnTo>
                <a:lnTo>
                  <a:pt x="868616" y="443242"/>
                </a:lnTo>
                <a:lnTo>
                  <a:pt x="904862" y="417938"/>
                </a:lnTo>
                <a:lnTo>
                  <a:pt x="936853" y="389513"/>
                </a:lnTo>
                <a:lnTo>
                  <a:pt x="978615" y="329627"/>
                </a:lnTo>
                <a:lnTo>
                  <a:pt x="993901" y="265692"/>
                </a:lnTo>
                <a:lnTo>
                  <a:pt x="989961" y="234315"/>
                </a:lnTo>
                <a:lnTo>
                  <a:pt x="961595" y="171476"/>
                </a:lnTo>
                <a:lnTo>
                  <a:pt x="936853" y="141955"/>
                </a:lnTo>
                <a:lnTo>
                  <a:pt x="904862" y="114542"/>
                </a:lnTo>
                <a:lnTo>
                  <a:pt x="868616" y="89238"/>
                </a:lnTo>
                <a:lnTo>
                  <a:pt x="825372" y="66886"/>
                </a:lnTo>
                <a:lnTo>
                  <a:pt x="778110" y="46643"/>
                </a:lnTo>
                <a:lnTo>
                  <a:pt x="726924" y="30364"/>
                </a:lnTo>
                <a:lnTo>
                  <a:pt x="671799" y="17291"/>
                </a:lnTo>
                <a:lnTo>
                  <a:pt x="615081" y="8012"/>
                </a:lnTo>
                <a:lnTo>
                  <a:pt x="556410" y="2108"/>
                </a:lnTo>
                <a:lnTo>
                  <a:pt x="495768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 sz="1700"/>
          </a:p>
        </p:txBody>
      </p:sp>
      <p:sp>
        <p:nvSpPr>
          <p:cNvPr id="4" name="object 4"/>
          <p:cNvSpPr txBox="1"/>
          <p:nvPr/>
        </p:nvSpPr>
        <p:spPr>
          <a:xfrm>
            <a:off x="1834084" y="1590698"/>
            <a:ext cx="404213" cy="127820"/>
          </a:xfrm>
          <a:prstGeom prst="rect">
            <a:avLst/>
          </a:prstGeom>
        </p:spPr>
        <p:txBody>
          <a:bodyPr vert="horz" wrap="square" lIns="0" tIns="11395" rIns="0" bIns="0" rtlCol="0">
            <a:spAutoFit/>
          </a:bodyPr>
          <a:lstStyle/>
          <a:p>
            <a:pPr marL="11994">
              <a:spcBef>
                <a:spcPts val="90"/>
              </a:spcBef>
            </a:pPr>
            <a:r>
              <a:rPr sz="756" b="1" spc="463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756" b="1" spc="-7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6" b="1" spc="386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756" b="1" spc="33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75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956" y="2389096"/>
            <a:ext cx="334645" cy="359833"/>
          </a:xfrm>
          <a:custGeom>
            <a:avLst/>
            <a:gdLst/>
            <a:ahLst/>
            <a:cxnLst/>
            <a:rect l="l" t="t" r="r" b="b"/>
            <a:pathLst>
              <a:path w="354330" h="381000">
                <a:moveTo>
                  <a:pt x="176014" y="0"/>
                </a:moveTo>
                <a:lnTo>
                  <a:pt x="0" y="380403"/>
                </a:lnTo>
              </a:path>
              <a:path w="354330" h="381000">
                <a:moveTo>
                  <a:pt x="176014" y="0"/>
                </a:moveTo>
                <a:lnTo>
                  <a:pt x="354014" y="380403"/>
                </a:lnTo>
              </a:path>
              <a:path w="354330" h="381000">
                <a:moveTo>
                  <a:pt x="0" y="380403"/>
                </a:moveTo>
                <a:lnTo>
                  <a:pt x="354014" y="380403"/>
                </a:lnTo>
              </a:path>
              <a:path w="354330" h="381000">
                <a:moveTo>
                  <a:pt x="144117" y="71104"/>
                </a:moveTo>
                <a:lnTo>
                  <a:pt x="210275" y="71104"/>
                </a:lnTo>
              </a:path>
              <a:path w="354330" h="381000">
                <a:moveTo>
                  <a:pt x="98447" y="168524"/>
                </a:moveTo>
                <a:lnTo>
                  <a:pt x="164604" y="169537"/>
                </a:lnTo>
                <a:lnTo>
                  <a:pt x="255567" y="167428"/>
                </a:lnTo>
              </a:path>
              <a:path w="354330" h="381000">
                <a:moveTo>
                  <a:pt x="20865" y="332748"/>
                </a:moveTo>
                <a:lnTo>
                  <a:pt x="333149" y="333844"/>
                </a:lnTo>
              </a:path>
              <a:path w="354330" h="381000">
                <a:moveTo>
                  <a:pt x="144117" y="72116"/>
                </a:moveTo>
                <a:lnTo>
                  <a:pt x="250051" y="168524"/>
                </a:lnTo>
              </a:path>
              <a:path w="354330" h="381000">
                <a:moveTo>
                  <a:pt x="204381" y="71104"/>
                </a:moveTo>
                <a:lnTo>
                  <a:pt x="100417" y="168524"/>
                </a:lnTo>
              </a:path>
              <a:path w="354330" h="381000">
                <a:moveTo>
                  <a:pt x="246111" y="168524"/>
                </a:moveTo>
                <a:lnTo>
                  <a:pt x="26774" y="332748"/>
                </a:lnTo>
              </a:path>
              <a:path w="354330" h="381000">
                <a:moveTo>
                  <a:pt x="102387" y="168524"/>
                </a:moveTo>
                <a:lnTo>
                  <a:pt x="325664" y="333844"/>
                </a:lnTo>
              </a:path>
            </a:pathLst>
          </a:custGeom>
          <a:ln w="8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00"/>
          </a:p>
        </p:txBody>
      </p:sp>
      <p:sp>
        <p:nvSpPr>
          <p:cNvPr id="6" name="object 6"/>
          <p:cNvSpPr/>
          <p:nvPr/>
        </p:nvSpPr>
        <p:spPr>
          <a:xfrm>
            <a:off x="2629005" y="2389096"/>
            <a:ext cx="334645" cy="359833"/>
          </a:xfrm>
          <a:custGeom>
            <a:avLst/>
            <a:gdLst/>
            <a:ahLst/>
            <a:cxnLst/>
            <a:rect l="l" t="t" r="r" b="b"/>
            <a:pathLst>
              <a:path w="354330" h="381000">
                <a:moveTo>
                  <a:pt x="177921" y="0"/>
                </a:moveTo>
                <a:lnTo>
                  <a:pt x="0" y="380403"/>
                </a:lnTo>
              </a:path>
              <a:path w="354330" h="381000">
                <a:moveTo>
                  <a:pt x="177921" y="0"/>
                </a:moveTo>
                <a:lnTo>
                  <a:pt x="353951" y="380403"/>
                </a:lnTo>
              </a:path>
              <a:path w="354330" h="381000">
                <a:moveTo>
                  <a:pt x="0" y="380403"/>
                </a:moveTo>
                <a:lnTo>
                  <a:pt x="353951" y="380403"/>
                </a:lnTo>
              </a:path>
              <a:path w="354330" h="381000">
                <a:moveTo>
                  <a:pt x="144039" y="71104"/>
                </a:moveTo>
                <a:lnTo>
                  <a:pt x="210227" y="71104"/>
                </a:lnTo>
              </a:path>
              <a:path w="354330" h="381000">
                <a:moveTo>
                  <a:pt x="98337" y="168524"/>
                </a:moveTo>
                <a:lnTo>
                  <a:pt x="164526" y="169537"/>
                </a:lnTo>
                <a:lnTo>
                  <a:pt x="255456" y="167428"/>
                </a:lnTo>
              </a:path>
              <a:path w="354330" h="381000">
                <a:moveTo>
                  <a:pt x="20802" y="332748"/>
                </a:moveTo>
                <a:lnTo>
                  <a:pt x="333149" y="333844"/>
                </a:lnTo>
              </a:path>
              <a:path w="354330" h="381000">
                <a:moveTo>
                  <a:pt x="144039" y="72116"/>
                </a:moveTo>
                <a:lnTo>
                  <a:pt x="249941" y="168524"/>
                </a:lnTo>
              </a:path>
              <a:path w="354330" h="381000">
                <a:moveTo>
                  <a:pt x="204239" y="71104"/>
                </a:moveTo>
                <a:lnTo>
                  <a:pt x="100386" y="168524"/>
                </a:lnTo>
              </a:path>
              <a:path w="354330" h="381000">
                <a:moveTo>
                  <a:pt x="248049" y="168524"/>
                </a:moveTo>
                <a:lnTo>
                  <a:pt x="26317" y="332748"/>
                </a:lnTo>
              </a:path>
              <a:path w="354330" h="381000">
                <a:moveTo>
                  <a:pt x="102277" y="168524"/>
                </a:moveTo>
                <a:lnTo>
                  <a:pt x="327633" y="333844"/>
                </a:lnTo>
              </a:path>
            </a:pathLst>
          </a:custGeom>
          <a:ln w="8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00"/>
          </a:p>
        </p:txBody>
      </p:sp>
      <p:grpSp>
        <p:nvGrpSpPr>
          <p:cNvPr id="7" name="object 7"/>
          <p:cNvGrpSpPr/>
          <p:nvPr/>
        </p:nvGrpSpPr>
        <p:grpSpPr>
          <a:xfrm>
            <a:off x="1958391" y="2843162"/>
            <a:ext cx="234491" cy="264478"/>
            <a:chOff x="2073590" y="3003683"/>
            <a:chExt cx="248285" cy="280035"/>
          </a:xfrm>
        </p:grpSpPr>
        <p:sp>
          <p:nvSpPr>
            <p:cNvPr id="8" name="object 8"/>
            <p:cNvSpPr/>
            <p:nvPr/>
          </p:nvSpPr>
          <p:spPr>
            <a:xfrm>
              <a:off x="2073590" y="3070739"/>
              <a:ext cx="248285" cy="213360"/>
            </a:xfrm>
            <a:custGeom>
              <a:avLst/>
              <a:gdLst/>
              <a:ahLst/>
              <a:cxnLst/>
              <a:rect l="l" t="t" r="r" b="b"/>
              <a:pathLst>
                <a:path w="248285" h="213360">
                  <a:moveTo>
                    <a:pt x="248081" y="0"/>
                  </a:moveTo>
                  <a:lnTo>
                    <a:pt x="0" y="0"/>
                  </a:lnTo>
                  <a:lnTo>
                    <a:pt x="0" y="212975"/>
                  </a:lnTo>
                  <a:lnTo>
                    <a:pt x="248081" y="212975"/>
                  </a:lnTo>
                  <a:lnTo>
                    <a:pt x="2480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9" name="object 9"/>
            <p:cNvSpPr/>
            <p:nvPr/>
          </p:nvSpPr>
          <p:spPr>
            <a:xfrm>
              <a:off x="2098411" y="3087018"/>
              <a:ext cx="199390" cy="62865"/>
            </a:xfrm>
            <a:custGeom>
              <a:avLst/>
              <a:gdLst/>
              <a:ahLst/>
              <a:cxnLst/>
              <a:rect l="l" t="t" r="r" b="b"/>
              <a:pathLst>
                <a:path w="199389" h="62864">
                  <a:moveTo>
                    <a:pt x="198865" y="0"/>
                  </a:moveTo>
                  <a:lnTo>
                    <a:pt x="0" y="0"/>
                  </a:lnTo>
                  <a:lnTo>
                    <a:pt x="0" y="62838"/>
                  </a:lnTo>
                  <a:lnTo>
                    <a:pt x="198865" y="62838"/>
                  </a:lnTo>
                  <a:lnTo>
                    <a:pt x="1988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2098411" y="3087018"/>
              <a:ext cx="199390" cy="62865"/>
            </a:xfrm>
            <a:custGeom>
              <a:avLst/>
              <a:gdLst/>
              <a:ahLst/>
              <a:cxnLst/>
              <a:rect l="l" t="t" r="r" b="b"/>
              <a:pathLst>
                <a:path w="199389" h="62864">
                  <a:moveTo>
                    <a:pt x="0" y="62838"/>
                  </a:moveTo>
                  <a:lnTo>
                    <a:pt x="198865" y="62838"/>
                  </a:lnTo>
                  <a:lnTo>
                    <a:pt x="198865" y="0"/>
                  </a:lnTo>
                  <a:lnTo>
                    <a:pt x="0" y="0"/>
                  </a:lnTo>
                  <a:lnTo>
                    <a:pt x="0" y="6283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109820" y="3162888"/>
              <a:ext cx="174625" cy="106680"/>
            </a:xfrm>
            <a:custGeom>
              <a:avLst/>
              <a:gdLst/>
              <a:ahLst/>
              <a:cxnLst/>
              <a:rect l="l" t="t" r="r" b="b"/>
              <a:pathLst>
                <a:path w="174625" h="106679">
                  <a:moveTo>
                    <a:pt x="0" y="106487"/>
                  </a:moveTo>
                  <a:lnTo>
                    <a:pt x="174060" y="106487"/>
                  </a:lnTo>
                  <a:lnTo>
                    <a:pt x="174060" y="0"/>
                  </a:lnTo>
                  <a:lnTo>
                    <a:pt x="0" y="0"/>
                  </a:lnTo>
                  <a:lnTo>
                    <a:pt x="0" y="106487"/>
                  </a:lnTo>
                  <a:close/>
                </a:path>
                <a:path w="174625" h="106679">
                  <a:moveTo>
                    <a:pt x="0" y="27454"/>
                  </a:moveTo>
                  <a:lnTo>
                    <a:pt x="174060" y="27454"/>
                  </a:lnTo>
                </a:path>
                <a:path w="174625" h="106679">
                  <a:moveTo>
                    <a:pt x="0" y="53771"/>
                  </a:moveTo>
                  <a:lnTo>
                    <a:pt x="174060" y="53771"/>
                  </a:lnTo>
                </a:path>
                <a:path w="174625" h="106679">
                  <a:moveTo>
                    <a:pt x="0" y="80171"/>
                  </a:moveTo>
                  <a:lnTo>
                    <a:pt x="174060" y="80171"/>
                  </a:lnTo>
                </a:path>
                <a:path w="174625" h="106679">
                  <a:moveTo>
                    <a:pt x="51201" y="42"/>
                  </a:moveTo>
                  <a:lnTo>
                    <a:pt x="51201" y="106487"/>
                  </a:lnTo>
                </a:path>
                <a:path w="174625" h="106679">
                  <a:moveTo>
                    <a:pt x="111449" y="42"/>
                  </a:moveTo>
                  <a:lnTo>
                    <a:pt x="111449" y="10648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2085015" y="3003683"/>
              <a:ext cx="25400" cy="40005"/>
            </a:xfrm>
            <a:custGeom>
              <a:avLst/>
              <a:gdLst/>
              <a:ahLst/>
              <a:cxnLst/>
              <a:rect l="l" t="t" r="r" b="b"/>
              <a:pathLst>
                <a:path w="25400" h="40005">
                  <a:moveTo>
                    <a:pt x="24808" y="0"/>
                  </a:moveTo>
                  <a:lnTo>
                    <a:pt x="0" y="0"/>
                  </a:lnTo>
                  <a:lnTo>
                    <a:pt x="0" y="39642"/>
                  </a:lnTo>
                  <a:lnTo>
                    <a:pt x="24808" y="39642"/>
                  </a:lnTo>
                  <a:lnTo>
                    <a:pt x="248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098411" y="3043326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-32093" y="13706"/>
                  </a:moveTo>
                  <a:lnTo>
                    <a:pt x="32093" y="13706"/>
                  </a:lnTo>
                </a:path>
              </a:pathLst>
            </a:custGeom>
            <a:ln w="27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75759" y="2769120"/>
            <a:ext cx="555943" cy="127820"/>
          </a:xfrm>
          <a:prstGeom prst="rect">
            <a:avLst/>
          </a:prstGeom>
        </p:spPr>
        <p:txBody>
          <a:bodyPr vert="horz" wrap="square" lIns="0" tIns="11395" rIns="0" bIns="0" rtlCol="0">
            <a:spAutoFit/>
          </a:bodyPr>
          <a:lstStyle/>
          <a:p>
            <a:pPr marL="11994">
              <a:spcBef>
                <a:spcPts val="90"/>
              </a:spcBef>
            </a:pPr>
            <a:r>
              <a:rPr sz="756" spc="321" dirty="0">
                <a:latin typeface="Times New Roman"/>
                <a:cs typeface="Times New Roman"/>
              </a:rPr>
              <a:t>Old</a:t>
            </a:r>
            <a:r>
              <a:rPr sz="756" spc="99" dirty="0">
                <a:latin typeface="Times New Roman"/>
                <a:cs typeface="Times New Roman"/>
              </a:rPr>
              <a:t> </a:t>
            </a:r>
            <a:r>
              <a:rPr sz="756" spc="397" dirty="0">
                <a:latin typeface="Times New Roman"/>
                <a:cs typeface="Times New Roman"/>
              </a:rPr>
              <a:t>BS</a:t>
            </a:r>
            <a:endParaRPr sz="756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18779" y="2776688"/>
            <a:ext cx="629708" cy="127820"/>
          </a:xfrm>
          <a:prstGeom prst="rect">
            <a:avLst/>
          </a:prstGeom>
        </p:spPr>
        <p:txBody>
          <a:bodyPr vert="horz" wrap="square" lIns="0" tIns="11395" rIns="0" bIns="0" rtlCol="0">
            <a:spAutoFit/>
          </a:bodyPr>
          <a:lstStyle/>
          <a:p>
            <a:pPr marL="11994">
              <a:spcBef>
                <a:spcPts val="90"/>
              </a:spcBef>
            </a:pPr>
            <a:r>
              <a:rPr sz="756" spc="410" dirty="0">
                <a:latin typeface="Times New Roman"/>
                <a:cs typeface="Times New Roman"/>
              </a:rPr>
              <a:t>New</a:t>
            </a:r>
            <a:r>
              <a:rPr sz="756" spc="123" dirty="0">
                <a:latin typeface="Times New Roman"/>
                <a:cs typeface="Times New Roman"/>
              </a:rPr>
              <a:t> </a:t>
            </a:r>
            <a:r>
              <a:rPr sz="756" spc="392" dirty="0">
                <a:latin typeface="Times New Roman"/>
                <a:cs typeface="Times New Roman"/>
              </a:rPr>
              <a:t>BS</a:t>
            </a:r>
            <a:endParaRPr sz="756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20063" y="2999297"/>
            <a:ext cx="85760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0" y="0"/>
                </a:moveTo>
                <a:lnTo>
                  <a:pt x="90583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00"/>
          </a:p>
        </p:txBody>
      </p:sp>
      <p:sp>
        <p:nvSpPr>
          <p:cNvPr id="17" name="object 17"/>
          <p:cNvSpPr/>
          <p:nvPr/>
        </p:nvSpPr>
        <p:spPr>
          <a:xfrm>
            <a:off x="1159539" y="2999297"/>
            <a:ext cx="85760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0" y="0"/>
                </a:moveTo>
                <a:lnTo>
                  <a:pt x="90568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00"/>
          </a:p>
        </p:txBody>
      </p:sp>
      <p:sp>
        <p:nvSpPr>
          <p:cNvPr id="18" name="object 18"/>
          <p:cNvSpPr/>
          <p:nvPr/>
        </p:nvSpPr>
        <p:spPr>
          <a:xfrm>
            <a:off x="1298999" y="2999297"/>
            <a:ext cx="85760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0" y="0"/>
                </a:moveTo>
                <a:lnTo>
                  <a:pt x="90568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00"/>
          </a:p>
        </p:txBody>
      </p:sp>
      <p:sp>
        <p:nvSpPr>
          <p:cNvPr id="19" name="object 19"/>
          <p:cNvSpPr/>
          <p:nvPr/>
        </p:nvSpPr>
        <p:spPr>
          <a:xfrm>
            <a:off x="1438474" y="2999297"/>
            <a:ext cx="85760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0" y="0"/>
                </a:moveTo>
                <a:lnTo>
                  <a:pt x="90568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00"/>
          </a:p>
        </p:txBody>
      </p:sp>
      <p:sp>
        <p:nvSpPr>
          <p:cNvPr id="20" name="object 20"/>
          <p:cNvSpPr/>
          <p:nvPr/>
        </p:nvSpPr>
        <p:spPr>
          <a:xfrm>
            <a:off x="1577934" y="2999297"/>
            <a:ext cx="85760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0" y="0"/>
                </a:moveTo>
                <a:lnTo>
                  <a:pt x="90568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00"/>
          </a:p>
        </p:txBody>
      </p:sp>
      <p:grpSp>
        <p:nvGrpSpPr>
          <p:cNvPr id="21" name="object 21"/>
          <p:cNvGrpSpPr/>
          <p:nvPr/>
        </p:nvGrpSpPr>
        <p:grpSpPr>
          <a:xfrm>
            <a:off x="1717394" y="2973407"/>
            <a:ext cx="173320" cy="52175"/>
            <a:chOff x="1818417" y="3141590"/>
            <a:chExt cx="183515" cy="55244"/>
          </a:xfrm>
        </p:grpSpPr>
        <p:sp>
          <p:nvSpPr>
            <p:cNvPr id="22" name="object 22"/>
            <p:cNvSpPr/>
            <p:nvPr/>
          </p:nvSpPr>
          <p:spPr>
            <a:xfrm>
              <a:off x="1818417" y="3169003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322" y="0"/>
                  </a:lnTo>
                </a:path>
              </a:pathLst>
            </a:custGeom>
            <a:ln w="6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848344" y="3141590"/>
              <a:ext cx="153670" cy="55244"/>
            </a:xfrm>
            <a:custGeom>
              <a:avLst/>
              <a:gdLst/>
              <a:ahLst/>
              <a:cxnLst/>
              <a:rect l="l" t="t" r="r" b="b"/>
              <a:pathLst>
                <a:path w="153669" h="55244">
                  <a:moveTo>
                    <a:pt x="0" y="0"/>
                  </a:moveTo>
                  <a:lnTo>
                    <a:pt x="0" y="54825"/>
                  </a:lnTo>
                  <a:lnTo>
                    <a:pt x="153589" y="27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</p:grpSp>
      <p:sp>
        <p:nvSpPr>
          <p:cNvPr id="24" name="object 24"/>
          <p:cNvSpPr/>
          <p:nvPr/>
        </p:nvSpPr>
        <p:spPr>
          <a:xfrm>
            <a:off x="5578954" y="1418827"/>
            <a:ext cx="939165" cy="503167"/>
          </a:xfrm>
          <a:custGeom>
            <a:avLst/>
            <a:gdLst/>
            <a:ahLst/>
            <a:cxnLst/>
            <a:rect l="l" t="t" r="r" b="b"/>
            <a:pathLst>
              <a:path w="994409" h="532764">
                <a:moveTo>
                  <a:pt x="495784" y="0"/>
                </a:moveTo>
                <a:lnTo>
                  <a:pt x="437002" y="2108"/>
                </a:lnTo>
                <a:lnTo>
                  <a:pt x="378378" y="8012"/>
                </a:lnTo>
                <a:lnTo>
                  <a:pt x="319754" y="17291"/>
                </a:lnTo>
                <a:lnTo>
                  <a:pt x="265069" y="30364"/>
                </a:lnTo>
                <a:lnTo>
                  <a:pt x="213852" y="46643"/>
                </a:lnTo>
                <a:lnTo>
                  <a:pt x="166574" y="66886"/>
                </a:lnTo>
                <a:lnTo>
                  <a:pt x="124812" y="89238"/>
                </a:lnTo>
                <a:lnTo>
                  <a:pt x="86990" y="114542"/>
                </a:lnTo>
                <a:lnTo>
                  <a:pt x="56733" y="141955"/>
                </a:lnTo>
                <a:lnTo>
                  <a:pt x="32306" y="171476"/>
                </a:lnTo>
                <a:lnTo>
                  <a:pt x="3939" y="234315"/>
                </a:lnTo>
                <a:lnTo>
                  <a:pt x="0" y="265692"/>
                </a:lnTo>
                <a:lnTo>
                  <a:pt x="3939" y="298165"/>
                </a:lnTo>
                <a:lnTo>
                  <a:pt x="32306" y="361004"/>
                </a:lnTo>
                <a:lnTo>
                  <a:pt x="86990" y="417938"/>
                </a:lnTo>
                <a:lnTo>
                  <a:pt x="124812" y="443242"/>
                </a:lnTo>
                <a:lnTo>
                  <a:pt x="166574" y="465594"/>
                </a:lnTo>
                <a:lnTo>
                  <a:pt x="213852" y="484825"/>
                </a:lnTo>
                <a:lnTo>
                  <a:pt x="265069" y="502116"/>
                </a:lnTo>
                <a:lnTo>
                  <a:pt x="319754" y="515190"/>
                </a:lnTo>
                <a:lnTo>
                  <a:pt x="378378" y="524468"/>
                </a:lnTo>
                <a:lnTo>
                  <a:pt x="437002" y="530372"/>
                </a:lnTo>
                <a:lnTo>
                  <a:pt x="495784" y="532481"/>
                </a:lnTo>
                <a:lnTo>
                  <a:pt x="556457" y="530372"/>
                </a:lnTo>
                <a:lnTo>
                  <a:pt x="615081" y="524468"/>
                </a:lnTo>
                <a:lnTo>
                  <a:pt x="673706" y="515190"/>
                </a:lnTo>
                <a:lnTo>
                  <a:pt x="726972" y="502116"/>
                </a:lnTo>
                <a:lnTo>
                  <a:pt x="780080" y="484825"/>
                </a:lnTo>
                <a:lnTo>
                  <a:pt x="827358" y="465594"/>
                </a:lnTo>
                <a:lnTo>
                  <a:pt x="868647" y="443242"/>
                </a:lnTo>
                <a:lnTo>
                  <a:pt x="906942" y="417938"/>
                </a:lnTo>
                <a:lnTo>
                  <a:pt x="937200" y="389513"/>
                </a:lnTo>
                <a:lnTo>
                  <a:pt x="978489" y="329627"/>
                </a:lnTo>
                <a:lnTo>
                  <a:pt x="993933" y="265692"/>
                </a:lnTo>
                <a:lnTo>
                  <a:pt x="989993" y="234315"/>
                </a:lnTo>
                <a:lnTo>
                  <a:pt x="961626" y="171476"/>
                </a:lnTo>
                <a:lnTo>
                  <a:pt x="937200" y="141955"/>
                </a:lnTo>
                <a:lnTo>
                  <a:pt x="906942" y="114542"/>
                </a:lnTo>
                <a:lnTo>
                  <a:pt x="868647" y="89238"/>
                </a:lnTo>
                <a:lnTo>
                  <a:pt x="827358" y="66886"/>
                </a:lnTo>
                <a:lnTo>
                  <a:pt x="780080" y="46643"/>
                </a:lnTo>
                <a:lnTo>
                  <a:pt x="726972" y="30364"/>
                </a:lnTo>
                <a:lnTo>
                  <a:pt x="673706" y="17291"/>
                </a:lnTo>
                <a:lnTo>
                  <a:pt x="615081" y="8012"/>
                </a:lnTo>
                <a:lnTo>
                  <a:pt x="556457" y="2108"/>
                </a:lnTo>
                <a:lnTo>
                  <a:pt x="495784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 sz="1700"/>
          </a:p>
        </p:txBody>
      </p:sp>
      <p:sp>
        <p:nvSpPr>
          <p:cNvPr id="25" name="object 25"/>
          <p:cNvSpPr txBox="1"/>
          <p:nvPr/>
        </p:nvSpPr>
        <p:spPr>
          <a:xfrm>
            <a:off x="5856596" y="1590698"/>
            <a:ext cx="404213" cy="127820"/>
          </a:xfrm>
          <a:prstGeom prst="rect">
            <a:avLst/>
          </a:prstGeom>
        </p:spPr>
        <p:txBody>
          <a:bodyPr vert="horz" wrap="square" lIns="0" tIns="11395" rIns="0" bIns="0" rtlCol="0">
            <a:spAutoFit/>
          </a:bodyPr>
          <a:lstStyle/>
          <a:p>
            <a:pPr marL="11994">
              <a:spcBef>
                <a:spcPts val="90"/>
              </a:spcBef>
            </a:pPr>
            <a:r>
              <a:rPr sz="756" b="1" spc="463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756" b="1" spc="-7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6" b="1" spc="386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756" b="1" spc="33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756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176499" y="2389096"/>
            <a:ext cx="334645" cy="359833"/>
          </a:xfrm>
          <a:custGeom>
            <a:avLst/>
            <a:gdLst/>
            <a:ahLst/>
            <a:cxnLst/>
            <a:rect l="l" t="t" r="r" b="b"/>
            <a:pathLst>
              <a:path w="354329" h="381000">
                <a:moveTo>
                  <a:pt x="178079" y="0"/>
                </a:moveTo>
                <a:lnTo>
                  <a:pt x="0" y="380403"/>
                </a:lnTo>
              </a:path>
              <a:path w="354329" h="381000">
                <a:moveTo>
                  <a:pt x="178079" y="0"/>
                </a:moveTo>
                <a:lnTo>
                  <a:pt x="354109" y="380403"/>
                </a:lnTo>
              </a:path>
              <a:path w="354329" h="381000">
                <a:moveTo>
                  <a:pt x="0" y="380403"/>
                </a:moveTo>
                <a:lnTo>
                  <a:pt x="354109" y="380403"/>
                </a:lnTo>
              </a:path>
              <a:path w="354329" h="381000">
                <a:moveTo>
                  <a:pt x="144196" y="71104"/>
                </a:moveTo>
                <a:lnTo>
                  <a:pt x="210385" y="71104"/>
                </a:lnTo>
              </a:path>
              <a:path w="354329" h="381000">
                <a:moveTo>
                  <a:pt x="98495" y="168524"/>
                </a:moveTo>
                <a:lnTo>
                  <a:pt x="164998" y="169537"/>
                </a:lnTo>
                <a:lnTo>
                  <a:pt x="255614" y="167428"/>
                </a:lnTo>
              </a:path>
              <a:path w="354329" h="381000">
                <a:moveTo>
                  <a:pt x="20959" y="332748"/>
                </a:moveTo>
                <a:lnTo>
                  <a:pt x="333149" y="333844"/>
                </a:lnTo>
              </a:path>
              <a:path w="354329" h="381000">
                <a:moveTo>
                  <a:pt x="144196" y="72116"/>
                </a:moveTo>
                <a:lnTo>
                  <a:pt x="250098" y="168524"/>
                </a:lnTo>
              </a:path>
              <a:path w="354329" h="381000">
                <a:moveTo>
                  <a:pt x="204869" y="71104"/>
                </a:moveTo>
                <a:lnTo>
                  <a:pt x="102434" y="168524"/>
                </a:lnTo>
              </a:path>
              <a:path w="354329" h="381000">
                <a:moveTo>
                  <a:pt x="248049" y="168524"/>
                </a:moveTo>
                <a:lnTo>
                  <a:pt x="28366" y="332748"/>
                </a:lnTo>
              </a:path>
              <a:path w="354329" h="381000">
                <a:moveTo>
                  <a:pt x="104325" y="168524"/>
                </a:moveTo>
                <a:lnTo>
                  <a:pt x="327633" y="333844"/>
                </a:lnTo>
              </a:path>
            </a:pathLst>
          </a:custGeom>
          <a:ln w="8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00"/>
          </a:p>
        </p:txBody>
      </p:sp>
      <p:sp>
        <p:nvSpPr>
          <p:cNvPr id="27" name="object 27"/>
          <p:cNvSpPr/>
          <p:nvPr/>
        </p:nvSpPr>
        <p:spPr>
          <a:xfrm>
            <a:off x="6651473" y="2389096"/>
            <a:ext cx="336444" cy="359833"/>
          </a:xfrm>
          <a:custGeom>
            <a:avLst/>
            <a:gdLst/>
            <a:ahLst/>
            <a:cxnLst/>
            <a:rect l="l" t="t" r="r" b="b"/>
            <a:pathLst>
              <a:path w="356234" h="381000">
                <a:moveTo>
                  <a:pt x="178079" y="0"/>
                </a:moveTo>
                <a:lnTo>
                  <a:pt x="0" y="380403"/>
                </a:lnTo>
              </a:path>
              <a:path w="356234" h="381000">
                <a:moveTo>
                  <a:pt x="178079" y="0"/>
                </a:moveTo>
                <a:lnTo>
                  <a:pt x="356000" y="380403"/>
                </a:lnTo>
              </a:path>
              <a:path w="356234" h="381000">
                <a:moveTo>
                  <a:pt x="0" y="380403"/>
                </a:moveTo>
                <a:lnTo>
                  <a:pt x="356000" y="380403"/>
                </a:lnTo>
              </a:path>
              <a:path w="356234" h="381000">
                <a:moveTo>
                  <a:pt x="144196" y="71104"/>
                </a:moveTo>
                <a:lnTo>
                  <a:pt x="210385" y="71104"/>
                </a:lnTo>
              </a:path>
              <a:path w="356234" h="381000">
                <a:moveTo>
                  <a:pt x="98495" y="168524"/>
                </a:moveTo>
                <a:lnTo>
                  <a:pt x="164998" y="169537"/>
                </a:lnTo>
                <a:lnTo>
                  <a:pt x="255614" y="167428"/>
                </a:lnTo>
              </a:path>
              <a:path w="356234" h="381000">
                <a:moveTo>
                  <a:pt x="22850" y="332748"/>
                </a:moveTo>
                <a:lnTo>
                  <a:pt x="333149" y="333844"/>
                </a:lnTo>
              </a:path>
              <a:path w="356234" h="381000">
                <a:moveTo>
                  <a:pt x="144196" y="72116"/>
                </a:moveTo>
                <a:lnTo>
                  <a:pt x="250098" y="168524"/>
                </a:lnTo>
              </a:path>
              <a:path w="356234" h="381000">
                <a:moveTo>
                  <a:pt x="204396" y="71104"/>
                </a:moveTo>
                <a:lnTo>
                  <a:pt x="102434" y="168524"/>
                </a:lnTo>
              </a:path>
              <a:path w="356234" h="381000">
                <a:moveTo>
                  <a:pt x="248207" y="168524"/>
                </a:moveTo>
                <a:lnTo>
                  <a:pt x="28366" y="332748"/>
                </a:lnTo>
              </a:path>
              <a:path w="356234" h="381000">
                <a:moveTo>
                  <a:pt x="104325" y="168524"/>
                </a:moveTo>
                <a:lnTo>
                  <a:pt x="327633" y="333844"/>
                </a:lnTo>
              </a:path>
            </a:pathLst>
          </a:custGeom>
          <a:ln w="8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00"/>
          </a:p>
        </p:txBody>
      </p:sp>
      <p:grpSp>
        <p:nvGrpSpPr>
          <p:cNvPr id="28" name="object 28"/>
          <p:cNvGrpSpPr/>
          <p:nvPr/>
        </p:nvGrpSpPr>
        <p:grpSpPr>
          <a:xfrm>
            <a:off x="5981409" y="2843162"/>
            <a:ext cx="234491" cy="264478"/>
            <a:chOff x="6333256" y="3003683"/>
            <a:chExt cx="248285" cy="280035"/>
          </a:xfrm>
        </p:grpSpPr>
        <p:sp>
          <p:nvSpPr>
            <p:cNvPr id="29" name="object 29"/>
            <p:cNvSpPr/>
            <p:nvPr/>
          </p:nvSpPr>
          <p:spPr>
            <a:xfrm>
              <a:off x="6333256" y="3070739"/>
              <a:ext cx="248285" cy="213360"/>
            </a:xfrm>
            <a:custGeom>
              <a:avLst/>
              <a:gdLst/>
              <a:ahLst/>
              <a:cxnLst/>
              <a:rect l="l" t="t" r="r" b="b"/>
              <a:pathLst>
                <a:path w="248284" h="213360">
                  <a:moveTo>
                    <a:pt x="247687" y="0"/>
                  </a:moveTo>
                  <a:lnTo>
                    <a:pt x="0" y="0"/>
                  </a:lnTo>
                  <a:lnTo>
                    <a:pt x="0" y="212975"/>
                  </a:lnTo>
                  <a:lnTo>
                    <a:pt x="247687" y="212975"/>
                  </a:lnTo>
                  <a:lnTo>
                    <a:pt x="2476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6357526" y="3087018"/>
              <a:ext cx="199390" cy="62865"/>
            </a:xfrm>
            <a:custGeom>
              <a:avLst/>
              <a:gdLst/>
              <a:ahLst/>
              <a:cxnLst/>
              <a:rect l="l" t="t" r="r" b="b"/>
              <a:pathLst>
                <a:path w="199390" h="62864">
                  <a:moveTo>
                    <a:pt x="198865" y="0"/>
                  </a:moveTo>
                  <a:lnTo>
                    <a:pt x="0" y="0"/>
                  </a:lnTo>
                  <a:lnTo>
                    <a:pt x="0" y="62838"/>
                  </a:lnTo>
                  <a:lnTo>
                    <a:pt x="198865" y="62838"/>
                  </a:lnTo>
                  <a:lnTo>
                    <a:pt x="1988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6357526" y="3087018"/>
              <a:ext cx="199390" cy="62865"/>
            </a:xfrm>
            <a:custGeom>
              <a:avLst/>
              <a:gdLst/>
              <a:ahLst/>
              <a:cxnLst/>
              <a:rect l="l" t="t" r="r" b="b"/>
              <a:pathLst>
                <a:path w="199390" h="62864">
                  <a:moveTo>
                    <a:pt x="0" y="62838"/>
                  </a:moveTo>
                  <a:lnTo>
                    <a:pt x="198865" y="62838"/>
                  </a:lnTo>
                  <a:lnTo>
                    <a:pt x="198865" y="0"/>
                  </a:lnTo>
                  <a:lnTo>
                    <a:pt x="0" y="0"/>
                  </a:lnTo>
                  <a:lnTo>
                    <a:pt x="0" y="6283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6370921" y="3162888"/>
              <a:ext cx="174625" cy="106680"/>
            </a:xfrm>
            <a:custGeom>
              <a:avLst/>
              <a:gdLst/>
              <a:ahLst/>
              <a:cxnLst/>
              <a:rect l="l" t="t" r="r" b="b"/>
              <a:pathLst>
                <a:path w="174625" h="106679">
                  <a:moveTo>
                    <a:pt x="0" y="106487"/>
                  </a:moveTo>
                  <a:lnTo>
                    <a:pt x="174060" y="106487"/>
                  </a:lnTo>
                  <a:lnTo>
                    <a:pt x="174060" y="0"/>
                  </a:lnTo>
                  <a:lnTo>
                    <a:pt x="0" y="0"/>
                  </a:lnTo>
                  <a:lnTo>
                    <a:pt x="0" y="106487"/>
                  </a:lnTo>
                  <a:close/>
                </a:path>
                <a:path w="174625" h="106679">
                  <a:moveTo>
                    <a:pt x="0" y="27454"/>
                  </a:moveTo>
                  <a:lnTo>
                    <a:pt x="174139" y="27454"/>
                  </a:lnTo>
                </a:path>
                <a:path w="174625" h="106679">
                  <a:moveTo>
                    <a:pt x="0" y="53771"/>
                  </a:moveTo>
                  <a:lnTo>
                    <a:pt x="174139" y="53771"/>
                  </a:lnTo>
                </a:path>
                <a:path w="174625" h="106679">
                  <a:moveTo>
                    <a:pt x="0" y="80171"/>
                  </a:moveTo>
                  <a:lnTo>
                    <a:pt x="174139" y="80171"/>
                  </a:lnTo>
                </a:path>
                <a:path w="174625" h="106679">
                  <a:moveTo>
                    <a:pt x="49326" y="42"/>
                  </a:moveTo>
                  <a:lnTo>
                    <a:pt x="49326" y="106487"/>
                  </a:lnTo>
                </a:path>
                <a:path w="174625" h="106679">
                  <a:moveTo>
                    <a:pt x="111575" y="42"/>
                  </a:moveTo>
                  <a:lnTo>
                    <a:pt x="111575" y="10648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346179" y="3003683"/>
              <a:ext cx="25400" cy="40005"/>
            </a:xfrm>
            <a:custGeom>
              <a:avLst/>
              <a:gdLst/>
              <a:ahLst/>
              <a:cxnLst/>
              <a:rect l="l" t="t" r="r" b="b"/>
              <a:pathLst>
                <a:path w="25400" h="40005">
                  <a:moveTo>
                    <a:pt x="24808" y="0"/>
                  </a:moveTo>
                  <a:lnTo>
                    <a:pt x="0" y="0"/>
                  </a:lnTo>
                  <a:lnTo>
                    <a:pt x="0" y="39642"/>
                  </a:lnTo>
                  <a:lnTo>
                    <a:pt x="24808" y="39642"/>
                  </a:lnTo>
                  <a:lnTo>
                    <a:pt x="248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6357526" y="3043326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-32093" y="13706"/>
                  </a:moveTo>
                  <a:lnTo>
                    <a:pt x="32093" y="13706"/>
                  </a:lnTo>
                </a:path>
              </a:pathLst>
            </a:custGeom>
            <a:ln w="27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100207" y="2769120"/>
            <a:ext cx="555943" cy="127820"/>
          </a:xfrm>
          <a:prstGeom prst="rect">
            <a:avLst/>
          </a:prstGeom>
        </p:spPr>
        <p:txBody>
          <a:bodyPr vert="horz" wrap="square" lIns="0" tIns="11395" rIns="0" bIns="0" rtlCol="0">
            <a:spAutoFit/>
          </a:bodyPr>
          <a:lstStyle/>
          <a:p>
            <a:pPr marL="11994">
              <a:spcBef>
                <a:spcPts val="90"/>
              </a:spcBef>
            </a:pPr>
            <a:r>
              <a:rPr sz="756" spc="321" dirty="0">
                <a:latin typeface="Times New Roman"/>
                <a:cs typeface="Times New Roman"/>
              </a:rPr>
              <a:t>Old</a:t>
            </a:r>
            <a:r>
              <a:rPr sz="756" spc="99" dirty="0">
                <a:latin typeface="Times New Roman"/>
                <a:cs typeface="Times New Roman"/>
              </a:rPr>
              <a:t> </a:t>
            </a:r>
            <a:r>
              <a:rPr sz="756" spc="397" dirty="0">
                <a:latin typeface="Times New Roman"/>
                <a:cs typeface="Times New Roman"/>
              </a:rPr>
              <a:t>BS</a:t>
            </a:r>
            <a:endParaRPr sz="756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41395" y="2776688"/>
            <a:ext cx="629708" cy="127820"/>
          </a:xfrm>
          <a:prstGeom prst="rect">
            <a:avLst/>
          </a:prstGeom>
        </p:spPr>
        <p:txBody>
          <a:bodyPr vert="horz" wrap="square" lIns="0" tIns="11395" rIns="0" bIns="0" rtlCol="0">
            <a:spAutoFit/>
          </a:bodyPr>
          <a:lstStyle/>
          <a:p>
            <a:pPr marL="11994">
              <a:spcBef>
                <a:spcPts val="90"/>
              </a:spcBef>
            </a:pPr>
            <a:r>
              <a:rPr sz="756" spc="410" dirty="0">
                <a:latin typeface="Times New Roman"/>
                <a:cs typeface="Times New Roman"/>
              </a:rPr>
              <a:t>New</a:t>
            </a:r>
            <a:r>
              <a:rPr sz="756" spc="123" dirty="0">
                <a:latin typeface="Times New Roman"/>
                <a:cs typeface="Times New Roman"/>
              </a:rPr>
              <a:t> </a:t>
            </a:r>
            <a:r>
              <a:rPr sz="756" spc="392" dirty="0">
                <a:latin typeface="Times New Roman"/>
                <a:cs typeface="Times New Roman"/>
              </a:rPr>
              <a:t>BS</a:t>
            </a:r>
            <a:endParaRPr sz="756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042694" y="2999297"/>
            <a:ext cx="8636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0930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00"/>
          </a:p>
        </p:txBody>
      </p:sp>
      <p:sp>
        <p:nvSpPr>
          <p:cNvPr id="38" name="object 38"/>
          <p:cNvSpPr/>
          <p:nvPr/>
        </p:nvSpPr>
        <p:spPr>
          <a:xfrm>
            <a:off x="5182154" y="2999297"/>
            <a:ext cx="8636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0930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00"/>
          </a:p>
        </p:txBody>
      </p:sp>
      <p:sp>
        <p:nvSpPr>
          <p:cNvPr id="39" name="object 39"/>
          <p:cNvSpPr/>
          <p:nvPr/>
        </p:nvSpPr>
        <p:spPr>
          <a:xfrm>
            <a:off x="5321615" y="2999297"/>
            <a:ext cx="8636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0930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00"/>
          </a:p>
        </p:txBody>
      </p:sp>
      <p:sp>
        <p:nvSpPr>
          <p:cNvPr id="40" name="object 40"/>
          <p:cNvSpPr/>
          <p:nvPr/>
        </p:nvSpPr>
        <p:spPr>
          <a:xfrm>
            <a:off x="5461076" y="2999297"/>
            <a:ext cx="85760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457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00"/>
          </a:p>
        </p:txBody>
      </p:sp>
      <p:sp>
        <p:nvSpPr>
          <p:cNvPr id="41" name="object 41"/>
          <p:cNvSpPr/>
          <p:nvPr/>
        </p:nvSpPr>
        <p:spPr>
          <a:xfrm>
            <a:off x="5600535" y="2999297"/>
            <a:ext cx="85760" cy="0"/>
          </a:xfrm>
          <a:custGeom>
            <a:avLst/>
            <a:gdLst/>
            <a:ahLst/>
            <a:cxnLst/>
            <a:rect l="l" t="t" r="r" b="b"/>
            <a:pathLst>
              <a:path w="90804">
                <a:moveTo>
                  <a:pt x="0" y="0"/>
                </a:moveTo>
                <a:lnTo>
                  <a:pt x="90615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00"/>
          </a:p>
        </p:txBody>
      </p:sp>
      <p:grpSp>
        <p:nvGrpSpPr>
          <p:cNvPr id="42" name="object 42"/>
          <p:cNvGrpSpPr/>
          <p:nvPr/>
        </p:nvGrpSpPr>
        <p:grpSpPr>
          <a:xfrm>
            <a:off x="5739996" y="2973407"/>
            <a:ext cx="173320" cy="52175"/>
            <a:chOff x="6077642" y="3141590"/>
            <a:chExt cx="183515" cy="55244"/>
          </a:xfrm>
        </p:grpSpPr>
        <p:sp>
          <p:nvSpPr>
            <p:cNvPr id="43" name="object 43"/>
            <p:cNvSpPr/>
            <p:nvPr/>
          </p:nvSpPr>
          <p:spPr>
            <a:xfrm>
              <a:off x="6077642" y="3169003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337" y="0"/>
                  </a:lnTo>
                </a:path>
              </a:pathLst>
            </a:custGeom>
            <a:ln w="6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6107900" y="3141590"/>
              <a:ext cx="153670" cy="55244"/>
            </a:xfrm>
            <a:custGeom>
              <a:avLst/>
              <a:gdLst/>
              <a:ahLst/>
              <a:cxnLst/>
              <a:rect l="l" t="t" r="r" b="b"/>
              <a:pathLst>
                <a:path w="153670" h="55244">
                  <a:moveTo>
                    <a:pt x="0" y="0"/>
                  </a:moveTo>
                  <a:lnTo>
                    <a:pt x="0" y="54825"/>
                  </a:lnTo>
                  <a:lnTo>
                    <a:pt x="153179" y="27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51073" y="1922681"/>
            <a:ext cx="999737" cy="987143"/>
            <a:chOff x="1642312" y="2029056"/>
            <a:chExt cx="1058545" cy="1045210"/>
          </a:xfrm>
        </p:grpSpPr>
        <p:sp>
          <p:nvSpPr>
            <p:cNvPr id="46" name="object 46"/>
            <p:cNvSpPr/>
            <p:nvPr/>
          </p:nvSpPr>
          <p:spPr>
            <a:xfrm>
              <a:off x="1956247" y="2105221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256"/>
                  </a:lnTo>
                </a:path>
              </a:pathLst>
            </a:custGeom>
            <a:ln w="114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1905455" y="2029056"/>
              <a:ext cx="102235" cy="82550"/>
            </a:xfrm>
            <a:custGeom>
              <a:avLst/>
              <a:gdLst/>
              <a:ahLst/>
              <a:cxnLst/>
              <a:rect l="l" t="t" r="r" b="b"/>
              <a:pathLst>
                <a:path w="102235" h="82550">
                  <a:moveTo>
                    <a:pt x="50791" y="0"/>
                  </a:moveTo>
                  <a:lnTo>
                    <a:pt x="0" y="82238"/>
                  </a:lnTo>
                  <a:lnTo>
                    <a:pt x="101977" y="82238"/>
                  </a:lnTo>
                  <a:lnTo>
                    <a:pt x="507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1647918" y="2133478"/>
              <a:ext cx="331470" cy="878840"/>
            </a:xfrm>
            <a:custGeom>
              <a:avLst/>
              <a:gdLst/>
              <a:ahLst/>
              <a:cxnLst/>
              <a:rect l="l" t="t" r="r" b="b"/>
              <a:pathLst>
                <a:path w="331469" h="878839">
                  <a:moveTo>
                    <a:pt x="308328" y="0"/>
                  </a:moveTo>
                  <a:lnTo>
                    <a:pt x="0" y="0"/>
                  </a:lnTo>
                  <a:lnTo>
                    <a:pt x="0" y="684642"/>
                  </a:lnTo>
                  <a:lnTo>
                    <a:pt x="331163" y="878471"/>
                  </a:lnTo>
                </a:path>
              </a:pathLst>
            </a:custGeom>
            <a:ln w="107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1931836" y="2987489"/>
              <a:ext cx="142240" cy="79375"/>
            </a:xfrm>
            <a:custGeom>
              <a:avLst/>
              <a:gdLst/>
              <a:ahLst/>
              <a:cxnLst/>
              <a:rect l="l" t="t" r="r" b="b"/>
              <a:pathLst>
                <a:path w="142239" h="79375">
                  <a:moveTo>
                    <a:pt x="75596" y="0"/>
                  </a:moveTo>
                  <a:lnTo>
                    <a:pt x="0" y="37534"/>
                  </a:lnTo>
                  <a:lnTo>
                    <a:pt x="141754" y="79032"/>
                  </a:lnTo>
                  <a:lnTo>
                    <a:pt x="755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2387844" y="2105221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4">
                  <a:moveTo>
                    <a:pt x="0" y="0"/>
                  </a:moveTo>
                  <a:lnTo>
                    <a:pt x="0" y="29268"/>
                  </a:lnTo>
                </a:path>
              </a:pathLst>
            </a:custGeom>
            <a:ln w="114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2337037" y="2030153"/>
              <a:ext cx="102235" cy="82550"/>
            </a:xfrm>
            <a:custGeom>
              <a:avLst/>
              <a:gdLst/>
              <a:ahLst/>
              <a:cxnLst/>
              <a:rect l="l" t="t" r="r" b="b"/>
              <a:pathLst>
                <a:path w="102235" h="82550">
                  <a:moveTo>
                    <a:pt x="50807" y="0"/>
                  </a:moveTo>
                  <a:lnTo>
                    <a:pt x="0" y="81985"/>
                  </a:lnTo>
                  <a:lnTo>
                    <a:pt x="101993" y="81985"/>
                  </a:lnTo>
                  <a:lnTo>
                    <a:pt x="508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2367357" y="2134490"/>
              <a:ext cx="327660" cy="883919"/>
            </a:xfrm>
            <a:custGeom>
              <a:avLst/>
              <a:gdLst/>
              <a:ahLst/>
              <a:cxnLst/>
              <a:rect l="l" t="t" r="r" b="b"/>
              <a:pathLst>
                <a:path w="327660" h="883919">
                  <a:moveTo>
                    <a:pt x="20486" y="0"/>
                  </a:moveTo>
                  <a:lnTo>
                    <a:pt x="111512" y="0"/>
                  </a:lnTo>
                </a:path>
                <a:path w="327660" h="883919">
                  <a:moveTo>
                    <a:pt x="168087" y="0"/>
                  </a:moveTo>
                  <a:lnTo>
                    <a:pt x="259175" y="0"/>
                  </a:lnTo>
                </a:path>
                <a:path w="327660" h="883919">
                  <a:moveTo>
                    <a:pt x="315751" y="0"/>
                  </a:moveTo>
                  <a:lnTo>
                    <a:pt x="327255" y="0"/>
                  </a:lnTo>
                  <a:lnTo>
                    <a:pt x="327255" y="42595"/>
                  </a:lnTo>
                </a:path>
                <a:path w="327660" h="883919">
                  <a:moveTo>
                    <a:pt x="327255" y="72959"/>
                  </a:moveTo>
                  <a:lnTo>
                    <a:pt x="327255" y="121712"/>
                  </a:lnTo>
                </a:path>
                <a:path w="327660" h="883919">
                  <a:moveTo>
                    <a:pt x="327255" y="152245"/>
                  </a:moveTo>
                  <a:lnTo>
                    <a:pt x="327255" y="200745"/>
                  </a:lnTo>
                </a:path>
                <a:path w="327660" h="883919">
                  <a:moveTo>
                    <a:pt x="327255" y="231363"/>
                  </a:moveTo>
                  <a:lnTo>
                    <a:pt x="327255" y="280031"/>
                  </a:lnTo>
                </a:path>
                <a:path w="327660" h="883919">
                  <a:moveTo>
                    <a:pt x="327255" y="310396"/>
                  </a:moveTo>
                  <a:lnTo>
                    <a:pt x="327255" y="359148"/>
                  </a:lnTo>
                </a:path>
                <a:path w="327660" h="883919">
                  <a:moveTo>
                    <a:pt x="327255" y="389513"/>
                  </a:moveTo>
                  <a:lnTo>
                    <a:pt x="327255" y="438181"/>
                  </a:lnTo>
                </a:path>
                <a:path w="327660" h="883919">
                  <a:moveTo>
                    <a:pt x="327255" y="468546"/>
                  </a:moveTo>
                  <a:lnTo>
                    <a:pt x="327255" y="517298"/>
                  </a:lnTo>
                </a:path>
                <a:path w="327660" h="883919">
                  <a:moveTo>
                    <a:pt x="327255" y="547663"/>
                  </a:moveTo>
                  <a:lnTo>
                    <a:pt x="327255" y="596331"/>
                  </a:lnTo>
                </a:path>
                <a:path w="327660" h="883919">
                  <a:moveTo>
                    <a:pt x="327255" y="626949"/>
                  </a:moveTo>
                  <a:lnTo>
                    <a:pt x="327255" y="675448"/>
                  </a:lnTo>
                </a:path>
                <a:path w="327660" h="883919">
                  <a:moveTo>
                    <a:pt x="306295" y="702018"/>
                  </a:moveTo>
                  <a:lnTo>
                    <a:pt x="244204" y="737443"/>
                  </a:lnTo>
                </a:path>
                <a:path w="327660" h="883919">
                  <a:moveTo>
                    <a:pt x="206382" y="760807"/>
                  </a:moveTo>
                  <a:lnTo>
                    <a:pt x="145709" y="797330"/>
                  </a:lnTo>
                </a:path>
                <a:path w="327660" h="883919">
                  <a:moveTo>
                    <a:pt x="107903" y="819428"/>
                  </a:moveTo>
                  <a:lnTo>
                    <a:pt x="47261" y="856119"/>
                  </a:lnTo>
                </a:path>
                <a:path w="327660" h="883919">
                  <a:moveTo>
                    <a:pt x="9455" y="878302"/>
                  </a:moveTo>
                  <a:lnTo>
                    <a:pt x="0" y="883532"/>
                  </a:lnTo>
                </a:path>
              </a:pathLst>
            </a:custGeom>
            <a:ln w="87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2272455" y="2994658"/>
              <a:ext cx="142240" cy="79375"/>
            </a:xfrm>
            <a:custGeom>
              <a:avLst/>
              <a:gdLst/>
              <a:ahLst/>
              <a:cxnLst/>
              <a:rect l="l" t="t" r="r" b="b"/>
              <a:pathLst>
                <a:path w="142239" h="79375">
                  <a:moveTo>
                    <a:pt x="66157" y="0"/>
                  </a:moveTo>
                  <a:lnTo>
                    <a:pt x="0" y="79032"/>
                  </a:lnTo>
                  <a:lnTo>
                    <a:pt x="142163" y="36437"/>
                  </a:lnTo>
                  <a:lnTo>
                    <a:pt x="66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5573659" y="1921725"/>
            <a:ext cx="1017129" cy="970351"/>
            <a:chOff x="5901521" y="2028044"/>
            <a:chExt cx="1076960" cy="1027430"/>
          </a:xfrm>
        </p:grpSpPr>
        <p:sp>
          <p:nvSpPr>
            <p:cNvPr id="55" name="object 55"/>
            <p:cNvSpPr/>
            <p:nvPr/>
          </p:nvSpPr>
          <p:spPr>
            <a:xfrm>
              <a:off x="6641507" y="2121416"/>
              <a:ext cx="331470" cy="878840"/>
            </a:xfrm>
            <a:custGeom>
              <a:avLst/>
              <a:gdLst/>
              <a:ahLst/>
              <a:cxnLst/>
              <a:rect l="l" t="t" r="r" b="b"/>
              <a:pathLst>
                <a:path w="331470" h="878839">
                  <a:moveTo>
                    <a:pt x="20959" y="0"/>
                  </a:moveTo>
                  <a:lnTo>
                    <a:pt x="331258" y="0"/>
                  </a:lnTo>
                  <a:lnTo>
                    <a:pt x="331258" y="684474"/>
                  </a:lnTo>
                  <a:lnTo>
                    <a:pt x="0" y="878302"/>
                  </a:lnTo>
                </a:path>
              </a:pathLst>
            </a:custGeom>
            <a:ln w="107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6546951" y="2976271"/>
              <a:ext cx="140335" cy="79375"/>
            </a:xfrm>
            <a:custGeom>
              <a:avLst/>
              <a:gdLst/>
              <a:ahLst/>
              <a:cxnLst/>
              <a:rect l="l" t="t" r="r" b="b"/>
              <a:pathLst>
                <a:path w="140334" h="79375">
                  <a:moveTo>
                    <a:pt x="64297" y="0"/>
                  </a:moveTo>
                  <a:lnTo>
                    <a:pt x="0" y="79117"/>
                  </a:lnTo>
                  <a:lnTo>
                    <a:pt x="140256" y="36522"/>
                  </a:lnTo>
                  <a:lnTo>
                    <a:pt x="642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6580834" y="2121416"/>
              <a:ext cx="392430" cy="1270"/>
            </a:xfrm>
            <a:custGeom>
              <a:avLst/>
              <a:gdLst/>
              <a:ahLst/>
              <a:cxnLst/>
              <a:rect l="l" t="t" r="r" b="b"/>
              <a:pathLst>
                <a:path w="392429" h="1269">
                  <a:moveTo>
                    <a:pt x="0" y="843"/>
                  </a:moveTo>
                  <a:lnTo>
                    <a:pt x="391931" y="0"/>
                  </a:lnTo>
                </a:path>
              </a:pathLst>
            </a:custGeom>
            <a:ln w="6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6439158" y="2095100"/>
              <a:ext cx="153670" cy="54610"/>
            </a:xfrm>
            <a:custGeom>
              <a:avLst/>
              <a:gdLst/>
              <a:ahLst/>
              <a:cxnLst/>
              <a:rect l="l" t="t" r="r" b="b"/>
              <a:pathLst>
                <a:path w="153670" h="54610">
                  <a:moveTo>
                    <a:pt x="153179" y="0"/>
                  </a:moveTo>
                  <a:lnTo>
                    <a:pt x="0" y="28256"/>
                  </a:lnTo>
                  <a:lnTo>
                    <a:pt x="153179" y="54572"/>
                  </a:lnTo>
                  <a:lnTo>
                    <a:pt x="1531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5907128" y="2121416"/>
              <a:ext cx="331470" cy="878840"/>
            </a:xfrm>
            <a:custGeom>
              <a:avLst/>
              <a:gdLst/>
              <a:ahLst/>
              <a:cxnLst/>
              <a:rect l="l" t="t" r="r" b="b"/>
              <a:pathLst>
                <a:path w="331470" h="878839">
                  <a:moveTo>
                    <a:pt x="310298" y="0"/>
                  </a:moveTo>
                  <a:lnTo>
                    <a:pt x="0" y="0"/>
                  </a:lnTo>
                  <a:lnTo>
                    <a:pt x="0" y="684474"/>
                  </a:lnTo>
                  <a:lnTo>
                    <a:pt x="331100" y="878302"/>
                  </a:lnTo>
                </a:path>
              </a:pathLst>
            </a:custGeom>
            <a:ln w="107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6190951" y="2976271"/>
              <a:ext cx="142875" cy="79375"/>
            </a:xfrm>
            <a:custGeom>
              <a:avLst/>
              <a:gdLst/>
              <a:ahLst/>
              <a:cxnLst/>
              <a:rect l="l" t="t" r="r" b="b"/>
              <a:pathLst>
                <a:path w="142875" h="79375">
                  <a:moveTo>
                    <a:pt x="75644" y="0"/>
                  </a:moveTo>
                  <a:lnTo>
                    <a:pt x="0" y="36522"/>
                  </a:lnTo>
                  <a:lnTo>
                    <a:pt x="142305" y="79117"/>
                  </a:lnTo>
                  <a:lnTo>
                    <a:pt x="75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5907128" y="2121416"/>
              <a:ext cx="495934" cy="2540"/>
            </a:xfrm>
            <a:custGeom>
              <a:avLst/>
              <a:gdLst/>
              <a:ahLst/>
              <a:cxnLst/>
              <a:rect l="l" t="t" r="r" b="b"/>
              <a:pathLst>
                <a:path w="495935" h="2539">
                  <a:moveTo>
                    <a:pt x="0" y="0"/>
                  </a:moveTo>
                  <a:lnTo>
                    <a:pt x="495784" y="1939"/>
                  </a:lnTo>
                </a:path>
              </a:pathLst>
            </a:custGeom>
            <a:ln w="6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6402912" y="2103113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-5709" y="10121"/>
                  </a:moveTo>
                  <a:lnTo>
                    <a:pt x="5709" y="10121"/>
                  </a:lnTo>
                </a:path>
              </a:pathLst>
            </a:custGeom>
            <a:ln w="20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6352010" y="2028044"/>
              <a:ext cx="102235" cy="82550"/>
            </a:xfrm>
            <a:custGeom>
              <a:avLst/>
              <a:gdLst/>
              <a:ahLst/>
              <a:cxnLst/>
              <a:rect l="l" t="t" r="r" b="b"/>
              <a:pathLst>
                <a:path w="102235" h="82550">
                  <a:moveTo>
                    <a:pt x="50902" y="0"/>
                  </a:moveTo>
                  <a:lnTo>
                    <a:pt x="0" y="82238"/>
                  </a:lnTo>
                  <a:lnTo>
                    <a:pt x="102119" y="82238"/>
                  </a:lnTo>
                  <a:lnTo>
                    <a:pt x="509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469240" y="3201901"/>
            <a:ext cx="1126878" cy="185849"/>
          </a:xfrm>
          <a:prstGeom prst="rect">
            <a:avLst/>
          </a:prstGeom>
        </p:spPr>
        <p:txBody>
          <a:bodyPr vert="horz" wrap="square" lIns="0" tIns="11395" rIns="0" bIns="0" rtlCol="0">
            <a:spAutoFit/>
          </a:bodyPr>
          <a:lstStyle/>
          <a:p>
            <a:pPr marL="11994">
              <a:spcBef>
                <a:spcPts val="90"/>
              </a:spcBef>
            </a:pPr>
            <a:r>
              <a:rPr sz="1133" b="1" spc="378" dirty="0">
                <a:latin typeface="Times New Roman"/>
                <a:cs typeface="Times New Roman"/>
              </a:rPr>
              <a:t>(a)</a:t>
            </a:r>
            <a:r>
              <a:rPr sz="1133" b="1" spc="269" dirty="0">
                <a:latin typeface="Times New Roman"/>
                <a:cs typeface="Times New Roman"/>
              </a:rPr>
              <a:t> </a:t>
            </a:r>
            <a:r>
              <a:rPr sz="1133" b="1" spc="457" dirty="0">
                <a:latin typeface="Times New Roman"/>
                <a:cs typeface="Times New Roman"/>
              </a:rPr>
              <a:t>Step</a:t>
            </a:r>
            <a:r>
              <a:rPr sz="1133" b="1" spc="269" dirty="0">
                <a:latin typeface="Times New Roman"/>
                <a:cs typeface="Times New Roman"/>
              </a:rPr>
              <a:t> </a:t>
            </a:r>
            <a:r>
              <a:rPr sz="1133" b="1" spc="486" dirty="0">
                <a:latin typeface="Times New Roman"/>
                <a:cs typeface="Times New Roman"/>
              </a:rPr>
              <a:t>1</a:t>
            </a:r>
            <a:endParaRPr sz="1133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388058" y="3218232"/>
            <a:ext cx="1141271" cy="185849"/>
          </a:xfrm>
          <a:prstGeom prst="rect">
            <a:avLst/>
          </a:prstGeom>
        </p:spPr>
        <p:txBody>
          <a:bodyPr vert="horz" wrap="square" lIns="0" tIns="11395" rIns="0" bIns="0" rtlCol="0">
            <a:spAutoFit/>
          </a:bodyPr>
          <a:lstStyle/>
          <a:p>
            <a:pPr marL="11994">
              <a:spcBef>
                <a:spcPts val="90"/>
              </a:spcBef>
            </a:pPr>
            <a:r>
              <a:rPr sz="1133" b="1" spc="392" dirty="0">
                <a:latin typeface="Times New Roman"/>
                <a:cs typeface="Times New Roman"/>
              </a:rPr>
              <a:t>(b)</a:t>
            </a:r>
            <a:r>
              <a:rPr sz="1133" b="1" spc="269" dirty="0">
                <a:latin typeface="Times New Roman"/>
                <a:cs typeface="Times New Roman"/>
              </a:rPr>
              <a:t> </a:t>
            </a:r>
            <a:r>
              <a:rPr sz="1133" b="1" spc="457" dirty="0">
                <a:latin typeface="Times New Roman"/>
                <a:cs typeface="Times New Roman"/>
              </a:rPr>
              <a:t>Step</a:t>
            </a:r>
            <a:r>
              <a:rPr sz="1133" b="1" spc="274" dirty="0">
                <a:latin typeface="Times New Roman"/>
                <a:cs typeface="Times New Roman"/>
              </a:rPr>
              <a:t> </a:t>
            </a:r>
            <a:r>
              <a:rPr sz="1133" b="1" spc="486" dirty="0">
                <a:latin typeface="Times New Roman"/>
                <a:cs typeface="Times New Roman"/>
              </a:rPr>
              <a:t>2</a:t>
            </a:r>
            <a:endParaRPr sz="1133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681330" y="3610536"/>
            <a:ext cx="939165" cy="503167"/>
          </a:xfrm>
          <a:custGeom>
            <a:avLst/>
            <a:gdLst/>
            <a:ahLst/>
            <a:cxnLst/>
            <a:rect l="l" t="t" r="r" b="b"/>
            <a:pathLst>
              <a:path w="994410" h="532764">
                <a:moveTo>
                  <a:pt x="498132" y="0"/>
                </a:moveTo>
                <a:lnTo>
                  <a:pt x="437491" y="1855"/>
                </a:lnTo>
                <a:lnTo>
                  <a:pt x="378819" y="7169"/>
                </a:lnTo>
                <a:lnTo>
                  <a:pt x="320148" y="17291"/>
                </a:lnTo>
                <a:lnTo>
                  <a:pt x="266976" y="30364"/>
                </a:lnTo>
                <a:lnTo>
                  <a:pt x="214214" y="46559"/>
                </a:lnTo>
                <a:lnTo>
                  <a:pt x="166559" y="66802"/>
                </a:lnTo>
                <a:lnTo>
                  <a:pt x="125222" y="89154"/>
                </a:lnTo>
                <a:lnTo>
                  <a:pt x="87022" y="114458"/>
                </a:lnTo>
                <a:lnTo>
                  <a:pt x="57095" y="141871"/>
                </a:lnTo>
                <a:lnTo>
                  <a:pt x="32290" y="171392"/>
                </a:lnTo>
                <a:lnTo>
                  <a:pt x="3924" y="234230"/>
                </a:lnTo>
                <a:lnTo>
                  <a:pt x="0" y="265692"/>
                </a:lnTo>
                <a:lnTo>
                  <a:pt x="3924" y="298165"/>
                </a:lnTo>
                <a:lnTo>
                  <a:pt x="32290" y="359907"/>
                </a:lnTo>
                <a:lnTo>
                  <a:pt x="57095" y="389429"/>
                </a:lnTo>
                <a:lnTo>
                  <a:pt x="87022" y="416841"/>
                </a:lnTo>
                <a:lnTo>
                  <a:pt x="125222" y="442145"/>
                </a:lnTo>
                <a:lnTo>
                  <a:pt x="166559" y="465594"/>
                </a:lnTo>
                <a:lnTo>
                  <a:pt x="214214" y="484740"/>
                </a:lnTo>
                <a:lnTo>
                  <a:pt x="266976" y="502031"/>
                </a:lnTo>
                <a:lnTo>
                  <a:pt x="320148" y="515105"/>
                </a:lnTo>
                <a:lnTo>
                  <a:pt x="378819" y="524383"/>
                </a:lnTo>
                <a:lnTo>
                  <a:pt x="437491" y="530288"/>
                </a:lnTo>
                <a:lnTo>
                  <a:pt x="498132" y="532396"/>
                </a:lnTo>
                <a:lnTo>
                  <a:pt x="556804" y="530288"/>
                </a:lnTo>
                <a:lnTo>
                  <a:pt x="615475" y="524383"/>
                </a:lnTo>
                <a:lnTo>
                  <a:pt x="674147" y="515105"/>
                </a:lnTo>
                <a:lnTo>
                  <a:pt x="728894" y="502031"/>
                </a:lnTo>
                <a:lnTo>
                  <a:pt x="780112" y="484740"/>
                </a:lnTo>
                <a:lnTo>
                  <a:pt x="827389" y="465594"/>
                </a:lnTo>
                <a:lnTo>
                  <a:pt x="869151" y="442145"/>
                </a:lnTo>
                <a:lnTo>
                  <a:pt x="906816" y="416841"/>
                </a:lnTo>
                <a:lnTo>
                  <a:pt x="937231" y="389429"/>
                </a:lnTo>
                <a:lnTo>
                  <a:pt x="961658" y="359907"/>
                </a:lnTo>
                <a:lnTo>
                  <a:pt x="990340" y="298165"/>
                </a:lnTo>
                <a:lnTo>
                  <a:pt x="993964" y="265692"/>
                </a:lnTo>
                <a:lnTo>
                  <a:pt x="990340" y="234230"/>
                </a:lnTo>
                <a:lnTo>
                  <a:pt x="961658" y="171392"/>
                </a:lnTo>
                <a:lnTo>
                  <a:pt x="937231" y="141871"/>
                </a:lnTo>
                <a:lnTo>
                  <a:pt x="906816" y="114458"/>
                </a:lnTo>
                <a:lnTo>
                  <a:pt x="869151" y="89154"/>
                </a:lnTo>
                <a:lnTo>
                  <a:pt x="827389" y="66802"/>
                </a:lnTo>
                <a:lnTo>
                  <a:pt x="780112" y="46559"/>
                </a:lnTo>
                <a:lnTo>
                  <a:pt x="728894" y="30364"/>
                </a:lnTo>
                <a:lnTo>
                  <a:pt x="674147" y="17291"/>
                </a:lnTo>
                <a:lnTo>
                  <a:pt x="615475" y="7169"/>
                </a:lnTo>
                <a:lnTo>
                  <a:pt x="556804" y="1855"/>
                </a:lnTo>
                <a:lnTo>
                  <a:pt x="498132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 sz="1700"/>
          </a:p>
        </p:txBody>
      </p:sp>
      <p:sp>
        <p:nvSpPr>
          <p:cNvPr id="67" name="object 67"/>
          <p:cNvSpPr txBox="1"/>
          <p:nvPr/>
        </p:nvSpPr>
        <p:spPr>
          <a:xfrm>
            <a:off x="1959047" y="3782406"/>
            <a:ext cx="404213" cy="127820"/>
          </a:xfrm>
          <a:prstGeom prst="rect">
            <a:avLst/>
          </a:prstGeom>
        </p:spPr>
        <p:txBody>
          <a:bodyPr vert="horz" wrap="square" lIns="0" tIns="11395" rIns="0" bIns="0" rtlCol="0">
            <a:spAutoFit/>
          </a:bodyPr>
          <a:lstStyle/>
          <a:p>
            <a:pPr marL="11994">
              <a:spcBef>
                <a:spcPts val="90"/>
              </a:spcBef>
            </a:pPr>
            <a:r>
              <a:rPr sz="756" b="1" spc="463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756" b="1" spc="-7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6" b="1" spc="386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756" b="1" spc="33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756">
              <a:latin typeface="Times New Roman"/>
              <a:cs typeface="Times New Roman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274048" y="4574520"/>
            <a:ext cx="344840" cy="370029"/>
            <a:chOff x="1348991" y="4836886"/>
            <a:chExt cx="365125" cy="391795"/>
          </a:xfrm>
        </p:grpSpPr>
        <p:sp>
          <p:nvSpPr>
            <p:cNvPr id="69" name="object 69"/>
            <p:cNvSpPr/>
            <p:nvPr/>
          </p:nvSpPr>
          <p:spPr>
            <a:xfrm>
              <a:off x="1354544" y="4842443"/>
              <a:ext cx="354330" cy="381000"/>
            </a:xfrm>
            <a:custGeom>
              <a:avLst/>
              <a:gdLst/>
              <a:ahLst/>
              <a:cxnLst/>
              <a:rect l="l" t="t" r="r" b="b"/>
              <a:pathLst>
                <a:path w="354330" h="381000">
                  <a:moveTo>
                    <a:pt x="177984" y="0"/>
                  </a:moveTo>
                  <a:lnTo>
                    <a:pt x="0" y="380446"/>
                  </a:lnTo>
                </a:path>
                <a:path w="354330" h="381000">
                  <a:moveTo>
                    <a:pt x="177984" y="0"/>
                  </a:moveTo>
                  <a:lnTo>
                    <a:pt x="354014" y="380446"/>
                  </a:lnTo>
                </a:path>
                <a:path w="354330" h="381000">
                  <a:moveTo>
                    <a:pt x="0" y="380446"/>
                  </a:moveTo>
                  <a:lnTo>
                    <a:pt x="354014" y="380446"/>
                  </a:lnTo>
                </a:path>
                <a:path w="354330" h="381000">
                  <a:moveTo>
                    <a:pt x="143723" y="72116"/>
                  </a:moveTo>
                  <a:lnTo>
                    <a:pt x="209881" y="72116"/>
                  </a:lnTo>
                </a:path>
              </a:pathLst>
            </a:custGeom>
            <a:ln w="87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70" name="object 70"/>
            <p:cNvSpPr/>
            <p:nvPr/>
          </p:nvSpPr>
          <p:spPr>
            <a:xfrm>
              <a:off x="1452992" y="5010968"/>
              <a:ext cx="157480" cy="1270"/>
            </a:xfrm>
            <a:custGeom>
              <a:avLst/>
              <a:gdLst/>
              <a:ahLst/>
              <a:cxnLst/>
              <a:rect l="l" t="t" r="r" b="b"/>
              <a:pathLst>
                <a:path w="157480" h="1270">
                  <a:moveTo>
                    <a:pt x="-3056" y="506"/>
                  </a:moveTo>
                  <a:lnTo>
                    <a:pt x="160175" y="506"/>
                  </a:lnTo>
                </a:path>
              </a:pathLst>
            </a:custGeom>
            <a:ln w="7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71" name="object 71"/>
            <p:cNvSpPr/>
            <p:nvPr/>
          </p:nvSpPr>
          <p:spPr>
            <a:xfrm>
              <a:off x="1375410" y="4914559"/>
              <a:ext cx="312420" cy="262890"/>
            </a:xfrm>
            <a:custGeom>
              <a:avLst/>
              <a:gdLst/>
              <a:ahLst/>
              <a:cxnLst/>
              <a:rect l="l" t="t" r="r" b="b"/>
              <a:pathLst>
                <a:path w="312419" h="262889">
                  <a:moveTo>
                    <a:pt x="0" y="261728"/>
                  </a:moveTo>
                  <a:lnTo>
                    <a:pt x="312268" y="262782"/>
                  </a:lnTo>
                </a:path>
                <a:path w="312419" h="262889">
                  <a:moveTo>
                    <a:pt x="122858" y="0"/>
                  </a:moveTo>
                  <a:lnTo>
                    <a:pt x="228792" y="96408"/>
                  </a:lnTo>
                </a:path>
                <a:path w="312419" h="262889">
                  <a:moveTo>
                    <a:pt x="183500" y="0"/>
                  </a:moveTo>
                  <a:lnTo>
                    <a:pt x="81128" y="97420"/>
                  </a:lnTo>
                </a:path>
                <a:path w="312419" h="262889">
                  <a:moveTo>
                    <a:pt x="226822" y="96408"/>
                  </a:moveTo>
                  <a:lnTo>
                    <a:pt x="7485" y="261728"/>
                  </a:lnTo>
                </a:path>
                <a:path w="312419" h="262889">
                  <a:moveTo>
                    <a:pt x="83098" y="97420"/>
                  </a:moveTo>
                  <a:lnTo>
                    <a:pt x="306374" y="262782"/>
                  </a:lnTo>
                </a:path>
              </a:pathLst>
            </a:custGeom>
            <a:ln w="87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2083726" y="4574371"/>
            <a:ext cx="1012331" cy="724464"/>
            <a:chOff x="2206298" y="4836728"/>
            <a:chExt cx="1071880" cy="767080"/>
          </a:xfrm>
        </p:grpSpPr>
        <p:sp>
          <p:nvSpPr>
            <p:cNvPr id="73" name="object 73"/>
            <p:cNvSpPr/>
            <p:nvPr/>
          </p:nvSpPr>
          <p:spPr>
            <a:xfrm>
              <a:off x="2206298" y="5390317"/>
              <a:ext cx="248285" cy="213360"/>
            </a:xfrm>
            <a:custGeom>
              <a:avLst/>
              <a:gdLst/>
              <a:ahLst/>
              <a:cxnLst/>
              <a:rect l="l" t="t" r="r" b="b"/>
              <a:pathLst>
                <a:path w="248285" h="213360">
                  <a:moveTo>
                    <a:pt x="248081" y="0"/>
                  </a:moveTo>
                  <a:lnTo>
                    <a:pt x="0" y="0"/>
                  </a:lnTo>
                  <a:lnTo>
                    <a:pt x="0" y="212975"/>
                  </a:lnTo>
                  <a:lnTo>
                    <a:pt x="248081" y="212975"/>
                  </a:lnTo>
                  <a:lnTo>
                    <a:pt x="2480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74" name="object 74"/>
            <p:cNvSpPr/>
            <p:nvPr/>
          </p:nvSpPr>
          <p:spPr>
            <a:xfrm>
              <a:off x="2230709" y="5406554"/>
              <a:ext cx="199390" cy="64135"/>
            </a:xfrm>
            <a:custGeom>
              <a:avLst/>
              <a:gdLst/>
              <a:ahLst/>
              <a:cxnLst/>
              <a:rect l="l" t="t" r="r" b="b"/>
              <a:pathLst>
                <a:path w="199389" h="64135">
                  <a:moveTo>
                    <a:pt x="198865" y="0"/>
                  </a:moveTo>
                  <a:lnTo>
                    <a:pt x="0" y="0"/>
                  </a:lnTo>
                  <a:lnTo>
                    <a:pt x="0" y="63892"/>
                  </a:lnTo>
                  <a:lnTo>
                    <a:pt x="198865" y="63892"/>
                  </a:lnTo>
                  <a:lnTo>
                    <a:pt x="1988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75" name="object 75"/>
            <p:cNvSpPr/>
            <p:nvPr/>
          </p:nvSpPr>
          <p:spPr>
            <a:xfrm>
              <a:off x="2230709" y="5406554"/>
              <a:ext cx="199390" cy="64135"/>
            </a:xfrm>
            <a:custGeom>
              <a:avLst/>
              <a:gdLst/>
              <a:ahLst/>
              <a:cxnLst/>
              <a:rect l="l" t="t" r="r" b="b"/>
              <a:pathLst>
                <a:path w="199389" h="64135">
                  <a:moveTo>
                    <a:pt x="0" y="63892"/>
                  </a:moveTo>
                  <a:lnTo>
                    <a:pt x="198865" y="63892"/>
                  </a:lnTo>
                  <a:lnTo>
                    <a:pt x="198865" y="0"/>
                  </a:lnTo>
                  <a:lnTo>
                    <a:pt x="0" y="0"/>
                  </a:lnTo>
                  <a:lnTo>
                    <a:pt x="0" y="638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76" name="object 76"/>
            <p:cNvSpPr/>
            <p:nvPr/>
          </p:nvSpPr>
          <p:spPr>
            <a:xfrm>
              <a:off x="2244105" y="5483521"/>
              <a:ext cx="174625" cy="106680"/>
            </a:xfrm>
            <a:custGeom>
              <a:avLst/>
              <a:gdLst/>
              <a:ahLst/>
              <a:cxnLst/>
              <a:rect l="l" t="t" r="r" b="b"/>
              <a:pathLst>
                <a:path w="174625" h="106679">
                  <a:moveTo>
                    <a:pt x="0" y="106487"/>
                  </a:moveTo>
                  <a:lnTo>
                    <a:pt x="174060" y="106487"/>
                  </a:lnTo>
                  <a:lnTo>
                    <a:pt x="174060" y="0"/>
                  </a:lnTo>
                  <a:lnTo>
                    <a:pt x="0" y="0"/>
                  </a:lnTo>
                  <a:lnTo>
                    <a:pt x="0" y="106487"/>
                  </a:lnTo>
                  <a:close/>
                </a:path>
                <a:path w="174625" h="106679">
                  <a:moveTo>
                    <a:pt x="0" y="27412"/>
                  </a:moveTo>
                  <a:lnTo>
                    <a:pt x="174060" y="27412"/>
                  </a:lnTo>
                </a:path>
                <a:path w="174625" h="106679">
                  <a:moveTo>
                    <a:pt x="0" y="53771"/>
                  </a:moveTo>
                  <a:lnTo>
                    <a:pt x="174060" y="53771"/>
                  </a:lnTo>
                </a:path>
                <a:path w="174625" h="106679">
                  <a:moveTo>
                    <a:pt x="0" y="80129"/>
                  </a:moveTo>
                  <a:lnTo>
                    <a:pt x="174060" y="80129"/>
                  </a:lnTo>
                </a:path>
                <a:path w="174625" h="106679">
                  <a:moveTo>
                    <a:pt x="49216" y="0"/>
                  </a:moveTo>
                  <a:lnTo>
                    <a:pt x="49216" y="106487"/>
                  </a:lnTo>
                </a:path>
                <a:path w="174625" h="106679">
                  <a:moveTo>
                    <a:pt x="111843" y="0"/>
                  </a:moveTo>
                  <a:lnTo>
                    <a:pt x="111843" y="10648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77" name="object 77"/>
            <p:cNvSpPr/>
            <p:nvPr/>
          </p:nvSpPr>
          <p:spPr>
            <a:xfrm>
              <a:off x="2219693" y="5324316"/>
              <a:ext cx="24765" cy="40005"/>
            </a:xfrm>
            <a:custGeom>
              <a:avLst/>
              <a:gdLst/>
              <a:ahLst/>
              <a:cxnLst/>
              <a:rect l="l" t="t" r="r" b="b"/>
              <a:pathLst>
                <a:path w="24764" h="40004">
                  <a:moveTo>
                    <a:pt x="24414" y="0"/>
                  </a:moveTo>
                  <a:lnTo>
                    <a:pt x="0" y="0"/>
                  </a:lnTo>
                  <a:lnTo>
                    <a:pt x="0" y="39642"/>
                  </a:lnTo>
                  <a:lnTo>
                    <a:pt x="24414" y="39642"/>
                  </a:lnTo>
                  <a:lnTo>
                    <a:pt x="244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78" name="object 78"/>
            <p:cNvSpPr/>
            <p:nvPr/>
          </p:nvSpPr>
          <p:spPr>
            <a:xfrm>
              <a:off x="2230709" y="5363959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-32093" y="13179"/>
                  </a:moveTo>
                  <a:lnTo>
                    <a:pt x="32093" y="13179"/>
                  </a:lnTo>
                </a:path>
              </a:pathLst>
            </a:custGeom>
            <a:ln w="263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79" name="object 79"/>
            <p:cNvSpPr/>
            <p:nvPr/>
          </p:nvSpPr>
          <p:spPr>
            <a:xfrm>
              <a:off x="2916345" y="4842443"/>
              <a:ext cx="355600" cy="381000"/>
            </a:xfrm>
            <a:custGeom>
              <a:avLst/>
              <a:gdLst/>
              <a:ahLst/>
              <a:cxnLst/>
              <a:rect l="l" t="t" r="r" b="b"/>
              <a:pathLst>
                <a:path w="355600" h="381000">
                  <a:moveTo>
                    <a:pt x="177921" y="0"/>
                  </a:moveTo>
                  <a:lnTo>
                    <a:pt x="0" y="380446"/>
                  </a:lnTo>
                </a:path>
                <a:path w="355600" h="381000">
                  <a:moveTo>
                    <a:pt x="177921" y="0"/>
                  </a:moveTo>
                  <a:lnTo>
                    <a:pt x="355527" y="380446"/>
                  </a:lnTo>
                </a:path>
                <a:path w="355600" h="381000">
                  <a:moveTo>
                    <a:pt x="0" y="380446"/>
                  </a:moveTo>
                  <a:lnTo>
                    <a:pt x="355527" y="380446"/>
                  </a:lnTo>
                </a:path>
                <a:path w="355600" h="381000">
                  <a:moveTo>
                    <a:pt x="143723" y="72116"/>
                  </a:moveTo>
                  <a:lnTo>
                    <a:pt x="211803" y="72116"/>
                  </a:lnTo>
                </a:path>
              </a:pathLst>
            </a:custGeom>
            <a:ln w="87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80" name="object 80"/>
            <p:cNvSpPr/>
            <p:nvPr/>
          </p:nvSpPr>
          <p:spPr>
            <a:xfrm>
              <a:off x="3014682" y="5010968"/>
              <a:ext cx="157480" cy="1270"/>
            </a:xfrm>
            <a:custGeom>
              <a:avLst/>
              <a:gdLst/>
              <a:ahLst/>
              <a:cxnLst/>
              <a:rect l="l" t="t" r="r" b="b"/>
              <a:pathLst>
                <a:path w="157480" h="1270">
                  <a:moveTo>
                    <a:pt x="-3056" y="506"/>
                  </a:moveTo>
                  <a:lnTo>
                    <a:pt x="160175" y="506"/>
                  </a:lnTo>
                </a:path>
              </a:pathLst>
            </a:custGeom>
            <a:ln w="7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81" name="object 81"/>
            <p:cNvSpPr/>
            <p:nvPr/>
          </p:nvSpPr>
          <p:spPr>
            <a:xfrm>
              <a:off x="2938723" y="4914559"/>
              <a:ext cx="311150" cy="262890"/>
            </a:xfrm>
            <a:custGeom>
              <a:avLst/>
              <a:gdLst/>
              <a:ahLst/>
              <a:cxnLst/>
              <a:rect l="l" t="t" r="r" b="b"/>
              <a:pathLst>
                <a:path w="311150" h="262889">
                  <a:moveTo>
                    <a:pt x="0" y="261728"/>
                  </a:moveTo>
                  <a:lnTo>
                    <a:pt x="310771" y="262782"/>
                  </a:lnTo>
                </a:path>
                <a:path w="311150" h="262889">
                  <a:moveTo>
                    <a:pt x="121345" y="0"/>
                  </a:moveTo>
                  <a:lnTo>
                    <a:pt x="227247" y="96408"/>
                  </a:lnTo>
                </a:path>
                <a:path w="311150" h="262889">
                  <a:moveTo>
                    <a:pt x="182018" y="0"/>
                  </a:moveTo>
                  <a:lnTo>
                    <a:pt x="79583" y="97420"/>
                  </a:lnTo>
                </a:path>
                <a:path w="311150" h="262889">
                  <a:moveTo>
                    <a:pt x="225199" y="96408"/>
                  </a:moveTo>
                  <a:lnTo>
                    <a:pt x="5988" y="261728"/>
                  </a:lnTo>
                </a:path>
                <a:path w="311150" h="262889">
                  <a:moveTo>
                    <a:pt x="81475" y="97420"/>
                  </a:moveTo>
                  <a:lnTo>
                    <a:pt x="304783" y="262782"/>
                  </a:lnTo>
                </a:path>
              </a:pathLst>
            </a:custGeom>
            <a:ln w="87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1202955" y="4960590"/>
            <a:ext cx="555943" cy="127820"/>
          </a:xfrm>
          <a:prstGeom prst="rect">
            <a:avLst/>
          </a:prstGeom>
        </p:spPr>
        <p:txBody>
          <a:bodyPr vert="horz" wrap="square" lIns="0" tIns="11395" rIns="0" bIns="0" rtlCol="0">
            <a:spAutoFit/>
          </a:bodyPr>
          <a:lstStyle/>
          <a:p>
            <a:pPr marL="11994">
              <a:spcBef>
                <a:spcPts val="90"/>
              </a:spcBef>
            </a:pPr>
            <a:r>
              <a:rPr sz="756" spc="321" dirty="0">
                <a:latin typeface="Times New Roman"/>
                <a:cs typeface="Times New Roman"/>
              </a:rPr>
              <a:t>Old</a:t>
            </a:r>
            <a:r>
              <a:rPr sz="756" spc="99" dirty="0">
                <a:latin typeface="Times New Roman"/>
                <a:cs typeface="Times New Roman"/>
              </a:rPr>
              <a:t> </a:t>
            </a:r>
            <a:r>
              <a:rPr sz="756" spc="397" dirty="0">
                <a:latin typeface="Times New Roman"/>
                <a:cs typeface="Times New Roman"/>
              </a:rPr>
              <a:t>BS</a:t>
            </a:r>
            <a:endParaRPr sz="756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643801" y="4968357"/>
            <a:ext cx="629708" cy="127820"/>
          </a:xfrm>
          <a:prstGeom prst="rect">
            <a:avLst/>
          </a:prstGeom>
        </p:spPr>
        <p:txBody>
          <a:bodyPr vert="horz" wrap="square" lIns="0" tIns="11395" rIns="0" bIns="0" rtlCol="0">
            <a:spAutoFit/>
          </a:bodyPr>
          <a:lstStyle/>
          <a:p>
            <a:pPr marL="11994">
              <a:spcBef>
                <a:spcPts val="90"/>
              </a:spcBef>
            </a:pPr>
            <a:r>
              <a:rPr sz="756" spc="410" dirty="0">
                <a:latin typeface="Times New Roman"/>
                <a:cs typeface="Times New Roman"/>
              </a:rPr>
              <a:t>New</a:t>
            </a:r>
            <a:r>
              <a:rPr sz="756" spc="123" dirty="0">
                <a:latin typeface="Times New Roman"/>
                <a:cs typeface="Times New Roman"/>
              </a:rPr>
              <a:t> </a:t>
            </a:r>
            <a:r>
              <a:rPr sz="756" spc="392" dirty="0">
                <a:latin typeface="Times New Roman"/>
                <a:cs typeface="Times New Roman"/>
              </a:rPr>
              <a:t>BS</a:t>
            </a:r>
            <a:endParaRPr sz="756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145027" y="5191005"/>
            <a:ext cx="8636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0962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00"/>
          </a:p>
        </p:txBody>
      </p:sp>
      <p:sp>
        <p:nvSpPr>
          <p:cNvPr id="85" name="object 85"/>
          <p:cNvSpPr/>
          <p:nvPr/>
        </p:nvSpPr>
        <p:spPr>
          <a:xfrm>
            <a:off x="1284501" y="5191005"/>
            <a:ext cx="8636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0962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00"/>
          </a:p>
        </p:txBody>
      </p:sp>
      <p:sp>
        <p:nvSpPr>
          <p:cNvPr id="86" name="object 86"/>
          <p:cNvSpPr/>
          <p:nvPr/>
        </p:nvSpPr>
        <p:spPr>
          <a:xfrm>
            <a:off x="1423962" y="5191005"/>
            <a:ext cx="8636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0962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00"/>
          </a:p>
        </p:txBody>
      </p:sp>
      <p:sp>
        <p:nvSpPr>
          <p:cNvPr id="87" name="object 87"/>
          <p:cNvSpPr/>
          <p:nvPr/>
        </p:nvSpPr>
        <p:spPr>
          <a:xfrm>
            <a:off x="1563422" y="5191005"/>
            <a:ext cx="8636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0977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00"/>
          </a:p>
        </p:txBody>
      </p:sp>
      <p:sp>
        <p:nvSpPr>
          <p:cNvPr id="88" name="object 88"/>
          <p:cNvSpPr/>
          <p:nvPr/>
        </p:nvSpPr>
        <p:spPr>
          <a:xfrm>
            <a:off x="1702897" y="5191005"/>
            <a:ext cx="8636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0962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00"/>
          </a:p>
        </p:txBody>
      </p:sp>
      <p:grpSp>
        <p:nvGrpSpPr>
          <p:cNvPr id="89" name="object 89"/>
          <p:cNvGrpSpPr/>
          <p:nvPr/>
        </p:nvGrpSpPr>
        <p:grpSpPr>
          <a:xfrm>
            <a:off x="1842357" y="5165116"/>
            <a:ext cx="175719" cy="52175"/>
            <a:chOff x="1950731" y="5462223"/>
            <a:chExt cx="186055" cy="55244"/>
          </a:xfrm>
        </p:grpSpPr>
        <p:sp>
          <p:nvSpPr>
            <p:cNvPr id="90" name="object 90"/>
            <p:cNvSpPr/>
            <p:nvPr/>
          </p:nvSpPr>
          <p:spPr>
            <a:xfrm>
              <a:off x="1950731" y="5489635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716" y="0"/>
                  </a:lnTo>
                </a:path>
              </a:pathLst>
            </a:custGeom>
            <a:ln w="6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91" name="object 91"/>
            <p:cNvSpPr/>
            <p:nvPr/>
          </p:nvSpPr>
          <p:spPr>
            <a:xfrm>
              <a:off x="1981052" y="5462223"/>
              <a:ext cx="155575" cy="55244"/>
            </a:xfrm>
            <a:custGeom>
              <a:avLst/>
              <a:gdLst/>
              <a:ahLst/>
              <a:cxnLst/>
              <a:rect l="l" t="t" r="r" b="b"/>
              <a:pathLst>
                <a:path w="155575" h="55245">
                  <a:moveTo>
                    <a:pt x="0" y="0"/>
                  </a:moveTo>
                  <a:lnTo>
                    <a:pt x="0" y="54825"/>
                  </a:lnTo>
                  <a:lnTo>
                    <a:pt x="155149" y="27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</p:grpSp>
      <p:sp>
        <p:nvSpPr>
          <p:cNvPr id="92" name="object 92"/>
          <p:cNvSpPr/>
          <p:nvPr/>
        </p:nvSpPr>
        <p:spPr>
          <a:xfrm>
            <a:off x="5687903" y="3610536"/>
            <a:ext cx="939165" cy="503167"/>
          </a:xfrm>
          <a:custGeom>
            <a:avLst/>
            <a:gdLst/>
            <a:ahLst/>
            <a:cxnLst/>
            <a:rect l="l" t="t" r="r" b="b"/>
            <a:pathLst>
              <a:path w="994409" h="532764">
                <a:moveTo>
                  <a:pt x="496099" y="0"/>
                </a:moveTo>
                <a:lnTo>
                  <a:pt x="437475" y="1855"/>
                </a:lnTo>
                <a:lnTo>
                  <a:pt x="378851" y="7169"/>
                </a:lnTo>
                <a:lnTo>
                  <a:pt x="320227" y="17291"/>
                </a:lnTo>
                <a:lnTo>
                  <a:pt x="265069" y="30364"/>
                </a:lnTo>
                <a:lnTo>
                  <a:pt x="213852" y="46559"/>
                </a:lnTo>
                <a:lnTo>
                  <a:pt x="166574" y="66802"/>
                </a:lnTo>
                <a:lnTo>
                  <a:pt x="125285" y="89154"/>
                </a:lnTo>
                <a:lnTo>
                  <a:pt x="86990" y="114458"/>
                </a:lnTo>
                <a:lnTo>
                  <a:pt x="56733" y="141871"/>
                </a:lnTo>
                <a:lnTo>
                  <a:pt x="32306" y="171392"/>
                </a:lnTo>
                <a:lnTo>
                  <a:pt x="3939" y="234230"/>
                </a:lnTo>
                <a:lnTo>
                  <a:pt x="0" y="265692"/>
                </a:lnTo>
                <a:lnTo>
                  <a:pt x="3939" y="298165"/>
                </a:lnTo>
                <a:lnTo>
                  <a:pt x="32306" y="359907"/>
                </a:lnTo>
                <a:lnTo>
                  <a:pt x="56733" y="389429"/>
                </a:lnTo>
                <a:lnTo>
                  <a:pt x="86990" y="416841"/>
                </a:lnTo>
                <a:lnTo>
                  <a:pt x="125285" y="442145"/>
                </a:lnTo>
                <a:lnTo>
                  <a:pt x="166574" y="465594"/>
                </a:lnTo>
                <a:lnTo>
                  <a:pt x="213852" y="484740"/>
                </a:lnTo>
                <a:lnTo>
                  <a:pt x="265069" y="502031"/>
                </a:lnTo>
                <a:lnTo>
                  <a:pt x="320227" y="515105"/>
                </a:lnTo>
                <a:lnTo>
                  <a:pt x="378851" y="524383"/>
                </a:lnTo>
                <a:lnTo>
                  <a:pt x="437475" y="530288"/>
                </a:lnTo>
                <a:lnTo>
                  <a:pt x="496099" y="532396"/>
                </a:lnTo>
                <a:lnTo>
                  <a:pt x="556772" y="530288"/>
                </a:lnTo>
                <a:lnTo>
                  <a:pt x="615554" y="524383"/>
                </a:lnTo>
                <a:lnTo>
                  <a:pt x="674178" y="515105"/>
                </a:lnTo>
                <a:lnTo>
                  <a:pt x="726972" y="502031"/>
                </a:lnTo>
                <a:lnTo>
                  <a:pt x="780080" y="484740"/>
                </a:lnTo>
                <a:lnTo>
                  <a:pt x="827358" y="465594"/>
                </a:lnTo>
                <a:lnTo>
                  <a:pt x="869120" y="442145"/>
                </a:lnTo>
                <a:lnTo>
                  <a:pt x="904893" y="416841"/>
                </a:lnTo>
                <a:lnTo>
                  <a:pt x="937200" y="389429"/>
                </a:lnTo>
                <a:lnTo>
                  <a:pt x="961626" y="359907"/>
                </a:lnTo>
                <a:lnTo>
                  <a:pt x="989993" y="298165"/>
                </a:lnTo>
                <a:lnTo>
                  <a:pt x="993933" y="265692"/>
                </a:lnTo>
                <a:lnTo>
                  <a:pt x="989993" y="234230"/>
                </a:lnTo>
                <a:lnTo>
                  <a:pt x="961626" y="171392"/>
                </a:lnTo>
                <a:lnTo>
                  <a:pt x="937200" y="141871"/>
                </a:lnTo>
                <a:lnTo>
                  <a:pt x="904893" y="114458"/>
                </a:lnTo>
                <a:lnTo>
                  <a:pt x="869120" y="89154"/>
                </a:lnTo>
                <a:lnTo>
                  <a:pt x="827358" y="66802"/>
                </a:lnTo>
                <a:lnTo>
                  <a:pt x="780080" y="46559"/>
                </a:lnTo>
                <a:lnTo>
                  <a:pt x="726972" y="30364"/>
                </a:lnTo>
                <a:lnTo>
                  <a:pt x="674178" y="17291"/>
                </a:lnTo>
                <a:lnTo>
                  <a:pt x="615554" y="7169"/>
                </a:lnTo>
                <a:lnTo>
                  <a:pt x="556772" y="1855"/>
                </a:lnTo>
                <a:lnTo>
                  <a:pt x="496099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 sz="1700"/>
          </a:p>
        </p:txBody>
      </p:sp>
      <p:sp>
        <p:nvSpPr>
          <p:cNvPr id="93" name="object 93"/>
          <p:cNvSpPr txBox="1"/>
          <p:nvPr/>
        </p:nvSpPr>
        <p:spPr>
          <a:xfrm>
            <a:off x="5965694" y="3782406"/>
            <a:ext cx="404213" cy="127820"/>
          </a:xfrm>
          <a:prstGeom prst="rect">
            <a:avLst/>
          </a:prstGeom>
        </p:spPr>
        <p:txBody>
          <a:bodyPr vert="horz" wrap="square" lIns="0" tIns="11395" rIns="0" bIns="0" rtlCol="0">
            <a:spAutoFit/>
          </a:bodyPr>
          <a:lstStyle/>
          <a:p>
            <a:pPr marL="11994">
              <a:spcBef>
                <a:spcPts val="90"/>
              </a:spcBef>
            </a:pPr>
            <a:r>
              <a:rPr sz="756" b="1" spc="463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756" b="1" spc="-7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56" b="1" spc="386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756" b="1" spc="33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756">
              <a:latin typeface="Times New Roman"/>
              <a:cs typeface="Times New Roman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5280497" y="4574371"/>
            <a:ext cx="1044716" cy="724464"/>
            <a:chOff x="5591114" y="4836728"/>
            <a:chExt cx="1106170" cy="767080"/>
          </a:xfrm>
        </p:grpSpPr>
        <p:sp>
          <p:nvSpPr>
            <p:cNvPr id="95" name="object 95"/>
            <p:cNvSpPr/>
            <p:nvPr/>
          </p:nvSpPr>
          <p:spPr>
            <a:xfrm>
              <a:off x="5596829" y="4842443"/>
              <a:ext cx="354330" cy="381000"/>
            </a:xfrm>
            <a:custGeom>
              <a:avLst/>
              <a:gdLst/>
              <a:ahLst/>
              <a:cxnLst/>
              <a:rect l="l" t="t" r="r" b="b"/>
              <a:pathLst>
                <a:path w="354329" h="381000">
                  <a:moveTo>
                    <a:pt x="177606" y="0"/>
                  </a:moveTo>
                  <a:lnTo>
                    <a:pt x="0" y="380446"/>
                  </a:lnTo>
                </a:path>
                <a:path w="354329" h="381000">
                  <a:moveTo>
                    <a:pt x="177606" y="0"/>
                  </a:moveTo>
                  <a:lnTo>
                    <a:pt x="353951" y="380446"/>
                  </a:lnTo>
                </a:path>
                <a:path w="354329" h="381000">
                  <a:moveTo>
                    <a:pt x="0" y="380446"/>
                  </a:moveTo>
                  <a:lnTo>
                    <a:pt x="353951" y="380446"/>
                  </a:lnTo>
                </a:path>
                <a:path w="354329" h="381000">
                  <a:moveTo>
                    <a:pt x="143723" y="72116"/>
                  </a:moveTo>
                  <a:lnTo>
                    <a:pt x="209912" y="72116"/>
                  </a:lnTo>
                </a:path>
              </a:pathLst>
            </a:custGeom>
            <a:ln w="87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96" name="object 96"/>
            <p:cNvSpPr/>
            <p:nvPr/>
          </p:nvSpPr>
          <p:spPr>
            <a:xfrm>
              <a:off x="5695324" y="5010968"/>
              <a:ext cx="157480" cy="1270"/>
            </a:xfrm>
            <a:custGeom>
              <a:avLst/>
              <a:gdLst/>
              <a:ahLst/>
              <a:cxnLst/>
              <a:rect l="l" t="t" r="r" b="b"/>
              <a:pathLst>
                <a:path w="157479" h="1270">
                  <a:moveTo>
                    <a:pt x="-3056" y="506"/>
                  </a:moveTo>
                  <a:lnTo>
                    <a:pt x="160175" y="506"/>
                  </a:lnTo>
                </a:path>
              </a:pathLst>
            </a:custGeom>
            <a:ln w="7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97" name="object 97"/>
            <p:cNvSpPr/>
            <p:nvPr/>
          </p:nvSpPr>
          <p:spPr>
            <a:xfrm>
              <a:off x="5617316" y="4914559"/>
              <a:ext cx="313055" cy="262890"/>
            </a:xfrm>
            <a:custGeom>
              <a:avLst/>
              <a:gdLst/>
              <a:ahLst/>
              <a:cxnLst/>
              <a:rect l="l" t="t" r="r" b="b"/>
              <a:pathLst>
                <a:path w="313054" h="262889">
                  <a:moveTo>
                    <a:pt x="0" y="261728"/>
                  </a:moveTo>
                  <a:lnTo>
                    <a:pt x="312662" y="262782"/>
                  </a:lnTo>
                </a:path>
                <a:path w="313054" h="262889">
                  <a:moveTo>
                    <a:pt x="123237" y="0"/>
                  </a:moveTo>
                  <a:lnTo>
                    <a:pt x="229138" y="96408"/>
                  </a:lnTo>
                </a:path>
                <a:path w="313054" h="262889">
                  <a:moveTo>
                    <a:pt x="183909" y="0"/>
                  </a:moveTo>
                  <a:lnTo>
                    <a:pt x="81475" y="97420"/>
                  </a:lnTo>
                </a:path>
                <a:path w="313054" h="262889">
                  <a:moveTo>
                    <a:pt x="227247" y="96408"/>
                  </a:moveTo>
                  <a:lnTo>
                    <a:pt x="7879" y="261728"/>
                  </a:lnTo>
                </a:path>
                <a:path w="313054" h="262889">
                  <a:moveTo>
                    <a:pt x="83523" y="97420"/>
                  </a:moveTo>
                  <a:lnTo>
                    <a:pt x="306674" y="262782"/>
                  </a:lnTo>
                </a:path>
              </a:pathLst>
            </a:custGeom>
            <a:ln w="87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98" name="object 98"/>
            <p:cNvSpPr/>
            <p:nvPr/>
          </p:nvSpPr>
          <p:spPr>
            <a:xfrm>
              <a:off x="6448614" y="5390317"/>
              <a:ext cx="248285" cy="213360"/>
            </a:xfrm>
            <a:custGeom>
              <a:avLst/>
              <a:gdLst/>
              <a:ahLst/>
              <a:cxnLst/>
              <a:rect l="l" t="t" r="r" b="b"/>
              <a:pathLst>
                <a:path w="248284" h="213360">
                  <a:moveTo>
                    <a:pt x="248081" y="0"/>
                  </a:moveTo>
                  <a:lnTo>
                    <a:pt x="0" y="0"/>
                  </a:lnTo>
                  <a:lnTo>
                    <a:pt x="0" y="212975"/>
                  </a:lnTo>
                  <a:lnTo>
                    <a:pt x="248081" y="212975"/>
                  </a:lnTo>
                  <a:lnTo>
                    <a:pt x="2480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99" name="object 99"/>
            <p:cNvSpPr/>
            <p:nvPr/>
          </p:nvSpPr>
          <p:spPr>
            <a:xfrm>
              <a:off x="6473041" y="5406554"/>
              <a:ext cx="199390" cy="64135"/>
            </a:xfrm>
            <a:custGeom>
              <a:avLst/>
              <a:gdLst/>
              <a:ahLst/>
              <a:cxnLst/>
              <a:rect l="l" t="t" r="r" b="b"/>
              <a:pathLst>
                <a:path w="199390" h="64135">
                  <a:moveTo>
                    <a:pt x="198865" y="0"/>
                  </a:moveTo>
                  <a:lnTo>
                    <a:pt x="0" y="0"/>
                  </a:lnTo>
                  <a:lnTo>
                    <a:pt x="0" y="63892"/>
                  </a:lnTo>
                  <a:lnTo>
                    <a:pt x="198865" y="63892"/>
                  </a:lnTo>
                  <a:lnTo>
                    <a:pt x="1988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473041" y="5406554"/>
              <a:ext cx="199390" cy="64135"/>
            </a:xfrm>
            <a:custGeom>
              <a:avLst/>
              <a:gdLst/>
              <a:ahLst/>
              <a:cxnLst/>
              <a:rect l="l" t="t" r="r" b="b"/>
              <a:pathLst>
                <a:path w="199390" h="64135">
                  <a:moveTo>
                    <a:pt x="0" y="63892"/>
                  </a:moveTo>
                  <a:lnTo>
                    <a:pt x="198865" y="63892"/>
                  </a:lnTo>
                  <a:lnTo>
                    <a:pt x="198865" y="0"/>
                  </a:lnTo>
                  <a:lnTo>
                    <a:pt x="0" y="0"/>
                  </a:lnTo>
                  <a:lnTo>
                    <a:pt x="0" y="638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486436" y="5483521"/>
              <a:ext cx="174625" cy="106680"/>
            </a:xfrm>
            <a:custGeom>
              <a:avLst/>
              <a:gdLst/>
              <a:ahLst/>
              <a:cxnLst/>
              <a:rect l="l" t="t" r="r" b="b"/>
              <a:pathLst>
                <a:path w="174625" h="106679">
                  <a:moveTo>
                    <a:pt x="0" y="106487"/>
                  </a:moveTo>
                  <a:lnTo>
                    <a:pt x="174060" y="106487"/>
                  </a:lnTo>
                  <a:lnTo>
                    <a:pt x="174060" y="0"/>
                  </a:lnTo>
                  <a:lnTo>
                    <a:pt x="0" y="0"/>
                  </a:lnTo>
                  <a:lnTo>
                    <a:pt x="0" y="106487"/>
                  </a:lnTo>
                  <a:close/>
                </a:path>
                <a:path w="174625" h="106679">
                  <a:moveTo>
                    <a:pt x="0" y="27412"/>
                  </a:moveTo>
                  <a:lnTo>
                    <a:pt x="173981" y="27412"/>
                  </a:lnTo>
                </a:path>
                <a:path w="174625" h="106679">
                  <a:moveTo>
                    <a:pt x="0" y="53771"/>
                  </a:moveTo>
                  <a:lnTo>
                    <a:pt x="173981" y="53771"/>
                  </a:lnTo>
                </a:path>
                <a:path w="174625" h="106679">
                  <a:moveTo>
                    <a:pt x="0" y="80129"/>
                  </a:moveTo>
                  <a:lnTo>
                    <a:pt x="173981" y="80129"/>
                  </a:lnTo>
                </a:path>
                <a:path w="174625" h="106679">
                  <a:moveTo>
                    <a:pt x="49168" y="0"/>
                  </a:moveTo>
                  <a:lnTo>
                    <a:pt x="49168" y="106487"/>
                  </a:lnTo>
                </a:path>
                <a:path w="174625" h="106679">
                  <a:moveTo>
                    <a:pt x="111732" y="0"/>
                  </a:moveTo>
                  <a:lnTo>
                    <a:pt x="111732" y="10648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459960" y="5324316"/>
              <a:ext cx="26670" cy="40005"/>
            </a:xfrm>
            <a:custGeom>
              <a:avLst/>
              <a:gdLst/>
              <a:ahLst/>
              <a:cxnLst/>
              <a:rect l="l" t="t" r="r" b="b"/>
              <a:pathLst>
                <a:path w="26670" h="40004">
                  <a:moveTo>
                    <a:pt x="26384" y="0"/>
                  </a:moveTo>
                  <a:lnTo>
                    <a:pt x="0" y="0"/>
                  </a:lnTo>
                  <a:lnTo>
                    <a:pt x="0" y="39642"/>
                  </a:lnTo>
                  <a:lnTo>
                    <a:pt x="26384" y="39642"/>
                  </a:lnTo>
                  <a:lnTo>
                    <a:pt x="26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473041" y="5363959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-32093" y="13179"/>
                  </a:moveTo>
                  <a:lnTo>
                    <a:pt x="32093" y="13179"/>
                  </a:lnTo>
                </a:path>
              </a:pathLst>
            </a:custGeom>
            <a:ln w="263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</p:grpSp>
      <p:grpSp>
        <p:nvGrpSpPr>
          <p:cNvPr id="104" name="object 104"/>
          <p:cNvGrpSpPr/>
          <p:nvPr/>
        </p:nvGrpSpPr>
        <p:grpSpPr>
          <a:xfrm>
            <a:off x="6755624" y="4574523"/>
            <a:ext cx="346639" cy="370029"/>
            <a:chOff x="7153013" y="4836889"/>
            <a:chExt cx="367030" cy="391795"/>
          </a:xfrm>
        </p:grpSpPr>
        <p:sp>
          <p:nvSpPr>
            <p:cNvPr id="105" name="object 105"/>
            <p:cNvSpPr/>
            <p:nvPr/>
          </p:nvSpPr>
          <p:spPr>
            <a:xfrm>
              <a:off x="7158566" y="4842443"/>
              <a:ext cx="355600" cy="381000"/>
            </a:xfrm>
            <a:custGeom>
              <a:avLst/>
              <a:gdLst/>
              <a:ahLst/>
              <a:cxnLst/>
              <a:rect l="l" t="t" r="r" b="b"/>
              <a:pathLst>
                <a:path w="355600" h="381000">
                  <a:moveTo>
                    <a:pt x="177606" y="0"/>
                  </a:moveTo>
                  <a:lnTo>
                    <a:pt x="0" y="380446"/>
                  </a:lnTo>
                </a:path>
                <a:path w="355600" h="381000">
                  <a:moveTo>
                    <a:pt x="177606" y="0"/>
                  </a:moveTo>
                  <a:lnTo>
                    <a:pt x="355527" y="380446"/>
                  </a:lnTo>
                </a:path>
                <a:path w="355600" h="381000">
                  <a:moveTo>
                    <a:pt x="0" y="380446"/>
                  </a:moveTo>
                  <a:lnTo>
                    <a:pt x="355527" y="380446"/>
                  </a:lnTo>
                </a:path>
                <a:path w="355600" h="381000">
                  <a:moveTo>
                    <a:pt x="143723" y="72116"/>
                  </a:moveTo>
                  <a:lnTo>
                    <a:pt x="209912" y="72116"/>
                  </a:lnTo>
                </a:path>
              </a:pathLst>
            </a:custGeom>
            <a:ln w="87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257061" y="5010968"/>
              <a:ext cx="157480" cy="1270"/>
            </a:xfrm>
            <a:custGeom>
              <a:avLst/>
              <a:gdLst/>
              <a:ahLst/>
              <a:cxnLst/>
              <a:rect l="l" t="t" r="r" b="b"/>
              <a:pathLst>
                <a:path w="157479" h="1270">
                  <a:moveTo>
                    <a:pt x="-3056" y="506"/>
                  </a:moveTo>
                  <a:lnTo>
                    <a:pt x="160175" y="506"/>
                  </a:lnTo>
                </a:path>
              </a:pathLst>
            </a:custGeom>
            <a:ln w="7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180945" y="4914559"/>
              <a:ext cx="311150" cy="262890"/>
            </a:xfrm>
            <a:custGeom>
              <a:avLst/>
              <a:gdLst/>
              <a:ahLst/>
              <a:cxnLst/>
              <a:rect l="l" t="t" r="r" b="b"/>
              <a:pathLst>
                <a:path w="311150" h="262889">
                  <a:moveTo>
                    <a:pt x="0" y="261728"/>
                  </a:moveTo>
                  <a:lnTo>
                    <a:pt x="310771" y="262782"/>
                  </a:lnTo>
                </a:path>
                <a:path w="311150" h="262889">
                  <a:moveTo>
                    <a:pt x="121345" y="0"/>
                  </a:moveTo>
                  <a:lnTo>
                    <a:pt x="227247" y="96408"/>
                  </a:lnTo>
                </a:path>
                <a:path w="311150" h="262889">
                  <a:moveTo>
                    <a:pt x="182018" y="0"/>
                  </a:moveTo>
                  <a:lnTo>
                    <a:pt x="79583" y="97420"/>
                  </a:lnTo>
                </a:path>
                <a:path w="311150" h="262889">
                  <a:moveTo>
                    <a:pt x="225356" y="96408"/>
                  </a:moveTo>
                  <a:lnTo>
                    <a:pt x="5988" y="261728"/>
                  </a:lnTo>
                </a:path>
                <a:path w="311150" h="262889">
                  <a:moveTo>
                    <a:pt x="81632" y="97420"/>
                  </a:moveTo>
                  <a:lnTo>
                    <a:pt x="304783" y="262782"/>
                  </a:lnTo>
                </a:path>
              </a:pathLst>
            </a:custGeom>
            <a:ln w="87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5209602" y="4960590"/>
            <a:ext cx="555943" cy="127820"/>
          </a:xfrm>
          <a:prstGeom prst="rect">
            <a:avLst/>
          </a:prstGeom>
        </p:spPr>
        <p:txBody>
          <a:bodyPr vert="horz" wrap="square" lIns="0" tIns="11395" rIns="0" bIns="0" rtlCol="0">
            <a:spAutoFit/>
          </a:bodyPr>
          <a:lstStyle/>
          <a:p>
            <a:pPr marL="11994">
              <a:spcBef>
                <a:spcPts val="90"/>
              </a:spcBef>
            </a:pPr>
            <a:r>
              <a:rPr sz="756" spc="321" dirty="0">
                <a:latin typeface="Times New Roman"/>
                <a:cs typeface="Times New Roman"/>
              </a:rPr>
              <a:t>Old</a:t>
            </a:r>
            <a:r>
              <a:rPr sz="756" spc="99" dirty="0">
                <a:latin typeface="Times New Roman"/>
                <a:cs typeface="Times New Roman"/>
              </a:rPr>
              <a:t> </a:t>
            </a:r>
            <a:r>
              <a:rPr sz="756" spc="397" dirty="0">
                <a:latin typeface="Times New Roman"/>
                <a:cs typeface="Times New Roman"/>
              </a:rPr>
              <a:t>BS</a:t>
            </a:r>
            <a:endParaRPr sz="756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650344" y="4968357"/>
            <a:ext cx="629708" cy="127820"/>
          </a:xfrm>
          <a:prstGeom prst="rect">
            <a:avLst/>
          </a:prstGeom>
        </p:spPr>
        <p:txBody>
          <a:bodyPr vert="horz" wrap="square" lIns="0" tIns="11395" rIns="0" bIns="0" rtlCol="0">
            <a:spAutoFit/>
          </a:bodyPr>
          <a:lstStyle/>
          <a:p>
            <a:pPr marL="11994">
              <a:spcBef>
                <a:spcPts val="90"/>
              </a:spcBef>
            </a:pPr>
            <a:r>
              <a:rPr sz="756" spc="410" dirty="0">
                <a:latin typeface="Times New Roman"/>
                <a:cs typeface="Times New Roman"/>
              </a:rPr>
              <a:t>New</a:t>
            </a:r>
            <a:r>
              <a:rPr sz="756" spc="123" dirty="0">
                <a:latin typeface="Times New Roman"/>
                <a:cs typeface="Times New Roman"/>
              </a:rPr>
              <a:t> </a:t>
            </a:r>
            <a:r>
              <a:rPr sz="756" spc="392" dirty="0">
                <a:latin typeface="Times New Roman"/>
                <a:cs typeface="Times New Roman"/>
              </a:rPr>
              <a:t>BS</a:t>
            </a:r>
            <a:endParaRPr sz="756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5151643" y="5191005"/>
            <a:ext cx="8636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0930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00"/>
          </a:p>
        </p:txBody>
      </p:sp>
      <p:sp>
        <p:nvSpPr>
          <p:cNvPr id="111" name="object 111"/>
          <p:cNvSpPr/>
          <p:nvPr/>
        </p:nvSpPr>
        <p:spPr>
          <a:xfrm>
            <a:off x="5291103" y="5191005"/>
            <a:ext cx="8636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0930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00"/>
          </a:p>
        </p:txBody>
      </p:sp>
      <p:sp>
        <p:nvSpPr>
          <p:cNvPr id="112" name="object 112"/>
          <p:cNvSpPr/>
          <p:nvPr/>
        </p:nvSpPr>
        <p:spPr>
          <a:xfrm>
            <a:off x="5430563" y="5191005"/>
            <a:ext cx="8636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0930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00"/>
          </a:p>
        </p:txBody>
      </p:sp>
      <p:sp>
        <p:nvSpPr>
          <p:cNvPr id="113" name="object 113"/>
          <p:cNvSpPr/>
          <p:nvPr/>
        </p:nvSpPr>
        <p:spPr>
          <a:xfrm>
            <a:off x="5570024" y="5191005"/>
            <a:ext cx="8636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0930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00"/>
          </a:p>
        </p:txBody>
      </p:sp>
      <p:sp>
        <p:nvSpPr>
          <p:cNvPr id="114" name="object 114"/>
          <p:cNvSpPr/>
          <p:nvPr/>
        </p:nvSpPr>
        <p:spPr>
          <a:xfrm>
            <a:off x="5709484" y="5191005"/>
            <a:ext cx="8636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0930" y="0"/>
                </a:lnTo>
              </a:path>
            </a:pathLst>
          </a:custGeom>
          <a:ln w="6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00"/>
          </a:p>
        </p:txBody>
      </p:sp>
      <p:grpSp>
        <p:nvGrpSpPr>
          <p:cNvPr id="115" name="object 115"/>
          <p:cNvGrpSpPr/>
          <p:nvPr/>
        </p:nvGrpSpPr>
        <p:grpSpPr>
          <a:xfrm>
            <a:off x="5848944" y="5165116"/>
            <a:ext cx="173320" cy="52175"/>
            <a:chOff x="6192999" y="5462223"/>
            <a:chExt cx="183515" cy="55244"/>
          </a:xfrm>
        </p:grpSpPr>
        <p:sp>
          <p:nvSpPr>
            <p:cNvPr id="116" name="object 116"/>
            <p:cNvSpPr/>
            <p:nvPr/>
          </p:nvSpPr>
          <p:spPr>
            <a:xfrm>
              <a:off x="6192999" y="5489635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337" y="0"/>
                  </a:lnTo>
                </a:path>
              </a:pathLst>
            </a:custGeom>
            <a:ln w="6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23257" y="5462223"/>
              <a:ext cx="153670" cy="55244"/>
            </a:xfrm>
            <a:custGeom>
              <a:avLst/>
              <a:gdLst/>
              <a:ahLst/>
              <a:cxnLst/>
              <a:rect l="l" t="t" r="r" b="b"/>
              <a:pathLst>
                <a:path w="153670" h="55245">
                  <a:moveTo>
                    <a:pt x="0" y="0"/>
                  </a:moveTo>
                  <a:lnTo>
                    <a:pt x="0" y="54825"/>
                  </a:lnTo>
                  <a:lnTo>
                    <a:pt x="153179" y="27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</p:grpSp>
      <p:grpSp>
        <p:nvGrpSpPr>
          <p:cNvPr id="118" name="object 118"/>
          <p:cNvGrpSpPr/>
          <p:nvPr/>
        </p:nvGrpSpPr>
        <p:grpSpPr>
          <a:xfrm>
            <a:off x="1676035" y="4087888"/>
            <a:ext cx="1067506" cy="1017129"/>
            <a:chOff x="1774626" y="4321628"/>
            <a:chExt cx="1130300" cy="1076960"/>
          </a:xfrm>
        </p:grpSpPr>
        <p:sp>
          <p:nvSpPr>
            <p:cNvPr id="119" name="object 119"/>
            <p:cNvSpPr/>
            <p:nvPr/>
          </p:nvSpPr>
          <p:spPr>
            <a:xfrm>
              <a:off x="1780232" y="4442049"/>
              <a:ext cx="332105" cy="878840"/>
            </a:xfrm>
            <a:custGeom>
              <a:avLst/>
              <a:gdLst/>
              <a:ahLst/>
              <a:cxnLst/>
              <a:rect l="l" t="t" r="r" b="b"/>
              <a:pathLst>
                <a:path w="332105" h="878839">
                  <a:moveTo>
                    <a:pt x="310692" y="0"/>
                  </a:moveTo>
                  <a:lnTo>
                    <a:pt x="0" y="0"/>
                  </a:lnTo>
                  <a:lnTo>
                    <a:pt x="0" y="684474"/>
                  </a:lnTo>
                  <a:lnTo>
                    <a:pt x="331557" y="878260"/>
                  </a:lnTo>
                </a:path>
              </a:pathLst>
            </a:custGeom>
            <a:ln w="10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064150" y="5295849"/>
              <a:ext cx="142240" cy="79375"/>
            </a:xfrm>
            <a:custGeom>
              <a:avLst/>
              <a:gdLst/>
              <a:ahLst/>
              <a:cxnLst/>
              <a:rect l="l" t="t" r="r" b="b"/>
              <a:pathLst>
                <a:path w="142239" h="79375">
                  <a:moveTo>
                    <a:pt x="75990" y="0"/>
                  </a:moveTo>
                  <a:lnTo>
                    <a:pt x="0" y="37534"/>
                  </a:lnTo>
                  <a:lnTo>
                    <a:pt x="142148" y="79285"/>
                  </a:lnTo>
                  <a:lnTo>
                    <a:pt x="759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780232" y="4442049"/>
              <a:ext cx="498475" cy="1905"/>
            </a:xfrm>
            <a:custGeom>
              <a:avLst/>
              <a:gdLst/>
              <a:ahLst/>
              <a:cxnLst/>
              <a:rect l="l" t="t" r="r" b="b"/>
              <a:pathLst>
                <a:path w="498475" h="1904">
                  <a:moveTo>
                    <a:pt x="0" y="0"/>
                  </a:moveTo>
                  <a:lnTo>
                    <a:pt x="498132" y="1855"/>
                  </a:lnTo>
                </a:path>
              </a:pathLst>
            </a:custGeom>
            <a:ln w="6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278365" y="4423661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20">
                  <a:moveTo>
                    <a:pt x="-5709" y="10121"/>
                  </a:moveTo>
                  <a:lnTo>
                    <a:pt x="5709" y="10121"/>
                  </a:lnTo>
                </a:path>
              </a:pathLst>
            </a:custGeom>
            <a:ln w="20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227179" y="4348593"/>
              <a:ext cx="102235" cy="82550"/>
            </a:xfrm>
            <a:custGeom>
              <a:avLst/>
              <a:gdLst/>
              <a:ahLst/>
              <a:cxnLst/>
              <a:rect l="l" t="t" r="r" b="b"/>
              <a:pathLst>
                <a:path w="102235" h="82550">
                  <a:moveTo>
                    <a:pt x="51185" y="0"/>
                  </a:moveTo>
                  <a:lnTo>
                    <a:pt x="0" y="82238"/>
                  </a:lnTo>
                  <a:lnTo>
                    <a:pt x="101977" y="82238"/>
                  </a:lnTo>
                  <a:lnTo>
                    <a:pt x="511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410679" y="4443904"/>
              <a:ext cx="238760" cy="871855"/>
            </a:xfrm>
            <a:custGeom>
              <a:avLst/>
              <a:gdLst/>
              <a:ahLst/>
              <a:cxnLst/>
              <a:rect l="l" t="t" r="r" b="b"/>
              <a:pathLst>
                <a:path w="238760" h="871854">
                  <a:moveTo>
                    <a:pt x="147616" y="0"/>
                  </a:moveTo>
                  <a:lnTo>
                    <a:pt x="238704" y="0"/>
                  </a:lnTo>
                  <a:lnTo>
                    <a:pt x="238704" y="684727"/>
                  </a:lnTo>
                  <a:lnTo>
                    <a:pt x="0" y="871344"/>
                  </a:lnTo>
                </a:path>
              </a:pathLst>
            </a:custGeom>
            <a:ln w="1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331123" y="4416501"/>
              <a:ext cx="240665" cy="960755"/>
            </a:xfrm>
            <a:custGeom>
              <a:avLst/>
              <a:gdLst/>
              <a:ahLst/>
              <a:cxnLst/>
              <a:rect l="l" t="t" r="r" b="b"/>
              <a:pathLst>
                <a:path w="240664" h="960754">
                  <a:moveTo>
                    <a:pt x="128765" y="908875"/>
                  </a:moveTo>
                  <a:lnTo>
                    <a:pt x="43713" y="877455"/>
                  </a:lnTo>
                  <a:lnTo>
                    <a:pt x="0" y="960539"/>
                  </a:lnTo>
                  <a:lnTo>
                    <a:pt x="128765" y="908875"/>
                  </a:lnTo>
                  <a:close/>
                </a:path>
                <a:path w="240664" h="960754">
                  <a:moveTo>
                    <a:pt x="240563" y="0"/>
                  </a:moveTo>
                  <a:lnTo>
                    <a:pt x="87033" y="27406"/>
                  </a:lnTo>
                  <a:lnTo>
                    <a:pt x="240563" y="54825"/>
                  </a:lnTo>
                  <a:lnTo>
                    <a:pt x="2405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316171" y="4396249"/>
              <a:ext cx="582930" cy="998219"/>
            </a:xfrm>
            <a:custGeom>
              <a:avLst/>
              <a:gdLst/>
              <a:ahLst/>
              <a:cxnLst/>
              <a:rect l="l" t="t" r="r" b="b"/>
              <a:pathLst>
                <a:path w="582930" h="998220">
                  <a:moveTo>
                    <a:pt x="159089" y="0"/>
                  </a:moveTo>
                  <a:lnTo>
                    <a:pt x="249688" y="0"/>
                  </a:lnTo>
                </a:path>
                <a:path w="582930" h="998220">
                  <a:moveTo>
                    <a:pt x="306737" y="0"/>
                  </a:moveTo>
                  <a:lnTo>
                    <a:pt x="397352" y="0"/>
                  </a:lnTo>
                </a:path>
                <a:path w="582930" h="998220">
                  <a:moveTo>
                    <a:pt x="454401" y="0"/>
                  </a:moveTo>
                  <a:lnTo>
                    <a:pt x="545016" y="0"/>
                  </a:lnTo>
                </a:path>
                <a:path w="582930" h="998220">
                  <a:moveTo>
                    <a:pt x="582838" y="10121"/>
                  </a:moveTo>
                  <a:lnTo>
                    <a:pt x="582838" y="58874"/>
                  </a:lnTo>
                </a:path>
                <a:path w="582930" h="998220">
                  <a:moveTo>
                    <a:pt x="582838" y="89238"/>
                  </a:moveTo>
                  <a:lnTo>
                    <a:pt x="582838" y="137906"/>
                  </a:lnTo>
                </a:path>
                <a:path w="582930" h="998220">
                  <a:moveTo>
                    <a:pt x="582838" y="168524"/>
                  </a:moveTo>
                  <a:lnTo>
                    <a:pt x="582838" y="217024"/>
                  </a:lnTo>
                </a:path>
                <a:path w="582930" h="998220">
                  <a:moveTo>
                    <a:pt x="582838" y="247557"/>
                  </a:moveTo>
                  <a:lnTo>
                    <a:pt x="582838" y="296310"/>
                  </a:lnTo>
                </a:path>
                <a:path w="582930" h="998220">
                  <a:moveTo>
                    <a:pt x="582838" y="326675"/>
                  </a:moveTo>
                  <a:lnTo>
                    <a:pt x="582838" y="375343"/>
                  </a:lnTo>
                </a:path>
                <a:path w="582930" h="998220">
                  <a:moveTo>
                    <a:pt x="582838" y="405707"/>
                  </a:moveTo>
                  <a:lnTo>
                    <a:pt x="582838" y="454460"/>
                  </a:lnTo>
                </a:path>
                <a:path w="582930" h="998220">
                  <a:moveTo>
                    <a:pt x="582838" y="484825"/>
                  </a:moveTo>
                  <a:lnTo>
                    <a:pt x="582838" y="533493"/>
                  </a:lnTo>
                </a:path>
                <a:path w="582930" h="998220">
                  <a:moveTo>
                    <a:pt x="582838" y="563858"/>
                  </a:moveTo>
                  <a:lnTo>
                    <a:pt x="582838" y="612610"/>
                  </a:lnTo>
                </a:path>
                <a:path w="582930" h="998220">
                  <a:moveTo>
                    <a:pt x="582838" y="643144"/>
                  </a:moveTo>
                  <a:lnTo>
                    <a:pt x="582838" y="691643"/>
                  </a:lnTo>
                </a:path>
                <a:path w="582930" h="998220">
                  <a:moveTo>
                    <a:pt x="582838" y="722261"/>
                  </a:moveTo>
                  <a:lnTo>
                    <a:pt x="582838" y="732383"/>
                  </a:lnTo>
                  <a:lnTo>
                    <a:pt x="527996" y="757687"/>
                  </a:lnTo>
                </a:path>
                <a:path w="582930" h="998220">
                  <a:moveTo>
                    <a:pt x="484343" y="776875"/>
                  </a:moveTo>
                  <a:lnTo>
                    <a:pt x="416263" y="808505"/>
                  </a:lnTo>
                </a:path>
                <a:path w="582930" h="998220">
                  <a:moveTo>
                    <a:pt x="372925" y="827694"/>
                  </a:moveTo>
                  <a:lnTo>
                    <a:pt x="304846" y="859114"/>
                  </a:lnTo>
                </a:path>
                <a:path w="582930" h="998220">
                  <a:moveTo>
                    <a:pt x="261035" y="878302"/>
                  </a:moveTo>
                  <a:lnTo>
                    <a:pt x="192955" y="909932"/>
                  </a:lnTo>
                </a:path>
                <a:path w="582930" h="998220">
                  <a:moveTo>
                    <a:pt x="149633" y="930176"/>
                  </a:moveTo>
                  <a:lnTo>
                    <a:pt x="79536" y="961595"/>
                  </a:lnTo>
                </a:path>
                <a:path w="582930" h="998220">
                  <a:moveTo>
                    <a:pt x="35836" y="981838"/>
                  </a:moveTo>
                  <a:lnTo>
                    <a:pt x="0" y="998075"/>
                  </a:lnTo>
                </a:path>
              </a:pathLst>
            </a:custGeom>
            <a:ln w="87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471321" y="4327337"/>
              <a:ext cx="2540" cy="69215"/>
            </a:xfrm>
            <a:custGeom>
              <a:avLst/>
              <a:gdLst/>
              <a:ahLst/>
              <a:cxnLst/>
              <a:rect l="l" t="t" r="r" b="b"/>
              <a:pathLst>
                <a:path w="2539" h="69214">
                  <a:moveTo>
                    <a:pt x="984" y="-5709"/>
                  </a:moveTo>
                  <a:lnTo>
                    <a:pt x="984" y="74620"/>
                  </a:lnTo>
                </a:path>
              </a:pathLst>
            </a:custGeom>
            <a:ln w="133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422089" y="4327337"/>
              <a:ext cx="102870" cy="82550"/>
            </a:xfrm>
            <a:custGeom>
              <a:avLst/>
              <a:gdLst/>
              <a:ahLst/>
              <a:cxnLst/>
              <a:rect l="l" t="t" r="r" b="b"/>
              <a:pathLst>
                <a:path w="102869" h="82550">
                  <a:moveTo>
                    <a:pt x="49231" y="0"/>
                  </a:moveTo>
                  <a:lnTo>
                    <a:pt x="0" y="82238"/>
                  </a:lnTo>
                  <a:lnTo>
                    <a:pt x="102324" y="82238"/>
                  </a:lnTo>
                  <a:lnTo>
                    <a:pt x="492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</p:grpSp>
      <p:grpSp>
        <p:nvGrpSpPr>
          <p:cNvPr id="129" name="object 129"/>
          <p:cNvGrpSpPr/>
          <p:nvPr/>
        </p:nvGrpSpPr>
        <p:grpSpPr>
          <a:xfrm>
            <a:off x="5481791" y="4113354"/>
            <a:ext cx="1200644" cy="943963"/>
            <a:chOff x="5804249" y="4348593"/>
            <a:chExt cx="1271270" cy="999490"/>
          </a:xfrm>
        </p:grpSpPr>
        <p:sp>
          <p:nvSpPr>
            <p:cNvPr id="130" name="object 130"/>
            <p:cNvSpPr/>
            <p:nvPr/>
          </p:nvSpPr>
          <p:spPr>
            <a:xfrm>
              <a:off x="5933445" y="4500670"/>
              <a:ext cx="440055" cy="801370"/>
            </a:xfrm>
            <a:custGeom>
              <a:avLst/>
              <a:gdLst/>
              <a:ahLst/>
              <a:cxnLst/>
              <a:rect l="l" t="t" r="r" b="b"/>
              <a:pathLst>
                <a:path w="440054" h="801370">
                  <a:moveTo>
                    <a:pt x="104325" y="0"/>
                  </a:moveTo>
                  <a:lnTo>
                    <a:pt x="13395" y="0"/>
                  </a:lnTo>
                </a:path>
                <a:path w="440054" h="801370">
                  <a:moveTo>
                    <a:pt x="0" y="23364"/>
                  </a:moveTo>
                  <a:lnTo>
                    <a:pt x="0" y="72116"/>
                  </a:lnTo>
                </a:path>
                <a:path w="440054" h="801370">
                  <a:moveTo>
                    <a:pt x="0" y="102481"/>
                  </a:moveTo>
                  <a:lnTo>
                    <a:pt x="0" y="151149"/>
                  </a:lnTo>
                </a:path>
                <a:path w="440054" h="801370">
                  <a:moveTo>
                    <a:pt x="0" y="181514"/>
                  </a:moveTo>
                  <a:lnTo>
                    <a:pt x="0" y="230266"/>
                  </a:lnTo>
                </a:path>
                <a:path w="440054" h="801370">
                  <a:moveTo>
                    <a:pt x="0" y="260800"/>
                  </a:moveTo>
                  <a:lnTo>
                    <a:pt x="0" y="309299"/>
                  </a:lnTo>
                </a:path>
                <a:path w="440054" h="801370">
                  <a:moveTo>
                    <a:pt x="0" y="339917"/>
                  </a:moveTo>
                  <a:lnTo>
                    <a:pt x="0" y="388585"/>
                  </a:lnTo>
                </a:path>
                <a:path w="440054" h="801370">
                  <a:moveTo>
                    <a:pt x="0" y="418950"/>
                  </a:moveTo>
                  <a:lnTo>
                    <a:pt x="0" y="467702"/>
                  </a:lnTo>
                </a:path>
                <a:path w="440054" h="801370">
                  <a:moveTo>
                    <a:pt x="0" y="498067"/>
                  </a:moveTo>
                  <a:lnTo>
                    <a:pt x="0" y="546735"/>
                  </a:lnTo>
                </a:path>
                <a:path w="440054" h="801370">
                  <a:moveTo>
                    <a:pt x="0" y="577100"/>
                  </a:moveTo>
                  <a:lnTo>
                    <a:pt x="0" y="620792"/>
                  </a:lnTo>
                  <a:lnTo>
                    <a:pt x="7879" y="623913"/>
                  </a:lnTo>
                </a:path>
                <a:path w="440054" h="801370">
                  <a:moveTo>
                    <a:pt x="53266" y="642089"/>
                  </a:moveTo>
                  <a:lnTo>
                    <a:pt x="125285" y="672454"/>
                  </a:lnTo>
                </a:path>
                <a:path w="440054" h="801370">
                  <a:moveTo>
                    <a:pt x="170514" y="690800"/>
                  </a:moveTo>
                  <a:lnTo>
                    <a:pt x="242691" y="720110"/>
                  </a:lnTo>
                </a:path>
                <a:path w="440054" h="801370">
                  <a:moveTo>
                    <a:pt x="287920" y="738455"/>
                  </a:moveTo>
                  <a:lnTo>
                    <a:pt x="359940" y="768820"/>
                  </a:lnTo>
                </a:path>
                <a:path w="440054" h="801370">
                  <a:moveTo>
                    <a:pt x="405326" y="787166"/>
                  </a:moveTo>
                  <a:lnTo>
                    <a:pt x="439524" y="801294"/>
                  </a:lnTo>
                </a:path>
              </a:pathLst>
            </a:custGeom>
            <a:ln w="87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331208" y="5275606"/>
              <a:ext cx="153670" cy="72390"/>
            </a:xfrm>
            <a:custGeom>
              <a:avLst/>
              <a:gdLst/>
              <a:ahLst/>
              <a:cxnLst/>
              <a:rect l="l" t="t" r="r" b="b"/>
              <a:pathLst>
                <a:path w="153670" h="72389">
                  <a:moveTo>
                    <a:pt x="62248" y="0"/>
                  </a:moveTo>
                  <a:lnTo>
                    <a:pt x="0" y="43649"/>
                  </a:lnTo>
                  <a:lnTo>
                    <a:pt x="153179" y="72116"/>
                  </a:lnTo>
                  <a:lnTo>
                    <a:pt x="62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933445" y="4500670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90930" y="0"/>
                  </a:lnTo>
                </a:path>
                <a:path w="400050">
                  <a:moveTo>
                    <a:pt x="251989" y="0"/>
                  </a:moveTo>
                  <a:lnTo>
                    <a:pt x="161059" y="0"/>
                  </a:lnTo>
                </a:path>
                <a:path w="400050">
                  <a:moveTo>
                    <a:pt x="147663" y="0"/>
                  </a:moveTo>
                  <a:lnTo>
                    <a:pt x="238752" y="0"/>
                  </a:lnTo>
                </a:path>
                <a:path w="400050">
                  <a:moveTo>
                    <a:pt x="399811" y="0"/>
                  </a:moveTo>
                  <a:lnTo>
                    <a:pt x="308722" y="0"/>
                  </a:lnTo>
                </a:path>
                <a:path w="400050">
                  <a:moveTo>
                    <a:pt x="295327" y="0"/>
                  </a:moveTo>
                  <a:lnTo>
                    <a:pt x="386415" y="0"/>
                  </a:lnTo>
                </a:path>
              </a:pathLst>
            </a:custGeom>
            <a:ln w="87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376437" y="4500670"/>
              <a:ext cx="2540" cy="0"/>
            </a:xfrm>
            <a:custGeom>
              <a:avLst/>
              <a:gdLst/>
              <a:ahLst/>
              <a:cxnLst/>
              <a:rect l="l" t="t" r="r" b="b"/>
              <a:pathLst>
                <a:path w="2539">
                  <a:moveTo>
                    <a:pt x="1024" y="-3056"/>
                  </a:moveTo>
                  <a:lnTo>
                    <a:pt x="1024" y="30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365090" y="4473426"/>
              <a:ext cx="153670" cy="55244"/>
            </a:xfrm>
            <a:custGeom>
              <a:avLst/>
              <a:gdLst/>
              <a:ahLst/>
              <a:cxnLst/>
              <a:rect l="l" t="t" r="r" b="b"/>
              <a:pathLst>
                <a:path w="153670" h="55245">
                  <a:moveTo>
                    <a:pt x="0" y="0"/>
                  </a:moveTo>
                  <a:lnTo>
                    <a:pt x="0" y="54656"/>
                  </a:lnTo>
                  <a:lnTo>
                    <a:pt x="153494" y="28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630160" y="4500670"/>
              <a:ext cx="439420" cy="801370"/>
            </a:xfrm>
            <a:custGeom>
              <a:avLst/>
              <a:gdLst/>
              <a:ahLst/>
              <a:cxnLst/>
              <a:rect l="l" t="t" r="r" b="b"/>
              <a:pathLst>
                <a:path w="439420" h="801370">
                  <a:moveTo>
                    <a:pt x="39713" y="0"/>
                  </a:moveTo>
                  <a:lnTo>
                    <a:pt x="439366" y="0"/>
                  </a:lnTo>
                  <a:lnTo>
                    <a:pt x="439366" y="620792"/>
                  </a:lnTo>
                  <a:lnTo>
                    <a:pt x="0" y="801294"/>
                  </a:lnTo>
                </a:path>
              </a:pathLst>
            </a:custGeom>
            <a:ln w="10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518585" y="5275606"/>
              <a:ext cx="153670" cy="72390"/>
            </a:xfrm>
            <a:custGeom>
              <a:avLst/>
              <a:gdLst/>
              <a:ahLst/>
              <a:cxnLst/>
              <a:rect l="l" t="t" r="r" b="b"/>
              <a:pathLst>
                <a:path w="153670" h="72389">
                  <a:moveTo>
                    <a:pt x="90615" y="0"/>
                  </a:moveTo>
                  <a:lnTo>
                    <a:pt x="0" y="72116"/>
                  </a:lnTo>
                  <a:lnTo>
                    <a:pt x="153179" y="43649"/>
                  </a:lnTo>
                  <a:lnTo>
                    <a:pt x="906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484387" y="4500670"/>
              <a:ext cx="585470" cy="1270"/>
            </a:xfrm>
            <a:custGeom>
              <a:avLst/>
              <a:gdLst/>
              <a:ahLst/>
              <a:cxnLst/>
              <a:rect l="l" t="t" r="r" b="b"/>
              <a:pathLst>
                <a:path w="585470" h="1270">
                  <a:moveTo>
                    <a:pt x="585139" y="0"/>
                  </a:moveTo>
                  <a:lnTo>
                    <a:pt x="0" y="1012"/>
                  </a:lnTo>
                </a:path>
              </a:pathLst>
            </a:custGeom>
            <a:ln w="6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522209" y="4423661"/>
              <a:ext cx="4445" cy="77470"/>
            </a:xfrm>
            <a:custGeom>
              <a:avLst/>
              <a:gdLst/>
              <a:ahLst/>
              <a:cxnLst/>
              <a:rect l="l" t="t" r="r" b="b"/>
              <a:pathLst>
                <a:path w="4445" h="77470">
                  <a:moveTo>
                    <a:pt x="1969" y="-5707"/>
                  </a:moveTo>
                  <a:lnTo>
                    <a:pt x="1969" y="82716"/>
                  </a:lnTo>
                </a:path>
              </a:pathLst>
            </a:custGeom>
            <a:ln w="153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471465" y="4348593"/>
              <a:ext cx="102235" cy="82550"/>
            </a:xfrm>
            <a:custGeom>
              <a:avLst/>
              <a:gdLst/>
              <a:ahLst/>
              <a:cxnLst/>
              <a:rect l="l" t="t" r="r" b="b"/>
              <a:pathLst>
                <a:path w="102234" h="82550">
                  <a:moveTo>
                    <a:pt x="47120" y="0"/>
                  </a:moveTo>
                  <a:lnTo>
                    <a:pt x="0" y="82238"/>
                  </a:lnTo>
                  <a:lnTo>
                    <a:pt x="101962" y="81225"/>
                  </a:lnTo>
                  <a:lnTo>
                    <a:pt x="47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808632" y="4652916"/>
              <a:ext cx="284480" cy="152400"/>
            </a:xfrm>
            <a:custGeom>
              <a:avLst/>
              <a:gdLst/>
              <a:ahLst/>
              <a:cxnLst/>
              <a:rect l="l" t="t" r="r" b="b"/>
              <a:pathLst>
                <a:path w="284479" h="152400">
                  <a:moveTo>
                    <a:pt x="0" y="0"/>
                  </a:moveTo>
                  <a:lnTo>
                    <a:pt x="283980" y="151992"/>
                  </a:lnTo>
                </a:path>
                <a:path w="284479" h="152400">
                  <a:moveTo>
                    <a:pt x="283980" y="0"/>
                  </a:moveTo>
                  <a:lnTo>
                    <a:pt x="0" y="151992"/>
                  </a:lnTo>
                </a:path>
              </a:pathLst>
            </a:custGeom>
            <a:ln w="87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1610561" y="5437583"/>
            <a:ext cx="1110086" cy="185849"/>
          </a:xfrm>
          <a:prstGeom prst="rect">
            <a:avLst/>
          </a:prstGeom>
        </p:spPr>
        <p:txBody>
          <a:bodyPr vert="horz" wrap="square" lIns="0" tIns="11395" rIns="0" bIns="0" rtlCol="0">
            <a:spAutoFit/>
          </a:bodyPr>
          <a:lstStyle/>
          <a:p>
            <a:pPr marL="11994">
              <a:spcBef>
                <a:spcPts val="90"/>
              </a:spcBef>
            </a:pPr>
            <a:r>
              <a:rPr sz="1133" b="1" spc="359" dirty="0">
                <a:latin typeface="Times New Roman"/>
                <a:cs typeface="Times New Roman"/>
              </a:rPr>
              <a:t>(c)</a:t>
            </a:r>
            <a:r>
              <a:rPr sz="1133" b="1" spc="260" dirty="0">
                <a:latin typeface="Times New Roman"/>
                <a:cs typeface="Times New Roman"/>
              </a:rPr>
              <a:t> </a:t>
            </a:r>
            <a:r>
              <a:rPr sz="1133" b="1" spc="457" dirty="0">
                <a:latin typeface="Times New Roman"/>
                <a:cs typeface="Times New Roman"/>
              </a:rPr>
              <a:t>Step</a:t>
            </a:r>
            <a:r>
              <a:rPr sz="1133" b="1" spc="264" dirty="0">
                <a:latin typeface="Times New Roman"/>
                <a:cs typeface="Times New Roman"/>
              </a:rPr>
              <a:t> </a:t>
            </a:r>
            <a:r>
              <a:rPr sz="1133" b="1" spc="486" dirty="0">
                <a:latin typeface="Times New Roman"/>
                <a:cs typeface="Times New Roman"/>
              </a:rPr>
              <a:t>3</a:t>
            </a:r>
            <a:endParaRPr sz="1133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 txBox="1">
            <a:spLocks noGrp="1"/>
          </p:cNvSpPr>
          <p:nvPr>
            <p:ph type="sldNum" sz="quarter" idx="7"/>
          </p:nvPr>
        </p:nvSpPr>
        <p:spPr>
          <a:xfrm>
            <a:off x="7454193" y="5777222"/>
            <a:ext cx="242288" cy="157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82">
              <a:lnSpc>
                <a:spcPts val="1171"/>
              </a:lnSpc>
            </a:pPr>
            <a:fld id="{81D60167-4931-47E6-BA6A-407CBD079E47}" type="slidenum">
              <a:rPr dirty="0"/>
              <a:pPr marL="35982">
                <a:lnSpc>
                  <a:spcPts val="1171"/>
                </a:lnSpc>
              </a:pPr>
              <a:t>52</a:t>
            </a:fld>
            <a:endParaRPr dirty="0"/>
          </a:p>
        </p:txBody>
      </p:sp>
      <p:sp>
        <p:nvSpPr>
          <p:cNvPr id="142" name="object 142"/>
          <p:cNvSpPr txBox="1"/>
          <p:nvPr/>
        </p:nvSpPr>
        <p:spPr>
          <a:xfrm>
            <a:off x="5559816" y="5445350"/>
            <a:ext cx="1141271" cy="185849"/>
          </a:xfrm>
          <a:prstGeom prst="rect">
            <a:avLst/>
          </a:prstGeom>
        </p:spPr>
        <p:txBody>
          <a:bodyPr vert="horz" wrap="square" lIns="0" tIns="11395" rIns="0" bIns="0" rtlCol="0">
            <a:spAutoFit/>
          </a:bodyPr>
          <a:lstStyle/>
          <a:p>
            <a:pPr marL="11994">
              <a:spcBef>
                <a:spcPts val="90"/>
              </a:spcBef>
            </a:pPr>
            <a:r>
              <a:rPr sz="1133" b="1" spc="392" dirty="0">
                <a:latin typeface="Times New Roman"/>
                <a:cs typeface="Times New Roman"/>
              </a:rPr>
              <a:t>(d)</a:t>
            </a:r>
            <a:r>
              <a:rPr sz="1133" b="1" spc="269" dirty="0">
                <a:latin typeface="Times New Roman"/>
                <a:cs typeface="Times New Roman"/>
              </a:rPr>
              <a:t> </a:t>
            </a:r>
            <a:r>
              <a:rPr sz="1133" b="1" spc="457" dirty="0">
                <a:latin typeface="Times New Roman"/>
                <a:cs typeface="Times New Roman"/>
              </a:rPr>
              <a:t>Step</a:t>
            </a:r>
            <a:r>
              <a:rPr sz="1133" b="1" spc="274" dirty="0">
                <a:latin typeface="Times New Roman"/>
                <a:cs typeface="Times New Roman"/>
              </a:rPr>
              <a:t> </a:t>
            </a:r>
            <a:r>
              <a:rPr sz="1133" b="1" spc="486" dirty="0">
                <a:latin typeface="Times New Roman"/>
                <a:cs typeface="Times New Roman"/>
              </a:rPr>
              <a:t>4</a:t>
            </a:r>
            <a:endParaRPr sz="113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65" y="71480"/>
            <a:ext cx="7622116" cy="592884"/>
          </a:xfrm>
          <a:prstGeom prst="rect">
            <a:avLst/>
          </a:prstGeom>
        </p:spPr>
        <p:txBody>
          <a:bodyPr vert="horz" wrap="square" lIns="0" tIns="11395" rIns="0" bIns="0" rtlCol="0">
            <a:spAutoFit/>
          </a:bodyPr>
          <a:lstStyle/>
          <a:p>
            <a:pPr marL="11994" algn="ctr">
              <a:spcBef>
                <a:spcPts val="90"/>
              </a:spcBef>
            </a:pPr>
            <a:r>
              <a:rPr sz="3778" spc="-14" dirty="0"/>
              <a:t>Inter-BS</a:t>
            </a:r>
            <a:r>
              <a:rPr sz="3778" spc="-33" dirty="0"/>
              <a:t> </a:t>
            </a:r>
            <a:r>
              <a:rPr sz="3778" spc="-5" dirty="0"/>
              <a:t>Handoff</a:t>
            </a:r>
            <a:r>
              <a:rPr sz="3778" spc="-19" dirty="0"/>
              <a:t> </a:t>
            </a:r>
            <a:r>
              <a:rPr sz="3778" spc="-5" dirty="0"/>
              <a:t>(1/3)</a:t>
            </a:r>
            <a:endParaRPr sz="3778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481" y="1762837"/>
            <a:ext cx="99626" cy="9955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3680" y="1715881"/>
            <a:ext cx="821403" cy="262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481" y="2764613"/>
            <a:ext cx="99626" cy="9955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3680" y="2717657"/>
            <a:ext cx="821403" cy="2628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11280" y="910923"/>
            <a:ext cx="8017686" cy="4011283"/>
          </a:xfrm>
          <a:prstGeom prst="rect">
            <a:avLst/>
          </a:prstGeom>
        </p:spPr>
        <p:txBody>
          <a:bodyPr vert="horz" wrap="square" lIns="0" tIns="11994" rIns="0" bIns="0" rtlCol="0">
            <a:spAutoFit/>
          </a:bodyPr>
          <a:lstStyle/>
          <a:p>
            <a:pPr marL="335829" indent="-323835" algn="just">
              <a:lnSpc>
                <a:spcPts val="2583"/>
              </a:lnSpc>
              <a:spcBef>
                <a:spcPts val="94"/>
              </a:spcBef>
              <a:buFont typeface="Arial MT"/>
              <a:buChar char="•"/>
              <a:tabLst>
                <a:tab pos="335829" algn="l"/>
              </a:tabLst>
            </a:pPr>
            <a:r>
              <a:rPr sz="2267" spc="-5" dirty="0">
                <a:latin typeface="Calibri"/>
                <a:cs typeface="Calibri"/>
              </a:rPr>
              <a:t>The</a:t>
            </a:r>
            <a:r>
              <a:rPr sz="2267" spc="9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new</a:t>
            </a:r>
            <a:r>
              <a:rPr sz="2267" spc="-5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and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old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BSs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spc="-14" dirty="0">
                <a:latin typeface="Calibri"/>
                <a:cs typeface="Calibri"/>
              </a:rPr>
              <a:t>are</a:t>
            </a:r>
            <a:r>
              <a:rPr sz="2267" spc="-9" dirty="0">
                <a:latin typeface="Calibri"/>
                <a:cs typeface="Calibri"/>
              </a:rPr>
              <a:t> connected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14" dirty="0">
                <a:latin typeface="Calibri"/>
                <a:cs typeface="Calibri"/>
              </a:rPr>
              <a:t>to</a:t>
            </a:r>
            <a:r>
              <a:rPr sz="2267" spc="-24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the </a:t>
            </a:r>
            <a:r>
              <a:rPr sz="2267" spc="-5" dirty="0">
                <a:latin typeface="Calibri"/>
                <a:cs typeface="Calibri"/>
              </a:rPr>
              <a:t>same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MSC.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Assume</a:t>
            </a:r>
          </a:p>
          <a:p>
            <a:pPr marL="335829" algn="just">
              <a:lnSpc>
                <a:spcPts val="2583"/>
              </a:lnSpc>
            </a:pPr>
            <a:r>
              <a:rPr sz="2267" spc="-9" dirty="0">
                <a:latin typeface="Calibri"/>
                <a:cs typeface="Calibri"/>
              </a:rPr>
              <a:t>that</a:t>
            </a:r>
            <a:r>
              <a:rPr sz="2267" spc="-24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MCHO</a:t>
            </a:r>
            <a:r>
              <a:rPr sz="2267" spc="-28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is</a:t>
            </a:r>
            <a:r>
              <a:rPr sz="2267" spc="-9" dirty="0">
                <a:latin typeface="Calibri"/>
                <a:cs typeface="Calibri"/>
              </a:rPr>
              <a:t> adopted here.</a:t>
            </a:r>
            <a:endParaRPr sz="2267" dirty="0">
              <a:latin typeface="Calibri"/>
              <a:cs typeface="Calibri"/>
            </a:endParaRPr>
          </a:p>
          <a:p>
            <a:pPr marL="335829" marR="97750" indent="-323835" algn="just">
              <a:lnSpc>
                <a:spcPct val="90000"/>
              </a:lnSpc>
              <a:spcBef>
                <a:spcPts val="543"/>
              </a:spcBef>
              <a:buFont typeface="Arial MT"/>
              <a:buChar char="•"/>
              <a:tabLst>
                <a:tab pos="335829" algn="l"/>
              </a:tabLst>
            </a:pPr>
            <a:r>
              <a:rPr sz="2267" b="1" spc="-9" dirty="0">
                <a:solidFill>
                  <a:srgbClr val="036496"/>
                </a:solidFill>
                <a:latin typeface="Calibri"/>
                <a:cs typeface="Calibri"/>
              </a:rPr>
              <a:t>Step </a:t>
            </a:r>
            <a:r>
              <a:rPr sz="2267" b="1" spc="-5" dirty="0">
                <a:solidFill>
                  <a:srgbClr val="036496"/>
                </a:solidFill>
                <a:latin typeface="Calibri"/>
                <a:cs typeface="Calibri"/>
              </a:rPr>
              <a:t>1. </a:t>
            </a:r>
            <a:r>
              <a:rPr sz="2267" spc="-5" dirty="0">
                <a:latin typeface="Calibri"/>
                <a:cs typeface="Calibri"/>
              </a:rPr>
              <a:t>The </a:t>
            </a:r>
            <a:r>
              <a:rPr sz="2267" dirty="0">
                <a:latin typeface="Calibri"/>
                <a:cs typeface="Calibri"/>
              </a:rPr>
              <a:t>MS </a:t>
            </a:r>
            <a:r>
              <a:rPr sz="2267" spc="-5" dirty="0">
                <a:latin typeface="Calibri"/>
                <a:cs typeface="Calibri"/>
              </a:rPr>
              <a:t>momentarily </a:t>
            </a:r>
            <a:r>
              <a:rPr sz="2267" spc="-5" dirty="0">
                <a:solidFill>
                  <a:srgbClr val="FF0000"/>
                </a:solidFill>
                <a:latin typeface="Calibri"/>
                <a:cs typeface="Calibri"/>
              </a:rPr>
              <a:t>suspends </a:t>
            </a:r>
            <a:r>
              <a:rPr sz="2267" spc="-14" dirty="0">
                <a:solidFill>
                  <a:srgbClr val="FF0000"/>
                </a:solidFill>
                <a:latin typeface="Calibri"/>
                <a:cs typeface="Calibri"/>
              </a:rPr>
              <a:t>conversation </a:t>
            </a:r>
            <a:r>
              <a:rPr sz="2267" dirty="0">
                <a:latin typeface="Calibri"/>
                <a:cs typeface="Calibri"/>
              </a:rPr>
              <a:t>and </a:t>
            </a:r>
            <a:r>
              <a:rPr sz="2267" spc="-9" dirty="0">
                <a:latin typeface="Calibri"/>
                <a:cs typeface="Calibri"/>
              </a:rPr>
              <a:t>initiates </a:t>
            </a:r>
            <a:r>
              <a:rPr sz="2267" spc="-501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the </a:t>
            </a:r>
            <a:r>
              <a:rPr sz="2267" spc="-9" dirty="0">
                <a:latin typeface="Calibri"/>
                <a:cs typeface="Calibri"/>
              </a:rPr>
              <a:t>handoff </a:t>
            </a:r>
            <a:r>
              <a:rPr sz="2267" spc="-14" dirty="0">
                <a:latin typeface="Calibri"/>
                <a:cs typeface="Calibri"/>
              </a:rPr>
              <a:t>procedure </a:t>
            </a:r>
            <a:r>
              <a:rPr sz="2267" spc="-9" dirty="0">
                <a:latin typeface="Calibri"/>
                <a:cs typeface="Calibri"/>
              </a:rPr>
              <a:t>by </a:t>
            </a:r>
            <a:r>
              <a:rPr sz="2267" spc="-5" dirty="0">
                <a:latin typeface="Calibri"/>
                <a:cs typeface="Calibri"/>
              </a:rPr>
              <a:t>signaling on </a:t>
            </a:r>
            <a:r>
              <a:rPr sz="2267" dirty="0">
                <a:latin typeface="Calibri"/>
                <a:cs typeface="Calibri"/>
              </a:rPr>
              <a:t>an </a:t>
            </a:r>
            <a:r>
              <a:rPr sz="2267" dirty="0">
                <a:solidFill>
                  <a:srgbClr val="FF0000"/>
                </a:solidFill>
                <a:latin typeface="Calibri"/>
                <a:cs typeface="Calibri"/>
              </a:rPr>
              <a:t>idle </a:t>
            </a:r>
            <a:r>
              <a:rPr sz="2267" spc="-5" dirty="0">
                <a:solidFill>
                  <a:srgbClr val="FF0000"/>
                </a:solidFill>
                <a:latin typeface="Calibri"/>
                <a:cs typeface="Calibri"/>
              </a:rPr>
              <a:t>channel </a:t>
            </a:r>
            <a:r>
              <a:rPr sz="2267" dirty="0">
                <a:latin typeface="Calibri"/>
                <a:cs typeface="Calibri"/>
              </a:rPr>
              <a:t>in the </a:t>
            </a:r>
            <a:r>
              <a:rPr sz="2267" spc="-5" dirty="0">
                <a:latin typeface="Calibri"/>
                <a:cs typeface="Calibri"/>
              </a:rPr>
              <a:t>new </a:t>
            </a:r>
            <a:r>
              <a:rPr sz="2267" spc="-501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BS.</a:t>
            </a:r>
            <a:r>
              <a:rPr sz="2267" spc="-24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Then</a:t>
            </a:r>
            <a:r>
              <a:rPr sz="2267" spc="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it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resumes </a:t>
            </a:r>
            <a:r>
              <a:rPr sz="2267" dirty="0">
                <a:latin typeface="Calibri"/>
                <a:cs typeface="Calibri"/>
              </a:rPr>
              <a:t>the </a:t>
            </a:r>
            <a:r>
              <a:rPr sz="2267" spc="-14" dirty="0">
                <a:latin typeface="Calibri"/>
                <a:cs typeface="Calibri"/>
              </a:rPr>
              <a:t>conversation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on </a:t>
            </a:r>
            <a:r>
              <a:rPr sz="2267" dirty="0">
                <a:latin typeface="Calibri"/>
                <a:cs typeface="Calibri"/>
              </a:rPr>
              <a:t>the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old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BS.</a:t>
            </a:r>
            <a:endParaRPr lang="en-US" sz="2267" dirty="0">
              <a:latin typeface="Calibri"/>
              <a:cs typeface="Calibri"/>
            </a:endParaRPr>
          </a:p>
          <a:p>
            <a:pPr marL="11994" marR="97750" algn="just">
              <a:lnSpc>
                <a:spcPct val="90000"/>
              </a:lnSpc>
              <a:spcBef>
                <a:spcPts val="543"/>
              </a:spcBef>
              <a:tabLst>
                <a:tab pos="335829" algn="l"/>
              </a:tabLst>
            </a:pPr>
            <a:endParaRPr sz="2267" dirty="0">
              <a:latin typeface="Calibri"/>
              <a:cs typeface="Calibri"/>
            </a:endParaRPr>
          </a:p>
          <a:p>
            <a:pPr marL="335829" marR="4798" indent="-323835">
              <a:lnSpc>
                <a:spcPct val="90000"/>
              </a:lnSpc>
              <a:spcBef>
                <a:spcPts val="548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2267" b="1" spc="-9" dirty="0">
                <a:solidFill>
                  <a:srgbClr val="036496"/>
                </a:solidFill>
                <a:latin typeface="Calibri"/>
                <a:cs typeface="Calibri"/>
              </a:rPr>
              <a:t>Step </a:t>
            </a:r>
            <a:r>
              <a:rPr sz="2267" b="1" spc="-5" dirty="0">
                <a:solidFill>
                  <a:srgbClr val="036496"/>
                </a:solidFill>
                <a:latin typeface="Calibri"/>
                <a:cs typeface="Calibri"/>
              </a:rPr>
              <a:t>2. </a:t>
            </a:r>
            <a:r>
              <a:rPr sz="2267" spc="-5" dirty="0">
                <a:latin typeface="Calibri"/>
                <a:cs typeface="Calibri"/>
              </a:rPr>
              <a:t>Upon </a:t>
            </a:r>
            <a:r>
              <a:rPr sz="2267" spc="-9" dirty="0">
                <a:latin typeface="Calibri"/>
                <a:cs typeface="Calibri"/>
              </a:rPr>
              <a:t>receipt </a:t>
            </a:r>
            <a:r>
              <a:rPr sz="2267" spc="-5" dirty="0">
                <a:latin typeface="Calibri"/>
                <a:cs typeface="Calibri"/>
              </a:rPr>
              <a:t>of </a:t>
            </a:r>
            <a:r>
              <a:rPr sz="2267" dirty="0">
                <a:latin typeface="Calibri"/>
                <a:cs typeface="Calibri"/>
              </a:rPr>
              <a:t>the </a:t>
            </a:r>
            <a:r>
              <a:rPr sz="2267" spc="-5" dirty="0">
                <a:latin typeface="Calibri"/>
                <a:cs typeface="Calibri"/>
              </a:rPr>
              <a:t>signal, </a:t>
            </a:r>
            <a:r>
              <a:rPr sz="2267" dirty="0">
                <a:latin typeface="Calibri"/>
                <a:cs typeface="Calibri"/>
              </a:rPr>
              <a:t>the MSC </a:t>
            </a:r>
            <a:r>
              <a:rPr sz="2267" spc="-19" dirty="0">
                <a:latin typeface="Calibri"/>
                <a:cs typeface="Calibri"/>
              </a:rPr>
              <a:t>transfers </a:t>
            </a:r>
            <a:r>
              <a:rPr sz="2267" dirty="0">
                <a:latin typeface="Calibri"/>
                <a:cs typeface="Calibri"/>
              </a:rPr>
              <a:t>the </a:t>
            </a:r>
            <a:r>
              <a:rPr sz="2267" spc="5" dirty="0">
                <a:latin typeface="Calibri"/>
                <a:cs typeface="Calibri"/>
              </a:rPr>
              <a:t> </a:t>
            </a:r>
            <a:r>
              <a:rPr sz="2267" dirty="0">
                <a:solidFill>
                  <a:srgbClr val="FF0000"/>
                </a:solidFill>
                <a:latin typeface="Calibri"/>
                <a:cs typeface="Calibri"/>
              </a:rPr>
              <a:t>encryption </a:t>
            </a:r>
            <a:r>
              <a:rPr sz="2267" spc="-9" dirty="0">
                <a:solidFill>
                  <a:srgbClr val="FF0000"/>
                </a:solidFill>
                <a:latin typeface="Calibri"/>
                <a:cs typeface="Calibri"/>
              </a:rPr>
              <a:t>information </a:t>
            </a:r>
            <a:r>
              <a:rPr sz="2267" spc="-14" dirty="0">
                <a:latin typeface="Calibri"/>
                <a:cs typeface="Calibri"/>
              </a:rPr>
              <a:t>to </a:t>
            </a:r>
            <a:r>
              <a:rPr sz="2267" dirty="0">
                <a:latin typeface="Calibri"/>
                <a:cs typeface="Calibri"/>
              </a:rPr>
              <a:t>the </a:t>
            </a:r>
            <a:r>
              <a:rPr sz="2267" spc="-5" dirty="0">
                <a:latin typeface="Calibri"/>
                <a:cs typeface="Calibri"/>
              </a:rPr>
              <a:t>selected </a:t>
            </a:r>
            <a:r>
              <a:rPr sz="2267" dirty="0">
                <a:latin typeface="Calibri"/>
                <a:cs typeface="Calibri"/>
              </a:rPr>
              <a:t>idle </a:t>
            </a:r>
            <a:r>
              <a:rPr sz="2267" spc="-5" dirty="0">
                <a:latin typeface="Calibri"/>
                <a:cs typeface="Calibri"/>
              </a:rPr>
              <a:t>channel of </a:t>
            </a:r>
            <a:r>
              <a:rPr sz="2267" dirty="0">
                <a:latin typeface="Calibri"/>
                <a:cs typeface="Calibri"/>
              </a:rPr>
              <a:t>the </a:t>
            </a:r>
            <a:r>
              <a:rPr sz="2267" spc="-5" dirty="0">
                <a:latin typeface="Calibri"/>
                <a:cs typeface="Calibri"/>
              </a:rPr>
              <a:t>new </a:t>
            </a:r>
            <a:r>
              <a:rPr sz="2267" dirty="0">
                <a:latin typeface="Calibri"/>
                <a:cs typeface="Calibri"/>
              </a:rPr>
              <a:t>BS </a:t>
            </a:r>
            <a:r>
              <a:rPr sz="2267" spc="-501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and </a:t>
            </a:r>
            <a:r>
              <a:rPr sz="2267" spc="-5" dirty="0">
                <a:latin typeface="Calibri"/>
                <a:cs typeface="Calibri"/>
              </a:rPr>
              <a:t>sets up </a:t>
            </a:r>
            <a:r>
              <a:rPr sz="2267" dirty="0">
                <a:latin typeface="Calibri"/>
                <a:cs typeface="Calibri"/>
              </a:rPr>
              <a:t>the </a:t>
            </a:r>
            <a:r>
              <a:rPr sz="2267" spc="-5" dirty="0">
                <a:solidFill>
                  <a:srgbClr val="FF0000"/>
                </a:solidFill>
                <a:latin typeface="Calibri"/>
                <a:cs typeface="Calibri"/>
              </a:rPr>
              <a:t>new </a:t>
            </a:r>
            <a:r>
              <a:rPr sz="2267" spc="-14" dirty="0">
                <a:solidFill>
                  <a:srgbClr val="FF0000"/>
                </a:solidFill>
                <a:latin typeface="Calibri"/>
                <a:cs typeface="Calibri"/>
              </a:rPr>
              <a:t>conversation </a:t>
            </a:r>
            <a:r>
              <a:rPr sz="2267" spc="-9" dirty="0">
                <a:solidFill>
                  <a:srgbClr val="FF0000"/>
                </a:solidFill>
                <a:latin typeface="Calibri"/>
                <a:cs typeface="Calibri"/>
              </a:rPr>
              <a:t>path </a:t>
            </a:r>
            <a:r>
              <a:rPr sz="2267" spc="-14" dirty="0">
                <a:latin typeface="Calibri"/>
                <a:cs typeface="Calibri"/>
              </a:rPr>
              <a:t>to </a:t>
            </a:r>
            <a:r>
              <a:rPr sz="2267" dirty="0">
                <a:latin typeface="Calibri"/>
                <a:cs typeface="Calibri"/>
              </a:rPr>
              <a:t>the MS </a:t>
            </a:r>
            <a:r>
              <a:rPr sz="2267" spc="-9" dirty="0">
                <a:latin typeface="Calibri"/>
                <a:cs typeface="Calibri"/>
              </a:rPr>
              <a:t>through that </a:t>
            </a:r>
            <a:r>
              <a:rPr sz="2267" spc="-5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channel.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The</a:t>
            </a:r>
            <a:r>
              <a:rPr sz="2267" spc="9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switch bridges</a:t>
            </a:r>
            <a:r>
              <a:rPr sz="2267" dirty="0">
                <a:latin typeface="Calibri"/>
                <a:cs typeface="Calibri"/>
              </a:rPr>
              <a:t> the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new</a:t>
            </a:r>
            <a:r>
              <a:rPr sz="2267" spc="5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path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with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the</a:t>
            </a:r>
            <a:r>
              <a:rPr sz="2267" spc="5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old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path</a:t>
            </a:r>
            <a:r>
              <a:rPr sz="2267" dirty="0">
                <a:latin typeface="Calibri"/>
                <a:cs typeface="Calibri"/>
              </a:rPr>
              <a:t> and </a:t>
            </a:r>
            <a:r>
              <a:rPr sz="2267" spc="5" dirty="0">
                <a:latin typeface="Calibri"/>
                <a:cs typeface="Calibri"/>
              </a:rPr>
              <a:t> </a:t>
            </a:r>
            <a:r>
              <a:rPr sz="2267" spc="-14" dirty="0">
                <a:latin typeface="Calibri"/>
                <a:cs typeface="Calibri"/>
              </a:rPr>
              <a:t>informs </a:t>
            </a:r>
            <a:r>
              <a:rPr sz="2267" dirty="0">
                <a:latin typeface="Calibri"/>
                <a:cs typeface="Calibri"/>
              </a:rPr>
              <a:t>the MS </a:t>
            </a:r>
            <a:r>
              <a:rPr sz="2267" spc="-14" dirty="0">
                <a:latin typeface="Calibri"/>
                <a:cs typeface="Calibri"/>
              </a:rPr>
              <a:t>to </a:t>
            </a:r>
            <a:r>
              <a:rPr sz="2267" spc="-19" dirty="0">
                <a:latin typeface="Calibri"/>
                <a:cs typeface="Calibri"/>
              </a:rPr>
              <a:t>transfer </a:t>
            </a:r>
            <a:r>
              <a:rPr sz="2267" spc="-14" dirty="0">
                <a:latin typeface="Calibri"/>
                <a:cs typeface="Calibri"/>
              </a:rPr>
              <a:t>from </a:t>
            </a:r>
            <a:r>
              <a:rPr sz="2267" dirty="0">
                <a:latin typeface="Calibri"/>
                <a:cs typeface="Calibri"/>
              </a:rPr>
              <a:t>the </a:t>
            </a:r>
            <a:r>
              <a:rPr sz="2267" spc="-5" dirty="0">
                <a:latin typeface="Calibri"/>
                <a:cs typeface="Calibri"/>
              </a:rPr>
              <a:t>old </a:t>
            </a:r>
            <a:r>
              <a:rPr sz="2267" dirty="0">
                <a:latin typeface="Calibri"/>
                <a:cs typeface="Calibri"/>
              </a:rPr>
              <a:t>channel </a:t>
            </a:r>
            <a:r>
              <a:rPr sz="2267" spc="-14" dirty="0">
                <a:latin typeface="Calibri"/>
                <a:cs typeface="Calibri"/>
              </a:rPr>
              <a:t>to </a:t>
            </a:r>
            <a:r>
              <a:rPr sz="2267" dirty="0">
                <a:latin typeface="Calibri"/>
                <a:cs typeface="Calibri"/>
              </a:rPr>
              <a:t>the </a:t>
            </a:r>
            <a:r>
              <a:rPr sz="2267" spc="-5" dirty="0">
                <a:latin typeface="Calibri"/>
                <a:cs typeface="Calibri"/>
              </a:rPr>
              <a:t>new 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channel.</a:t>
            </a:r>
            <a:endParaRPr sz="2267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454193" y="5777222"/>
            <a:ext cx="242288" cy="157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82">
              <a:lnSpc>
                <a:spcPts val="1171"/>
              </a:lnSpc>
            </a:pPr>
            <a:fld id="{81D60167-4931-47E6-BA6A-407CBD079E47}" type="slidenum">
              <a:rPr dirty="0"/>
              <a:pPr marL="35982">
                <a:lnSpc>
                  <a:spcPts val="1171"/>
                </a:lnSpc>
              </a:pPr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65" y="71480"/>
            <a:ext cx="7444035" cy="592884"/>
          </a:xfrm>
          <a:prstGeom prst="rect">
            <a:avLst/>
          </a:prstGeom>
        </p:spPr>
        <p:txBody>
          <a:bodyPr vert="horz" wrap="square" lIns="0" tIns="11395" rIns="0" bIns="0" rtlCol="0">
            <a:spAutoFit/>
          </a:bodyPr>
          <a:lstStyle/>
          <a:p>
            <a:pPr marL="11994" algn="ctr">
              <a:spcBef>
                <a:spcPts val="90"/>
              </a:spcBef>
            </a:pPr>
            <a:r>
              <a:rPr sz="3778" spc="-14" dirty="0"/>
              <a:t>Inter-BS</a:t>
            </a:r>
            <a:r>
              <a:rPr sz="3778" spc="-33" dirty="0"/>
              <a:t> </a:t>
            </a:r>
            <a:r>
              <a:rPr sz="3778" spc="-5" dirty="0"/>
              <a:t>Handoff</a:t>
            </a:r>
            <a:r>
              <a:rPr sz="3778" spc="-19" dirty="0"/>
              <a:t> </a:t>
            </a:r>
            <a:r>
              <a:rPr sz="3778" spc="-5" dirty="0"/>
              <a:t>(2/3)</a:t>
            </a:r>
            <a:endParaRPr sz="3778" dirty="0"/>
          </a:p>
        </p:txBody>
      </p:sp>
      <p:grpSp>
        <p:nvGrpSpPr>
          <p:cNvPr id="3" name="object 3"/>
          <p:cNvGrpSpPr/>
          <p:nvPr/>
        </p:nvGrpSpPr>
        <p:grpSpPr>
          <a:xfrm>
            <a:off x="338243" y="854117"/>
            <a:ext cx="1667228" cy="849207"/>
            <a:chOff x="358140" y="897636"/>
            <a:chExt cx="1765300" cy="899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140" y="1210056"/>
              <a:ext cx="141731" cy="1417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816" y="897636"/>
              <a:ext cx="1690116" cy="89916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38243" y="2327994"/>
            <a:ext cx="1667228" cy="849207"/>
            <a:chOff x="358140" y="2458211"/>
            <a:chExt cx="1765300" cy="8991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140" y="2770631"/>
              <a:ext cx="141731" cy="1417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2816" y="2458211"/>
              <a:ext cx="1690116" cy="899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11280" y="939709"/>
            <a:ext cx="7897142" cy="3357928"/>
          </a:xfrm>
          <a:prstGeom prst="rect">
            <a:avLst/>
          </a:prstGeom>
        </p:spPr>
        <p:txBody>
          <a:bodyPr vert="horz" wrap="square" lIns="0" tIns="12594" rIns="0" bIns="0" rtlCol="0">
            <a:spAutoFit/>
          </a:bodyPr>
          <a:lstStyle/>
          <a:p>
            <a:pPr marL="335829" marR="39580" indent="-323835">
              <a:spcBef>
                <a:spcPts val="99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3022" b="1" spc="-9" dirty="0">
                <a:solidFill>
                  <a:srgbClr val="036496"/>
                </a:solidFill>
                <a:latin typeface="Calibri"/>
                <a:cs typeface="Calibri"/>
              </a:rPr>
              <a:t>Step </a:t>
            </a:r>
            <a:r>
              <a:rPr sz="3022" b="1" spc="-5" dirty="0">
                <a:solidFill>
                  <a:srgbClr val="036496"/>
                </a:solidFill>
                <a:latin typeface="Calibri"/>
                <a:cs typeface="Calibri"/>
              </a:rPr>
              <a:t>3.</a:t>
            </a:r>
            <a:r>
              <a:rPr sz="3022" b="1" spc="9" dirty="0">
                <a:solidFill>
                  <a:srgbClr val="036496"/>
                </a:solidFill>
                <a:latin typeface="Calibri"/>
                <a:cs typeface="Calibri"/>
              </a:rPr>
              <a:t> </a:t>
            </a:r>
            <a:r>
              <a:rPr sz="3022" spc="-9" dirty="0">
                <a:latin typeface="Calibri"/>
                <a:cs typeface="Calibri"/>
              </a:rPr>
              <a:t>After</a:t>
            </a:r>
            <a:r>
              <a:rPr sz="3022" dirty="0">
                <a:latin typeface="Calibri"/>
                <a:cs typeface="Calibri"/>
              </a:rPr>
              <a:t> </a:t>
            </a:r>
            <a:r>
              <a:rPr sz="3022" spc="-9" dirty="0">
                <a:latin typeface="Calibri"/>
                <a:cs typeface="Calibri"/>
              </a:rPr>
              <a:t>the</a:t>
            </a:r>
            <a:r>
              <a:rPr sz="3022" dirty="0">
                <a:latin typeface="Calibri"/>
                <a:cs typeface="Calibri"/>
              </a:rPr>
              <a:t> MS</a:t>
            </a:r>
            <a:r>
              <a:rPr sz="3022" spc="5" dirty="0">
                <a:latin typeface="Calibri"/>
                <a:cs typeface="Calibri"/>
              </a:rPr>
              <a:t> </a:t>
            </a:r>
            <a:r>
              <a:rPr sz="3022" spc="-5" dirty="0">
                <a:latin typeface="Calibri"/>
                <a:cs typeface="Calibri"/>
              </a:rPr>
              <a:t>has been</a:t>
            </a:r>
            <a:r>
              <a:rPr sz="3022" dirty="0">
                <a:latin typeface="Calibri"/>
                <a:cs typeface="Calibri"/>
              </a:rPr>
              <a:t> </a:t>
            </a:r>
            <a:r>
              <a:rPr sz="3022" spc="-24" dirty="0">
                <a:latin typeface="Calibri"/>
                <a:cs typeface="Calibri"/>
              </a:rPr>
              <a:t>transferred</a:t>
            </a:r>
            <a:r>
              <a:rPr sz="3022" dirty="0">
                <a:latin typeface="Calibri"/>
                <a:cs typeface="Calibri"/>
              </a:rPr>
              <a:t> </a:t>
            </a:r>
            <a:r>
              <a:rPr sz="3022" spc="-24" dirty="0">
                <a:latin typeface="Calibri"/>
                <a:cs typeface="Calibri"/>
              </a:rPr>
              <a:t>to</a:t>
            </a:r>
            <a:r>
              <a:rPr sz="3022" dirty="0">
                <a:latin typeface="Calibri"/>
                <a:cs typeface="Calibri"/>
              </a:rPr>
              <a:t> the </a:t>
            </a:r>
            <a:r>
              <a:rPr sz="3022" spc="-671" dirty="0">
                <a:latin typeface="Calibri"/>
                <a:cs typeface="Calibri"/>
              </a:rPr>
              <a:t> </a:t>
            </a:r>
            <a:r>
              <a:rPr sz="3022" spc="-5" dirty="0">
                <a:latin typeface="Calibri"/>
                <a:cs typeface="Calibri"/>
              </a:rPr>
              <a:t>new</a:t>
            </a:r>
            <a:r>
              <a:rPr sz="3022" dirty="0">
                <a:latin typeface="Calibri"/>
                <a:cs typeface="Calibri"/>
              </a:rPr>
              <a:t> BS,</a:t>
            </a:r>
            <a:r>
              <a:rPr sz="3022" spc="-14" dirty="0">
                <a:latin typeface="Calibri"/>
                <a:cs typeface="Calibri"/>
              </a:rPr>
              <a:t> </a:t>
            </a:r>
            <a:r>
              <a:rPr sz="3022" dirty="0">
                <a:latin typeface="Calibri"/>
                <a:cs typeface="Calibri"/>
              </a:rPr>
              <a:t>it</a:t>
            </a:r>
            <a:r>
              <a:rPr sz="3022" spc="5" dirty="0">
                <a:latin typeface="Calibri"/>
                <a:cs typeface="Calibri"/>
              </a:rPr>
              <a:t> </a:t>
            </a:r>
            <a:r>
              <a:rPr sz="3022" spc="-5" dirty="0">
                <a:latin typeface="Calibri"/>
                <a:cs typeface="Calibri"/>
              </a:rPr>
              <a:t>signals</a:t>
            </a:r>
            <a:r>
              <a:rPr sz="3022" spc="9" dirty="0">
                <a:latin typeface="Calibri"/>
                <a:cs typeface="Calibri"/>
              </a:rPr>
              <a:t> </a:t>
            </a:r>
            <a:r>
              <a:rPr sz="3022" dirty="0">
                <a:latin typeface="Calibri"/>
                <a:cs typeface="Calibri"/>
              </a:rPr>
              <a:t>the</a:t>
            </a:r>
            <a:r>
              <a:rPr sz="3022" spc="5" dirty="0">
                <a:latin typeface="Calibri"/>
                <a:cs typeface="Calibri"/>
              </a:rPr>
              <a:t> </a:t>
            </a:r>
            <a:r>
              <a:rPr sz="3022" spc="-9" dirty="0">
                <a:latin typeface="Calibri"/>
                <a:cs typeface="Calibri"/>
              </a:rPr>
              <a:t>network,</a:t>
            </a:r>
            <a:r>
              <a:rPr sz="3022" spc="-24" dirty="0">
                <a:latin typeface="Calibri"/>
                <a:cs typeface="Calibri"/>
              </a:rPr>
              <a:t> </a:t>
            </a:r>
            <a:r>
              <a:rPr sz="3022" dirty="0">
                <a:latin typeface="Calibri"/>
                <a:cs typeface="Calibri"/>
              </a:rPr>
              <a:t>and</a:t>
            </a:r>
            <a:r>
              <a:rPr sz="3022" spc="9" dirty="0">
                <a:latin typeface="Calibri"/>
                <a:cs typeface="Calibri"/>
              </a:rPr>
              <a:t> </a:t>
            </a:r>
            <a:r>
              <a:rPr sz="3022" spc="-9" dirty="0">
                <a:latin typeface="Calibri"/>
                <a:cs typeface="Calibri"/>
              </a:rPr>
              <a:t>resumes </a:t>
            </a:r>
            <a:r>
              <a:rPr sz="3022" spc="-5" dirty="0">
                <a:latin typeface="Calibri"/>
                <a:cs typeface="Calibri"/>
              </a:rPr>
              <a:t> </a:t>
            </a:r>
            <a:r>
              <a:rPr sz="3022" spc="-19" dirty="0">
                <a:latin typeface="Calibri"/>
                <a:cs typeface="Calibri"/>
              </a:rPr>
              <a:t>conversation</a:t>
            </a:r>
            <a:r>
              <a:rPr sz="3022" spc="-9" dirty="0">
                <a:latin typeface="Calibri"/>
                <a:cs typeface="Calibri"/>
              </a:rPr>
              <a:t> using</a:t>
            </a:r>
            <a:r>
              <a:rPr sz="3022" spc="24" dirty="0">
                <a:latin typeface="Calibri"/>
                <a:cs typeface="Calibri"/>
              </a:rPr>
              <a:t> </a:t>
            </a:r>
            <a:r>
              <a:rPr sz="3022" dirty="0">
                <a:latin typeface="Calibri"/>
                <a:cs typeface="Calibri"/>
              </a:rPr>
              <a:t>the </a:t>
            </a:r>
            <a:r>
              <a:rPr sz="3022" spc="-5" dirty="0">
                <a:latin typeface="Calibri"/>
                <a:cs typeface="Calibri"/>
              </a:rPr>
              <a:t>new</a:t>
            </a:r>
            <a:r>
              <a:rPr sz="3022" spc="-14" dirty="0">
                <a:latin typeface="Calibri"/>
                <a:cs typeface="Calibri"/>
              </a:rPr>
              <a:t> </a:t>
            </a:r>
            <a:r>
              <a:rPr sz="3022" dirty="0">
                <a:latin typeface="Calibri"/>
                <a:cs typeface="Calibri"/>
              </a:rPr>
              <a:t>channel.</a:t>
            </a:r>
          </a:p>
          <a:p>
            <a:pPr marL="335829" marR="4798" indent="-323835">
              <a:spcBef>
                <a:spcPts val="727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3022" b="1" spc="-9" dirty="0">
                <a:solidFill>
                  <a:srgbClr val="036496"/>
                </a:solidFill>
                <a:latin typeface="Calibri"/>
                <a:cs typeface="Calibri"/>
              </a:rPr>
              <a:t>Step </a:t>
            </a:r>
            <a:r>
              <a:rPr sz="3022" b="1" spc="-5" dirty="0">
                <a:solidFill>
                  <a:srgbClr val="036496"/>
                </a:solidFill>
                <a:latin typeface="Calibri"/>
                <a:cs typeface="Calibri"/>
              </a:rPr>
              <a:t>4.</a:t>
            </a:r>
            <a:r>
              <a:rPr sz="3022" b="1" spc="5" dirty="0">
                <a:solidFill>
                  <a:srgbClr val="036496"/>
                </a:solidFill>
                <a:latin typeface="Calibri"/>
                <a:cs typeface="Calibri"/>
              </a:rPr>
              <a:t> </a:t>
            </a:r>
            <a:r>
              <a:rPr sz="3022" spc="-5" dirty="0">
                <a:latin typeface="Calibri"/>
                <a:cs typeface="Calibri"/>
              </a:rPr>
              <a:t>Upon</a:t>
            </a:r>
            <a:r>
              <a:rPr sz="3022" dirty="0">
                <a:latin typeface="Calibri"/>
                <a:cs typeface="Calibri"/>
              </a:rPr>
              <a:t> </a:t>
            </a:r>
            <a:r>
              <a:rPr sz="3022" spc="-9" dirty="0">
                <a:latin typeface="Calibri"/>
                <a:cs typeface="Calibri"/>
              </a:rPr>
              <a:t>receipt</a:t>
            </a:r>
            <a:r>
              <a:rPr sz="3022" spc="-24" dirty="0">
                <a:latin typeface="Calibri"/>
                <a:cs typeface="Calibri"/>
              </a:rPr>
              <a:t> </a:t>
            </a:r>
            <a:r>
              <a:rPr sz="3022" dirty="0">
                <a:latin typeface="Calibri"/>
                <a:cs typeface="Calibri"/>
              </a:rPr>
              <a:t>of </a:t>
            </a:r>
            <a:r>
              <a:rPr sz="3022" spc="-9" dirty="0">
                <a:latin typeface="Calibri"/>
                <a:cs typeface="Calibri"/>
              </a:rPr>
              <a:t>the</a:t>
            </a:r>
            <a:r>
              <a:rPr sz="3022" spc="-5" dirty="0">
                <a:latin typeface="Calibri"/>
                <a:cs typeface="Calibri"/>
              </a:rPr>
              <a:t> </a:t>
            </a:r>
            <a:r>
              <a:rPr sz="3022" spc="-9" dirty="0">
                <a:solidFill>
                  <a:srgbClr val="FF0000"/>
                </a:solidFill>
                <a:latin typeface="Calibri"/>
                <a:cs typeface="Calibri"/>
              </a:rPr>
              <a:t>handoff</a:t>
            </a:r>
            <a:r>
              <a:rPr sz="3022" spc="1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22" spc="-9" dirty="0">
                <a:solidFill>
                  <a:srgbClr val="FF0000"/>
                </a:solidFill>
                <a:latin typeface="Calibri"/>
                <a:cs typeface="Calibri"/>
              </a:rPr>
              <a:t>completion </a:t>
            </a:r>
            <a:r>
              <a:rPr sz="3022" spc="-5" dirty="0">
                <a:solidFill>
                  <a:srgbClr val="FF0000"/>
                </a:solidFill>
                <a:latin typeface="Calibri"/>
                <a:cs typeface="Calibri"/>
              </a:rPr>
              <a:t> signal</a:t>
            </a:r>
            <a:r>
              <a:rPr sz="3022" spc="-5" dirty="0">
                <a:latin typeface="Calibri"/>
                <a:cs typeface="Calibri"/>
              </a:rPr>
              <a:t>,</a:t>
            </a:r>
            <a:r>
              <a:rPr sz="3022" spc="14" dirty="0">
                <a:latin typeface="Calibri"/>
                <a:cs typeface="Calibri"/>
              </a:rPr>
              <a:t> </a:t>
            </a:r>
            <a:r>
              <a:rPr sz="3022" dirty="0">
                <a:latin typeface="Calibri"/>
                <a:cs typeface="Calibri"/>
              </a:rPr>
              <a:t>the</a:t>
            </a:r>
            <a:r>
              <a:rPr sz="3022" spc="5" dirty="0">
                <a:latin typeface="Calibri"/>
                <a:cs typeface="Calibri"/>
              </a:rPr>
              <a:t> </a:t>
            </a:r>
            <a:r>
              <a:rPr sz="3022" spc="-9" dirty="0">
                <a:latin typeface="Calibri"/>
                <a:cs typeface="Calibri"/>
              </a:rPr>
              <a:t>network</a:t>
            </a:r>
            <a:r>
              <a:rPr sz="3022" spc="-24" dirty="0">
                <a:latin typeface="Calibri"/>
                <a:cs typeface="Calibri"/>
              </a:rPr>
              <a:t> </a:t>
            </a:r>
            <a:r>
              <a:rPr sz="3022" spc="-14" dirty="0">
                <a:latin typeface="Calibri"/>
                <a:cs typeface="Calibri"/>
              </a:rPr>
              <a:t>removes</a:t>
            </a:r>
            <a:r>
              <a:rPr sz="3022" spc="-28" dirty="0">
                <a:latin typeface="Calibri"/>
                <a:cs typeface="Calibri"/>
              </a:rPr>
              <a:t> </a:t>
            </a:r>
            <a:r>
              <a:rPr sz="3022" dirty="0">
                <a:latin typeface="Calibri"/>
                <a:cs typeface="Calibri"/>
              </a:rPr>
              <a:t>the</a:t>
            </a:r>
            <a:r>
              <a:rPr sz="3022" spc="5" dirty="0">
                <a:latin typeface="Calibri"/>
                <a:cs typeface="Calibri"/>
              </a:rPr>
              <a:t> </a:t>
            </a:r>
            <a:r>
              <a:rPr sz="3022" spc="-9" dirty="0">
                <a:latin typeface="Calibri"/>
                <a:cs typeface="Calibri"/>
              </a:rPr>
              <a:t>bridge</a:t>
            </a:r>
            <a:r>
              <a:rPr sz="3022" dirty="0">
                <a:latin typeface="Calibri"/>
                <a:cs typeface="Calibri"/>
              </a:rPr>
              <a:t> </a:t>
            </a:r>
            <a:r>
              <a:rPr sz="3022" spc="-14" dirty="0">
                <a:latin typeface="Calibri"/>
                <a:cs typeface="Calibri"/>
              </a:rPr>
              <a:t>from</a:t>
            </a:r>
            <a:r>
              <a:rPr sz="3022" dirty="0">
                <a:latin typeface="Calibri"/>
                <a:cs typeface="Calibri"/>
              </a:rPr>
              <a:t> </a:t>
            </a:r>
            <a:r>
              <a:rPr sz="3022" spc="-5" dirty="0">
                <a:latin typeface="Calibri"/>
                <a:cs typeface="Calibri"/>
              </a:rPr>
              <a:t>the </a:t>
            </a:r>
            <a:r>
              <a:rPr sz="3022" spc="-671" dirty="0">
                <a:latin typeface="Calibri"/>
                <a:cs typeface="Calibri"/>
              </a:rPr>
              <a:t> </a:t>
            </a:r>
            <a:r>
              <a:rPr sz="3022" spc="-9" dirty="0">
                <a:latin typeface="Calibri"/>
                <a:cs typeface="Calibri"/>
              </a:rPr>
              <a:t>path </a:t>
            </a:r>
            <a:r>
              <a:rPr sz="3022" dirty="0">
                <a:latin typeface="Calibri"/>
                <a:cs typeface="Calibri"/>
              </a:rPr>
              <a:t>and </a:t>
            </a:r>
            <a:r>
              <a:rPr sz="3022" spc="-5" dirty="0">
                <a:latin typeface="Calibri"/>
                <a:cs typeface="Calibri"/>
              </a:rPr>
              <a:t>releases </a:t>
            </a:r>
            <a:r>
              <a:rPr sz="3022" spc="-9" dirty="0">
                <a:latin typeface="Calibri"/>
                <a:cs typeface="Calibri"/>
              </a:rPr>
              <a:t>resources associated </a:t>
            </a:r>
            <a:r>
              <a:rPr sz="3022" dirty="0">
                <a:latin typeface="Calibri"/>
                <a:cs typeface="Calibri"/>
              </a:rPr>
              <a:t>with the </a:t>
            </a:r>
            <a:r>
              <a:rPr sz="3022" spc="5" dirty="0">
                <a:latin typeface="Calibri"/>
                <a:cs typeface="Calibri"/>
              </a:rPr>
              <a:t> </a:t>
            </a:r>
            <a:r>
              <a:rPr sz="3022" spc="-5" dirty="0">
                <a:latin typeface="Calibri"/>
                <a:cs typeface="Calibri"/>
              </a:rPr>
              <a:t>old</a:t>
            </a:r>
            <a:r>
              <a:rPr sz="3022" spc="-9" dirty="0">
                <a:latin typeface="Calibri"/>
                <a:cs typeface="Calibri"/>
              </a:rPr>
              <a:t> </a:t>
            </a:r>
            <a:r>
              <a:rPr sz="3022" dirty="0">
                <a:latin typeface="Calibri"/>
                <a:cs typeface="Calibri"/>
              </a:rPr>
              <a:t>channel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7454193" y="5777222"/>
            <a:ext cx="242288" cy="157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82">
              <a:lnSpc>
                <a:spcPts val="1171"/>
              </a:lnSpc>
            </a:pPr>
            <a:fld id="{81D60167-4931-47E6-BA6A-407CBD079E47}" type="slidenum">
              <a:rPr dirty="0"/>
              <a:pPr marL="35982">
                <a:lnSpc>
                  <a:spcPts val="1171"/>
                </a:lnSpc>
              </a:pPr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65" y="71480"/>
            <a:ext cx="8633602" cy="592884"/>
          </a:xfrm>
          <a:prstGeom prst="rect">
            <a:avLst/>
          </a:prstGeom>
        </p:spPr>
        <p:txBody>
          <a:bodyPr vert="horz" wrap="square" lIns="0" tIns="11395" rIns="0" bIns="0" rtlCol="0">
            <a:spAutoFit/>
          </a:bodyPr>
          <a:lstStyle/>
          <a:p>
            <a:pPr marL="11994" algn="ctr">
              <a:spcBef>
                <a:spcPts val="90"/>
              </a:spcBef>
            </a:pPr>
            <a:r>
              <a:rPr sz="3778" spc="-14" dirty="0"/>
              <a:t>Inter-BS</a:t>
            </a:r>
            <a:r>
              <a:rPr sz="3778" spc="-33" dirty="0"/>
              <a:t> </a:t>
            </a:r>
            <a:r>
              <a:rPr sz="3778" spc="-5" dirty="0"/>
              <a:t>Handoff</a:t>
            </a:r>
            <a:endParaRPr sz="3778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454193" y="5777222"/>
            <a:ext cx="242288" cy="157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82">
              <a:lnSpc>
                <a:spcPts val="1171"/>
              </a:lnSpc>
            </a:pPr>
            <a:fld id="{81D60167-4931-47E6-BA6A-407CBD079E47}" type="slidenum">
              <a:rPr dirty="0"/>
              <a:pPr marL="35982">
                <a:lnSpc>
                  <a:spcPts val="1171"/>
                </a:lnSpc>
              </a:pPr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280" y="945467"/>
            <a:ext cx="8009290" cy="2582495"/>
          </a:xfrm>
          <a:prstGeom prst="rect">
            <a:avLst/>
          </a:prstGeom>
        </p:spPr>
        <p:txBody>
          <a:bodyPr vert="horz" wrap="square" lIns="0" tIns="11994" rIns="0" bIns="0" rtlCol="0">
            <a:spAutoFit/>
          </a:bodyPr>
          <a:lstStyle/>
          <a:p>
            <a:pPr marL="335829" marR="4798" indent="-323835">
              <a:spcBef>
                <a:spcPts val="94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2267" spc="-14" dirty="0">
                <a:latin typeface="Calibri"/>
                <a:cs typeface="Calibri"/>
              </a:rPr>
              <a:t>For</a:t>
            </a:r>
            <a:r>
              <a:rPr sz="2267" spc="-5" dirty="0">
                <a:latin typeface="Calibri"/>
                <a:cs typeface="Calibri"/>
              </a:rPr>
              <a:t> </a:t>
            </a:r>
            <a:r>
              <a:rPr sz="2267" spc="-14" dirty="0">
                <a:latin typeface="Calibri"/>
                <a:cs typeface="Calibri"/>
              </a:rPr>
              <a:t>NCHO,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all</a:t>
            </a:r>
            <a:r>
              <a:rPr sz="2267" spc="9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handoff</a:t>
            </a:r>
            <a:r>
              <a:rPr sz="2267" spc="5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signaling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messages</a:t>
            </a:r>
            <a:r>
              <a:rPr sz="2267" spc="9" dirty="0">
                <a:latin typeface="Calibri"/>
                <a:cs typeface="Calibri"/>
              </a:rPr>
              <a:t> </a:t>
            </a:r>
            <a:r>
              <a:rPr sz="2267" spc="-14" dirty="0">
                <a:latin typeface="Calibri"/>
                <a:cs typeface="Calibri"/>
              </a:rPr>
              <a:t>are</a:t>
            </a:r>
            <a:r>
              <a:rPr sz="2267" spc="5" dirty="0">
                <a:latin typeface="Calibri"/>
                <a:cs typeface="Calibri"/>
              </a:rPr>
              <a:t> </a:t>
            </a:r>
            <a:r>
              <a:rPr sz="2267" spc="-14" dirty="0">
                <a:latin typeface="Calibri"/>
                <a:cs typeface="Calibri"/>
              </a:rPr>
              <a:t>exchanged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between </a:t>
            </a:r>
            <a:r>
              <a:rPr sz="2267" spc="-496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the MS and the </a:t>
            </a:r>
            <a:r>
              <a:rPr sz="2267" spc="-5" dirty="0">
                <a:latin typeface="Calibri"/>
                <a:cs typeface="Calibri"/>
              </a:rPr>
              <a:t>old </a:t>
            </a:r>
            <a:r>
              <a:rPr sz="2267" dirty="0">
                <a:latin typeface="Calibri"/>
                <a:cs typeface="Calibri"/>
              </a:rPr>
              <a:t>BS </a:t>
            </a:r>
            <a:r>
              <a:rPr sz="2267" spc="-9" dirty="0">
                <a:latin typeface="Calibri"/>
                <a:cs typeface="Calibri"/>
              </a:rPr>
              <a:t>through </a:t>
            </a:r>
            <a:r>
              <a:rPr sz="2267" dirty="0">
                <a:latin typeface="Calibri"/>
                <a:cs typeface="Calibri"/>
              </a:rPr>
              <a:t>the </a:t>
            </a:r>
            <a:r>
              <a:rPr sz="2267" spc="-9" dirty="0">
                <a:latin typeface="Calibri"/>
                <a:cs typeface="Calibri"/>
              </a:rPr>
              <a:t>failing </a:t>
            </a:r>
            <a:r>
              <a:rPr sz="2267" dirty="0">
                <a:latin typeface="Calibri"/>
                <a:cs typeface="Calibri"/>
              </a:rPr>
              <a:t>link. </a:t>
            </a:r>
            <a:r>
              <a:rPr sz="2267" spc="-9" dirty="0">
                <a:latin typeface="Calibri"/>
                <a:cs typeface="Calibri"/>
              </a:rPr>
              <a:t>Thus, </a:t>
            </a:r>
            <a:r>
              <a:rPr sz="2267" dirty="0">
                <a:latin typeface="Calibri"/>
                <a:cs typeface="Calibri"/>
              </a:rPr>
              <a:t>the whole </a:t>
            </a:r>
            <a:r>
              <a:rPr sz="2267" spc="5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process</a:t>
            </a:r>
            <a:r>
              <a:rPr sz="2267" spc="-24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must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be </a:t>
            </a:r>
            <a:r>
              <a:rPr sz="2267" spc="-9" dirty="0">
                <a:latin typeface="Calibri"/>
                <a:cs typeface="Calibri"/>
              </a:rPr>
              <a:t>completed </a:t>
            </a:r>
            <a:r>
              <a:rPr sz="2267" dirty="0">
                <a:latin typeface="Calibri"/>
                <a:cs typeface="Calibri"/>
              </a:rPr>
              <a:t>as</a:t>
            </a:r>
            <a:r>
              <a:rPr sz="2267" spc="-5" dirty="0">
                <a:latin typeface="Calibri"/>
                <a:cs typeface="Calibri"/>
              </a:rPr>
              <a:t> quickly</a:t>
            </a:r>
            <a:r>
              <a:rPr sz="2267" spc="-24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as</a:t>
            </a:r>
            <a:r>
              <a:rPr sz="2267" spc="-5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possible.</a:t>
            </a:r>
            <a:endParaRPr sz="2267">
              <a:latin typeface="Calibri"/>
              <a:cs typeface="Calibri"/>
            </a:endParaRPr>
          </a:p>
          <a:p>
            <a:pPr marL="335829" marR="74962" indent="-323835">
              <a:spcBef>
                <a:spcPts val="543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2267" dirty="0">
                <a:latin typeface="Calibri"/>
                <a:cs typeface="Calibri"/>
              </a:rPr>
              <a:t>If the </a:t>
            </a:r>
            <a:r>
              <a:rPr sz="2267" spc="-5" dirty="0">
                <a:latin typeface="Calibri"/>
                <a:cs typeface="Calibri"/>
              </a:rPr>
              <a:t>new </a:t>
            </a:r>
            <a:r>
              <a:rPr sz="2267" dirty="0">
                <a:latin typeface="Calibri"/>
                <a:cs typeface="Calibri"/>
              </a:rPr>
              <a:t>BS </a:t>
            </a:r>
            <a:r>
              <a:rPr sz="2267" spc="-5" dirty="0">
                <a:latin typeface="Calibri"/>
                <a:cs typeface="Calibri"/>
              </a:rPr>
              <a:t>does not </a:t>
            </a:r>
            <a:r>
              <a:rPr sz="2267" spc="-19" dirty="0">
                <a:latin typeface="Calibri"/>
                <a:cs typeface="Calibri"/>
              </a:rPr>
              <a:t>have </a:t>
            </a:r>
            <a:r>
              <a:rPr sz="2267" dirty="0">
                <a:latin typeface="Calibri"/>
                <a:cs typeface="Calibri"/>
              </a:rPr>
              <a:t>an idle </a:t>
            </a:r>
            <a:r>
              <a:rPr sz="2267" spc="-5" dirty="0">
                <a:latin typeface="Calibri"/>
                <a:cs typeface="Calibri"/>
              </a:rPr>
              <a:t>channel, </a:t>
            </a:r>
            <a:r>
              <a:rPr sz="2267" dirty="0">
                <a:latin typeface="Calibri"/>
                <a:cs typeface="Calibri"/>
              </a:rPr>
              <a:t>the </a:t>
            </a:r>
            <a:r>
              <a:rPr sz="2267" spc="-9" dirty="0">
                <a:latin typeface="Calibri"/>
                <a:cs typeface="Calibri"/>
              </a:rPr>
              <a:t>handoff </a:t>
            </a:r>
            <a:r>
              <a:rPr sz="2267" spc="-5" dirty="0">
                <a:latin typeface="Calibri"/>
                <a:cs typeface="Calibri"/>
              </a:rPr>
              <a:t>call </a:t>
            </a:r>
            <a:r>
              <a:rPr sz="2267" spc="-14" dirty="0">
                <a:latin typeface="Calibri"/>
                <a:cs typeface="Calibri"/>
              </a:rPr>
              <a:t>may </a:t>
            </a:r>
            <a:r>
              <a:rPr sz="2267" spc="-501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be</a:t>
            </a:r>
            <a:r>
              <a:rPr sz="2267" spc="-9" dirty="0">
                <a:latin typeface="Calibri"/>
                <a:cs typeface="Calibri"/>
              </a:rPr>
              <a:t> dropped</a:t>
            </a:r>
            <a:r>
              <a:rPr sz="2267" spc="-5" dirty="0">
                <a:latin typeface="Calibri"/>
                <a:cs typeface="Calibri"/>
              </a:rPr>
              <a:t> </a:t>
            </a:r>
            <a:r>
              <a:rPr sz="2267" spc="-14" dirty="0">
                <a:latin typeface="Calibri"/>
                <a:cs typeface="Calibri"/>
              </a:rPr>
              <a:t>(forced</a:t>
            </a:r>
            <a:r>
              <a:rPr sz="2267" spc="-5" dirty="0">
                <a:latin typeface="Calibri"/>
                <a:cs typeface="Calibri"/>
              </a:rPr>
              <a:t> </a:t>
            </a:r>
            <a:r>
              <a:rPr sz="2267" spc="-14" dirty="0">
                <a:latin typeface="Calibri"/>
                <a:cs typeface="Calibri"/>
              </a:rPr>
              <a:t>to</a:t>
            </a:r>
            <a:r>
              <a:rPr sz="2267" spc="-24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terminate).</a:t>
            </a:r>
            <a:endParaRPr sz="2267">
              <a:latin typeface="Calibri"/>
              <a:cs typeface="Calibri"/>
            </a:endParaRPr>
          </a:p>
          <a:p>
            <a:pPr marL="335829" marR="83357" indent="-323835">
              <a:spcBef>
                <a:spcPts val="548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2267" spc="-14" dirty="0">
                <a:latin typeface="Calibri"/>
                <a:cs typeface="Calibri"/>
              </a:rPr>
              <a:t>Forced </a:t>
            </a:r>
            <a:r>
              <a:rPr sz="2267" spc="-5" dirty="0">
                <a:latin typeface="Calibri"/>
                <a:cs typeface="Calibri"/>
              </a:rPr>
              <a:t>termination of </a:t>
            </a:r>
            <a:r>
              <a:rPr sz="2267" dirty="0">
                <a:latin typeface="Calibri"/>
                <a:cs typeface="Calibri"/>
              </a:rPr>
              <a:t>an </a:t>
            </a:r>
            <a:r>
              <a:rPr sz="2267" spc="-9" dirty="0">
                <a:latin typeface="Calibri"/>
                <a:cs typeface="Calibri"/>
              </a:rPr>
              <a:t>ongoing call </a:t>
            </a:r>
            <a:r>
              <a:rPr sz="2267" dirty="0">
                <a:latin typeface="Calibri"/>
                <a:cs typeface="Calibri"/>
              </a:rPr>
              <a:t>is </a:t>
            </a:r>
            <a:r>
              <a:rPr sz="2267" spc="-9" dirty="0">
                <a:latin typeface="Calibri"/>
                <a:cs typeface="Calibri"/>
              </a:rPr>
              <a:t>considered </a:t>
            </a:r>
            <a:r>
              <a:rPr sz="2267" dirty="0">
                <a:latin typeface="Calibri"/>
                <a:cs typeface="Calibri"/>
              </a:rPr>
              <a:t>less </a:t>
            </a:r>
            <a:r>
              <a:rPr sz="2267" spc="-9" dirty="0">
                <a:latin typeface="Calibri"/>
                <a:cs typeface="Calibri"/>
              </a:rPr>
              <a:t>desirable </a:t>
            </a:r>
            <a:r>
              <a:rPr sz="2267" spc="-501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than</a:t>
            </a:r>
            <a:r>
              <a:rPr sz="2267" spc="-5" dirty="0">
                <a:latin typeface="Calibri"/>
                <a:cs typeface="Calibri"/>
              </a:rPr>
              <a:t> blocking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a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new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call</a:t>
            </a:r>
            <a:r>
              <a:rPr sz="2267" spc="-14" dirty="0">
                <a:latin typeface="Calibri"/>
                <a:cs typeface="Calibri"/>
              </a:rPr>
              <a:t> attempt.</a:t>
            </a:r>
            <a:endParaRPr sz="22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919" y="6350"/>
            <a:ext cx="6676708" cy="750775"/>
          </a:xfrm>
          <a:prstGeom prst="rect">
            <a:avLst/>
          </a:prstGeom>
        </p:spPr>
        <p:txBody>
          <a:bodyPr vert="horz" wrap="square" lIns="0" tIns="11994" rIns="0" bIns="0" rtlCol="0">
            <a:spAutoFit/>
          </a:bodyPr>
          <a:lstStyle/>
          <a:p>
            <a:pPr marL="11994" marR="4798" algn="ctr">
              <a:spcBef>
                <a:spcPts val="94"/>
              </a:spcBef>
            </a:pPr>
            <a:r>
              <a:rPr sz="2400" spc="-5" dirty="0"/>
              <a:t>ISSUE 1: </a:t>
            </a:r>
            <a:r>
              <a:rPr sz="2400" spc="-9" dirty="0"/>
              <a:t>Channel </a:t>
            </a:r>
            <a:r>
              <a:rPr sz="2400" spc="-5" dirty="0"/>
              <a:t>Assignment Schemes </a:t>
            </a:r>
            <a:r>
              <a:rPr sz="2400" spc="-24" dirty="0"/>
              <a:t>for </a:t>
            </a:r>
            <a:r>
              <a:rPr sz="2400" spc="-671" dirty="0"/>
              <a:t> </a:t>
            </a:r>
            <a:r>
              <a:rPr sz="2400" spc="-5" dirty="0"/>
              <a:t>Handoff Calls (1/3)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8244" y="854117"/>
            <a:ext cx="4241835" cy="849207"/>
            <a:chOff x="358140" y="897636"/>
            <a:chExt cx="4491355" cy="899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140" y="1210056"/>
              <a:ext cx="141731" cy="1417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816" y="897636"/>
              <a:ext cx="2916936" cy="899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0840" y="897636"/>
              <a:ext cx="1938527" cy="8991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38244" y="2293450"/>
            <a:ext cx="4783384" cy="849207"/>
            <a:chOff x="358140" y="2421635"/>
            <a:chExt cx="5064760" cy="8991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140" y="2734055"/>
              <a:ext cx="141731" cy="1417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816" y="2421635"/>
              <a:ext cx="4989576" cy="89916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11279" y="844700"/>
            <a:ext cx="7772400" cy="3329536"/>
          </a:xfrm>
          <a:prstGeom prst="rect">
            <a:avLst/>
          </a:prstGeom>
        </p:spPr>
        <p:txBody>
          <a:bodyPr vert="horz" wrap="square" lIns="0" tIns="107349" rIns="0" bIns="0" rtlCol="0">
            <a:spAutoFit/>
          </a:bodyPr>
          <a:lstStyle/>
          <a:p>
            <a:pPr marL="335829" indent="-323835">
              <a:spcBef>
                <a:spcPts val="844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3022" spc="-9" dirty="0">
                <a:solidFill>
                  <a:srgbClr val="036496"/>
                </a:solidFill>
                <a:latin typeface="Calibri"/>
                <a:cs typeface="Calibri"/>
              </a:rPr>
              <a:t>Nonprioritized</a:t>
            </a:r>
            <a:r>
              <a:rPr sz="3022" spc="-5" dirty="0">
                <a:solidFill>
                  <a:srgbClr val="036496"/>
                </a:solidFill>
                <a:latin typeface="Calibri"/>
                <a:cs typeface="Calibri"/>
              </a:rPr>
              <a:t> Scheme.</a:t>
            </a:r>
            <a:endParaRPr sz="3022" dirty="0">
              <a:latin typeface="Calibri"/>
              <a:cs typeface="Calibri"/>
            </a:endParaRPr>
          </a:p>
          <a:p>
            <a:pPr marL="714236" marR="4798" lvl="1" indent="-271062">
              <a:spcBef>
                <a:spcPts val="652"/>
              </a:spcBef>
              <a:buFont typeface="Arial MT"/>
              <a:buChar char="–"/>
              <a:tabLst>
                <a:tab pos="714835" algn="l"/>
              </a:tabLst>
            </a:pPr>
            <a:r>
              <a:rPr sz="2644" spc="-9" dirty="0">
                <a:latin typeface="Calibri"/>
                <a:cs typeface="Calibri"/>
              </a:rPr>
              <a:t>The</a:t>
            </a:r>
            <a:r>
              <a:rPr sz="2644" spc="-5" dirty="0">
                <a:latin typeface="Calibri"/>
                <a:cs typeface="Calibri"/>
              </a:rPr>
              <a:t> </a:t>
            </a:r>
            <a:r>
              <a:rPr sz="2644" spc="-14" dirty="0">
                <a:latin typeface="Calibri"/>
                <a:cs typeface="Calibri"/>
              </a:rPr>
              <a:t>networks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handle</a:t>
            </a:r>
            <a:r>
              <a:rPr sz="2644" spc="2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a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handoff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in</a:t>
            </a:r>
            <a:r>
              <a:rPr sz="2644" spc="9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the </a:t>
            </a:r>
            <a:r>
              <a:rPr sz="2644" spc="-9" dirty="0">
                <a:latin typeface="Calibri"/>
                <a:cs typeface="Calibri"/>
              </a:rPr>
              <a:t>same</a:t>
            </a:r>
            <a:r>
              <a:rPr sz="2644" spc="9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manner </a:t>
            </a:r>
            <a:r>
              <a:rPr sz="2644" spc="-581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as</a:t>
            </a:r>
            <a:r>
              <a:rPr sz="2644" spc="-9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a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new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call </a:t>
            </a:r>
            <a:r>
              <a:rPr sz="2644" spc="-14" dirty="0">
                <a:latin typeface="Calibri"/>
                <a:cs typeface="Calibri"/>
              </a:rPr>
              <a:t>attempt.</a:t>
            </a:r>
            <a:endParaRPr sz="2644" dirty="0">
              <a:latin typeface="Calibri"/>
              <a:cs typeface="Calibri"/>
            </a:endParaRPr>
          </a:p>
          <a:p>
            <a:pPr marL="335829" indent="-323835">
              <a:spcBef>
                <a:spcPts val="713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3022" spc="-9" dirty="0">
                <a:solidFill>
                  <a:srgbClr val="036496"/>
                </a:solidFill>
                <a:latin typeface="Calibri"/>
                <a:cs typeface="Calibri"/>
              </a:rPr>
              <a:t>Reserved</a:t>
            </a:r>
            <a:r>
              <a:rPr sz="3022" spc="-19" dirty="0">
                <a:solidFill>
                  <a:srgbClr val="036496"/>
                </a:solidFill>
                <a:latin typeface="Calibri"/>
                <a:cs typeface="Calibri"/>
              </a:rPr>
              <a:t> </a:t>
            </a:r>
            <a:r>
              <a:rPr sz="3022" spc="-5" dirty="0">
                <a:solidFill>
                  <a:srgbClr val="036496"/>
                </a:solidFill>
                <a:latin typeface="Calibri"/>
                <a:cs typeface="Calibri"/>
              </a:rPr>
              <a:t>Channel Scheme.</a:t>
            </a:r>
            <a:endParaRPr sz="3022" dirty="0">
              <a:latin typeface="Calibri"/>
              <a:cs typeface="Calibri"/>
            </a:endParaRPr>
          </a:p>
          <a:p>
            <a:pPr marL="714236" marR="167315" lvl="1" indent="-271062">
              <a:spcBef>
                <a:spcPts val="647"/>
              </a:spcBef>
              <a:buFont typeface="Arial MT"/>
              <a:buChar char="–"/>
              <a:tabLst>
                <a:tab pos="714835" algn="l"/>
              </a:tabLst>
            </a:pPr>
            <a:r>
              <a:rPr sz="2644" spc="-9" dirty="0">
                <a:latin typeface="Calibri"/>
                <a:cs typeface="Calibri"/>
              </a:rPr>
              <a:t>Similar</a:t>
            </a:r>
            <a:r>
              <a:rPr sz="2644" spc="9" dirty="0">
                <a:latin typeface="Calibri"/>
                <a:cs typeface="Calibri"/>
              </a:rPr>
              <a:t> </a:t>
            </a:r>
            <a:r>
              <a:rPr sz="2644" spc="-19" dirty="0">
                <a:latin typeface="Calibri"/>
                <a:cs typeface="Calibri"/>
              </a:rPr>
              <a:t>to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the</a:t>
            </a:r>
            <a:r>
              <a:rPr sz="2644" spc="28" dirty="0">
                <a:latin typeface="Calibri"/>
                <a:cs typeface="Calibri"/>
              </a:rPr>
              <a:t> </a:t>
            </a:r>
            <a:r>
              <a:rPr sz="2644" spc="-14" dirty="0">
                <a:latin typeface="Calibri"/>
                <a:cs typeface="Calibri"/>
              </a:rPr>
              <a:t>nonprioritized</a:t>
            </a:r>
            <a:r>
              <a:rPr sz="2644" spc="38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scheme,</a:t>
            </a:r>
            <a:r>
              <a:rPr sz="2644" spc="14" dirty="0">
                <a:latin typeface="Calibri"/>
                <a:cs typeface="Calibri"/>
              </a:rPr>
              <a:t> </a:t>
            </a:r>
            <a:r>
              <a:rPr sz="2644" spc="-24" dirty="0">
                <a:latin typeface="Calibri"/>
                <a:cs typeface="Calibri"/>
              </a:rPr>
              <a:t>except</a:t>
            </a:r>
            <a:r>
              <a:rPr sz="2644" spc="14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that </a:t>
            </a:r>
            <a:r>
              <a:rPr sz="2644" spc="-5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some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channels</a:t>
            </a:r>
            <a:r>
              <a:rPr sz="2644" spc="28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in each BS </a:t>
            </a:r>
            <a:r>
              <a:rPr sz="2644" spc="-14" dirty="0">
                <a:latin typeface="Calibri"/>
                <a:cs typeface="Calibri"/>
              </a:rPr>
              <a:t>are</a:t>
            </a:r>
            <a:r>
              <a:rPr sz="2644" spc="-5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reserved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24" dirty="0">
                <a:latin typeface="Calibri"/>
                <a:cs typeface="Calibri"/>
              </a:rPr>
              <a:t>for</a:t>
            </a:r>
            <a:r>
              <a:rPr sz="2644" spc="-5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handoff </a:t>
            </a:r>
            <a:r>
              <a:rPr sz="2644" spc="-586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calls.</a:t>
            </a:r>
            <a:endParaRPr sz="2644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7454193" y="5777222"/>
            <a:ext cx="242288" cy="157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82">
              <a:lnSpc>
                <a:spcPts val="1171"/>
              </a:lnSpc>
            </a:pPr>
            <a:fld id="{81D60167-4931-47E6-BA6A-407CBD079E47}" type="slidenum">
              <a:rPr dirty="0"/>
              <a:pPr marL="35982">
                <a:lnSpc>
                  <a:spcPts val="1171"/>
                </a:lnSpc>
              </a:pPr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29" y="421640"/>
            <a:ext cx="7461740" cy="750775"/>
          </a:xfrm>
          <a:prstGeom prst="rect">
            <a:avLst/>
          </a:prstGeom>
        </p:spPr>
        <p:txBody>
          <a:bodyPr vert="horz" wrap="square" lIns="0" tIns="11994" rIns="0" bIns="0" rtlCol="0">
            <a:spAutoFit/>
          </a:bodyPr>
          <a:lstStyle/>
          <a:p>
            <a:pPr marL="79160" marR="4798">
              <a:spcBef>
                <a:spcPts val="94"/>
              </a:spcBef>
            </a:pPr>
            <a:r>
              <a:rPr sz="2400" spc="-5" dirty="0"/>
              <a:t>Channel Assignment Schemes </a:t>
            </a:r>
            <a:r>
              <a:rPr sz="2400" spc="-19" dirty="0"/>
              <a:t>for </a:t>
            </a:r>
            <a:r>
              <a:rPr sz="2400" dirty="0"/>
              <a:t>Handoff </a:t>
            </a:r>
            <a:r>
              <a:rPr sz="2400" spc="-5" dirty="0"/>
              <a:t>Calls </a:t>
            </a:r>
            <a:r>
              <a:rPr sz="2400" spc="-671" dirty="0"/>
              <a:t> </a:t>
            </a:r>
            <a:r>
              <a:rPr sz="2400" spc="-5" dirty="0"/>
              <a:t>(2/3)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8244" y="854117"/>
            <a:ext cx="4548293" cy="849207"/>
            <a:chOff x="358140" y="897636"/>
            <a:chExt cx="4815840" cy="899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140" y="1210056"/>
              <a:ext cx="141731" cy="1417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816" y="897636"/>
              <a:ext cx="4741164" cy="89916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5094" y="3300600"/>
            <a:ext cx="1939954" cy="31460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11280" y="844700"/>
            <a:ext cx="8134632" cy="4072368"/>
          </a:xfrm>
          <a:prstGeom prst="rect">
            <a:avLst/>
          </a:prstGeom>
        </p:spPr>
        <p:txBody>
          <a:bodyPr vert="horz" wrap="square" lIns="0" tIns="107349" rIns="0" bIns="0" rtlCol="0">
            <a:spAutoFit/>
          </a:bodyPr>
          <a:lstStyle/>
          <a:p>
            <a:pPr marL="335829" indent="-323835">
              <a:spcBef>
                <a:spcPts val="844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3022" dirty="0">
                <a:solidFill>
                  <a:srgbClr val="036496"/>
                </a:solidFill>
                <a:latin typeface="Calibri"/>
                <a:cs typeface="Calibri"/>
              </a:rPr>
              <a:t>Queuing</a:t>
            </a:r>
            <a:r>
              <a:rPr sz="3022" spc="-24" dirty="0">
                <a:solidFill>
                  <a:srgbClr val="036496"/>
                </a:solidFill>
                <a:latin typeface="Calibri"/>
                <a:cs typeface="Calibri"/>
              </a:rPr>
              <a:t> </a:t>
            </a:r>
            <a:r>
              <a:rPr sz="3022" dirty="0">
                <a:solidFill>
                  <a:srgbClr val="036496"/>
                </a:solidFill>
                <a:latin typeface="Calibri"/>
                <a:cs typeface="Calibri"/>
              </a:rPr>
              <a:t>Priority</a:t>
            </a:r>
            <a:r>
              <a:rPr sz="3022" spc="-19" dirty="0">
                <a:solidFill>
                  <a:srgbClr val="036496"/>
                </a:solidFill>
                <a:latin typeface="Calibri"/>
                <a:cs typeface="Calibri"/>
              </a:rPr>
              <a:t> </a:t>
            </a:r>
            <a:r>
              <a:rPr sz="3022" spc="-5" dirty="0">
                <a:solidFill>
                  <a:srgbClr val="036496"/>
                </a:solidFill>
                <a:latin typeface="Calibri"/>
                <a:cs typeface="Calibri"/>
              </a:rPr>
              <a:t>Scheme.</a:t>
            </a:r>
            <a:endParaRPr sz="3022" dirty="0">
              <a:latin typeface="Calibri"/>
              <a:cs typeface="Calibri"/>
            </a:endParaRPr>
          </a:p>
          <a:p>
            <a:pPr marL="714236" marR="4798" lvl="1" indent="-271062">
              <a:spcBef>
                <a:spcPts val="652"/>
              </a:spcBef>
              <a:buFont typeface="Arial MT"/>
              <a:buChar char="–"/>
              <a:tabLst>
                <a:tab pos="714835" algn="l"/>
              </a:tabLst>
            </a:pPr>
            <a:r>
              <a:rPr sz="2644" spc="-14" dirty="0">
                <a:latin typeface="Calibri"/>
                <a:cs typeface="Calibri"/>
              </a:rPr>
              <a:t>There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is</a:t>
            </a:r>
            <a:r>
              <a:rPr sz="2644" spc="9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a </a:t>
            </a:r>
            <a:r>
              <a:rPr sz="2644" spc="-14" dirty="0">
                <a:latin typeface="Calibri"/>
                <a:cs typeface="Calibri"/>
              </a:rPr>
              <a:t>considerable</a:t>
            </a:r>
            <a:r>
              <a:rPr sz="2644" spc="24" dirty="0">
                <a:latin typeface="Calibri"/>
                <a:cs typeface="Calibri"/>
              </a:rPr>
              <a:t> </a:t>
            </a:r>
            <a:r>
              <a:rPr sz="2644" spc="-14" dirty="0">
                <a:latin typeface="Calibri"/>
                <a:cs typeface="Calibri"/>
              </a:rPr>
              <a:t>area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14" dirty="0">
                <a:latin typeface="Calibri"/>
                <a:cs typeface="Calibri"/>
              </a:rPr>
              <a:t>where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a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call can</a:t>
            </a:r>
            <a:r>
              <a:rPr sz="2644" spc="-5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be </a:t>
            </a:r>
            <a:r>
              <a:rPr sz="2644" spc="-5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handled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by</a:t>
            </a:r>
            <a:r>
              <a:rPr sz="2644" spc="-9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either</a:t>
            </a:r>
            <a:r>
              <a:rPr sz="2644" spc="-14" dirty="0">
                <a:latin typeface="Calibri"/>
                <a:cs typeface="Calibri"/>
              </a:rPr>
              <a:t> </a:t>
            </a:r>
            <a:r>
              <a:rPr sz="2644" dirty="0">
                <a:latin typeface="Calibri"/>
                <a:cs typeface="Calibri"/>
              </a:rPr>
              <a:t>BS,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which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is</a:t>
            </a:r>
            <a:r>
              <a:rPr sz="2644" spc="14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called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the</a:t>
            </a:r>
            <a:r>
              <a:rPr sz="2644" spc="33" dirty="0">
                <a:latin typeface="Calibri"/>
                <a:cs typeface="Calibri"/>
              </a:rPr>
              <a:t> </a:t>
            </a:r>
            <a:r>
              <a:rPr sz="2644" i="1" spc="-5" dirty="0">
                <a:solidFill>
                  <a:srgbClr val="0000FF"/>
                </a:solidFill>
                <a:latin typeface="Calibri"/>
                <a:cs typeface="Calibri"/>
              </a:rPr>
              <a:t>handoff</a:t>
            </a:r>
            <a:r>
              <a:rPr sz="2644" i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44" i="1" spc="-5" dirty="0">
                <a:solidFill>
                  <a:srgbClr val="0000FF"/>
                </a:solidFill>
                <a:latin typeface="Calibri"/>
                <a:cs typeface="Calibri"/>
              </a:rPr>
              <a:t>area</a:t>
            </a:r>
            <a:r>
              <a:rPr sz="2644" spc="-5" dirty="0">
                <a:latin typeface="Calibri"/>
                <a:cs typeface="Calibri"/>
              </a:rPr>
              <a:t>.</a:t>
            </a:r>
            <a:endParaRPr sz="2644" dirty="0">
              <a:latin typeface="Calibri"/>
              <a:cs typeface="Calibri"/>
            </a:endParaRPr>
          </a:p>
          <a:p>
            <a:pPr marL="714236" marR="284855" lvl="1" indent="-271062">
              <a:spcBef>
                <a:spcPts val="637"/>
              </a:spcBef>
              <a:buFont typeface="Arial MT"/>
              <a:buChar char="–"/>
              <a:tabLst>
                <a:tab pos="714835" algn="l"/>
              </a:tabLst>
            </a:pPr>
            <a:r>
              <a:rPr sz="2644" spc="-5" dirty="0">
                <a:latin typeface="Calibri"/>
                <a:cs typeface="Calibri"/>
              </a:rPr>
              <a:t>If </a:t>
            </a:r>
            <a:r>
              <a:rPr sz="2644" spc="-9" dirty="0">
                <a:latin typeface="Calibri"/>
                <a:cs typeface="Calibri"/>
              </a:rPr>
              <a:t>no</a:t>
            </a:r>
            <a:r>
              <a:rPr sz="2644" spc="9" dirty="0">
                <a:latin typeface="Calibri"/>
                <a:cs typeface="Calibri"/>
              </a:rPr>
              <a:t> </a:t>
            </a:r>
            <a:r>
              <a:rPr sz="2644" spc="-14" dirty="0">
                <a:latin typeface="Calibri"/>
                <a:cs typeface="Calibri"/>
              </a:rPr>
              <a:t>new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channel</a:t>
            </a:r>
            <a:r>
              <a:rPr sz="2644" spc="2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is</a:t>
            </a:r>
            <a:r>
              <a:rPr sz="2644" spc="-14" dirty="0">
                <a:latin typeface="Calibri"/>
                <a:cs typeface="Calibri"/>
              </a:rPr>
              <a:t> available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in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the </a:t>
            </a:r>
            <a:r>
              <a:rPr sz="2644" spc="-9" dirty="0">
                <a:latin typeface="Calibri"/>
                <a:cs typeface="Calibri"/>
              </a:rPr>
              <a:t>new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BS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during </a:t>
            </a:r>
            <a:r>
              <a:rPr sz="2644" spc="-5" dirty="0">
                <a:latin typeface="Calibri"/>
                <a:cs typeface="Calibri"/>
              </a:rPr>
              <a:t> </a:t>
            </a:r>
            <a:r>
              <a:rPr sz="2644" spc="-28" dirty="0">
                <a:latin typeface="Calibri"/>
                <a:cs typeface="Calibri"/>
              </a:rPr>
              <a:t>handoff,</a:t>
            </a:r>
            <a:r>
              <a:rPr sz="2644" spc="1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the </a:t>
            </a:r>
            <a:r>
              <a:rPr sz="2644" spc="-14" dirty="0">
                <a:latin typeface="Calibri"/>
                <a:cs typeface="Calibri"/>
              </a:rPr>
              <a:t>new</a:t>
            </a:r>
            <a:r>
              <a:rPr sz="2644" spc="9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BS </a:t>
            </a:r>
            <a:r>
              <a:rPr sz="2644" spc="-28" dirty="0">
                <a:latin typeface="Calibri"/>
                <a:cs typeface="Calibri"/>
              </a:rPr>
              <a:t>buffers</a:t>
            </a:r>
            <a:r>
              <a:rPr sz="2644" spc="19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the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handoff</a:t>
            </a:r>
            <a:r>
              <a:rPr sz="2644" spc="19" dirty="0">
                <a:latin typeface="Calibri"/>
                <a:cs typeface="Calibri"/>
              </a:rPr>
              <a:t> </a:t>
            </a:r>
            <a:r>
              <a:rPr sz="2644" spc="-14" dirty="0">
                <a:latin typeface="Calibri"/>
                <a:cs typeface="Calibri"/>
              </a:rPr>
              <a:t>request</a:t>
            </a:r>
            <a:r>
              <a:rPr sz="2644" spc="1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in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a </a:t>
            </a:r>
            <a:r>
              <a:rPr sz="2644" spc="-586" dirty="0">
                <a:latin typeface="Calibri"/>
                <a:cs typeface="Calibri"/>
              </a:rPr>
              <a:t> </a:t>
            </a:r>
            <a:r>
              <a:rPr sz="2644" i="1" spc="-5" dirty="0">
                <a:solidFill>
                  <a:srgbClr val="D90904"/>
                </a:solidFill>
                <a:latin typeface="Calibri"/>
                <a:cs typeface="Calibri"/>
              </a:rPr>
              <a:t>waiting</a:t>
            </a:r>
            <a:r>
              <a:rPr sz="2644" i="1" spc="-9" dirty="0">
                <a:solidFill>
                  <a:srgbClr val="D90904"/>
                </a:solidFill>
                <a:latin typeface="Calibri"/>
                <a:cs typeface="Calibri"/>
              </a:rPr>
              <a:t> </a:t>
            </a:r>
            <a:r>
              <a:rPr sz="2644" i="1" spc="-5" dirty="0">
                <a:solidFill>
                  <a:srgbClr val="D90904"/>
                </a:solidFill>
                <a:latin typeface="Calibri"/>
                <a:cs typeface="Calibri"/>
              </a:rPr>
              <a:t>queue</a:t>
            </a:r>
            <a:r>
              <a:rPr sz="2644" spc="-5" dirty="0">
                <a:latin typeface="Calibri"/>
                <a:cs typeface="Calibri"/>
              </a:rPr>
              <a:t>.</a:t>
            </a:r>
            <a:endParaRPr sz="2644" dirty="0">
              <a:latin typeface="Calibri"/>
              <a:cs typeface="Calibri"/>
            </a:endParaRPr>
          </a:p>
          <a:p>
            <a:pPr marL="714236" marR="247074" lvl="1" indent="-271062">
              <a:spcBef>
                <a:spcPts val="637"/>
              </a:spcBef>
              <a:buFont typeface="Arial MT"/>
              <a:buChar char="–"/>
              <a:tabLst>
                <a:tab pos="714835" algn="l"/>
              </a:tabLst>
            </a:pPr>
            <a:r>
              <a:rPr sz="2644" spc="-5" dirty="0">
                <a:latin typeface="Calibri"/>
                <a:cs typeface="Calibri"/>
              </a:rPr>
              <a:t>The MS</a:t>
            </a:r>
            <a:r>
              <a:rPr sz="2644" spc="24" dirty="0">
                <a:latin typeface="Calibri"/>
                <a:cs typeface="Calibri"/>
              </a:rPr>
              <a:t> </a:t>
            </a:r>
            <a:r>
              <a:rPr sz="2644" spc="-14" dirty="0">
                <a:latin typeface="Calibri"/>
                <a:cs typeface="Calibri"/>
              </a:rPr>
              <a:t>continues</a:t>
            </a:r>
            <a:r>
              <a:rPr sz="2644" spc="38" dirty="0">
                <a:latin typeface="Calibri"/>
                <a:cs typeface="Calibri"/>
              </a:rPr>
              <a:t> </a:t>
            </a:r>
            <a:r>
              <a:rPr sz="2644" spc="-19" dirty="0">
                <a:latin typeface="Calibri"/>
                <a:cs typeface="Calibri"/>
              </a:rPr>
              <a:t>to</a:t>
            </a:r>
            <a:r>
              <a:rPr sz="2644" spc="-5" dirty="0">
                <a:latin typeface="Calibri"/>
                <a:cs typeface="Calibri"/>
              </a:rPr>
              <a:t> use</a:t>
            </a:r>
            <a:r>
              <a:rPr sz="2644" spc="9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the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channel</a:t>
            </a:r>
            <a:r>
              <a:rPr sz="2644" spc="1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with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the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old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BS </a:t>
            </a:r>
            <a:r>
              <a:rPr sz="2644" spc="-581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until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either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a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channel</a:t>
            </a:r>
            <a:r>
              <a:rPr sz="2644" spc="1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in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the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14" dirty="0">
                <a:latin typeface="Calibri"/>
                <a:cs typeface="Calibri"/>
              </a:rPr>
              <a:t>new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BS </a:t>
            </a:r>
            <a:r>
              <a:rPr sz="2644" spc="-9" dirty="0">
                <a:latin typeface="Calibri"/>
                <a:cs typeface="Calibri"/>
              </a:rPr>
              <a:t>becomes </a:t>
            </a:r>
            <a:r>
              <a:rPr sz="2644" spc="-5" dirty="0">
                <a:latin typeface="Calibri"/>
                <a:cs typeface="Calibri"/>
              </a:rPr>
              <a:t> </a:t>
            </a:r>
            <a:r>
              <a:rPr sz="2644" spc="-14" dirty="0">
                <a:latin typeface="Calibri"/>
                <a:cs typeface="Calibri"/>
              </a:rPr>
              <a:t>available.</a:t>
            </a:r>
            <a:endParaRPr sz="2644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454193" y="5777222"/>
            <a:ext cx="242288" cy="157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82">
              <a:lnSpc>
                <a:spcPts val="1171"/>
              </a:lnSpc>
            </a:pPr>
            <a:fld id="{81D60167-4931-47E6-BA6A-407CBD079E47}" type="slidenum">
              <a:rPr dirty="0"/>
              <a:pPr marL="35982">
                <a:lnSpc>
                  <a:spcPts val="1171"/>
                </a:lnSpc>
              </a:pPr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29" y="421640"/>
            <a:ext cx="7461740" cy="319888"/>
          </a:xfrm>
          <a:prstGeom prst="rect">
            <a:avLst/>
          </a:prstGeom>
        </p:spPr>
        <p:txBody>
          <a:bodyPr vert="horz" wrap="square" lIns="0" tIns="11994" rIns="0" bIns="0" rtlCol="0">
            <a:spAutoFit/>
          </a:bodyPr>
          <a:lstStyle/>
          <a:p>
            <a:pPr marL="79160" marR="4798">
              <a:spcBef>
                <a:spcPts val="94"/>
              </a:spcBef>
            </a:pPr>
            <a:r>
              <a:rPr sz="2000" spc="-5" dirty="0"/>
              <a:t>Channel Assignment Schemes </a:t>
            </a:r>
            <a:r>
              <a:rPr sz="2000" spc="-19" dirty="0"/>
              <a:t>for </a:t>
            </a:r>
            <a:r>
              <a:rPr sz="2000" dirty="0"/>
              <a:t>Handoff </a:t>
            </a:r>
            <a:r>
              <a:rPr sz="2000" spc="-5" dirty="0"/>
              <a:t>Calls </a:t>
            </a:r>
            <a:r>
              <a:rPr sz="2000" spc="-671" dirty="0"/>
              <a:t> </a:t>
            </a:r>
            <a:r>
              <a:rPr sz="2000" spc="-5" dirty="0"/>
              <a:t>(3/3)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481" y="1106501"/>
            <a:ext cx="99626" cy="9955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53279" y="882904"/>
            <a:ext cx="2299335" cy="642303"/>
            <a:chOff x="691707" y="928116"/>
            <a:chExt cx="2434590" cy="6800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707" y="1101463"/>
              <a:ext cx="1192145" cy="29195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1931" y="928116"/>
              <a:ext cx="1383792" cy="67970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11280" y="870624"/>
            <a:ext cx="7925329" cy="2734752"/>
          </a:xfrm>
          <a:prstGeom prst="rect">
            <a:avLst/>
          </a:prstGeom>
        </p:spPr>
        <p:txBody>
          <a:bodyPr vert="horz" wrap="square" lIns="0" tIns="86960" rIns="0" bIns="0" rtlCol="0">
            <a:spAutoFit/>
          </a:bodyPr>
          <a:lstStyle/>
          <a:p>
            <a:pPr marL="335829" indent="-323835">
              <a:spcBef>
                <a:spcPts val="685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2267" spc="-9" dirty="0">
                <a:solidFill>
                  <a:srgbClr val="036496"/>
                </a:solidFill>
                <a:latin typeface="Calibri"/>
                <a:cs typeface="Calibri"/>
              </a:rPr>
              <a:t>Subrating</a:t>
            </a:r>
            <a:r>
              <a:rPr sz="2267" spc="-52" dirty="0">
                <a:solidFill>
                  <a:srgbClr val="036496"/>
                </a:solidFill>
                <a:latin typeface="Calibri"/>
                <a:cs typeface="Calibri"/>
              </a:rPr>
              <a:t> </a:t>
            </a:r>
            <a:r>
              <a:rPr sz="2267" dirty="0">
                <a:solidFill>
                  <a:srgbClr val="036496"/>
                </a:solidFill>
                <a:latin typeface="Calibri"/>
                <a:cs typeface="Calibri"/>
              </a:rPr>
              <a:t>Scheme</a:t>
            </a:r>
            <a:r>
              <a:rPr sz="2267" dirty="0">
                <a:latin typeface="Calibri"/>
                <a:cs typeface="Calibri"/>
              </a:rPr>
              <a:t>.</a:t>
            </a:r>
            <a:endParaRPr sz="2267">
              <a:latin typeface="Calibri"/>
              <a:cs typeface="Calibri"/>
            </a:endParaRPr>
          </a:p>
          <a:p>
            <a:pPr marL="714236" marR="100149" lvl="1" indent="-271062">
              <a:spcBef>
                <a:spcPts val="444"/>
              </a:spcBef>
              <a:buFont typeface="Arial MT"/>
              <a:buChar char="–"/>
              <a:tabLst>
                <a:tab pos="714236" algn="l"/>
                <a:tab pos="714835" algn="l"/>
              </a:tabLst>
            </a:pPr>
            <a:r>
              <a:rPr sz="1700" spc="-5" dirty="0">
                <a:latin typeface="Calibri"/>
                <a:cs typeface="Calibri"/>
              </a:rPr>
              <a:t>The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new</a:t>
            </a:r>
            <a:r>
              <a:rPr sz="1700" spc="14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BS</a:t>
            </a:r>
            <a:r>
              <a:rPr sz="1700" spc="-9" dirty="0">
                <a:latin typeface="Calibri"/>
                <a:cs typeface="Calibri"/>
              </a:rPr>
              <a:t> </a:t>
            </a:r>
            <a:r>
              <a:rPr sz="1700" spc="-14" dirty="0">
                <a:latin typeface="Calibri"/>
                <a:cs typeface="Calibri"/>
              </a:rPr>
              <a:t>creates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5" dirty="0">
                <a:latin typeface="Calibri"/>
                <a:cs typeface="Calibri"/>
              </a:rPr>
              <a:t> new</a:t>
            </a:r>
            <a:r>
              <a:rPr sz="1700" spc="19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channel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4" dirty="0">
                <a:latin typeface="Calibri"/>
                <a:cs typeface="Calibri"/>
              </a:rPr>
              <a:t>for</a:t>
            </a:r>
            <a:r>
              <a:rPr sz="1700" dirty="0">
                <a:latin typeface="Calibri"/>
                <a:cs typeface="Calibri"/>
              </a:rPr>
              <a:t> 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handoff call by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sharing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resources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with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 </a:t>
            </a:r>
            <a:r>
              <a:rPr sz="1700" spc="-368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exiting</a:t>
            </a:r>
            <a:r>
              <a:rPr sz="1700" spc="-5" dirty="0">
                <a:latin typeface="Calibri"/>
                <a:cs typeface="Calibri"/>
              </a:rPr>
              <a:t> call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if </a:t>
            </a:r>
            <a:r>
              <a:rPr sz="1700" dirty="0">
                <a:latin typeface="Calibri"/>
                <a:cs typeface="Calibri"/>
              </a:rPr>
              <a:t>no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free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channel</a:t>
            </a:r>
            <a:r>
              <a:rPr sz="1700" spc="19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is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available.</a:t>
            </a:r>
            <a:endParaRPr sz="1700">
              <a:latin typeface="Calibri"/>
              <a:cs typeface="Calibri"/>
            </a:endParaRPr>
          </a:p>
          <a:p>
            <a:pPr marL="714236" marR="404793" lvl="1" indent="-271062">
              <a:spcBef>
                <a:spcPts val="406"/>
              </a:spcBef>
              <a:buFont typeface="Arial MT"/>
              <a:buChar char="–"/>
              <a:tabLst>
                <a:tab pos="714236" algn="l"/>
                <a:tab pos="714835" algn="l"/>
              </a:tabLst>
            </a:pPr>
            <a:r>
              <a:rPr sz="1700" spc="-9" dirty="0">
                <a:latin typeface="Calibri"/>
                <a:cs typeface="Calibri"/>
              </a:rPr>
              <a:t>Subrating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means an</a:t>
            </a:r>
            <a:r>
              <a:rPr sz="1700" spc="-5" dirty="0">
                <a:latin typeface="Calibri"/>
                <a:cs typeface="Calibri"/>
              </a:rPr>
              <a:t> occupied</a:t>
            </a:r>
            <a:r>
              <a:rPr sz="1700" spc="38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full-rate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channel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is </a:t>
            </a:r>
            <a:r>
              <a:rPr sz="1700" spc="-9" dirty="0">
                <a:latin typeface="Calibri"/>
                <a:cs typeface="Calibri"/>
              </a:rPr>
              <a:t>temporarily</a:t>
            </a:r>
            <a:r>
              <a:rPr sz="1700" spc="19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divided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into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two </a:t>
            </a:r>
            <a:r>
              <a:rPr sz="1700" spc="-373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channels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at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half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14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original</a:t>
            </a:r>
            <a:r>
              <a:rPr sz="1700" spc="19" dirty="0">
                <a:latin typeface="Calibri"/>
                <a:cs typeface="Calibri"/>
              </a:rPr>
              <a:t> </a:t>
            </a:r>
            <a:r>
              <a:rPr sz="1700" spc="-19" dirty="0">
                <a:latin typeface="Calibri"/>
                <a:cs typeface="Calibri"/>
              </a:rPr>
              <a:t>rate.</a:t>
            </a:r>
            <a:endParaRPr sz="1700">
              <a:latin typeface="Calibri"/>
              <a:cs typeface="Calibri"/>
            </a:endParaRPr>
          </a:p>
          <a:p>
            <a:pPr marL="714236" marR="4798" lvl="1" indent="-271062">
              <a:spcBef>
                <a:spcPts val="410"/>
              </a:spcBef>
              <a:buFont typeface="Arial MT"/>
              <a:buChar char="–"/>
              <a:tabLst>
                <a:tab pos="714236" algn="l"/>
                <a:tab pos="714835" algn="l"/>
              </a:tabLst>
            </a:pPr>
            <a:r>
              <a:rPr sz="1700" spc="-5" dirty="0">
                <a:latin typeface="Calibri"/>
                <a:cs typeface="Calibri"/>
              </a:rPr>
              <a:t>One </a:t>
            </a:r>
            <a:r>
              <a:rPr sz="1700" spc="-9" dirty="0">
                <a:latin typeface="Calibri"/>
                <a:cs typeface="Calibri"/>
              </a:rPr>
              <a:t>half-rate</a:t>
            </a:r>
            <a:r>
              <a:rPr sz="1700" spc="14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channel</a:t>
            </a:r>
            <a:r>
              <a:rPr sz="1700" spc="19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is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to</a:t>
            </a:r>
            <a:r>
              <a:rPr sz="1700" spc="-5" dirty="0">
                <a:latin typeface="Calibri"/>
                <a:cs typeface="Calibri"/>
              </a:rPr>
              <a:t> serve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exiting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call,</a:t>
            </a:r>
            <a:r>
              <a:rPr sz="1700" spc="19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14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other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half-rate</a:t>
            </a:r>
            <a:r>
              <a:rPr sz="1700" dirty="0">
                <a:latin typeface="Calibri"/>
                <a:cs typeface="Calibri"/>
              </a:rPr>
              <a:t> channel</a:t>
            </a:r>
            <a:r>
              <a:rPr sz="1700" spc="14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is </a:t>
            </a:r>
            <a:r>
              <a:rPr sz="1700" spc="-368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to </a:t>
            </a:r>
            <a:r>
              <a:rPr sz="1700" spc="-5" dirty="0">
                <a:latin typeface="Calibri"/>
                <a:cs typeface="Calibri"/>
              </a:rPr>
              <a:t>serve</a:t>
            </a:r>
            <a:r>
              <a:rPr sz="1700" spc="-9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handoff </a:t>
            </a:r>
            <a:r>
              <a:rPr sz="1700" spc="-9" dirty="0">
                <a:latin typeface="Calibri"/>
                <a:cs typeface="Calibri"/>
              </a:rPr>
              <a:t>request.</a:t>
            </a:r>
            <a:endParaRPr sz="1700">
              <a:latin typeface="Calibri"/>
              <a:cs typeface="Calibri"/>
            </a:endParaRPr>
          </a:p>
          <a:p>
            <a:pPr marL="714236" marR="349022" lvl="1" indent="-271062">
              <a:spcBef>
                <a:spcPts val="406"/>
              </a:spcBef>
              <a:buFont typeface="Arial MT"/>
              <a:buChar char="–"/>
              <a:tabLst>
                <a:tab pos="714236" algn="l"/>
                <a:tab pos="714835" algn="l"/>
              </a:tabLst>
            </a:pPr>
            <a:r>
              <a:rPr sz="1700" spc="-5" dirty="0">
                <a:latin typeface="Calibri"/>
                <a:cs typeface="Calibri"/>
              </a:rPr>
              <a:t>When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occupied</a:t>
            </a:r>
            <a:r>
              <a:rPr sz="1700" spc="38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channels</a:t>
            </a:r>
            <a:r>
              <a:rPr sz="1700" spc="14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are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released,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24" dirty="0">
                <a:latin typeface="Calibri"/>
                <a:cs typeface="Calibri"/>
              </a:rPr>
              <a:t> </a:t>
            </a:r>
            <a:r>
              <a:rPr sz="1700" spc="-14" dirty="0">
                <a:latin typeface="Calibri"/>
                <a:cs typeface="Calibri"/>
              </a:rPr>
              <a:t>subrated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channels</a:t>
            </a:r>
            <a:r>
              <a:rPr sz="1700" spc="14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are</a:t>
            </a:r>
            <a:r>
              <a:rPr sz="1700" spc="14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immediately </a:t>
            </a:r>
            <a:r>
              <a:rPr sz="1700" spc="-373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switched</a:t>
            </a:r>
            <a:r>
              <a:rPr sz="1700" spc="19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back </a:t>
            </a:r>
            <a:r>
              <a:rPr sz="1700" spc="-9" dirty="0">
                <a:latin typeface="Calibri"/>
                <a:cs typeface="Calibri"/>
              </a:rPr>
              <a:t>to</a:t>
            </a:r>
            <a:r>
              <a:rPr sz="1700" spc="-5" dirty="0">
                <a:latin typeface="Calibri"/>
                <a:cs typeface="Calibri"/>
              </a:rPr>
              <a:t> full</a:t>
            </a:r>
            <a:r>
              <a:rPr sz="1700" spc="14" dirty="0">
                <a:latin typeface="Calibri"/>
                <a:cs typeface="Calibri"/>
              </a:rPr>
              <a:t> </a:t>
            </a:r>
            <a:r>
              <a:rPr sz="1700" spc="-24" dirty="0">
                <a:latin typeface="Calibri"/>
                <a:cs typeface="Calibri"/>
              </a:rPr>
              <a:t>rate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channels.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454193" y="5777222"/>
            <a:ext cx="242288" cy="157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82">
              <a:lnSpc>
                <a:spcPts val="1171"/>
              </a:lnSpc>
            </a:pPr>
            <a:fld id="{81D60167-4931-47E6-BA6A-407CBD079E47}" type="slidenum">
              <a:rPr dirty="0"/>
              <a:pPr marL="35982">
                <a:lnSpc>
                  <a:spcPts val="1171"/>
                </a:lnSpc>
              </a:pPr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65" y="71480"/>
            <a:ext cx="7150200" cy="442393"/>
          </a:xfrm>
          <a:prstGeom prst="rect">
            <a:avLst/>
          </a:prstGeom>
        </p:spPr>
        <p:txBody>
          <a:bodyPr vert="horz" wrap="square" lIns="0" tIns="11395" rIns="0" bIns="0" rtlCol="0">
            <a:spAutoFit/>
          </a:bodyPr>
          <a:lstStyle/>
          <a:p>
            <a:pPr marL="11994" algn="ctr">
              <a:spcBef>
                <a:spcPts val="90"/>
              </a:spcBef>
            </a:pPr>
            <a:r>
              <a:rPr sz="2800" spc="-33" dirty="0"/>
              <a:t>Intersystem</a:t>
            </a:r>
            <a:r>
              <a:rPr sz="2800" spc="5" dirty="0"/>
              <a:t> </a:t>
            </a:r>
            <a:r>
              <a:rPr sz="2800" spc="-5" dirty="0"/>
              <a:t>Handoff</a:t>
            </a:r>
            <a:r>
              <a:rPr sz="2800" spc="-14" dirty="0"/>
              <a:t> </a:t>
            </a:r>
            <a:r>
              <a:rPr sz="2800" spc="-5" dirty="0"/>
              <a:t>(1/3)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11280" y="948346"/>
            <a:ext cx="7643460" cy="948999"/>
          </a:xfrm>
          <a:prstGeom prst="rect">
            <a:avLst/>
          </a:prstGeom>
        </p:spPr>
        <p:txBody>
          <a:bodyPr vert="horz" wrap="square" lIns="0" tIns="12594" rIns="0" bIns="0" rtlCol="0">
            <a:spAutoFit/>
          </a:bodyPr>
          <a:lstStyle/>
          <a:p>
            <a:pPr marL="335829" indent="-323835">
              <a:spcBef>
                <a:spcPts val="99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1889" dirty="0">
                <a:latin typeface="Calibri"/>
                <a:cs typeface="Calibri"/>
              </a:rPr>
              <a:t>In</a:t>
            </a:r>
            <a:r>
              <a:rPr sz="1889" spc="-9" dirty="0">
                <a:latin typeface="Calibri"/>
                <a:cs typeface="Calibri"/>
              </a:rPr>
              <a:t> </a:t>
            </a:r>
            <a:r>
              <a:rPr sz="1889" spc="-19" dirty="0">
                <a:latin typeface="Calibri"/>
                <a:cs typeface="Calibri"/>
              </a:rPr>
              <a:t>intersystem</a:t>
            </a:r>
            <a:r>
              <a:rPr sz="1889" spc="24" dirty="0">
                <a:latin typeface="Calibri"/>
                <a:cs typeface="Calibri"/>
              </a:rPr>
              <a:t> </a:t>
            </a:r>
            <a:r>
              <a:rPr sz="1889" spc="-19" dirty="0">
                <a:latin typeface="Calibri"/>
                <a:cs typeface="Calibri"/>
              </a:rPr>
              <a:t>handoff,</a:t>
            </a:r>
            <a:r>
              <a:rPr sz="1889" spc="-9" dirty="0">
                <a:latin typeface="Calibri"/>
                <a:cs typeface="Calibri"/>
              </a:rPr>
              <a:t> </a:t>
            </a:r>
            <a:r>
              <a:rPr sz="1889" dirty="0">
                <a:latin typeface="Calibri"/>
                <a:cs typeface="Calibri"/>
              </a:rPr>
              <a:t>the</a:t>
            </a:r>
            <a:r>
              <a:rPr sz="1889" spc="-9" dirty="0">
                <a:latin typeface="Calibri"/>
                <a:cs typeface="Calibri"/>
              </a:rPr>
              <a:t> </a:t>
            </a:r>
            <a:r>
              <a:rPr sz="1889" spc="-5" dirty="0">
                <a:latin typeface="Calibri"/>
                <a:cs typeface="Calibri"/>
              </a:rPr>
              <a:t>new</a:t>
            </a:r>
            <a:r>
              <a:rPr sz="1889" spc="-9" dirty="0">
                <a:latin typeface="Calibri"/>
                <a:cs typeface="Calibri"/>
              </a:rPr>
              <a:t> </a:t>
            </a:r>
            <a:r>
              <a:rPr sz="1889" dirty="0">
                <a:latin typeface="Calibri"/>
                <a:cs typeface="Calibri"/>
              </a:rPr>
              <a:t>and </a:t>
            </a:r>
            <a:r>
              <a:rPr sz="1889" spc="-5" dirty="0">
                <a:latin typeface="Calibri"/>
                <a:cs typeface="Calibri"/>
              </a:rPr>
              <a:t>old </a:t>
            </a:r>
            <a:r>
              <a:rPr sz="1889" dirty="0">
                <a:latin typeface="Calibri"/>
                <a:cs typeface="Calibri"/>
              </a:rPr>
              <a:t>BSs </a:t>
            </a:r>
            <a:r>
              <a:rPr sz="1889" spc="-9" dirty="0">
                <a:latin typeface="Calibri"/>
                <a:cs typeface="Calibri"/>
              </a:rPr>
              <a:t>are</a:t>
            </a:r>
            <a:r>
              <a:rPr sz="1889" spc="5" dirty="0">
                <a:latin typeface="Calibri"/>
                <a:cs typeface="Calibri"/>
              </a:rPr>
              <a:t> </a:t>
            </a:r>
            <a:r>
              <a:rPr sz="1889" spc="-5" dirty="0">
                <a:latin typeface="Calibri"/>
                <a:cs typeface="Calibri"/>
              </a:rPr>
              <a:t>connected</a:t>
            </a:r>
            <a:r>
              <a:rPr sz="1889" spc="-19" dirty="0">
                <a:latin typeface="Calibri"/>
                <a:cs typeface="Calibri"/>
              </a:rPr>
              <a:t> </a:t>
            </a:r>
            <a:r>
              <a:rPr sz="1889" spc="-9" dirty="0">
                <a:latin typeface="Calibri"/>
                <a:cs typeface="Calibri"/>
              </a:rPr>
              <a:t>to</a:t>
            </a:r>
            <a:r>
              <a:rPr sz="1889" dirty="0">
                <a:latin typeface="Calibri"/>
                <a:cs typeface="Calibri"/>
              </a:rPr>
              <a:t> </a:t>
            </a:r>
            <a:r>
              <a:rPr sz="1889" spc="-9" dirty="0">
                <a:latin typeface="Calibri"/>
                <a:cs typeface="Calibri"/>
              </a:rPr>
              <a:t>two</a:t>
            </a:r>
            <a:r>
              <a:rPr sz="1889" spc="-14" dirty="0">
                <a:latin typeface="Calibri"/>
                <a:cs typeface="Calibri"/>
              </a:rPr>
              <a:t> different</a:t>
            </a:r>
            <a:endParaRPr sz="1889">
              <a:latin typeface="Calibri"/>
              <a:cs typeface="Calibri"/>
            </a:endParaRPr>
          </a:p>
          <a:p>
            <a:pPr marL="335829"/>
            <a:r>
              <a:rPr sz="1889" spc="-5" dirty="0">
                <a:latin typeface="Calibri"/>
                <a:cs typeface="Calibri"/>
              </a:rPr>
              <a:t>MSCs.</a:t>
            </a:r>
            <a:endParaRPr sz="1889">
              <a:latin typeface="Calibri"/>
              <a:cs typeface="Calibri"/>
            </a:endParaRPr>
          </a:p>
          <a:p>
            <a:pPr marL="335829" indent="-323835">
              <a:spcBef>
                <a:spcPts val="453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1889" dirty="0">
                <a:latin typeface="Calibri"/>
                <a:cs typeface="Calibri"/>
              </a:rPr>
              <a:t>Assume</a:t>
            </a:r>
            <a:r>
              <a:rPr sz="1889" spc="5" dirty="0">
                <a:latin typeface="Calibri"/>
                <a:cs typeface="Calibri"/>
              </a:rPr>
              <a:t> </a:t>
            </a:r>
            <a:r>
              <a:rPr sz="1889" spc="-5" dirty="0">
                <a:latin typeface="Calibri"/>
                <a:cs typeface="Calibri"/>
              </a:rPr>
              <a:t>that</a:t>
            </a:r>
            <a:r>
              <a:rPr sz="1889" spc="5" dirty="0">
                <a:latin typeface="Calibri"/>
                <a:cs typeface="Calibri"/>
              </a:rPr>
              <a:t> </a:t>
            </a:r>
            <a:r>
              <a:rPr sz="1889" dirty="0">
                <a:latin typeface="Calibri"/>
                <a:cs typeface="Calibri"/>
              </a:rPr>
              <a:t>NCHO</a:t>
            </a:r>
            <a:r>
              <a:rPr sz="1889" spc="-14" dirty="0">
                <a:latin typeface="Calibri"/>
                <a:cs typeface="Calibri"/>
              </a:rPr>
              <a:t> </a:t>
            </a:r>
            <a:r>
              <a:rPr sz="1889" dirty="0">
                <a:latin typeface="Calibri"/>
                <a:cs typeface="Calibri"/>
              </a:rPr>
              <a:t>is</a:t>
            </a:r>
            <a:r>
              <a:rPr sz="1889" spc="9" dirty="0">
                <a:latin typeface="Calibri"/>
                <a:cs typeface="Calibri"/>
              </a:rPr>
              <a:t> </a:t>
            </a:r>
            <a:r>
              <a:rPr sz="1889" spc="-5" dirty="0">
                <a:latin typeface="Calibri"/>
                <a:cs typeface="Calibri"/>
              </a:rPr>
              <a:t>adopted</a:t>
            </a:r>
            <a:r>
              <a:rPr sz="1889" spc="-19" dirty="0">
                <a:latin typeface="Calibri"/>
                <a:cs typeface="Calibri"/>
              </a:rPr>
              <a:t> </a:t>
            </a:r>
            <a:r>
              <a:rPr sz="1889" spc="-5" dirty="0">
                <a:latin typeface="Calibri"/>
                <a:cs typeface="Calibri"/>
              </a:rPr>
              <a:t>(as</a:t>
            </a:r>
            <a:r>
              <a:rPr sz="1889" spc="14" dirty="0">
                <a:latin typeface="Calibri"/>
                <a:cs typeface="Calibri"/>
              </a:rPr>
              <a:t> </a:t>
            </a:r>
            <a:r>
              <a:rPr sz="1889" dirty="0">
                <a:latin typeface="Calibri"/>
                <a:cs typeface="Calibri"/>
              </a:rPr>
              <a:t>in</a:t>
            </a:r>
            <a:r>
              <a:rPr sz="1889" spc="-9" dirty="0">
                <a:latin typeface="Calibri"/>
                <a:cs typeface="Calibri"/>
              </a:rPr>
              <a:t> </a:t>
            </a:r>
            <a:r>
              <a:rPr sz="1889" spc="-5" dirty="0">
                <a:latin typeface="Calibri"/>
                <a:cs typeface="Calibri"/>
              </a:rPr>
              <a:t>IS-41</a:t>
            </a:r>
            <a:r>
              <a:rPr sz="1889" spc="-9" dirty="0">
                <a:latin typeface="Calibri"/>
                <a:cs typeface="Calibri"/>
              </a:rPr>
              <a:t> procedure).</a:t>
            </a:r>
            <a:endParaRPr sz="1889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25070" y="4032670"/>
            <a:ext cx="572735" cy="569136"/>
          </a:xfrm>
          <a:custGeom>
            <a:avLst/>
            <a:gdLst/>
            <a:ahLst/>
            <a:cxnLst/>
            <a:rect l="l" t="t" r="r" b="b"/>
            <a:pathLst>
              <a:path w="606425" h="602614">
                <a:moveTo>
                  <a:pt x="320334" y="0"/>
                </a:moveTo>
                <a:lnTo>
                  <a:pt x="254850" y="3751"/>
                </a:lnTo>
                <a:lnTo>
                  <a:pt x="190976" y="20903"/>
                </a:lnTo>
                <a:lnTo>
                  <a:pt x="133114" y="51185"/>
                </a:lnTo>
                <a:lnTo>
                  <a:pt x="83733" y="93796"/>
                </a:lnTo>
                <a:lnTo>
                  <a:pt x="43799" y="146054"/>
                </a:lnTo>
                <a:lnTo>
                  <a:pt x="16424" y="204743"/>
                </a:lnTo>
                <a:lnTo>
                  <a:pt x="1932" y="269061"/>
                </a:lnTo>
                <a:lnTo>
                  <a:pt x="0" y="301220"/>
                </a:lnTo>
                <a:lnTo>
                  <a:pt x="1932" y="334450"/>
                </a:lnTo>
                <a:lnTo>
                  <a:pt x="16424" y="397964"/>
                </a:lnTo>
                <a:lnTo>
                  <a:pt x="43799" y="457725"/>
                </a:lnTo>
                <a:lnTo>
                  <a:pt x="83733" y="508911"/>
                </a:lnTo>
                <a:lnTo>
                  <a:pt x="133114" y="551522"/>
                </a:lnTo>
                <a:lnTo>
                  <a:pt x="190976" y="581804"/>
                </a:lnTo>
                <a:lnTo>
                  <a:pt x="254850" y="599760"/>
                </a:lnTo>
                <a:lnTo>
                  <a:pt x="320334" y="602440"/>
                </a:lnTo>
                <a:lnTo>
                  <a:pt x="352539" y="599760"/>
                </a:lnTo>
                <a:lnTo>
                  <a:pt x="415232" y="581804"/>
                </a:lnTo>
                <a:lnTo>
                  <a:pt x="473201" y="551522"/>
                </a:lnTo>
                <a:lnTo>
                  <a:pt x="523656" y="508911"/>
                </a:lnTo>
                <a:lnTo>
                  <a:pt x="562517" y="457725"/>
                </a:lnTo>
                <a:lnTo>
                  <a:pt x="590213" y="397964"/>
                </a:lnTo>
                <a:lnTo>
                  <a:pt x="604383" y="334450"/>
                </a:lnTo>
                <a:lnTo>
                  <a:pt x="606208" y="301220"/>
                </a:lnTo>
                <a:lnTo>
                  <a:pt x="604383" y="269061"/>
                </a:lnTo>
                <a:lnTo>
                  <a:pt x="590213" y="204743"/>
                </a:lnTo>
                <a:lnTo>
                  <a:pt x="562517" y="146054"/>
                </a:lnTo>
                <a:lnTo>
                  <a:pt x="523656" y="93796"/>
                </a:lnTo>
                <a:lnTo>
                  <a:pt x="473201" y="51185"/>
                </a:lnTo>
                <a:lnTo>
                  <a:pt x="415232" y="20903"/>
                </a:lnTo>
                <a:lnTo>
                  <a:pt x="352539" y="3751"/>
                </a:lnTo>
                <a:lnTo>
                  <a:pt x="320334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 sz="1700"/>
          </a:p>
        </p:txBody>
      </p:sp>
      <p:sp>
        <p:nvSpPr>
          <p:cNvPr id="5" name="object 5"/>
          <p:cNvSpPr txBox="1"/>
          <p:nvPr/>
        </p:nvSpPr>
        <p:spPr>
          <a:xfrm>
            <a:off x="5983608" y="4169296"/>
            <a:ext cx="252483" cy="256253"/>
          </a:xfrm>
          <a:prstGeom prst="rect">
            <a:avLst/>
          </a:prstGeom>
        </p:spPr>
        <p:txBody>
          <a:bodyPr vert="horz" wrap="square" lIns="0" tIns="11395" rIns="0" bIns="0" rtlCol="0">
            <a:spAutoFit/>
          </a:bodyPr>
          <a:lstStyle/>
          <a:p>
            <a:pPr marL="89954" marR="4798" indent="-78560">
              <a:lnSpc>
                <a:spcPct val="102400"/>
              </a:lnSpc>
              <a:spcBef>
                <a:spcPts val="90"/>
              </a:spcBef>
            </a:pPr>
            <a:r>
              <a:rPr sz="803" b="1" spc="-42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803" b="1" spc="28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803" b="1" spc="5" dirty="0">
                <a:solidFill>
                  <a:srgbClr val="FFFFFF"/>
                </a:solidFill>
                <a:latin typeface="Times New Roman"/>
                <a:cs typeface="Times New Roman"/>
              </a:rPr>
              <a:t>C  </a:t>
            </a:r>
            <a:r>
              <a:rPr sz="803" b="1" spc="1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80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06634" y="4032670"/>
            <a:ext cx="571535" cy="569136"/>
          </a:xfrm>
          <a:custGeom>
            <a:avLst/>
            <a:gdLst/>
            <a:ahLst/>
            <a:cxnLst/>
            <a:rect l="l" t="t" r="r" b="b"/>
            <a:pathLst>
              <a:path w="605154" h="602614">
                <a:moveTo>
                  <a:pt x="319260" y="0"/>
                </a:moveTo>
                <a:lnTo>
                  <a:pt x="253776" y="3751"/>
                </a:lnTo>
                <a:lnTo>
                  <a:pt x="189903" y="20903"/>
                </a:lnTo>
                <a:lnTo>
                  <a:pt x="131933" y="51185"/>
                </a:lnTo>
                <a:lnTo>
                  <a:pt x="82659" y="93796"/>
                </a:lnTo>
                <a:lnTo>
                  <a:pt x="42618" y="146054"/>
                </a:lnTo>
                <a:lnTo>
                  <a:pt x="15243" y="204743"/>
                </a:lnTo>
                <a:lnTo>
                  <a:pt x="858" y="269061"/>
                </a:lnTo>
                <a:lnTo>
                  <a:pt x="0" y="301220"/>
                </a:lnTo>
                <a:lnTo>
                  <a:pt x="858" y="334450"/>
                </a:lnTo>
                <a:lnTo>
                  <a:pt x="15243" y="397964"/>
                </a:lnTo>
                <a:lnTo>
                  <a:pt x="42618" y="457725"/>
                </a:lnTo>
                <a:lnTo>
                  <a:pt x="82659" y="508911"/>
                </a:lnTo>
                <a:lnTo>
                  <a:pt x="131933" y="551522"/>
                </a:lnTo>
                <a:lnTo>
                  <a:pt x="189903" y="581804"/>
                </a:lnTo>
                <a:lnTo>
                  <a:pt x="253776" y="599760"/>
                </a:lnTo>
                <a:lnTo>
                  <a:pt x="319260" y="602440"/>
                </a:lnTo>
                <a:lnTo>
                  <a:pt x="351358" y="599760"/>
                </a:lnTo>
                <a:lnTo>
                  <a:pt x="414158" y="581804"/>
                </a:lnTo>
                <a:lnTo>
                  <a:pt x="472127" y="551522"/>
                </a:lnTo>
                <a:lnTo>
                  <a:pt x="522582" y="508911"/>
                </a:lnTo>
                <a:lnTo>
                  <a:pt x="561443" y="457725"/>
                </a:lnTo>
                <a:lnTo>
                  <a:pt x="589032" y="397964"/>
                </a:lnTo>
                <a:lnTo>
                  <a:pt x="603310" y="334450"/>
                </a:lnTo>
                <a:lnTo>
                  <a:pt x="605135" y="301220"/>
                </a:lnTo>
                <a:lnTo>
                  <a:pt x="603310" y="269061"/>
                </a:lnTo>
                <a:lnTo>
                  <a:pt x="589032" y="204743"/>
                </a:lnTo>
                <a:lnTo>
                  <a:pt x="561443" y="146054"/>
                </a:lnTo>
                <a:lnTo>
                  <a:pt x="522582" y="93796"/>
                </a:lnTo>
                <a:lnTo>
                  <a:pt x="472127" y="51185"/>
                </a:lnTo>
                <a:lnTo>
                  <a:pt x="414158" y="20903"/>
                </a:lnTo>
                <a:lnTo>
                  <a:pt x="351358" y="3751"/>
                </a:lnTo>
                <a:lnTo>
                  <a:pt x="31926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 sz="1700"/>
          </a:p>
        </p:txBody>
      </p:sp>
      <p:sp>
        <p:nvSpPr>
          <p:cNvPr id="7" name="object 7"/>
          <p:cNvSpPr txBox="1"/>
          <p:nvPr/>
        </p:nvSpPr>
        <p:spPr>
          <a:xfrm>
            <a:off x="7464157" y="4169296"/>
            <a:ext cx="252483" cy="256253"/>
          </a:xfrm>
          <a:prstGeom prst="rect">
            <a:avLst/>
          </a:prstGeom>
        </p:spPr>
        <p:txBody>
          <a:bodyPr vert="horz" wrap="square" lIns="0" tIns="11395" rIns="0" bIns="0" rtlCol="0">
            <a:spAutoFit/>
          </a:bodyPr>
          <a:lstStyle/>
          <a:p>
            <a:pPr marL="92353" marR="4798" indent="-80959">
              <a:lnSpc>
                <a:spcPct val="102400"/>
              </a:lnSpc>
              <a:spcBef>
                <a:spcPts val="90"/>
              </a:spcBef>
            </a:pPr>
            <a:r>
              <a:rPr sz="803" b="1" spc="-42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803" b="1" spc="28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803" b="1" spc="5" dirty="0">
                <a:solidFill>
                  <a:srgbClr val="FFFFFF"/>
                </a:solidFill>
                <a:latin typeface="Times New Roman"/>
                <a:cs typeface="Times New Roman"/>
              </a:rPr>
              <a:t>C  </a:t>
            </a:r>
            <a:r>
              <a:rPr sz="803" b="1" spc="14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803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57742" y="2983261"/>
            <a:ext cx="3827427" cy="1496907"/>
            <a:chOff x="4931727" y="3152024"/>
            <a:chExt cx="4052570" cy="1584960"/>
          </a:xfrm>
        </p:grpSpPr>
        <p:sp>
          <p:nvSpPr>
            <p:cNvPr id="9" name="object 9"/>
            <p:cNvSpPr/>
            <p:nvPr/>
          </p:nvSpPr>
          <p:spPr>
            <a:xfrm>
              <a:off x="5277677" y="3268653"/>
              <a:ext cx="3705860" cy="496570"/>
            </a:xfrm>
            <a:custGeom>
              <a:avLst/>
              <a:gdLst/>
              <a:ahLst/>
              <a:cxnLst/>
              <a:rect l="l" t="t" r="r" b="b"/>
              <a:pathLst>
                <a:path w="3705859" h="496570">
                  <a:moveTo>
                    <a:pt x="0" y="248158"/>
                  </a:moveTo>
                  <a:lnTo>
                    <a:pt x="7514" y="210103"/>
                  </a:lnTo>
                  <a:lnTo>
                    <a:pt x="29521" y="173335"/>
                  </a:lnTo>
                  <a:lnTo>
                    <a:pt x="66557" y="137210"/>
                  </a:lnTo>
                  <a:lnTo>
                    <a:pt x="116690" y="105051"/>
                  </a:lnTo>
                  <a:lnTo>
                    <a:pt x="179490" y="75572"/>
                  </a:lnTo>
                  <a:lnTo>
                    <a:pt x="252703" y="50060"/>
                  </a:lnTo>
                  <a:lnTo>
                    <a:pt x="292637" y="39662"/>
                  </a:lnTo>
                  <a:lnTo>
                    <a:pt x="335363" y="29157"/>
                  </a:lnTo>
                  <a:lnTo>
                    <a:pt x="379054" y="20581"/>
                  </a:lnTo>
                  <a:lnTo>
                    <a:pt x="424678" y="14149"/>
                  </a:lnTo>
                  <a:lnTo>
                    <a:pt x="471054" y="8575"/>
                  </a:lnTo>
                  <a:lnTo>
                    <a:pt x="518825" y="3751"/>
                  </a:lnTo>
                  <a:lnTo>
                    <a:pt x="568206" y="750"/>
                  </a:lnTo>
                  <a:lnTo>
                    <a:pt x="616407" y="0"/>
                  </a:lnTo>
                  <a:lnTo>
                    <a:pt x="666110" y="0"/>
                  </a:lnTo>
                  <a:lnTo>
                    <a:pt x="714418" y="750"/>
                  </a:lnTo>
                  <a:lnTo>
                    <a:pt x="763692" y="3751"/>
                  </a:lnTo>
                  <a:lnTo>
                    <a:pt x="811248" y="8575"/>
                  </a:lnTo>
                  <a:lnTo>
                    <a:pt x="857838" y="14149"/>
                  </a:lnTo>
                  <a:lnTo>
                    <a:pt x="903462" y="20581"/>
                  </a:lnTo>
                  <a:lnTo>
                    <a:pt x="947154" y="29157"/>
                  </a:lnTo>
                  <a:lnTo>
                    <a:pt x="989879" y="39662"/>
                  </a:lnTo>
                  <a:lnTo>
                    <a:pt x="1029814" y="50060"/>
                  </a:lnTo>
                  <a:lnTo>
                    <a:pt x="1067923" y="62387"/>
                  </a:lnTo>
                  <a:lnTo>
                    <a:pt x="1136306" y="90044"/>
                  </a:lnTo>
                  <a:lnTo>
                    <a:pt x="1192343" y="121131"/>
                  </a:lnTo>
                  <a:lnTo>
                    <a:pt x="1236142" y="155112"/>
                  </a:lnTo>
                  <a:lnTo>
                    <a:pt x="1265341" y="191344"/>
                  </a:lnTo>
                  <a:lnTo>
                    <a:pt x="1280585" y="229077"/>
                  </a:lnTo>
                  <a:lnTo>
                    <a:pt x="1282517" y="248158"/>
                  </a:lnTo>
                  <a:lnTo>
                    <a:pt x="1280585" y="267131"/>
                  </a:lnTo>
                  <a:lnTo>
                    <a:pt x="1265341" y="304971"/>
                  </a:lnTo>
                  <a:lnTo>
                    <a:pt x="1236142" y="340882"/>
                  </a:lnTo>
                  <a:lnTo>
                    <a:pt x="1192343" y="375185"/>
                  </a:lnTo>
                  <a:lnTo>
                    <a:pt x="1136306" y="406271"/>
                  </a:lnTo>
                  <a:lnTo>
                    <a:pt x="1067923" y="433821"/>
                  </a:lnTo>
                  <a:lnTo>
                    <a:pt x="1029814" y="446148"/>
                  </a:lnTo>
                  <a:lnTo>
                    <a:pt x="989879" y="456653"/>
                  </a:lnTo>
                  <a:lnTo>
                    <a:pt x="947154" y="465979"/>
                  </a:lnTo>
                  <a:lnTo>
                    <a:pt x="903462" y="474555"/>
                  </a:lnTo>
                  <a:lnTo>
                    <a:pt x="857838" y="482059"/>
                  </a:lnTo>
                  <a:lnTo>
                    <a:pt x="811248" y="487740"/>
                  </a:lnTo>
                  <a:lnTo>
                    <a:pt x="763692" y="492564"/>
                  </a:lnTo>
                  <a:lnTo>
                    <a:pt x="714418" y="495244"/>
                  </a:lnTo>
                  <a:lnTo>
                    <a:pt x="666110" y="496316"/>
                  </a:lnTo>
                  <a:lnTo>
                    <a:pt x="616407" y="496316"/>
                  </a:lnTo>
                  <a:lnTo>
                    <a:pt x="568206" y="495244"/>
                  </a:lnTo>
                  <a:lnTo>
                    <a:pt x="518825" y="492564"/>
                  </a:lnTo>
                  <a:lnTo>
                    <a:pt x="471054" y="487740"/>
                  </a:lnTo>
                  <a:lnTo>
                    <a:pt x="424678" y="482059"/>
                  </a:lnTo>
                  <a:lnTo>
                    <a:pt x="379054" y="474555"/>
                  </a:lnTo>
                  <a:lnTo>
                    <a:pt x="335363" y="465979"/>
                  </a:lnTo>
                  <a:lnTo>
                    <a:pt x="292637" y="456653"/>
                  </a:lnTo>
                  <a:lnTo>
                    <a:pt x="252703" y="446148"/>
                  </a:lnTo>
                  <a:lnTo>
                    <a:pt x="214593" y="433821"/>
                  </a:lnTo>
                  <a:lnTo>
                    <a:pt x="146211" y="406271"/>
                  </a:lnTo>
                  <a:lnTo>
                    <a:pt x="90174" y="375185"/>
                  </a:lnTo>
                  <a:lnTo>
                    <a:pt x="46482" y="340882"/>
                  </a:lnTo>
                  <a:lnTo>
                    <a:pt x="16961" y="304971"/>
                  </a:lnTo>
                  <a:lnTo>
                    <a:pt x="1932" y="267131"/>
                  </a:lnTo>
                  <a:lnTo>
                    <a:pt x="0" y="248158"/>
                  </a:lnTo>
                </a:path>
                <a:path w="3705859" h="496570">
                  <a:moveTo>
                    <a:pt x="1638706" y="248158"/>
                  </a:moveTo>
                  <a:lnTo>
                    <a:pt x="1646543" y="210103"/>
                  </a:lnTo>
                  <a:lnTo>
                    <a:pt x="1668228" y="173335"/>
                  </a:lnTo>
                  <a:lnTo>
                    <a:pt x="1705264" y="137210"/>
                  </a:lnTo>
                  <a:lnTo>
                    <a:pt x="1755719" y="105051"/>
                  </a:lnTo>
                  <a:lnTo>
                    <a:pt x="1818411" y="75573"/>
                  </a:lnTo>
                  <a:lnTo>
                    <a:pt x="1891410" y="50060"/>
                  </a:lnTo>
                  <a:lnTo>
                    <a:pt x="1931344" y="39662"/>
                  </a:lnTo>
                  <a:lnTo>
                    <a:pt x="1974284" y="29157"/>
                  </a:lnTo>
                  <a:lnTo>
                    <a:pt x="2017761" y="20581"/>
                  </a:lnTo>
                  <a:lnTo>
                    <a:pt x="2063385" y="14149"/>
                  </a:lnTo>
                  <a:lnTo>
                    <a:pt x="2110083" y="8575"/>
                  </a:lnTo>
                  <a:lnTo>
                    <a:pt x="2158605" y="3751"/>
                  </a:lnTo>
                  <a:lnTo>
                    <a:pt x="2206913" y="750"/>
                  </a:lnTo>
                  <a:lnTo>
                    <a:pt x="2255436" y="0"/>
                  </a:lnTo>
                  <a:lnTo>
                    <a:pt x="2304817" y="0"/>
                  </a:lnTo>
                  <a:lnTo>
                    <a:pt x="2353339" y="750"/>
                  </a:lnTo>
                  <a:lnTo>
                    <a:pt x="2402721" y="3751"/>
                  </a:lnTo>
                  <a:lnTo>
                    <a:pt x="2450170" y="8575"/>
                  </a:lnTo>
                  <a:lnTo>
                    <a:pt x="2496867" y="14149"/>
                  </a:lnTo>
                  <a:lnTo>
                    <a:pt x="2542491" y="20581"/>
                  </a:lnTo>
                  <a:lnTo>
                    <a:pt x="2586934" y="29157"/>
                  </a:lnTo>
                  <a:lnTo>
                    <a:pt x="2628801" y="39662"/>
                  </a:lnTo>
                  <a:lnTo>
                    <a:pt x="2668843" y="50060"/>
                  </a:lnTo>
                  <a:lnTo>
                    <a:pt x="2706630" y="62387"/>
                  </a:lnTo>
                  <a:lnTo>
                    <a:pt x="2775012" y="90044"/>
                  </a:lnTo>
                  <a:lnTo>
                    <a:pt x="2831049" y="121131"/>
                  </a:lnTo>
                  <a:lnTo>
                    <a:pt x="2874848" y="155112"/>
                  </a:lnTo>
                  <a:lnTo>
                    <a:pt x="2904263" y="191344"/>
                  </a:lnTo>
                  <a:lnTo>
                    <a:pt x="2919614" y="229077"/>
                  </a:lnTo>
                  <a:lnTo>
                    <a:pt x="2921439" y="248158"/>
                  </a:lnTo>
                  <a:lnTo>
                    <a:pt x="2919614" y="267131"/>
                  </a:lnTo>
                  <a:lnTo>
                    <a:pt x="2904263" y="304971"/>
                  </a:lnTo>
                  <a:lnTo>
                    <a:pt x="2874848" y="340882"/>
                  </a:lnTo>
                  <a:lnTo>
                    <a:pt x="2831049" y="375185"/>
                  </a:lnTo>
                  <a:lnTo>
                    <a:pt x="2775012" y="406271"/>
                  </a:lnTo>
                  <a:lnTo>
                    <a:pt x="2706630" y="433821"/>
                  </a:lnTo>
                  <a:lnTo>
                    <a:pt x="2668843" y="446148"/>
                  </a:lnTo>
                  <a:lnTo>
                    <a:pt x="2628801" y="456653"/>
                  </a:lnTo>
                  <a:lnTo>
                    <a:pt x="2586934" y="465979"/>
                  </a:lnTo>
                  <a:lnTo>
                    <a:pt x="2542491" y="474555"/>
                  </a:lnTo>
                  <a:lnTo>
                    <a:pt x="2496867" y="482059"/>
                  </a:lnTo>
                  <a:lnTo>
                    <a:pt x="2450170" y="487740"/>
                  </a:lnTo>
                  <a:lnTo>
                    <a:pt x="2402721" y="492564"/>
                  </a:lnTo>
                  <a:lnTo>
                    <a:pt x="2353339" y="495244"/>
                  </a:lnTo>
                  <a:lnTo>
                    <a:pt x="2304817" y="496316"/>
                  </a:lnTo>
                  <a:lnTo>
                    <a:pt x="2255436" y="496316"/>
                  </a:lnTo>
                  <a:lnTo>
                    <a:pt x="2206913" y="495244"/>
                  </a:lnTo>
                  <a:lnTo>
                    <a:pt x="2158605" y="492564"/>
                  </a:lnTo>
                  <a:lnTo>
                    <a:pt x="2110083" y="487740"/>
                  </a:lnTo>
                  <a:lnTo>
                    <a:pt x="2063385" y="482059"/>
                  </a:lnTo>
                  <a:lnTo>
                    <a:pt x="2017761" y="474555"/>
                  </a:lnTo>
                  <a:lnTo>
                    <a:pt x="1974284" y="465979"/>
                  </a:lnTo>
                  <a:lnTo>
                    <a:pt x="1931344" y="456653"/>
                  </a:lnTo>
                  <a:lnTo>
                    <a:pt x="1891410" y="446148"/>
                  </a:lnTo>
                  <a:lnTo>
                    <a:pt x="1853622" y="433821"/>
                  </a:lnTo>
                  <a:lnTo>
                    <a:pt x="1785240" y="406271"/>
                  </a:lnTo>
                  <a:lnTo>
                    <a:pt x="1729096" y="375185"/>
                  </a:lnTo>
                  <a:lnTo>
                    <a:pt x="1685404" y="340882"/>
                  </a:lnTo>
                  <a:lnTo>
                    <a:pt x="1655882" y="304971"/>
                  </a:lnTo>
                  <a:lnTo>
                    <a:pt x="1640639" y="267131"/>
                  </a:lnTo>
                  <a:lnTo>
                    <a:pt x="1638706" y="248158"/>
                  </a:lnTo>
                </a:path>
                <a:path w="3705859" h="496570">
                  <a:moveTo>
                    <a:pt x="854940" y="248158"/>
                  </a:moveTo>
                  <a:lnTo>
                    <a:pt x="862669" y="210103"/>
                  </a:lnTo>
                  <a:lnTo>
                    <a:pt x="884461" y="173335"/>
                  </a:lnTo>
                  <a:lnTo>
                    <a:pt x="921497" y="137210"/>
                  </a:lnTo>
                  <a:lnTo>
                    <a:pt x="971844" y="105051"/>
                  </a:lnTo>
                  <a:lnTo>
                    <a:pt x="1034645" y="75572"/>
                  </a:lnTo>
                  <a:lnTo>
                    <a:pt x="1107643" y="50060"/>
                  </a:lnTo>
                  <a:lnTo>
                    <a:pt x="1147577" y="39662"/>
                  </a:lnTo>
                  <a:lnTo>
                    <a:pt x="1190518" y="29157"/>
                  </a:lnTo>
                  <a:lnTo>
                    <a:pt x="1234209" y="20581"/>
                  </a:lnTo>
                  <a:lnTo>
                    <a:pt x="1279833" y="14149"/>
                  </a:lnTo>
                  <a:lnTo>
                    <a:pt x="1326209" y="8575"/>
                  </a:lnTo>
                  <a:lnTo>
                    <a:pt x="1374839" y="3751"/>
                  </a:lnTo>
                  <a:lnTo>
                    <a:pt x="1423039" y="750"/>
                  </a:lnTo>
                  <a:lnTo>
                    <a:pt x="1471669" y="0"/>
                  </a:lnTo>
                  <a:lnTo>
                    <a:pt x="1520943" y="0"/>
                  </a:lnTo>
                  <a:lnTo>
                    <a:pt x="1569573" y="750"/>
                  </a:lnTo>
                  <a:lnTo>
                    <a:pt x="1618846" y="3751"/>
                  </a:lnTo>
                  <a:lnTo>
                    <a:pt x="1666403" y="8575"/>
                  </a:lnTo>
                  <a:lnTo>
                    <a:pt x="1712993" y="14149"/>
                  </a:lnTo>
                  <a:lnTo>
                    <a:pt x="1758617" y="20581"/>
                  </a:lnTo>
                  <a:lnTo>
                    <a:pt x="1802416" y="29157"/>
                  </a:lnTo>
                  <a:lnTo>
                    <a:pt x="1845034" y="39662"/>
                  </a:lnTo>
                  <a:lnTo>
                    <a:pt x="1884969" y="50060"/>
                  </a:lnTo>
                  <a:lnTo>
                    <a:pt x="1922756" y="62387"/>
                  </a:lnTo>
                  <a:lnTo>
                    <a:pt x="1991246" y="90044"/>
                  </a:lnTo>
                  <a:lnTo>
                    <a:pt x="2047283" y="121131"/>
                  </a:lnTo>
                  <a:lnTo>
                    <a:pt x="2090974" y="155112"/>
                  </a:lnTo>
                  <a:lnTo>
                    <a:pt x="2120496" y="191344"/>
                  </a:lnTo>
                  <a:lnTo>
                    <a:pt x="2135847" y="229077"/>
                  </a:lnTo>
                  <a:lnTo>
                    <a:pt x="2137672" y="248158"/>
                  </a:lnTo>
                  <a:lnTo>
                    <a:pt x="2135847" y="267131"/>
                  </a:lnTo>
                  <a:lnTo>
                    <a:pt x="2120496" y="304971"/>
                  </a:lnTo>
                  <a:lnTo>
                    <a:pt x="2090974" y="340882"/>
                  </a:lnTo>
                  <a:lnTo>
                    <a:pt x="2047283" y="375185"/>
                  </a:lnTo>
                  <a:lnTo>
                    <a:pt x="1991246" y="406271"/>
                  </a:lnTo>
                  <a:lnTo>
                    <a:pt x="1922756" y="433821"/>
                  </a:lnTo>
                  <a:lnTo>
                    <a:pt x="1884969" y="446148"/>
                  </a:lnTo>
                  <a:lnTo>
                    <a:pt x="1845034" y="456653"/>
                  </a:lnTo>
                  <a:lnTo>
                    <a:pt x="1802416" y="465979"/>
                  </a:lnTo>
                  <a:lnTo>
                    <a:pt x="1758617" y="474555"/>
                  </a:lnTo>
                  <a:lnTo>
                    <a:pt x="1712993" y="482059"/>
                  </a:lnTo>
                  <a:lnTo>
                    <a:pt x="1666403" y="487740"/>
                  </a:lnTo>
                  <a:lnTo>
                    <a:pt x="1618846" y="492564"/>
                  </a:lnTo>
                  <a:lnTo>
                    <a:pt x="1569573" y="495244"/>
                  </a:lnTo>
                  <a:lnTo>
                    <a:pt x="1520943" y="496316"/>
                  </a:lnTo>
                  <a:lnTo>
                    <a:pt x="1471669" y="496316"/>
                  </a:lnTo>
                  <a:lnTo>
                    <a:pt x="1423039" y="495244"/>
                  </a:lnTo>
                  <a:lnTo>
                    <a:pt x="1374839" y="492564"/>
                  </a:lnTo>
                  <a:lnTo>
                    <a:pt x="1326209" y="487740"/>
                  </a:lnTo>
                  <a:lnTo>
                    <a:pt x="1279833" y="482059"/>
                  </a:lnTo>
                  <a:lnTo>
                    <a:pt x="1234209" y="474555"/>
                  </a:lnTo>
                  <a:lnTo>
                    <a:pt x="1190518" y="465979"/>
                  </a:lnTo>
                  <a:lnTo>
                    <a:pt x="1147577" y="456653"/>
                  </a:lnTo>
                  <a:lnTo>
                    <a:pt x="1107643" y="446148"/>
                  </a:lnTo>
                  <a:lnTo>
                    <a:pt x="1069748" y="433821"/>
                  </a:lnTo>
                  <a:lnTo>
                    <a:pt x="1001366" y="406271"/>
                  </a:lnTo>
                  <a:lnTo>
                    <a:pt x="945329" y="375185"/>
                  </a:lnTo>
                  <a:lnTo>
                    <a:pt x="901637" y="340882"/>
                  </a:lnTo>
                  <a:lnTo>
                    <a:pt x="872116" y="304971"/>
                  </a:lnTo>
                  <a:lnTo>
                    <a:pt x="856765" y="267131"/>
                  </a:lnTo>
                  <a:lnTo>
                    <a:pt x="854940" y="248158"/>
                  </a:lnTo>
                </a:path>
                <a:path w="3705859" h="496570">
                  <a:moveTo>
                    <a:pt x="2422580" y="248158"/>
                  </a:moveTo>
                  <a:lnTo>
                    <a:pt x="2430310" y="210103"/>
                  </a:lnTo>
                  <a:lnTo>
                    <a:pt x="2453175" y="173335"/>
                  </a:lnTo>
                  <a:lnTo>
                    <a:pt x="2489030" y="137210"/>
                  </a:lnTo>
                  <a:lnTo>
                    <a:pt x="2539485" y="105051"/>
                  </a:lnTo>
                  <a:lnTo>
                    <a:pt x="2602285" y="75573"/>
                  </a:lnTo>
                  <a:lnTo>
                    <a:pt x="2675284" y="50060"/>
                  </a:lnTo>
                  <a:lnTo>
                    <a:pt x="2715218" y="39662"/>
                  </a:lnTo>
                  <a:lnTo>
                    <a:pt x="2758158" y="29157"/>
                  </a:lnTo>
                  <a:lnTo>
                    <a:pt x="2801528" y="20581"/>
                  </a:lnTo>
                  <a:lnTo>
                    <a:pt x="2847152" y="14149"/>
                  </a:lnTo>
                  <a:lnTo>
                    <a:pt x="2893850" y="8575"/>
                  </a:lnTo>
                  <a:lnTo>
                    <a:pt x="2942372" y="3751"/>
                  </a:lnTo>
                  <a:lnTo>
                    <a:pt x="2990680" y="750"/>
                  </a:lnTo>
                  <a:lnTo>
                    <a:pt x="3039202" y="0"/>
                  </a:lnTo>
                  <a:lnTo>
                    <a:pt x="3088584" y="0"/>
                  </a:lnTo>
                  <a:lnTo>
                    <a:pt x="3137965" y="750"/>
                  </a:lnTo>
                  <a:lnTo>
                    <a:pt x="3186487" y="3751"/>
                  </a:lnTo>
                  <a:lnTo>
                    <a:pt x="3233936" y="8575"/>
                  </a:lnTo>
                  <a:lnTo>
                    <a:pt x="3280634" y="14149"/>
                  </a:lnTo>
                  <a:lnTo>
                    <a:pt x="3326258" y="20581"/>
                  </a:lnTo>
                  <a:lnTo>
                    <a:pt x="3370808" y="29157"/>
                  </a:lnTo>
                  <a:lnTo>
                    <a:pt x="3412675" y="39662"/>
                  </a:lnTo>
                  <a:lnTo>
                    <a:pt x="3452609" y="50060"/>
                  </a:lnTo>
                  <a:lnTo>
                    <a:pt x="3490397" y="62387"/>
                  </a:lnTo>
                  <a:lnTo>
                    <a:pt x="3558779" y="90044"/>
                  </a:lnTo>
                  <a:lnTo>
                    <a:pt x="3614923" y="121131"/>
                  </a:lnTo>
                  <a:lnTo>
                    <a:pt x="3658615" y="155112"/>
                  </a:lnTo>
                  <a:lnTo>
                    <a:pt x="3688137" y="191344"/>
                  </a:lnTo>
                  <a:lnTo>
                    <a:pt x="3703380" y="229077"/>
                  </a:lnTo>
                  <a:lnTo>
                    <a:pt x="3705313" y="248158"/>
                  </a:lnTo>
                  <a:lnTo>
                    <a:pt x="3703380" y="267131"/>
                  </a:lnTo>
                  <a:lnTo>
                    <a:pt x="3688137" y="304971"/>
                  </a:lnTo>
                  <a:lnTo>
                    <a:pt x="3658615" y="340882"/>
                  </a:lnTo>
                  <a:lnTo>
                    <a:pt x="3614923" y="375185"/>
                  </a:lnTo>
                  <a:lnTo>
                    <a:pt x="3558779" y="406271"/>
                  </a:lnTo>
                  <a:lnTo>
                    <a:pt x="3490397" y="433821"/>
                  </a:lnTo>
                  <a:lnTo>
                    <a:pt x="3452609" y="446148"/>
                  </a:lnTo>
                  <a:lnTo>
                    <a:pt x="3412675" y="456653"/>
                  </a:lnTo>
                  <a:lnTo>
                    <a:pt x="3370808" y="465979"/>
                  </a:lnTo>
                  <a:lnTo>
                    <a:pt x="3326258" y="474555"/>
                  </a:lnTo>
                  <a:lnTo>
                    <a:pt x="3280634" y="482059"/>
                  </a:lnTo>
                  <a:lnTo>
                    <a:pt x="3233936" y="487740"/>
                  </a:lnTo>
                  <a:lnTo>
                    <a:pt x="3186487" y="492564"/>
                  </a:lnTo>
                  <a:lnTo>
                    <a:pt x="3137965" y="495244"/>
                  </a:lnTo>
                  <a:lnTo>
                    <a:pt x="3088584" y="496316"/>
                  </a:lnTo>
                  <a:lnTo>
                    <a:pt x="3039202" y="496316"/>
                  </a:lnTo>
                  <a:lnTo>
                    <a:pt x="2990680" y="495244"/>
                  </a:lnTo>
                  <a:lnTo>
                    <a:pt x="2942372" y="492564"/>
                  </a:lnTo>
                  <a:lnTo>
                    <a:pt x="2893850" y="487740"/>
                  </a:lnTo>
                  <a:lnTo>
                    <a:pt x="2847152" y="482059"/>
                  </a:lnTo>
                  <a:lnTo>
                    <a:pt x="2801528" y="474555"/>
                  </a:lnTo>
                  <a:lnTo>
                    <a:pt x="2758158" y="465979"/>
                  </a:lnTo>
                  <a:lnTo>
                    <a:pt x="2715218" y="456653"/>
                  </a:lnTo>
                  <a:lnTo>
                    <a:pt x="2675284" y="446148"/>
                  </a:lnTo>
                  <a:lnTo>
                    <a:pt x="2637389" y="433821"/>
                  </a:lnTo>
                  <a:lnTo>
                    <a:pt x="2569007" y="406271"/>
                  </a:lnTo>
                  <a:lnTo>
                    <a:pt x="2512970" y="375185"/>
                  </a:lnTo>
                  <a:lnTo>
                    <a:pt x="2469171" y="340882"/>
                  </a:lnTo>
                  <a:lnTo>
                    <a:pt x="2439757" y="304971"/>
                  </a:lnTo>
                  <a:lnTo>
                    <a:pt x="2424405" y="267131"/>
                  </a:lnTo>
                  <a:lnTo>
                    <a:pt x="2422580" y="248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5829459" y="3196510"/>
              <a:ext cx="179070" cy="355600"/>
            </a:xfrm>
            <a:custGeom>
              <a:avLst/>
              <a:gdLst/>
              <a:ahLst/>
              <a:cxnLst/>
              <a:rect l="l" t="t" r="r" b="b"/>
              <a:pathLst>
                <a:path w="179070" h="355600">
                  <a:moveTo>
                    <a:pt x="89315" y="0"/>
                  </a:moveTo>
                  <a:lnTo>
                    <a:pt x="0" y="355353"/>
                  </a:lnTo>
                </a:path>
                <a:path w="179070" h="355600">
                  <a:moveTo>
                    <a:pt x="89315" y="0"/>
                  </a:moveTo>
                  <a:lnTo>
                    <a:pt x="178631" y="355353"/>
                  </a:lnTo>
                </a:path>
                <a:path w="179070" h="355600">
                  <a:moveTo>
                    <a:pt x="0" y="355353"/>
                  </a:moveTo>
                  <a:lnTo>
                    <a:pt x="178631" y="355353"/>
                  </a:lnTo>
                </a:path>
              </a:pathLst>
            </a:custGeom>
            <a:ln w="5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8240" y="3261014"/>
              <a:ext cx="161498" cy="25110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684614" y="3196510"/>
              <a:ext cx="179070" cy="355600"/>
            </a:xfrm>
            <a:custGeom>
              <a:avLst/>
              <a:gdLst/>
              <a:ahLst/>
              <a:cxnLst/>
              <a:rect l="l" t="t" r="r" b="b"/>
              <a:pathLst>
                <a:path w="179070" h="355600">
                  <a:moveTo>
                    <a:pt x="89315" y="0"/>
                  </a:moveTo>
                  <a:lnTo>
                    <a:pt x="0" y="355353"/>
                  </a:lnTo>
                </a:path>
                <a:path w="179070" h="355600">
                  <a:moveTo>
                    <a:pt x="89315" y="0"/>
                  </a:moveTo>
                  <a:lnTo>
                    <a:pt x="178738" y="355353"/>
                  </a:lnTo>
                </a:path>
                <a:path w="179070" h="355600">
                  <a:moveTo>
                    <a:pt x="0" y="355353"/>
                  </a:moveTo>
                  <a:lnTo>
                    <a:pt x="178738" y="355353"/>
                  </a:lnTo>
                </a:path>
              </a:pathLst>
            </a:custGeom>
            <a:ln w="5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3395" y="3261014"/>
              <a:ext cx="161176" cy="25110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486415" y="3232421"/>
              <a:ext cx="179070" cy="355600"/>
            </a:xfrm>
            <a:custGeom>
              <a:avLst/>
              <a:gdLst/>
              <a:ahLst/>
              <a:cxnLst/>
              <a:rect l="l" t="t" r="r" b="b"/>
              <a:pathLst>
                <a:path w="179070" h="355600">
                  <a:moveTo>
                    <a:pt x="89315" y="0"/>
                  </a:moveTo>
                  <a:lnTo>
                    <a:pt x="0" y="355353"/>
                  </a:lnTo>
                </a:path>
                <a:path w="179070" h="355600">
                  <a:moveTo>
                    <a:pt x="89315" y="0"/>
                  </a:moveTo>
                  <a:lnTo>
                    <a:pt x="178631" y="355353"/>
                  </a:lnTo>
                </a:path>
                <a:path w="179070" h="355600">
                  <a:moveTo>
                    <a:pt x="0" y="355353"/>
                  </a:moveTo>
                  <a:lnTo>
                    <a:pt x="178631" y="355353"/>
                  </a:lnTo>
                </a:path>
              </a:pathLst>
            </a:custGeom>
            <a:ln w="5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8009" y="3296070"/>
              <a:ext cx="155765" cy="25089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70289" y="3196510"/>
              <a:ext cx="179070" cy="355600"/>
            </a:xfrm>
            <a:custGeom>
              <a:avLst/>
              <a:gdLst/>
              <a:ahLst/>
              <a:cxnLst/>
              <a:rect l="l" t="t" r="r" b="b"/>
              <a:pathLst>
                <a:path w="179070" h="355600">
                  <a:moveTo>
                    <a:pt x="89315" y="0"/>
                  </a:moveTo>
                  <a:lnTo>
                    <a:pt x="0" y="355353"/>
                  </a:lnTo>
                </a:path>
                <a:path w="179070" h="355600">
                  <a:moveTo>
                    <a:pt x="89315" y="0"/>
                  </a:moveTo>
                  <a:lnTo>
                    <a:pt x="178631" y="355353"/>
                  </a:lnTo>
                </a:path>
                <a:path w="179070" h="355600">
                  <a:moveTo>
                    <a:pt x="0" y="355353"/>
                  </a:moveTo>
                  <a:lnTo>
                    <a:pt x="178631" y="355353"/>
                  </a:lnTo>
                </a:path>
              </a:pathLst>
            </a:custGeom>
            <a:ln w="5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8964" y="3261014"/>
              <a:ext cx="161498" cy="25110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881280" y="3409616"/>
              <a:ext cx="535305" cy="0"/>
            </a:xfrm>
            <a:custGeom>
              <a:avLst/>
              <a:gdLst/>
              <a:ahLst/>
              <a:cxnLst/>
              <a:rect l="l" t="t" r="r" b="b"/>
              <a:pathLst>
                <a:path w="535304">
                  <a:moveTo>
                    <a:pt x="0" y="0"/>
                  </a:moveTo>
                  <a:lnTo>
                    <a:pt x="534820" y="0"/>
                  </a:lnTo>
                </a:path>
              </a:pathLst>
            </a:custGeom>
            <a:ln w="5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09767" y="3384103"/>
              <a:ext cx="76835" cy="51435"/>
            </a:xfrm>
            <a:custGeom>
              <a:avLst/>
              <a:gdLst/>
              <a:ahLst/>
              <a:cxnLst/>
              <a:rect l="l" t="t" r="r" b="b"/>
              <a:pathLst>
                <a:path w="76834" h="51435">
                  <a:moveTo>
                    <a:pt x="0" y="0"/>
                  </a:moveTo>
                  <a:lnTo>
                    <a:pt x="0" y="51239"/>
                  </a:lnTo>
                  <a:lnTo>
                    <a:pt x="76648" y="25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7146329" y="3207766"/>
              <a:ext cx="110489" cy="175260"/>
            </a:xfrm>
            <a:custGeom>
              <a:avLst/>
              <a:gdLst/>
              <a:ahLst/>
              <a:cxnLst/>
              <a:rect l="l" t="t" r="r" b="b"/>
              <a:pathLst>
                <a:path w="110490" h="175260">
                  <a:moveTo>
                    <a:pt x="110249" y="0"/>
                  </a:moveTo>
                  <a:lnTo>
                    <a:pt x="0" y="0"/>
                  </a:lnTo>
                  <a:lnTo>
                    <a:pt x="0" y="175265"/>
                  </a:lnTo>
                  <a:lnTo>
                    <a:pt x="110249" y="175265"/>
                  </a:lnTo>
                  <a:lnTo>
                    <a:pt x="1102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7157815" y="3221165"/>
              <a:ext cx="87630" cy="52069"/>
            </a:xfrm>
            <a:custGeom>
              <a:avLst/>
              <a:gdLst/>
              <a:ahLst/>
              <a:cxnLst/>
              <a:rect l="l" t="t" r="r" b="b"/>
              <a:pathLst>
                <a:path w="87629" h="52070">
                  <a:moveTo>
                    <a:pt x="87446" y="0"/>
                  </a:moveTo>
                  <a:lnTo>
                    <a:pt x="0" y="0"/>
                  </a:lnTo>
                  <a:lnTo>
                    <a:pt x="0" y="51989"/>
                  </a:lnTo>
                  <a:lnTo>
                    <a:pt x="87446" y="51989"/>
                  </a:lnTo>
                  <a:lnTo>
                    <a:pt x="874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7157815" y="3221165"/>
              <a:ext cx="87630" cy="52069"/>
            </a:xfrm>
            <a:custGeom>
              <a:avLst/>
              <a:gdLst/>
              <a:ahLst/>
              <a:cxnLst/>
              <a:rect l="l" t="t" r="r" b="b"/>
              <a:pathLst>
                <a:path w="87629" h="52070">
                  <a:moveTo>
                    <a:pt x="0" y="51989"/>
                  </a:moveTo>
                  <a:lnTo>
                    <a:pt x="87446" y="51989"/>
                  </a:lnTo>
                  <a:lnTo>
                    <a:pt x="87446" y="0"/>
                  </a:lnTo>
                  <a:lnTo>
                    <a:pt x="0" y="0"/>
                  </a:lnTo>
                  <a:lnTo>
                    <a:pt x="0" y="519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7162646" y="3284679"/>
              <a:ext cx="78105" cy="88265"/>
            </a:xfrm>
            <a:custGeom>
              <a:avLst/>
              <a:gdLst/>
              <a:ahLst/>
              <a:cxnLst/>
              <a:rect l="l" t="t" r="r" b="b"/>
              <a:pathLst>
                <a:path w="78104" h="88264">
                  <a:moveTo>
                    <a:pt x="0" y="88168"/>
                  </a:moveTo>
                  <a:lnTo>
                    <a:pt x="77790" y="88168"/>
                  </a:lnTo>
                  <a:lnTo>
                    <a:pt x="77790" y="0"/>
                  </a:lnTo>
                  <a:lnTo>
                    <a:pt x="0" y="0"/>
                  </a:lnTo>
                  <a:lnTo>
                    <a:pt x="0" y="88168"/>
                  </a:lnTo>
                  <a:close/>
                </a:path>
                <a:path w="78104" h="88264">
                  <a:moveTo>
                    <a:pt x="0" y="21707"/>
                  </a:moveTo>
                  <a:lnTo>
                    <a:pt x="77829" y="21707"/>
                  </a:lnTo>
                </a:path>
                <a:path w="78104" h="88264">
                  <a:moveTo>
                    <a:pt x="0" y="43467"/>
                  </a:moveTo>
                  <a:lnTo>
                    <a:pt x="77829" y="43467"/>
                  </a:lnTo>
                </a:path>
                <a:path w="78104" h="88264">
                  <a:moveTo>
                    <a:pt x="0" y="65443"/>
                  </a:moveTo>
                  <a:lnTo>
                    <a:pt x="77829" y="65443"/>
                  </a:lnTo>
                </a:path>
                <a:path w="78104" h="88264">
                  <a:moveTo>
                    <a:pt x="22865" y="53"/>
                  </a:moveTo>
                  <a:lnTo>
                    <a:pt x="22865" y="88168"/>
                  </a:lnTo>
                </a:path>
                <a:path w="78104" h="88264">
                  <a:moveTo>
                    <a:pt x="50132" y="53"/>
                  </a:moveTo>
                  <a:lnTo>
                    <a:pt x="50132" y="88168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7152233" y="3152024"/>
              <a:ext cx="10795" cy="33655"/>
            </a:xfrm>
            <a:custGeom>
              <a:avLst/>
              <a:gdLst/>
              <a:ahLst/>
              <a:cxnLst/>
              <a:rect l="l" t="t" r="r" b="b"/>
              <a:pathLst>
                <a:path w="10795" h="33655">
                  <a:moveTo>
                    <a:pt x="10461" y="0"/>
                  </a:moveTo>
                  <a:lnTo>
                    <a:pt x="0" y="0"/>
                  </a:lnTo>
                  <a:lnTo>
                    <a:pt x="0" y="33230"/>
                  </a:lnTo>
                  <a:lnTo>
                    <a:pt x="10461" y="33230"/>
                  </a:lnTo>
                  <a:lnTo>
                    <a:pt x="104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7157815" y="3185255"/>
              <a:ext cx="0" cy="22860"/>
            </a:xfrm>
            <a:custGeom>
              <a:avLst/>
              <a:gdLst/>
              <a:ahLst/>
              <a:cxnLst/>
              <a:rect l="l" t="t" r="r" b="b"/>
              <a:pathLst>
                <a:path h="22860">
                  <a:moveTo>
                    <a:pt x="-8583" y="11255"/>
                  </a:moveTo>
                  <a:lnTo>
                    <a:pt x="8583" y="11255"/>
                  </a:lnTo>
                </a:path>
              </a:pathLst>
            </a:custGeom>
            <a:ln w="22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4973553" y="4049038"/>
              <a:ext cx="771525" cy="578485"/>
            </a:xfrm>
            <a:custGeom>
              <a:avLst/>
              <a:gdLst/>
              <a:ahLst/>
              <a:cxnLst/>
              <a:rect l="l" t="t" r="r" b="b"/>
              <a:pathLst>
                <a:path w="771525" h="578485">
                  <a:moveTo>
                    <a:pt x="495100" y="0"/>
                  </a:moveTo>
                  <a:lnTo>
                    <a:pt x="456025" y="8575"/>
                  </a:lnTo>
                  <a:lnTo>
                    <a:pt x="418989" y="30550"/>
                  </a:lnTo>
                  <a:lnTo>
                    <a:pt x="385710" y="63459"/>
                  </a:lnTo>
                  <a:lnTo>
                    <a:pt x="369608" y="45558"/>
                  </a:lnTo>
                  <a:lnTo>
                    <a:pt x="334504" y="18223"/>
                  </a:lnTo>
                  <a:lnTo>
                    <a:pt x="296394" y="2894"/>
                  </a:lnTo>
                  <a:lnTo>
                    <a:pt x="276535" y="0"/>
                  </a:lnTo>
                  <a:lnTo>
                    <a:pt x="256675" y="2143"/>
                  </a:lnTo>
                  <a:lnTo>
                    <a:pt x="217492" y="13399"/>
                  </a:lnTo>
                  <a:lnTo>
                    <a:pt x="181529" y="38804"/>
                  </a:lnTo>
                  <a:lnTo>
                    <a:pt x="150183" y="75787"/>
                  </a:lnTo>
                  <a:lnTo>
                    <a:pt x="123667" y="122203"/>
                  </a:lnTo>
                  <a:lnTo>
                    <a:pt x="113147" y="149806"/>
                  </a:lnTo>
                  <a:lnTo>
                    <a:pt x="99728" y="144982"/>
                  </a:lnTo>
                  <a:lnTo>
                    <a:pt x="58935" y="153557"/>
                  </a:lnTo>
                  <a:lnTo>
                    <a:pt x="24690" y="189468"/>
                  </a:lnTo>
                  <a:lnTo>
                    <a:pt x="9661" y="225647"/>
                  </a:lnTo>
                  <a:lnTo>
                    <a:pt x="1073" y="267185"/>
                  </a:lnTo>
                  <a:lnTo>
                    <a:pt x="0" y="289160"/>
                  </a:lnTo>
                  <a:lnTo>
                    <a:pt x="1073" y="310867"/>
                  </a:lnTo>
                  <a:lnTo>
                    <a:pt x="9661" y="352405"/>
                  </a:lnTo>
                  <a:lnTo>
                    <a:pt x="24690" y="388584"/>
                  </a:lnTo>
                  <a:lnTo>
                    <a:pt x="58935" y="424495"/>
                  </a:lnTo>
                  <a:lnTo>
                    <a:pt x="99728" y="433070"/>
                  </a:lnTo>
                  <a:lnTo>
                    <a:pt x="113147" y="428246"/>
                  </a:lnTo>
                  <a:lnTo>
                    <a:pt x="123667" y="455849"/>
                  </a:lnTo>
                  <a:lnTo>
                    <a:pt x="150183" y="502212"/>
                  </a:lnTo>
                  <a:lnTo>
                    <a:pt x="181529" y="539194"/>
                  </a:lnTo>
                  <a:lnTo>
                    <a:pt x="217492" y="564653"/>
                  </a:lnTo>
                  <a:lnTo>
                    <a:pt x="256675" y="576981"/>
                  </a:lnTo>
                  <a:lnTo>
                    <a:pt x="276535" y="578053"/>
                  </a:lnTo>
                  <a:lnTo>
                    <a:pt x="296394" y="575105"/>
                  </a:lnTo>
                  <a:lnTo>
                    <a:pt x="334504" y="560097"/>
                  </a:lnTo>
                  <a:lnTo>
                    <a:pt x="369608" y="532494"/>
                  </a:lnTo>
                  <a:lnTo>
                    <a:pt x="385710" y="514539"/>
                  </a:lnTo>
                  <a:lnTo>
                    <a:pt x="402027" y="532494"/>
                  </a:lnTo>
                  <a:lnTo>
                    <a:pt x="437238" y="560097"/>
                  </a:lnTo>
                  <a:lnTo>
                    <a:pt x="475026" y="575105"/>
                  </a:lnTo>
                  <a:lnTo>
                    <a:pt x="495100" y="578053"/>
                  </a:lnTo>
                  <a:lnTo>
                    <a:pt x="514960" y="576981"/>
                  </a:lnTo>
                  <a:lnTo>
                    <a:pt x="553929" y="564653"/>
                  </a:lnTo>
                  <a:lnTo>
                    <a:pt x="590106" y="539194"/>
                  </a:lnTo>
                  <a:lnTo>
                    <a:pt x="621452" y="502212"/>
                  </a:lnTo>
                  <a:lnTo>
                    <a:pt x="648075" y="455849"/>
                  </a:lnTo>
                  <a:lnTo>
                    <a:pt x="658488" y="428246"/>
                  </a:lnTo>
                  <a:lnTo>
                    <a:pt x="671692" y="433070"/>
                  </a:lnTo>
                  <a:lnTo>
                    <a:pt x="712700" y="424495"/>
                  </a:lnTo>
                  <a:lnTo>
                    <a:pt x="746730" y="388584"/>
                  </a:lnTo>
                  <a:lnTo>
                    <a:pt x="762081" y="352406"/>
                  </a:lnTo>
                  <a:lnTo>
                    <a:pt x="770669" y="310867"/>
                  </a:lnTo>
                  <a:lnTo>
                    <a:pt x="771421" y="289160"/>
                  </a:lnTo>
                  <a:lnTo>
                    <a:pt x="770669" y="267185"/>
                  </a:lnTo>
                  <a:lnTo>
                    <a:pt x="762081" y="225647"/>
                  </a:lnTo>
                  <a:lnTo>
                    <a:pt x="746730" y="189468"/>
                  </a:lnTo>
                  <a:lnTo>
                    <a:pt x="712700" y="153557"/>
                  </a:lnTo>
                  <a:lnTo>
                    <a:pt x="671692" y="144982"/>
                  </a:lnTo>
                  <a:lnTo>
                    <a:pt x="658488" y="149806"/>
                  </a:lnTo>
                  <a:lnTo>
                    <a:pt x="648075" y="122203"/>
                  </a:lnTo>
                  <a:lnTo>
                    <a:pt x="621452" y="75787"/>
                  </a:lnTo>
                  <a:lnTo>
                    <a:pt x="590106" y="38804"/>
                  </a:lnTo>
                  <a:lnTo>
                    <a:pt x="553929" y="13399"/>
                  </a:lnTo>
                  <a:lnTo>
                    <a:pt x="514960" y="2143"/>
                  </a:lnTo>
                  <a:lnTo>
                    <a:pt x="495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4973553" y="4049038"/>
              <a:ext cx="771525" cy="578485"/>
            </a:xfrm>
            <a:custGeom>
              <a:avLst/>
              <a:gdLst/>
              <a:ahLst/>
              <a:cxnLst/>
              <a:rect l="l" t="t" r="r" b="b"/>
              <a:pathLst>
                <a:path w="771525" h="578485">
                  <a:moveTo>
                    <a:pt x="113147" y="428246"/>
                  </a:moveTo>
                  <a:lnTo>
                    <a:pt x="136013" y="480504"/>
                  </a:lnTo>
                  <a:lnTo>
                    <a:pt x="165427" y="522043"/>
                  </a:lnTo>
                  <a:lnTo>
                    <a:pt x="199564" y="553398"/>
                  </a:lnTo>
                  <a:lnTo>
                    <a:pt x="237674" y="572157"/>
                  </a:lnTo>
                  <a:lnTo>
                    <a:pt x="276535" y="578053"/>
                  </a:lnTo>
                  <a:lnTo>
                    <a:pt x="296394" y="575105"/>
                  </a:lnTo>
                  <a:lnTo>
                    <a:pt x="334504" y="560097"/>
                  </a:lnTo>
                  <a:lnTo>
                    <a:pt x="369608" y="532494"/>
                  </a:lnTo>
                  <a:lnTo>
                    <a:pt x="385710" y="514539"/>
                  </a:lnTo>
                  <a:lnTo>
                    <a:pt x="402027" y="532494"/>
                  </a:lnTo>
                  <a:lnTo>
                    <a:pt x="437238" y="560097"/>
                  </a:lnTo>
                  <a:lnTo>
                    <a:pt x="475026" y="575105"/>
                  </a:lnTo>
                  <a:lnTo>
                    <a:pt x="495100" y="578053"/>
                  </a:lnTo>
                  <a:lnTo>
                    <a:pt x="514960" y="576981"/>
                  </a:lnTo>
                  <a:lnTo>
                    <a:pt x="553929" y="564653"/>
                  </a:lnTo>
                  <a:lnTo>
                    <a:pt x="590106" y="539194"/>
                  </a:lnTo>
                  <a:lnTo>
                    <a:pt x="621452" y="502212"/>
                  </a:lnTo>
                  <a:lnTo>
                    <a:pt x="648075" y="455849"/>
                  </a:lnTo>
                  <a:lnTo>
                    <a:pt x="658488" y="428246"/>
                  </a:lnTo>
                  <a:lnTo>
                    <a:pt x="671692" y="433070"/>
                  </a:lnTo>
                  <a:lnTo>
                    <a:pt x="712700" y="424495"/>
                  </a:lnTo>
                  <a:lnTo>
                    <a:pt x="746730" y="388584"/>
                  </a:lnTo>
                  <a:lnTo>
                    <a:pt x="762081" y="352406"/>
                  </a:lnTo>
                  <a:lnTo>
                    <a:pt x="770669" y="310867"/>
                  </a:lnTo>
                  <a:lnTo>
                    <a:pt x="771421" y="289160"/>
                  </a:lnTo>
                  <a:lnTo>
                    <a:pt x="770669" y="267185"/>
                  </a:lnTo>
                  <a:lnTo>
                    <a:pt x="762081" y="225647"/>
                  </a:lnTo>
                  <a:lnTo>
                    <a:pt x="746730" y="189468"/>
                  </a:lnTo>
                  <a:lnTo>
                    <a:pt x="712700" y="153557"/>
                  </a:lnTo>
                  <a:lnTo>
                    <a:pt x="671692" y="144982"/>
                  </a:lnTo>
                  <a:lnTo>
                    <a:pt x="658488" y="149806"/>
                  </a:lnTo>
                  <a:lnTo>
                    <a:pt x="648075" y="122203"/>
                  </a:lnTo>
                  <a:lnTo>
                    <a:pt x="621452" y="75787"/>
                  </a:lnTo>
                  <a:lnTo>
                    <a:pt x="590106" y="38804"/>
                  </a:lnTo>
                  <a:lnTo>
                    <a:pt x="553929" y="13399"/>
                  </a:lnTo>
                  <a:lnTo>
                    <a:pt x="514960" y="2143"/>
                  </a:lnTo>
                  <a:lnTo>
                    <a:pt x="495100" y="0"/>
                  </a:lnTo>
                  <a:lnTo>
                    <a:pt x="475026" y="2894"/>
                  </a:lnTo>
                  <a:lnTo>
                    <a:pt x="437238" y="18223"/>
                  </a:lnTo>
                  <a:lnTo>
                    <a:pt x="402027" y="45558"/>
                  </a:lnTo>
                  <a:lnTo>
                    <a:pt x="385710" y="63459"/>
                  </a:lnTo>
                  <a:lnTo>
                    <a:pt x="369608" y="45558"/>
                  </a:lnTo>
                  <a:lnTo>
                    <a:pt x="334504" y="18223"/>
                  </a:lnTo>
                  <a:lnTo>
                    <a:pt x="296394" y="2894"/>
                  </a:lnTo>
                  <a:lnTo>
                    <a:pt x="276535" y="0"/>
                  </a:lnTo>
                  <a:lnTo>
                    <a:pt x="256675" y="2143"/>
                  </a:lnTo>
                  <a:lnTo>
                    <a:pt x="217492" y="13399"/>
                  </a:lnTo>
                  <a:lnTo>
                    <a:pt x="181529" y="38804"/>
                  </a:lnTo>
                  <a:lnTo>
                    <a:pt x="150183" y="75787"/>
                  </a:lnTo>
                  <a:lnTo>
                    <a:pt x="123667" y="122203"/>
                  </a:lnTo>
                  <a:lnTo>
                    <a:pt x="113147" y="149806"/>
                  </a:lnTo>
                  <a:lnTo>
                    <a:pt x="99728" y="144982"/>
                  </a:lnTo>
                  <a:lnTo>
                    <a:pt x="58935" y="153557"/>
                  </a:lnTo>
                  <a:lnTo>
                    <a:pt x="24690" y="189468"/>
                  </a:lnTo>
                  <a:lnTo>
                    <a:pt x="9661" y="225647"/>
                  </a:lnTo>
                  <a:lnTo>
                    <a:pt x="1073" y="267185"/>
                  </a:lnTo>
                  <a:lnTo>
                    <a:pt x="0" y="289160"/>
                  </a:lnTo>
                  <a:lnTo>
                    <a:pt x="1073" y="310867"/>
                  </a:lnTo>
                  <a:lnTo>
                    <a:pt x="9661" y="352405"/>
                  </a:lnTo>
                  <a:lnTo>
                    <a:pt x="24690" y="388584"/>
                  </a:lnTo>
                  <a:lnTo>
                    <a:pt x="58935" y="424495"/>
                  </a:lnTo>
                  <a:lnTo>
                    <a:pt x="99728" y="433070"/>
                  </a:lnTo>
                  <a:lnTo>
                    <a:pt x="113147" y="428246"/>
                  </a:lnTo>
                  <a:close/>
                </a:path>
              </a:pathLst>
            </a:custGeom>
            <a:ln w="56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158840" y="4099420"/>
              <a:ext cx="760095" cy="635000"/>
            </a:xfrm>
            <a:custGeom>
              <a:avLst/>
              <a:gdLst/>
              <a:ahLst/>
              <a:cxnLst/>
              <a:rect l="l" t="t" r="r" b="b"/>
              <a:pathLst>
                <a:path w="760095" h="635000">
                  <a:moveTo>
                    <a:pt x="487479" y="0"/>
                  </a:moveTo>
                  <a:lnTo>
                    <a:pt x="449369" y="9326"/>
                  </a:lnTo>
                  <a:lnTo>
                    <a:pt x="413407" y="33230"/>
                  </a:lnTo>
                  <a:lnTo>
                    <a:pt x="380128" y="69945"/>
                  </a:lnTo>
                  <a:lnTo>
                    <a:pt x="363811" y="50114"/>
                  </a:lnTo>
                  <a:lnTo>
                    <a:pt x="329673" y="19831"/>
                  </a:lnTo>
                  <a:lnTo>
                    <a:pt x="291671" y="2679"/>
                  </a:lnTo>
                  <a:lnTo>
                    <a:pt x="272563" y="0"/>
                  </a:lnTo>
                  <a:lnTo>
                    <a:pt x="252703" y="1822"/>
                  </a:lnTo>
                  <a:lnTo>
                    <a:pt x="214593" y="15007"/>
                  </a:lnTo>
                  <a:lnTo>
                    <a:pt x="179490" y="42556"/>
                  </a:lnTo>
                  <a:lnTo>
                    <a:pt x="148358" y="83344"/>
                  </a:lnTo>
                  <a:lnTo>
                    <a:pt x="122594" y="134530"/>
                  </a:lnTo>
                  <a:lnTo>
                    <a:pt x="112181" y="163741"/>
                  </a:lnTo>
                  <a:lnTo>
                    <a:pt x="98762" y="159989"/>
                  </a:lnTo>
                  <a:lnTo>
                    <a:pt x="57969" y="168565"/>
                  </a:lnTo>
                  <a:lnTo>
                    <a:pt x="24690" y="208227"/>
                  </a:lnTo>
                  <a:lnTo>
                    <a:pt x="9446" y="248158"/>
                  </a:lnTo>
                  <a:lnTo>
                    <a:pt x="1073" y="293716"/>
                  </a:lnTo>
                  <a:lnTo>
                    <a:pt x="0" y="317299"/>
                  </a:lnTo>
                  <a:lnTo>
                    <a:pt x="1073" y="341954"/>
                  </a:lnTo>
                  <a:lnTo>
                    <a:pt x="9446" y="387512"/>
                  </a:lnTo>
                  <a:lnTo>
                    <a:pt x="24690" y="427175"/>
                  </a:lnTo>
                  <a:lnTo>
                    <a:pt x="57969" y="466837"/>
                  </a:lnTo>
                  <a:lnTo>
                    <a:pt x="84484" y="476485"/>
                  </a:lnTo>
                  <a:lnTo>
                    <a:pt x="98762" y="475413"/>
                  </a:lnTo>
                  <a:lnTo>
                    <a:pt x="112181" y="471661"/>
                  </a:lnTo>
                  <a:lnTo>
                    <a:pt x="122594" y="501140"/>
                  </a:lnTo>
                  <a:lnTo>
                    <a:pt x="148358" y="552326"/>
                  </a:lnTo>
                  <a:lnTo>
                    <a:pt x="179490" y="593060"/>
                  </a:lnTo>
                  <a:lnTo>
                    <a:pt x="214593" y="620395"/>
                  </a:lnTo>
                  <a:lnTo>
                    <a:pt x="252703" y="633794"/>
                  </a:lnTo>
                  <a:lnTo>
                    <a:pt x="272563" y="634598"/>
                  </a:lnTo>
                  <a:lnTo>
                    <a:pt x="291671" y="632722"/>
                  </a:lnTo>
                  <a:lnTo>
                    <a:pt x="329673" y="615571"/>
                  </a:lnTo>
                  <a:lnTo>
                    <a:pt x="363811" y="585288"/>
                  </a:lnTo>
                  <a:lnTo>
                    <a:pt x="380128" y="565457"/>
                  </a:lnTo>
                  <a:lnTo>
                    <a:pt x="396231" y="585288"/>
                  </a:lnTo>
                  <a:lnTo>
                    <a:pt x="430261" y="615571"/>
                  </a:lnTo>
                  <a:lnTo>
                    <a:pt x="468370" y="632722"/>
                  </a:lnTo>
                  <a:lnTo>
                    <a:pt x="487479" y="634598"/>
                  </a:lnTo>
                  <a:lnTo>
                    <a:pt x="507338" y="633794"/>
                  </a:lnTo>
                  <a:lnTo>
                    <a:pt x="545341" y="620395"/>
                  </a:lnTo>
                  <a:lnTo>
                    <a:pt x="580552" y="593060"/>
                  </a:lnTo>
                  <a:lnTo>
                    <a:pt x="611898" y="552326"/>
                  </a:lnTo>
                  <a:lnTo>
                    <a:pt x="637662" y="501140"/>
                  </a:lnTo>
                  <a:lnTo>
                    <a:pt x="647860" y="471661"/>
                  </a:lnTo>
                  <a:lnTo>
                    <a:pt x="661279" y="475413"/>
                  </a:lnTo>
                  <a:lnTo>
                    <a:pt x="702072" y="466837"/>
                  </a:lnTo>
                  <a:lnTo>
                    <a:pt x="735244" y="427175"/>
                  </a:lnTo>
                  <a:lnTo>
                    <a:pt x="750595" y="387512"/>
                  </a:lnTo>
                  <a:lnTo>
                    <a:pt x="759183" y="341954"/>
                  </a:lnTo>
                  <a:lnTo>
                    <a:pt x="759934" y="317299"/>
                  </a:lnTo>
                  <a:lnTo>
                    <a:pt x="759183" y="293716"/>
                  </a:lnTo>
                  <a:lnTo>
                    <a:pt x="750595" y="248158"/>
                  </a:lnTo>
                  <a:lnTo>
                    <a:pt x="735244" y="208227"/>
                  </a:lnTo>
                  <a:lnTo>
                    <a:pt x="702072" y="168565"/>
                  </a:lnTo>
                  <a:lnTo>
                    <a:pt x="675449" y="159185"/>
                  </a:lnTo>
                  <a:lnTo>
                    <a:pt x="661279" y="159989"/>
                  </a:lnTo>
                  <a:lnTo>
                    <a:pt x="647860" y="163741"/>
                  </a:lnTo>
                  <a:lnTo>
                    <a:pt x="637662" y="134530"/>
                  </a:lnTo>
                  <a:lnTo>
                    <a:pt x="611898" y="83344"/>
                  </a:lnTo>
                  <a:lnTo>
                    <a:pt x="580552" y="42556"/>
                  </a:lnTo>
                  <a:lnTo>
                    <a:pt x="545341" y="15007"/>
                  </a:lnTo>
                  <a:lnTo>
                    <a:pt x="507338" y="1822"/>
                  </a:lnTo>
                  <a:lnTo>
                    <a:pt x="487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5158840" y="4099420"/>
              <a:ext cx="760095" cy="635000"/>
            </a:xfrm>
            <a:custGeom>
              <a:avLst/>
              <a:gdLst/>
              <a:ahLst/>
              <a:cxnLst/>
              <a:rect l="l" t="t" r="r" b="b"/>
              <a:pathLst>
                <a:path w="760095" h="635000">
                  <a:moveTo>
                    <a:pt x="112181" y="471661"/>
                  </a:moveTo>
                  <a:lnTo>
                    <a:pt x="133866" y="527671"/>
                  </a:lnTo>
                  <a:lnTo>
                    <a:pt x="162636" y="574033"/>
                  </a:lnTo>
                  <a:lnTo>
                    <a:pt x="196666" y="608067"/>
                  </a:lnTo>
                  <a:lnTo>
                    <a:pt x="233702" y="628971"/>
                  </a:lnTo>
                  <a:lnTo>
                    <a:pt x="272563" y="634598"/>
                  </a:lnTo>
                  <a:lnTo>
                    <a:pt x="291671" y="632722"/>
                  </a:lnTo>
                  <a:lnTo>
                    <a:pt x="329673" y="615571"/>
                  </a:lnTo>
                  <a:lnTo>
                    <a:pt x="363811" y="585288"/>
                  </a:lnTo>
                  <a:lnTo>
                    <a:pt x="380128" y="565457"/>
                  </a:lnTo>
                  <a:lnTo>
                    <a:pt x="396231" y="585288"/>
                  </a:lnTo>
                  <a:lnTo>
                    <a:pt x="430261" y="615571"/>
                  </a:lnTo>
                  <a:lnTo>
                    <a:pt x="468370" y="632722"/>
                  </a:lnTo>
                  <a:lnTo>
                    <a:pt x="487479" y="634598"/>
                  </a:lnTo>
                  <a:lnTo>
                    <a:pt x="507338" y="633794"/>
                  </a:lnTo>
                  <a:lnTo>
                    <a:pt x="545341" y="620395"/>
                  </a:lnTo>
                  <a:lnTo>
                    <a:pt x="580552" y="593060"/>
                  </a:lnTo>
                  <a:lnTo>
                    <a:pt x="611898" y="552326"/>
                  </a:lnTo>
                  <a:lnTo>
                    <a:pt x="637662" y="501140"/>
                  </a:lnTo>
                  <a:lnTo>
                    <a:pt x="647860" y="471661"/>
                  </a:lnTo>
                  <a:lnTo>
                    <a:pt x="661279" y="475413"/>
                  </a:lnTo>
                  <a:lnTo>
                    <a:pt x="702072" y="466837"/>
                  </a:lnTo>
                  <a:lnTo>
                    <a:pt x="735244" y="427175"/>
                  </a:lnTo>
                  <a:lnTo>
                    <a:pt x="750595" y="387512"/>
                  </a:lnTo>
                  <a:lnTo>
                    <a:pt x="759183" y="341954"/>
                  </a:lnTo>
                  <a:lnTo>
                    <a:pt x="759934" y="317299"/>
                  </a:lnTo>
                  <a:lnTo>
                    <a:pt x="759183" y="293716"/>
                  </a:lnTo>
                  <a:lnTo>
                    <a:pt x="750595" y="248158"/>
                  </a:lnTo>
                  <a:lnTo>
                    <a:pt x="735244" y="208227"/>
                  </a:lnTo>
                  <a:lnTo>
                    <a:pt x="702072" y="168565"/>
                  </a:lnTo>
                  <a:lnTo>
                    <a:pt x="675449" y="159185"/>
                  </a:lnTo>
                  <a:lnTo>
                    <a:pt x="661279" y="159989"/>
                  </a:lnTo>
                  <a:lnTo>
                    <a:pt x="647860" y="163741"/>
                  </a:lnTo>
                  <a:lnTo>
                    <a:pt x="637662" y="134530"/>
                  </a:lnTo>
                  <a:lnTo>
                    <a:pt x="611898" y="83344"/>
                  </a:lnTo>
                  <a:lnTo>
                    <a:pt x="580552" y="42556"/>
                  </a:lnTo>
                  <a:lnTo>
                    <a:pt x="545341" y="15007"/>
                  </a:lnTo>
                  <a:lnTo>
                    <a:pt x="507338" y="1822"/>
                  </a:lnTo>
                  <a:lnTo>
                    <a:pt x="487479" y="0"/>
                  </a:lnTo>
                  <a:lnTo>
                    <a:pt x="468370" y="2679"/>
                  </a:lnTo>
                  <a:lnTo>
                    <a:pt x="430261" y="19831"/>
                  </a:lnTo>
                  <a:lnTo>
                    <a:pt x="396231" y="50114"/>
                  </a:lnTo>
                  <a:lnTo>
                    <a:pt x="380128" y="69945"/>
                  </a:lnTo>
                  <a:lnTo>
                    <a:pt x="363811" y="50114"/>
                  </a:lnTo>
                  <a:lnTo>
                    <a:pt x="329673" y="19831"/>
                  </a:lnTo>
                  <a:lnTo>
                    <a:pt x="291671" y="2679"/>
                  </a:lnTo>
                  <a:lnTo>
                    <a:pt x="272563" y="0"/>
                  </a:lnTo>
                  <a:lnTo>
                    <a:pt x="252703" y="1822"/>
                  </a:lnTo>
                  <a:lnTo>
                    <a:pt x="214593" y="15007"/>
                  </a:lnTo>
                  <a:lnTo>
                    <a:pt x="179490" y="42556"/>
                  </a:lnTo>
                  <a:lnTo>
                    <a:pt x="148358" y="83344"/>
                  </a:lnTo>
                  <a:lnTo>
                    <a:pt x="122594" y="134530"/>
                  </a:lnTo>
                  <a:lnTo>
                    <a:pt x="112181" y="163741"/>
                  </a:lnTo>
                  <a:lnTo>
                    <a:pt x="98762" y="159989"/>
                  </a:lnTo>
                  <a:lnTo>
                    <a:pt x="57969" y="168565"/>
                  </a:lnTo>
                  <a:lnTo>
                    <a:pt x="24690" y="208227"/>
                  </a:lnTo>
                  <a:lnTo>
                    <a:pt x="9446" y="248158"/>
                  </a:lnTo>
                  <a:lnTo>
                    <a:pt x="1073" y="293716"/>
                  </a:lnTo>
                  <a:lnTo>
                    <a:pt x="0" y="317299"/>
                  </a:lnTo>
                  <a:lnTo>
                    <a:pt x="1073" y="341954"/>
                  </a:lnTo>
                  <a:lnTo>
                    <a:pt x="9446" y="387512"/>
                  </a:lnTo>
                  <a:lnTo>
                    <a:pt x="24690" y="427175"/>
                  </a:lnTo>
                  <a:lnTo>
                    <a:pt x="57969" y="466837"/>
                  </a:lnTo>
                  <a:lnTo>
                    <a:pt x="84484" y="476485"/>
                  </a:lnTo>
                  <a:lnTo>
                    <a:pt x="98762" y="475413"/>
                  </a:lnTo>
                  <a:lnTo>
                    <a:pt x="112181" y="471661"/>
                  </a:lnTo>
                  <a:close/>
                </a:path>
              </a:pathLst>
            </a:custGeom>
            <a:ln w="56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4934584" y="4223499"/>
              <a:ext cx="849630" cy="480695"/>
            </a:xfrm>
            <a:custGeom>
              <a:avLst/>
              <a:gdLst/>
              <a:ahLst/>
              <a:cxnLst/>
              <a:rect l="l" t="t" r="r" b="b"/>
              <a:pathLst>
                <a:path w="849629" h="480695">
                  <a:moveTo>
                    <a:pt x="563375" y="0"/>
                  </a:moveTo>
                  <a:lnTo>
                    <a:pt x="513994" y="2679"/>
                  </a:lnTo>
                  <a:lnTo>
                    <a:pt x="466545" y="20903"/>
                  </a:lnTo>
                  <a:lnTo>
                    <a:pt x="424678" y="51989"/>
                  </a:lnTo>
                  <a:lnTo>
                    <a:pt x="404819" y="35106"/>
                  </a:lnTo>
                  <a:lnTo>
                    <a:pt x="359195" y="10451"/>
                  </a:lnTo>
                  <a:lnTo>
                    <a:pt x="310672" y="0"/>
                  </a:lnTo>
                  <a:lnTo>
                    <a:pt x="285981" y="0"/>
                  </a:lnTo>
                  <a:lnTo>
                    <a:pt x="261291" y="3751"/>
                  </a:lnTo>
                  <a:lnTo>
                    <a:pt x="213842" y="22779"/>
                  </a:lnTo>
                  <a:lnTo>
                    <a:pt x="171975" y="54937"/>
                  </a:lnTo>
                  <a:lnTo>
                    <a:pt x="138696" y="98352"/>
                  </a:lnTo>
                  <a:lnTo>
                    <a:pt x="125600" y="123007"/>
                  </a:lnTo>
                  <a:lnTo>
                    <a:pt x="109175" y="120327"/>
                  </a:lnTo>
                  <a:lnTo>
                    <a:pt x="59901" y="129706"/>
                  </a:lnTo>
                  <a:lnTo>
                    <a:pt x="22006" y="165617"/>
                  </a:lnTo>
                  <a:lnTo>
                    <a:pt x="5689" y="200724"/>
                  </a:lnTo>
                  <a:lnTo>
                    <a:pt x="0" y="239582"/>
                  </a:lnTo>
                  <a:lnTo>
                    <a:pt x="1932" y="259413"/>
                  </a:lnTo>
                  <a:lnTo>
                    <a:pt x="12345" y="297468"/>
                  </a:lnTo>
                  <a:lnTo>
                    <a:pt x="45624" y="340078"/>
                  </a:lnTo>
                  <a:lnTo>
                    <a:pt x="92321" y="359909"/>
                  </a:lnTo>
                  <a:lnTo>
                    <a:pt x="109175" y="359105"/>
                  </a:lnTo>
                  <a:lnTo>
                    <a:pt x="125600" y="356157"/>
                  </a:lnTo>
                  <a:lnTo>
                    <a:pt x="138696" y="381616"/>
                  </a:lnTo>
                  <a:lnTo>
                    <a:pt x="171975" y="424227"/>
                  </a:lnTo>
                  <a:lnTo>
                    <a:pt x="213842" y="456653"/>
                  </a:lnTo>
                  <a:lnTo>
                    <a:pt x="261291" y="475413"/>
                  </a:lnTo>
                  <a:lnTo>
                    <a:pt x="310672" y="480236"/>
                  </a:lnTo>
                  <a:lnTo>
                    <a:pt x="335363" y="476485"/>
                  </a:lnTo>
                  <a:lnTo>
                    <a:pt x="359195" y="468981"/>
                  </a:lnTo>
                  <a:lnTo>
                    <a:pt x="382812" y="458529"/>
                  </a:lnTo>
                  <a:lnTo>
                    <a:pt x="404819" y="444326"/>
                  </a:lnTo>
                  <a:lnTo>
                    <a:pt x="424678" y="427175"/>
                  </a:lnTo>
                  <a:lnTo>
                    <a:pt x="444753" y="444326"/>
                  </a:lnTo>
                  <a:lnTo>
                    <a:pt x="466545" y="458529"/>
                  </a:lnTo>
                  <a:lnTo>
                    <a:pt x="490377" y="468981"/>
                  </a:lnTo>
                  <a:lnTo>
                    <a:pt x="513994" y="476485"/>
                  </a:lnTo>
                  <a:lnTo>
                    <a:pt x="538685" y="480236"/>
                  </a:lnTo>
                  <a:lnTo>
                    <a:pt x="563375" y="479164"/>
                  </a:lnTo>
                  <a:lnTo>
                    <a:pt x="611898" y="467909"/>
                  </a:lnTo>
                  <a:lnTo>
                    <a:pt x="657522" y="442450"/>
                  </a:lnTo>
                  <a:lnTo>
                    <a:pt x="695631" y="404395"/>
                  </a:lnTo>
                  <a:lnTo>
                    <a:pt x="724079" y="356157"/>
                  </a:lnTo>
                  <a:lnTo>
                    <a:pt x="741148" y="359105"/>
                  </a:lnTo>
                  <a:lnTo>
                    <a:pt x="789456" y="349458"/>
                  </a:lnTo>
                  <a:lnTo>
                    <a:pt x="828639" y="313547"/>
                  </a:lnTo>
                  <a:lnTo>
                    <a:pt x="843668" y="278440"/>
                  </a:lnTo>
                  <a:lnTo>
                    <a:pt x="849250" y="239582"/>
                  </a:lnTo>
                  <a:lnTo>
                    <a:pt x="847425" y="219751"/>
                  </a:lnTo>
                  <a:lnTo>
                    <a:pt x="837012" y="181964"/>
                  </a:lnTo>
                  <a:lnTo>
                    <a:pt x="803733" y="139086"/>
                  </a:lnTo>
                  <a:lnTo>
                    <a:pt x="757251" y="119255"/>
                  </a:lnTo>
                  <a:lnTo>
                    <a:pt x="741148" y="120327"/>
                  </a:lnTo>
                  <a:lnTo>
                    <a:pt x="724079" y="123007"/>
                  </a:lnTo>
                  <a:lnTo>
                    <a:pt x="710660" y="98352"/>
                  </a:lnTo>
                  <a:lnTo>
                    <a:pt x="677382" y="54937"/>
                  </a:lnTo>
                  <a:lnTo>
                    <a:pt x="635730" y="22779"/>
                  </a:lnTo>
                  <a:lnTo>
                    <a:pt x="588066" y="3751"/>
                  </a:lnTo>
                  <a:lnTo>
                    <a:pt x="563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4934584" y="4223499"/>
              <a:ext cx="849630" cy="480695"/>
            </a:xfrm>
            <a:custGeom>
              <a:avLst/>
              <a:gdLst/>
              <a:ahLst/>
              <a:cxnLst/>
              <a:rect l="l" t="t" r="r" b="b"/>
              <a:pathLst>
                <a:path w="849629" h="480695">
                  <a:moveTo>
                    <a:pt x="125600" y="356157"/>
                  </a:moveTo>
                  <a:lnTo>
                    <a:pt x="154048" y="404395"/>
                  </a:lnTo>
                  <a:lnTo>
                    <a:pt x="192909" y="442450"/>
                  </a:lnTo>
                  <a:lnTo>
                    <a:pt x="237674" y="467909"/>
                  </a:lnTo>
                  <a:lnTo>
                    <a:pt x="285981" y="479164"/>
                  </a:lnTo>
                  <a:lnTo>
                    <a:pt x="310672" y="480236"/>
                  </a:lnTo>
                  <a:lnTo>
                    <a:pt x="335363" y="476485"/>
                  </a:lnTo>
                  <a:lnTo>
                    <a:pt x="359195" y="468981"/>
                  </a:lnTo>
                  <a:lnTo>
                    <a:pt x="382812" y="458529"/>
                  </a:lnTo>
                  <a:lnTo>
                    <a:pt x="404819" y="444326"/>
                  </a:lnTo>
                  <a:lnTo>
                    <a:pt x="424678" y="427175"/>
                  </a:lnTo>
                  <a:lnTo>
                    <a:pt x="444753" y="444326"/>
                  </a:lnTo>
                  <a:lnTo>
                    <a:pt x="466545" y="458529"/>
                  </a:lnTo>
                  <a:lnTo>
                    <a:pt x="490377" y="468981"/>
                  </a:lnTo>
                  <a:lnTo>
                    <a:pt x="513994" y="476485"/>
                  </a:lnTo>
                  <a:lnTo>
                    <a:pt x="538685" y="480236"/>
                  </a:lnTo>
                  <a:lnTo>
                    <a:pt x="563375" y="479164"/>
                  </a:lnTo>
                  <a:lnTo>
                    <a:pt x="611898" y="467909"/>
                  </a:lnTo>
                  <a:lnTo>
                    <a:pt x="657522" y="442450"/>
                  </a:lnTo>
                  <a:lnTo>
                    <a:pt x="695631" y="404395"/>
                  </a:lnTo>
                  <a:lnTo>
                    <a:pt x="724079" y="356157"/>
                  </a:lnTo>
                  <a:lnTo>
                    <a:pt x="741148" y="359105"/>
                  </a:lnTo>
                  <a:lnTo>
                    <a:pt x="789456" y="349458"/>
                  </a:lnTo>
                  <a:lnTo>
                    <a:pt x="828639" y="313547"/>
                  </a:lnTo>
                  <a:lnTo>
                    <a:pt x="843668" y="278440"/>
                  </a:lnTo>
                  <a:lnTo>
                    <a:pt x="849250" y="239582"/>
                  </a:lnTo>
                  <a:lnTo>
                    <a:pt x="847425" y="219751"/>
                  </a:lnTo>
                  <a:lnTo>
                    <a:pt x="837012" y="181964"/>
                  </a:lnTo>
                  <a:lnTo>
                    <a:pt x="803733" y="139086"/>
                  </a:lnTo>
                  <a:lnTo>
                    <a:pt x="757251" y="119255"/>
                  </a:lnTo>
                  <a:lnTo>
                    <a:pt x="741148" y="120327"/>
                  </a:lnTo>
                  <a:lnTo>
                    <a:pt x="724079" y="123007"/>
                  </a:lnTo>
                  <a:lnTo>
                    <a:pt x="710660" y="98352"/>
                  </a:lnTo>
                  <a:lnTo>
                    <a:pt x="677382" y="54937"/>
                  </a:lnTo>
                  <a:lnTo>
                    <a:pt x="635730" y="22779"/>
                  </a:lnTo>
                  <a:lnTo>
                    <a:pt x="588066" y="3751"/>
                  </a:lnTo>
                  <a:lnTo>
                    <a:pt x="538685" y="0"/>
                  </a:lnTo>
                  <a:lnTo>
                    <a:pt x="513994" y="2679"/>
                  </a:lnTo>
                  <a:lnTo>
                    <a:pt x="490377" y="10451"/>
                  </a:lnTo>
                  <a:lnTo>
                    <a:pt x="466545" y="20903"/>
                  </a:lnTo>
                  <a:lnTo>
                    <a:pt x="444753" y="35106"/>
                  </a:lnTo>
                  <a:lnTo>
                    <a:pt x="424678" y="51989"/>
                  </a:lnTo>
                  <a:lnTo>
                    <a:pt x="404819" y="35106"/>
                  </a:lnTo>
                  <a:lnTo>
                    <a:pt x="359195" y="10451"/>
                  </a:lnTo>
                  <a:lnTo>
                    <a:pt x="310672" y="0"/>
                  </a:lnTo>
                  <a:lnTo>
                    <a:pt x="285981" y="0"/>
                  </a:lnTo>
                  <a:lnTo>
                    <a:pt x="261291" y="3751"/>
                  </a:lnTo>
                  <a:lnTo>
                    <a:pt x="213842" y="22779"/>
                  </a:lnTo>
                  <a:lnTo>
                    <a:pt x="171975" y="54937"/>
                  </a:lnTo>
                  <a:lnTo>
                    <a:pt x="138696" y="98352"/>
                  </a:lnTo>
                  <a:lnTo>
                    <a:pt x="125600" y="123007"/>
                  </a:lnTo>
                  <a:lnTo>
                    <a:pt x="109175" y="120327"/>
                  </a:lnTo>
                  <a:lnTo>
                    <a:pt x="59901" y="129706"/>
                  </a:lnTo>
                  <a:lnTo>
                    <a:pt x="22006" y="165617"/>
                  </a:lnTo>
                  <a:lnTo>
                    <a:pt x="5689" y="200724"/>
                  </a:lnTo>
                  <a:lnTo>
                    <a:pt x="0" y="239582"/>
                  </a:lnTo>
                  <a:lnTo>
                    <a:pt x="1932" y="259413"/>
                  </a:lnTo>
                  <a:lnTo>
                    <a:pt x="12345" y="297468"/>
                  </a:lnTo>
                  <a:lnTo>
                    <a:pt x="45624" y="340078"/>
                  </a:lnTo>
                  <a:lnTo>
                    <a:pt x="92321" y="359909"/>
                  </a:lnTo>
                  <a:lnTo>
                    <a:pt x="109175" y="359105"/>
                  </a:lnTo>
                  <a:lnTo>
                    <a:pt x="125600" y="356157"/>
                  </a:lnTo>
                  <a:close/>
                </a:path>
              </a:pathLst>
            </a:custGeom>
            <a:ln w="5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001171" y="4088810"/>
            <a:ext cx="292664" cy="138094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1994">
              <a:spcBef>
                <a:spcPts val="113"/>
              </a:spcBef>
            </a:pPr>
            <a:r>
              <a:rPr sz="803" b="1" spc="-19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803" b="1" spc="28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803" b="1" spc="19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803" b="1" spc="14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803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510630" y="3291877"/>
            <a:ext cx="3372237" cy="1037519"/>
            <a:chOff x="4775961" y="3478793"/>
            <a:chExt cx="3570604" cy="1098550"/>
          </a:xfrm>
        </p:grpSpPr>
        <p:sp>
          <p:nvSpPr>
            <p:cNvPr id="34" name="object 34"/>
            <p:cNvSpPr/>
            <p:nvPr/>
          </p:nvSpPr>
          <p:spPr>
            <a:xfrm>
              <a:off x="4778819" y="3481704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5" h="213360">
                  <a:moveTo>
                    <a:pt x="213788" y="0"/>
                  </a:moveTo>
                  <a:lnTo>
                    <a:pt x="0" y="0"/>
                  </a:lnTo>
                  <a:lnTo>
                    <a:pt x="0" y="213051"/>
                  </a:lnTo>
                  <a:lnTo>
                    <a:pt x="213788" y="213051"/>
                  </a:lnTo>
                  <a:lnTo>
                    <a:pt x="213788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4778819" y="3481651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5" h="213360">
                  <a:moveTo>
                    <a:pt x="0" y="213105"/>
                  </a:moveTo>
                  <a:lnTo>
                    <a:pt x="213735" y="213105"/>
                  </a:lnTo>
                  <a:lnTo>
                    <a:pt x="213735" y="0"/>
                  </a:lnTo>
                  <a:lnTo>
                    <a:pt x="0" y="0"/>
                  </a:lnTo>
                  <a:lnTo>
                    <a:pt x="0" y="213105"/>
                  </a:lnTo>
                </a:path>
                <a:path w="213995" h="213360">
                  <a:moveTo>
                    <a:pt x="18249" y="53061"/>
                  </a:moveTo>
                  <a:lnTo>
                    <a:pt x="18249" y="19831"/>
                  </a:lnTo>
                  <a:lnTo>
                    <a:pt x="26515" y="13399"/>
                  </a:lnTo>
                  <a:lnTo>
                    <a:pt x="71280" y="13399"/>
                  </a:lnTo>
                  <a:lnTo>
                    <a:pt x="79868" y="19831"/>
                  </a:lnTo>
                  <a:lnTo>
                    <a:pt x="79868" y="53061"/>
                  </a:lnTo>
                  <a:lnTo>
                    <a:pt x="71280" y="66246"/>
                  </a:lnTo>
                  <a:lnTo>
                    <a:pt x="71280" y="145786"/>
                  </a:lnTo>
                  <a:lnTo>
                    <a:pt x="79868" y="160043"/>
                  </a:lnTo>
                  <a:lnTo>
                    <a:pt x="79868" y="193273"/>
                  </a:lnTo>
                  <a:lnTo>
                    <a:pt x="71280" y="199920"/>
                  </a:lnTo>
                  <a:lnTo>
                    <a:pt x="26515" y="199920"/>
                  </a:lnTo>
                  <a:lnTo>
                    <a:pt x="18249" y="193273"/>
                  </a:lnTo>
                  <a:lnTo>
                    <a:pt x="18249" y="160043"/>
                  </a:lnTo>
                  <a:lnTo>
                    <a:pt x="26515" y="145786"/>
                  </a:lnTo>
                  <a:lnTo>
                    <a:pt x="26515" y="66246"/>
                  </a:lnTo>
                  <a:lnTo>
                    <a:pt x="18249" y="53061"/>
                  </a:lnTo>
                </a:path>
              </a:pathLst>
            </a:custGeom>
            <a:ln w="5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4876711" y="3495052"/>
              <a:ext cx="98425" cy="66675"/>
            </a:xfrm>
            <a:custGeom>
              <a:avLst/>
              <a:gdLst/>
              <a:ahLst/>
              <a:cxnLst/>
              <a:rect l="l" t="t" r="r" b="b"/>
              <a:pathLst>
                <a:path w="98425" h="66675">
                  <a:moveTo>
                    <a:pt x="44767" y="0"/>
                  </a:moveTo>
                  <a:lnTo>
                    <a:pt x="0" y="0"/>
                  </a:lnTo>
                  <a:lnTo>
                    <a:pt x="0" y="66255"/>
                  </a:lnTo>
                  <a:lnTo>
                    <a:pt x="44767" y="66255"/>
                  </a:lnTo>
                  <a:lnTo>
                    <a:pt x="44767" y="0"/>
                  </a:lnTo>
                  <a:close/>
                </a:path>
                <a:path w="98425" h="66675">
                  <a:moveTo>
                    <a:pt x="97904" y="0"/>
                  </a:moveTo>
                  <a:lnTo>
                    <a:pt x="53035" y="0"/>
                  </a:lnTo>
                  <a:lnTo>
                    <a:pt x="53035" y="66255"/>
                  </a:lnTo>
                  <a:lnTo>
                    <a:pt x="97904" y="66255"/>
                  </a:lnTo>
                  <a:lnTo>
                    <a:pt x="97904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4876722" y="3495050"/>
              <a:ext cx="98425" cy="186690"/>
            </a:xfrm>
            <a:custGeom>
              <a:avLst/>
              <a:gdLst/>
              <a:ahLst/>
              <a:cxnLst/>
              <a:rect l="l" t="t" r="r" b="b"/>
              <a:pathLst>
                <a:path w="98425" h="186689">
                  <a:moveTo>
                    <a:pt x="0" y="66246"/>
                  </a:moveTo>
                  <a:lnTo>
                    <a:pt x="44765" y="66246"/>
                  </a:lnTo>
                  <a:lnTo>
                    <a:pt x="44765" y="0"/>
                  </a:lnTo>
                  <a:lnTo>
                    <a:pt x="0" y="0"/>
                  </a:lnTo>
                  <a:lnTo>
                    <a:pt x="0" y="66246"/>
                  </a:lnTo>
                </a:path>
                <a:path w="98425" h="186689">
                  <a:moveTo>
                    <a:pt x="53031" y="66246"/>
                  </a:moveTo>
                  <a:lnTo>
                    <a:pt x="97903" y="66246"/>
                  </a:lnTo>
                  <a:lnTo>
                    <a:pt x="97903" y="0"/>
                  </a:lnTo>
                  <a:lnTo>
                    <a:pt x="53031" y="0"/>
                  </a:lnTo>
                  <a:lnTo>
                    <a:pt x="53031" y="66246"/>
                  </a:lnTo>
                </a:path>
                <a:path w="98425" h="186689">
                  <a:moveTo>
                    <a:pt x="0" y="105909"/>
                  </a:moveTo>
                  <a:lnTo>
                    <a:pt x="97903" y="105909"/>
                  </a:lnTo>
                </a:path>
                <a:path w="98425" h="186689">
                  <a:moveTo>
                    <a:pt x="0" y="99477"/>
                  </a:moveTo>
                  <a:lnTo>
                    <a:pt x="97903" y="99477"/>
                  </a:lnTo>
                </a:path>
                <a:path w="98425" h="186689">
                  <a:moveTo>
                    <a:pt x="0" y="92724"/>
                  </a:moveTo>
                  <a:lnTo>
                    <a:pt x="97903" y="92724"/>
                  </a:lnTo>
                </a:path>
                <a:path w="98425" h="186689">
                  <a:moveTo>
                    <a:pt x="0" y="86078"/>
                  </a:moveTo>
                  <a:lnTo>
                    <a:pt x="97903" y="86078"/>
                  </a:lnTo>
                </a:path>
                <a:path w="98425" h="186689">
                  <a:moveTo>
                    <a:pt x="0" y="79324"/>
                  </a:moveTo>
                  <a:lnTo>
                    <a:pt x="97903" y="79324"/>
                  </a:lnTo>
                </a:path>
                <a:path w="98425" h="186689">
                  <a:moveTo>
                    <a:pt x="0" y="186520"/>
                  </a:moveTo>
                  <a:lnTo>
                    <a:pt x="97903" y="186520"/>
                  </a:lnTo>
                  <a:lnTo>
                    <a:pt x="97903" y="119308"/>
                  </a:lnTo>
                  <a:lnTo>
                    <a:pt x="0" y="119308"/>
                  </a:lnTo>
                  <a:lnTo>
                    <a:pt x="0" y="186520"/>
                  </a:lnTo>
                </a:path>
                <a:path w="98425" h="186689">
                  <a:moveTo>
                    <a:pt x="53031" y="16079"/>
                  </a:moveTo>
                  <a:lnTo>
                    <a:pt x="97903" y="16079"/>
                  </a:lnTo>
                </a:path>
                <a:path w="98425" h="186689">
                  <a:moveTo>
                    <a:pt x="53031" y="49095"/>
                  </a:moveTo>
                  <a:lnTo>
                    <a:pt x="97903" y="49095"/>
                  </a:lnTo>
                </a:path>
                <a:path w="98425" h="186689">
                  <a:moveTo>
                    <a:pt x="53031" y="33016"/>
                  </a:moveTo>
                  <a:lnTo>
                    <a:pt x="97903" y="33016"/>
                  </a:lnTo>
                </a:path>
                <a:path w="98425" h="186689">
                  <a:moveTo>
                    <a:pt x="0" y="16079"/>
                  </a:moveTo>
                  <a:lnTo>
                    <a:pt x="44765" y="16079"/>
                  </a:lnTo>
                </a:path>
                <a:path w="98425" h="186689">
                  <a:moveTo>
                    <a:pt x="0" y="49095"/>
                  </a:moveTo>
                  <a:lnTo>
                    <a:pt x="44765" y="49095"/>
                  </a:lnTo>
                </a:path>
                <a:path w="98425" h="186689">
                  <a:moveTo>
                    <a:pt x="0" y="33016"/>
                  </a:moveTo>
                  <a:lnTo>
                    <a:pt x="44765" y="33016"/>
                  </a:lnTo>
                </a:path>
                <a:path w="98425" h="186689">
                  <a:moveTo>
                    <a:pt x="0" y="169369"/>
                  </a:moveTo>
                  <a:lnTo>
                    <a:pt x="97903" y="169369"/>
                  </a:lnTo>
                </a:path>
                <a:path w="98425" h="186689">
                  <a:moveTo>
                    <a:pt x="0" y="152539"/>
                  </a:moveTo>
                  <a:lnTo>
                    <a:pt x="97903" y="152539"/>
                  </a:lnTo>
                </a:path>
                <a:path w="98425" h="186689">
                  <a:moveTo>
                    <a:pt x="0" y="136460"/>
                  </a:moveTo>
                  <a:lnTo>
                    <a:pt x="97903" y="136460"/>
                  </a:lnTo>
                </a:path>
                <a:path w="98425" h="186689">
                  <a:moveTo>
                    <a:pt x="65376" y="119308"/>
                  </a:moveTo>
                  <a:lnTo>
                    <a:pt x="65376" y="185448"/>
                  </a:lnTo>
                </a:path>
                <a:path w="98425" h="186689">
                  <a:moveTo>
                    <a:pt x="32097" y="119308"/>
                  </a:moveTo>
                  <a:lnTo>
                    <a:pt x="32097" y="1854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4885310" y="3693898"/>
              <a:ext cx="1282700" cy="870585"/>
            </a:xfrm>
            <a:custGeom>
              <a:avLst/>
              <a:gdLst/>
              <a:ahLst/>
              <a:cxnLst/>
              <a:rect l="l" t="t" r="r" b="b"/>
              <a:pathLst>
                <a:path w="1282700" h="870585">
                  <a:moveTo>
                    <a:pt x="0" y="0"/>
                  </a:moveTo>
                  <a:lnTo>
                    <a:pt x="361020" y="355139"/>
                  </a:lnTo>
                </a:path>
                <a:path w="1282700" h="870585">
                  <a:moveTo>
                    <a:pt x="1033464" y="722820"/>
                  </a:moveTo>
                  <a:lnTo>
                    <a:pt x="1282410" y="870483"/>
                  </a:lnTo>
                </a:path>
              </a:pathLst>
            </a:custGeom>
            <a:ln w="24661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5918775" y="3551864"/>
              <a:ext cx="855344" cy="766445"/>
            </a:xfrm>
            <a:custGeom>
              <a:avLst/>
              <a:gdLst/>
              <a:ahLst/>
              <a:cxnLst/>
              <a:rect l="l" t="t" r="r" b="b"/>
              <a:pathLst>
                <a:path w="855345" h="766445">
                  <a:moveTo>
                    <a:pt x="0" y="0"/>
                  </a:moveTo>
                  <a:lnTo>
                    <a:pt x="377444" y="766235"/>
                  </a:lnTo>
                </a:path>
                <a:path w="855345" h="766445">
                  <a:moveTo>
                    <a:pt x="855154" y="0"/>
                  </a:moveTo>
                  <a:lnTo>
                    <a:pt x="678455" y="737828"/>
                  </a:lnTo>
                </a:path>
              </a:pathLst>
            </a:custGeom>
            <a:ln w="9381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7557803" y="3587775"/>
              <a:ext cx="360045" cy="700405"/>
            </a:xfrm>
            <a:custGeom>
              <a:avLst/>
              <a:gdLst/>
              <a:ahLst/>
              <a:cxnLst/>
              <a:rect l="l" t="t" r="r" b="b"/>
              <a:pathLst>
                <a:path w="360045" h="700404">
                  <a:moveTo>
                    <a:pt x="0" y="0"/>
                  </a:moveTo>
                  <a:lnTo>
                    <a:pt x="359946" y="700041"/>
                  </a:lnTo>
                </a:path>
              </a:pathLst>
            </a:custGeom>
            <a:ln w="24671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8124829" y="3551864"/>
              <a:ext cx="217170" cy="723900"/>
            </a:xfrm>
            <a:custGeom>
              <a:avLst/>
              <a:gdLst/>
              <a:ahLst/>
              <a:cxnLst/>
              <a:rect l="l" t="t" r="r" b="b"/>
              <a:pathLst>
                <a:path w="217170" h="723900">
                  <a:moveTo>
                    <a:pt x="216740" y="0"/>
                  </a:moveTo>
                  <a:lnTo>
                    <a:pt x="0" y="723624"/>
                  </a:lnTo>
                </a:path>
              </a:pathLst>
            </a:custGeom>
            <a:ln w="9387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48903" y="3551933"/>
            <a:ext cx="238689" cy="138094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1994">
              <a:spcBef>
                <a:spcPts val="113"/>
              </a:spcBef>
            </a:pPr>
            <a:r>
              <a:rPr sz="803" b="1" spc="14" dirty="0">
                <a:latin typeface="Times New Roman"/>
                <a:cs typeface="Times New Roman"/>
              </a:rPr>
              <a:t>BS</a:t>
            </a:r>
            <a:r>
              <a:rPr sz="803" b="1" spc="-9" dirty="0">
                <a:latin typeface="Times New Roman"/>
                <a:cs typeface="Times New Roman"/>
              </a:rPr>
              <a:t> </a:t>
            </a:r>
            <a:r>
              <a:rPr sz="803" b="1" spc="9" dirty="0">
                <a:latin typeface="Times New Roman"/>
                <a:cs typeface="Times New Roman"/>
              </a:rPr>
              <a:t>1</a:t>
            </a:r>
            <a:endParaRPr sz="803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007614" y="3551933"/>
            <a:ext cx="238689" cy="138094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1994">
              <a:spcBef>
                <a:spcPts val="113"/>
              </a:spcBef>
            </a:pPr>
            <a:r>
              <a:rPr sz="803" b="1" spc="14" dirty="0">
                <a:latin typeface="Times New Roman"/>
                <a:cs typeface="Times New Roman"/>
              </a:rPr>
              <a:t>BS</a:t>
            </a:r>
            <a:r>
              <a:rPr sz="803" b="1" spc="-9" dirty="0">
                <a:latin typeface="Times New Roman"/>
                <a:cs typeface="Times New Roman"/>
              </a:rPr>
              <a:t> </a:t>
            </a:r>
            <a:r>
              <a:rPr sz="803" b="1" spc="9" dirty="0">
                <a:latin typeface="Times New Roman"/>
                <a:cs typeface="Times New Roman"/>
              </a:rPr>
              <a:t>2</a:t>
            </a:r>
            <a:endParaRPr sz="803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75470" y="4155882"/>
            <a:ext cx="279471" cy="138094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1994">
              <a:spcBef>
                <a:spcPts val="113"/>
              </a:spcBef>
            </a:pPr>
            <a:r>
              <a:rPr sz="803" spc="61" dirty="0">
                <a:latin typeface="Times New Roman"/>
                <a:cs typeface="Times New Roman"/>
              </a:rPr>
              <a:t>T</a:t>
            </a:r>
            <a:r>
              <a:rPr sz="803" spc="-33" dirty="0">
                <a:latin typeface="Times New Roman"/>
                <a:cs typeface="Times New Roman"/>
              </a:rPr>
              <a:t>r</a:t>
            </a:r>
            <a:r>
              <a:rPr sz="803" spc="-5" dirty="0">
                <a:latin typeface="Times New Roman"/>
                <a:cs typeface="Times New Roman"/>
              </a:rPr>
              <a:t>u</a:t>
            </a:r>
            <a:r>
              <a:rPr sz="803" spc="-9" dirty="0">
                <a:latin typeface="Times New Roman"/>
                <a:cs typeface="Times New Roman"/>
              </a:rPr>
              <a:t>n</a:t>
            </a:r>
            <a:r>
              <a:rPr sz="803" spc="9" dirty="0">
                <a:latin typeface="Times New Roman"/>
                <a:cs typeface="Times New Roman"/>
              </a:rPr>
              <a:t>k</a:t>
            </a:r>
            <a:endParaRPr sz="803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397600" y="4317155"/>
            <a:ext cx="909179" cy="0"/>
          </a:xfrm>
          <a:custGeom>
            <a:avLst/>
            <a:gdLst/>
            <a:ahLst/>
            <a:cxnLst/>
            <a:rect l="l" t="t" r="r" b="b"/>
            <a:pathLst>
              <a:path w="962659">
                <a:moveTo>
                  <a:pt x="0" y="0"/>
                </a:moveTo>
                <a:lnTo>
                  <a:pt x="962505" y="0"/>
                </a:lnTo>
              </a:path>
            </a:pathLst>
          </a:custGeom>
          <a:ln w="2464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700"/>
          </a:p>
        </p:txBody>
      </p:sp>
      <p:sp>
        <p:nvSpPr>
          <p:cNvPr id="46" name="object 46"/>
          <p:cNvSpPr txBox="1"/>
          <p:nvPr/>
        </p:nvSpPr>
        <p:spPr>
          <a:xfrm>
            <a:off x="6070699" y="4703612"/>
            <a:ext cx="1153866" cy="173843"/>
          </a:xfrm>
          <a:prstGeom prst="rect">
            <a:avLst/>
          </a:prstGeom>
        </p:spPr>
        <p:txBody>
          <a:bodyPr vert="horz" wrap="square" lIns="0" tIns="13793" rIns="0" bIns="0" rtlCol="0">
            <a:spAutoFit/>
          </a:bodyPr>
          <a:lstStyle/>
          <a:p>
            <a:pPr marL="11994">
              <a:spcBef>
                <a:spcPts val="108"/>
              </a:spcBef>
            </a:pPr>
            <a:r>
              <a:rPr sz="1039" b="1" spc="-33" dirty="0">
                <a:latin typeface="Times New Roman"/>
                <a:cs typeface="Times New Roman"/>
              </a:rPr>
              <a:t>(</a:t>
            </a:r>
            <a:r>
              <a:rPr sz="1039" b="1" spc="-99" dirty="0">
                <a:latin typeface="Times New Roman"/>
                <a:cs typeface="Times New Roman"/>
              </a:rPr>
              <a:t>b</a:t>
            </a:r>
            <a:r>
              <a:rPr sz="1039" b="1" spc="5" dirty="0">
                <a:latin typeface="Times New Roman"/>
                <a:cs typeface="Times New Roman"/>
              </a:rPr>
              <a:t>)</a:t>
            </a:r>
            <a:r>
              <a:rPr sz="1039" b="1" spc="-57" dirty="0">
                <a:latin typeface="Times New Roman"/>
                <a:cs typeface="Times New Roman"/>
              </a:rPr>
              <a:t> </a:t>
            </a:r>
            <a:r>
              <a:rPr sz="1039" b="1" spc="-38" dirty="0">
                <a:latin typeface="Times New Roman"/>
                <a:cs typeface="Times New Roman"/>
              </a:rPr>
              <a:t>A</a:t>
            </a:r>
            <a:r>
              <a:rPr sz="1039" b="1" spc="-33" dirty="0">
                <a:latin typeface="Times New Roman"/>
                <a:cs typeface="Times New Roman"/>
              </a:rPr>
              <a:t>f</a:t>
            </a:r>
            <a:r>
              <a:rPr sz="1039" b="1" spc="-24" dirty="0">
                <a:latin typeface="Times New Roman"/>
                <a:cs typeface="Times New Roman"/>
              </a:rPr>
              <a:t>t</a:t>
            </a:r>
            <a:r>
              <a:rPr sz="1039" b="1" spc="5" dirty="0">
                <a:latin typeface="Times New Roman"/>
                <a:cs typeface="Times New Roman"/>
              </a:rPr>
              <a:t>er</a:t>
            </a:r>
            <a:r>
              <a:rPr sz="1039" b="1" spc="-14" dirty="0">
                <a:latin typeface="Times New Roman"/>
                <a:cs typeface="Times New Roman"/>
              </a:rPr>
              <a:t> </a:t>
            </a:r>
            <a:r>
              <a:rPr sz="1039" b="1" spc="-33" dirty="0">
                <a:latin typeface="Times New Roman"/>
                <a:cs typeface="Times New Roman"/>
              </a:rPr>
              <a:t>t</a:t>
            </a:r>
            <a:r>
              <a:rPr sz="1039" b="1" spc="-14" dirty="0">
                <a:latin typeface="Times New Roman"/>
                <a:cs typeface="Times New Roman"/>
              </a:rPr>
              <a:t>h</a:t>
            </a:r>
            <a:r>
              <a:rPr sz="1039" b="1" spc="5" dirty="0">
                <a:latin typeface="Times New Roman"/>
                <a:cs typeface="Times New Roman"/>
              </a:rPr>
              <a:t>e</a:t>
            </a:r>
            <a:r>
              <a:rPr sz="1039" b="1" spc="-19" dirty="0">
                <a:latin typeface="Times New Roman"/>
                <a:cs typeface="Times New Roman"/>
              </a:rPr>
              <a:t> </a:t>
            </a:r>
            <a:r>
              <a:rPr sz="1039" b="1" spc="-90" dirty="0">
                <a:latin typeface="Times New Roman"/>
                <a:cs typeface="Times New Roman"/>
              </a:rPr>
              <a:t>H</a:t>
            </a:r>
            <a:r>
              <a:rPr sz="1039" b="1" spc="-47" dirty="0">
                <a:latin typeface="Times New Roman"/>
                <a:cs typeface="Times New Roman"/>
              </a:rPr>
              <a:t>a</a:t>
            </a:r>
            <a:r>
              <a:rPr sz="1039" b="1" spc="-24" dirty="0">
                <a:latin typeface="Times New Roman"/>
                <a:cs typeface="Times New Roman"/>
              </a:rPr>
              <a:t>n</a:t>
            </a:r>
            <a:r>
              <a:rPr sz="1039" b="1" spc="-99" dirty="0">
                <a:latin typeface="Times New Roman"/>
                <a:cs typeface="Times New Roman"/>
              </a:rPr>
              <a:t>d</a:t>
            </a:r>
            <a:r>
              <a:rPr sz="1039" b="1" spc="-47" dirty="0">
                <a:latin typeface="Times New Roman"/>
                <a:cs typeface="Times New Roman"/>
              </a:rPr>
              <a:t>o</a:t>
            </a:r>
            <a:r>
              <a:rPr sz="1039" b="1" spc="-33" dirty="0">
                <a:latin typeface="Times New Roman"/>
                <a:cs typeface="Times New Roman"/>
              </a:rPr>
              <a:t>f</a:t>
            </a:r>
            <a:r>
              <a:rPr sz="1039" b="1" spc="5" dirty="0">
                <a:latin typeface="Times New Roman"/>
                <a:cs typeface="Times New Roman"/>
              </a:rPr>
              <a:t>f</a:t>
            </a:r>
            <a:endParaRPr sz="1039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18266" y="4032669"/>
            <a:ext cx="572735" cy="569136"/>
          </a:xfrm>
          <a:custGeom>
            <a:avLst/>
            <a:gdLst/>
            <a:ahLst/>
            <a:cxnLst/>
            <a:rect l="l" t="t" r="r" b="b"/>
            <a:pathLst>
              <a:path w="606425" h="602614">
                <a:moveTo>
                  <a:pt x="319260" y="0"/>
                </a:moveTo>
                <a:lnTo>
                  <a:pt x="253454" y="3751"/>
                </a:lnTo>
                <a:lnTo>
                  <a:pt x="190976" y="20903"/>
                </a:lnTo>
                <a:lnTo>
                  <a:pt x="133114" y="51185"/>
                </a:lnTo>
                <a:lnTo>
                  <a:pt x="83411" y="93796"/>
                </a:lnTo>
                <a:lnTo>
                  <a:pt x="43691" y="146054"/>
                </a:lnTo>
                <a:lnTo>
                  <a:pt x="16102" y="204743"/>
                </a:lnTo>
                <a:lnTo>
                  <a:pt x="1932" y="269061"/>
                </a:lnTo>
                <a:lnTo>
                  <a:pt x="0" y="301220"/>
                </a:lnTo>
                <a:lnTo>
                  <a:pt x="1932" y="334450"/>
                </a:lnTo>
                <a:lnTo>
                  <a:pt x="16102" y="397964"/>
                </a:lnTo>
                <a:lnTo>
                  <a:pt x="43691" y="457725"/>
                </a:lnTo>
                <a:lnTo>
                  <a:pt x="83411" y="508911"/>
                </a:lnTo>
                <a:lnTo>
                  <a:pt x="133114" y="551522"/>
                </a:lnTo>
                <a:lnTo>
                  <a:pt x="190976" y="581804"/>
                </a:lnTo>
                <a:lnTo>
                  <a:pt x="253454" y="599760"/>
                </a:lnTo>
                <a:lnTo>
                  <a:pt x="319260" y="602440"/>
                </a:lnTo>
                <a:lnTo>
                  <a:pt x="352539" y="599760"/>
                </a:lnTo>
                <a:lnTo>
                  <a:pt x="415232" y="581804"/>
                </a:lnTo>
                <a:lnTo>
                  <a:pt x="473201" y="551522"/>
                </a:lnTo>
                <a:lnTo>
                  <a:pt x="522582" y="508911"/>
                </a:lnTo>
                <a:lnTo>
                  <a:pt x="562302" y="457725"/>
                </a:lnTo>
                <a:lnTo>
                  <a:pt x="589891" y="397964"/>
                </a:lnTo>
                <a:lnTo>
                  <a:pt x="604061" y="334450"/>
                </a:lnTo>
                <a:lnTo>
                  <a:pt x="605994" y="301220"/>
                </a:lnTo>
                <a:lnTo>
                  <a:pt x="604061" y="269061"/>
                </a:lnTo>
                <a:lnTo>
                  <a:pt x="589891" y="204743"/>
                </a:lnTo>
                <a:lnTo>
                  <a:pt x="562302" y="146054"/>
                </a:lnTo>
                <a:lnTo>
                  <a:pt x="522582" y="93796"/>
                </a:lnTo>
                <a:lnTo>
                  <a:pt x="473201" y="51185"/>
                </a:lnTo>
                <a:lnTo>
                  <a:pt x="415232" y="20903"/>
                </a:lnTo>
                <a:lnTo>
                  <a:pt x="352539" y="3751"/>
                </a:lnTo>
                <a:lnTo>
                  <a:pt x="31926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 sz="1700"/>
          </a:p>
        </p:txBody>
      </p:sp>
      <p:sp>
        <p:nvSpPr>
          <p:cNvPr id="48" name="object 48"/>
          <p:cNvSpPr txBox="1"/>
          <p:nvPr/>
        </p:nvSpPr>
        <p:spPr>
          <a:xfrm>
            <a:off x="1675790" y="4169296"/>
            <a:ext cx="252483" cy="256253"/>
          </a:xfrm>
          <a:prstGeom prst="rect">
            <a:avLst/>
          </a:prstGeom>
        </p:spPr>
        <p:txBody>
          <a:bodyPr vert="horz" wrap="square" lIns="0" tIns="11395" rIns="0" bIns="0" rtlCol="0">
            <a:spAutoFit/>
          </a:bodyPr>
          <a:lstStyle/>
          <a:p>
            <a:pPr marL="90554" marR="4798" indent="-79160">
              <a:lnSpc>
                <a:spcPct val="102400"/>
              </a:lnSpc>
              <a:spcBef>
                <a:spcPts val="90"/>
              </a:spcBef>
            </a:pPr>
            <a:r>
              <a:rPr sz="803" b="1" spc="-42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803" b="1" spc="28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803" b="1" spc="5" dirty="0">
                <a:solidFill>
                  <a:srgbClr val="FFFFFF"/>
                </a:solidFill>
                <a:latin typeface="Times New Roman"/>
                <a:cs typeface="Times New Roman"/>
              </a:rPr>
              <a:t>C  </a:t>
            </a:r>
            <a:r>
              <a:rPr sz="803" b="1" spc="1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803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998815" y="4032669"/>
            <a:ext cx="572735" cy="569136"/>
          </a:xfrm>
          <a:custGeom>
            <a:avLst/>
            <a:gdLst/>
            <a:ahLst/>
            <a:cxnLst/>
            <a:rect l="l" t="t" r="r" b="b"/>
            <a:pathLst>
              <a:path w="606425" h="602614">
                <a:moveTo>
                  <a:pt x="319153" y="0"/>
                </a:moveTo>
                <a:lnTo>
                  <a:pt x="254528" y="3751"/>
                </a:lnTo>
                <a:lnTo>
                  <a:pt x="190976" y="20903"/>
                </a:lnTo>
                <a:lnTo>
                  <a:pt x="133007" y="51185"/>
                </a:lnTo>
                <a:lnTo>
                  <a:pt x="83411" y="93796"/>
                </a:lnTo>
                <a:lnTo>
                  <a:pt x="43691" y="146054"/>
                </a:lnTo>
                <a:lnTo>
                  <a:pt x="16102" y="204743"/>
                </a:lnTo>
                <a:lnTo>
                  <a:pt x="1824" y="269061"/>
                </a:lnTo>
                <a:lnTo>
                  <a:pt x="0" y="301220"/>
                </a:lnTo>
                <a:lnTo>
                  <a:pt x="1824" y="334450"/>
                </a:lnTo>
                <a:lnTo>
                  <a:pt x="16102" y="397964"/>
                </a:lnTo>
                <a:lnTo>
                  <a:pt x="43691" y="457725"/>
                </a:lnTo>
                <a:lnTo>
                  <a:pt x="83411" y="508911"/>
                </a:lnTo>
                <a:lnTo>
                  <a:pt x="133007" y="551522"/>
                </a:lnTo>
                <a:lnTo>
                  <a:pt x="190976" y="581804"/>
                </a:lnTo>
                <a:lnTo>
                  <a:pt x="254528" y="599760"/>
                </a:lnTo>
                <a:lnTo>
                  <a:pt x="319153" y="602440"/>
                </a:lnTo>
                <a:lnTo>
                  <a:pt x="352432" y="599760"/>
                </a:lnTo>
                <a:lnTo>
                  <a:pt x="415017" y="581804"/>
                </a:lnTo>
                <a:lnTo>
                  <a:pt x="473201" y="551522"/>
                </a:lnTo>
                <a:lnTo>
                  <a:pt x="523334" y="508911"/>
                </a:lnTo>
                <a:lnTo>
                  <a:pt x="562195" y="457725"/>
                </a:lnTo>
                <a:lnTo>
                  <a:pt x="589891" y="397964"/>
                </a:lnTo>
                <a:lnTo>
                  <a:pt x="604061" y="334450"/>
                </a:lnTo>
                <a:lnTo>
                  <a:pt x="605994" y="301220"/>
                </a:lnTo>
                <a:lnTo>
                  <a:pt x="604061" y="269061"/>
                </a:lnTo>
                <a:lnTo>
                  <a:pt x="589891" y="204743"/>
                </a:lnTo>
                <a:lnTo>
                  <a:pt x="562195" y="146054"/>
                </a:lnTo>
                <a:lnTo>
                  <a:pt x="523334" y="93796"/>
                </a:lnTo>
                <a:lnTo>
                  <a:pt x="473201" y="51185"/>
                </a:lnTo>
                <a:lnTo>
                  <a:pt x="415017" y="20903"/>
                </a:lnTo>
                <a:lnTo>
                  <a:pt x="352432" y="3751"/>
                </a:lnTo>
                <a:lnTo>
                  <a:pt x="319153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 sz="1700"/>
          </a:p>
        </p:txBody>
      </p:sp>
      <p:sp>
        <p:nvSpPr>
          <p:cNvPr id="50" name="object 50"/>
          <p:cNvSpPr txBox="1"/>
          <p:nvPr/>
        </p:nvSpPr>
        <p:spPr>
          <a:xfrm>
            <a:off x="3156340" y="4169296"/>
            <a:ext cx="252483" cy="256253"/>
          </a:xfrm>
          <a:prstGeom prst="rect">
            <a:avLst/>
          </a:prstGeom>
        </p:spPr>
        <p:txBody>
          <a:bodyPr vert="horz" wrap="square" lIns="0" tIns="11395" rIns="0" bIns="0" rtlCol="0">
            <a:spAutoFit/>
          </a:bodyPr>
          <a:lstStyle/>
          <a:p>
            <a:pPr marL="92953" marR="4798" indent="-81558">
              <a:lnSpc>
                <a:spcPct val="102400"/>
              </a:lnSpc>
              <a:spcBef>
                <a:spcPts val="90"/>
              </a:spcBef>
            </a:pPr>
            <a:r>
              <a:rPr sz="803" b="1" spc="-42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803" b="1" spc="28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803" b="1" spc="5" dirty="0">
                <a:solidFill>
                  <a:srgbClr val="FFFFFF"/>
                </a:solidFill>
                <a:latin typeface="Times New Roman"/>
                <a:cs typeface="Times New Roman"/>
              </a:rPr>
              <a:t>C  </a:t>
            </a:r>
            <a:r>
              <a:rPr sz="803" b="1" spc="14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803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50715" y="2983261"/>
            <a:ext cx="3827427" cy="1496907"/>
            <a:chOff x="371345" y="3152024"/>
            <a:chExt cx="4052570" cy="1584960"/>
          </a:xfrm>
        </p:grpSpPr>
        <p:sp>
          <p:nvSpPr>
            <p:cNvPr id="52" name="object 52"/>
            <p:cNvSpPr/>
            <p:nvPr/>
          </p:nvSpPr>
          <p:spPr>
            <a:xfrm>
              <a:off x="717284" y="3268653"/>
              <a:ext cx="3705860" cy="496570"/>
            </a:xfrm>
            <a:custGeom>
              <a:avLst/>
              <a:gdLst/>
              <a:ahLst/>
              <a:cxnLst/>
              <a:rect l="l" t="t" r="r" b="b"/>
              <a:pathLst>
                <a:path w="3705860" h="496570">
                  <a:moveTo>
                    <a:pt x="0" y="248158"/>
                  </a:moveTo>
                  <a:lnTo>
                    <a:pt x="7514" y="210103"/>
                  </a:lnTo>
                  <a:lnTo>
                    <a:pt x="29510" y="173335"/>
                  </a:lnTo>
                  <a:lnTo>
                    <a:pt x="66525" y="137210"/>
                  </a:lnTo>
                  <a:lnTo>
                    <a:pt x="116958" y="105051"/>
                  </a:lnTo>
                  <a:lnTo>
                    <a:pt x="178652" y="75572"/>
                  </a:lnTo>
                  <a:lnTo>
                    <a:pt x="214862" y="62387"/>
                  </a:lnTo>
                  <a:lnTo>
                    <a:pt x="252692" y="50060"/>
                  </a:lnTo>
                  <a:lnTo>
                    <a:pt x="292659" y="39662"/>
                  </a:lnTo>
                  <a:lnTo>
                    <a:pt x="334504" y="29157"/>
                  </a:lnTo>
                  <a:lnTo>
                    <a:pt x="378979" y="20581"/>
                  </a:lnTo>
                  <a:lnTo>
                    <a:pt x="424603" y="14149"/>
                  </a:lnTo>
                  <a:lnTo>
                    <a:pt x="471301" y="8575"/>
                  </a:lnTo>
                  <a:lnTo>
                    <a:pt x="518750" y="3751"/>
                  </a:lnTo>
                  <a:lnTo>
                    <a:pt x="567380" y="750"/>
                  </a:lnTo>
                  <a:lnTo>
                    <a:pt x="616654" y="0"/>
                  </a:lnTo>
                  <a:lnTo>
                    <a:pt x="666035" y="0"/>
                  </a:lnTo>
                  <a:lnTo>
                    <a:pt x="714557" y="750"/>
                  </a:lnTo>
                  <a:lnTo>
                    <a:pt x="762865" y="3751"/>
                  </a:lnTo>
                  <a:lnTo>
                    <a:pt x="811388" y="8575"/>
                  </a:lnTo>
                  <a:lnTo>
                    <a:pt x="857870" y="14149"/>
                  </a:lnTo>
                  <a:lnTo>
                    <a:pt x="903494" y="20581"/>
                  </a:lnTo>
                  <a:lnTo>
                    <a:pt x="947186" y="29157"/>
                  </a:lnTo>
                  <a:lnTo>
                    <a:pt x="990126" y="39662"/>
                  </a:lnTo>
                  <a:lnTo>
                    <a:pt x="1029739" y="50060"/>
                  </a:lnTo>
                  <a:lnTo>
                    <a:pt x="1067848" y="62387"/>
                  </a:lnTo>
                  <a:lnTo>
                    <a:pt x="1136338" y="90044"/>
                  </a:lnTo>
                  <a:lnTo>
                    <a:pt x="1192375" y="121131"/>
                  </a:lnTo>
                  <a:lnTo>
                    <a:pt x="1236066" y="155112"/>
                  </a:lnTo>
                  <a:lnTo>
                    <a:pt x="1265588" y="191344"/>
                  </a:lnTo>
                  <a:lnTo>
                    <a:pt x="1280617" y="229077"/>
                  </a:lnTo>
                  <a:lnTo>
                    <a:pt x="1282764" y="248158"/>
                  </a:lnTo>
                  <a:lnTo>
                    <a:pt x="1280617" y="267131"/>
                  </a:lnTo>
                  <a:lnTo>
                    <a:pt x="1265588" y="304971"/>
                  </a:lnTo>
                  <a:lnTo>
                    <a:pt x="1236066" y="340882"/>
                  </a:lnTo>
                  <a:lnTo>
                    <a:pt x="1192375" y="375185"/>
                  </a:lnTo>
                  <a:lnTo>
                    <a:pt x="1136338" y="406271"/>
                  </a:lnTo>
                  <a:lnTo>
                    <a:pt x="1067848" y="433821"/>
                  </a:lnTo>
                  <a:lnTo>
                    <a:pt x="1029739" y="446148"/>
                  </a:lnTo>
                  <a:lnTo>
                    <a:pt x="990126" y="456653"/>
                  </a:lnTo>
                  <a:lnTo>
                    <a:pt x="947186" y="465979"/>
                  </a:lnTo>
                  <a:lnTo>
                    <a:pt x="903494" y="474555"/>
                  </a:lnTo>
                  <a:lnTo>
                    <a:pt x="857870" y="482059"/>
                  </a:lnTo>
                  <a:lnTo>
                    <a:pt x="811388" y="487740"/>
                  </a:lnTo>
                  <a:lnTo>
                    <a:pt x="762865" y="492564"/>
                  </a:lnTo>
                  <a:lnTo>
                    <a:pt x="714557" y="495244"/>
                  </a:lnTo>
                  <a:lnTo>
                    <a:pt x="666035" y="496316"/>
                  </a:lnTo>
                  <a:lnTo>
                    <a:pt x="616654" y="496316"/>
                  </a:lnTo>
                  <a:lnTo>
                    <a:pt x="567380" y="495244"/>
                  </a:lnTo>
                  <a:lnTo>
                    <a:pt x="518750" y="492564"/>
                  </a:lnTo>
                  <a:lnTo>
                    <a:pt x="471301" y="487740"/>
                  </a:lnTo>
                  <a:lnTo>
                    <a:pt x="424603" y="482059"/>
                  </a:lnTo>
                  <a:lnTo>
                    <a:pt x="378979" y="474555"/>
                  </a:lnTo>
                  <a:lnTo>
                    <a:pt x="334504" y="465979"/>
                  </a:lnTo>
                  <a:lnTo>
                    <a:pt x="292659" y="456653"/>
                  </a:lnTo>
                  <a:lnTo>
                    <a:pt x="252692" y="446148"/>
                  </a:lnTo>
                  <a:lnTo>
                    <a:pt x="214862" y="433821"/>
                  </a:lnTo>
                  <a:lnTo>
                    <a:pt x="178652" y="420421"/>
                  </a:lnTo>
                  <a:lnTo>
                    <a:pt x="116958" y="391264"/>
                  </a:lnTo>
                  <a:lnTo>
                    <a:pt x="66525" y="358033"/>
                  </a:lnTo>
                  <a:lnTo>
                    <a:pt x="29510" y="322873"/>
                  </a:lnTo>
                  <a:lnTo>
                    <a:pt x="7514" y="285891"/>
                  </a:lnTo>
                  <a:lnTo>
                    <a:pt x="0" y="248158"/>
                  </a:lnTo>
                </a:path>
                <a:path w="3705860" h="496570">
                  <a:moveTo>
                    <a:pt x="1638953" y="248158"/>
                  </a:moveTo>
                  <a:lnTo>
                    <a:pt x="1646468" y="210103"/>
                  </a:lnTo>
                  <a:lnTo>
                    <a:pt x="1668260" y="173335"/>
                  </a:lnTo>
                  <a:lnTo>
                    <a:pt x="1705511" y="137210"/>
                  </a:lnTo>
                  <a:lnTo>
                    <a:pt x="1755643" y="105051"/>
                  </a:lnTo>
                  <a:lnTo>
                    <a:pt x="1817585" y="75573"/>
                  </a:lnTo>
                  <a:lnTo>
                    <a:pt x="1853547" y="62387"/>
                  </a:lnTo>
                  <a:lnTo>
                    <a:pt x="1891657" y="50060"/>
                  </a:lnTo>
                  <a:lnTo>
                    <a:pt x="1931591" y="39662"/>
                  </a:lnTo>
                  <a:lnTo>
                    <a:pt x="1973243" y="29157"/>
                  </a:lnTo>
                  <a:lnTo>
                    <a:pt x="2018008" y="20581"/>
                  </a:lnTo>
                  <a:lnTo>
                    <a:pt x="2063632" y="14149"/>
                  </a:lnTo>
                  <a:lnTo>
                    <a:pt x="2110008" y="8575"/>
                  </a:lnTo>
                  <a:lnTo>
                    <a:pt x="2157779" y="3751"/>
                  </a:lnTo>
                  <a:lnTo>
                    <a:pt x="2206086" y="750"/>
                  </a:lnTo>
                  <a:lnTo>
                    <a:pt x="2255360" y="0"/>
                  </a:lnTo>
                  <a:lnTo>
                    <a:pt x="2304742" y="0"/>
                  </a:lnTo>
                  <a:lnTo>
                    <a:pt x="2353264" y="750"/>
                  </a:lnTo>
                  <a:lnTo>
                    <a:pt x="2401894" y="3751"/>
                  </a:lnTo>
                  <a:lnTo>
                    <a:pt x="2450094" y="8575"/>
                  </a:lnTo>
                  <a:lnTo>
                    <a:pt x="2496792" y="14149"/>
                  </a:lnTo>
                  <a:lnTo>
                    <a:pt x="2542416" y="20581"/>
                  </a:lnTo>
                  <a:lnTo>
                    <a:pt x="2586108" y="29157"/>
                  </a:lnTo>
                  <a:lnTo>
                    <a:pt x="2628833" y="39662"/>
                  </a:lnTo>
                  <a:lnTo>
                    <a:pt x="2668768" y="50060"/>
                  </a:lnTo>
                  <a:lnTo>
                    <a:pt x="2706877" y="62387"/>
                  </a:lnTo>
                  <a:lnTo>
                    <a:pt x="2775259" y="90044"/>
                  </a:lnTo>
                  <a:lnTo>
                    <a:pt x="2831296" y="121131"/>
                  </a:lnTo>
                  <a:lnTo>
                    <a:pt x="2875095" y="155112"/>
                  </a:lnTo>
                  <a:lnTo>
                    <a:pt x="2904295" y="191344"/>
                  </a:lnTo>
                  <a:lnTo>
                    <a:pt x="2919539" y="229077"/>
                  </a:lnTo>
                  <a:lnTo>
                    <a:pt x="2921471" y="248158"/>
                  </a:lnTo>
                  <a:lnTo>
                    <a:pt x="2919539" y="267131"/>
                  </a:lnTo>
                  <a:lnTo>
                    <a:pt x="2904295" y="304971"/>
                  </a:lnTo>
                  <a:lnTo>
                    <a:pt x="2875095" y="340882"/>
                  </a:lnTo>
                  <a:lnTo>
                    <a:pt x="2831296" y="375185"/>
                  </a:lnTo>
                  <a:lnTo>
                    <a:pt x="2775259" y="406271"/>
                  </a:lnTo>
                  <a:lnTo>
                    <a:pt x="2706877" y="433821"/>
                  </a:lnTo>
                  <a:lnTo>
                    <a:pt x="2668768" y="446148"/>
                  </a:lnTo>
                  <a:lnTo>
                    <a:pt x="2628833" y="456653"/>
                  </a:lnTo>
                  <a:lnTo>
                    <a:pt x="2586108" y="465979"/>
                  </a:lnTo>
                  <a:lnTo>
                    <a:pt x="2542416" y="474555"/>
                  </a:lnTo>
                  <a:lnTo>
                    <a:pt x="2496792" y="482059"/>
                  </a:lnTo>
                  <a:lnTo>
                    <a:pt x="2450094" y="487740"/>
                  </a:lnTo>
                  <a:lnTo>
                    <a:pt x="2401894" y="492564"/>
                  </a:lnTo>
                  <a:lnTo>
                    <a:pt x="2353264" y="495244"/>
                  </a:lnTo>
                  <a:lnTo>
                    <a:pt x="2304742" y="496316"/>
                  </a:lnTo>
                  <a:lnTo>
                    <a:pt x="2255360" y="496316"/>
                  </a:lnTo>
                  <a:lnTo>
                    <a:pt x="2206086" y="495244"/>
                  </a:lnTo>
                  <a:lnTo>
                    <a:pt x="2157779" y="492564"/>
                  </a:lnTo>
                  <a:lnTo>
                    <a:pt x="2110008" y="487740"/>
                  </a:lnTo>
                  <a:lnTo>
                    <a:pt x="2063632" y="482059"/>
                  </a:lnTo>
                  <a:lnTo>
                    <a:pt x="2018008" y="474555"/>
                  </a:lnTo>
                  <a:lnTo>
                    <a:pt x="1973243" y="465979"/>
                  </a:lnTo>
                  <a:lnTo>
                    <a:pt x="1931591" y="456653"/>
                  </a:lnTo>
                  <a:lnTo>
                    <a:pt x="1891657" y="446148"/>
                  </a:lnTo>
                  <a:lnTo>
                    <a:pt x="1853547" y="433821"/>
                  </a:lnTo>
                  <a:lnTo>
                    <a:pt x="1817585" y="420421"/>
                  </a:lnTo>
                  <a:lnTo>
                    <a:pt x="1755643" y="391264"/>
                  </a:lnTo>
                  <a:lnTo>
                    <a:pt x="1705511" y="358033"/>
                  </a:lnTo>
                  <a:lnTo>
                    <a:pt x="1668260" y="322873"/>
                  </a:lnTo>
                  <a:lnTo>
                    <a:pt x="1646468" y="285891"/>
                  </a:lnTo>
                  <a:lnTo>
                    <a:pt x="1638953" y="248158"/>
                  </a:lnTo>
                </a:path>
                <a:path w="3705860" h="496570">
                  <a:moveTo>
                    <a:pt x="855187" y="248158"/>
                  </a:moveTo>
                  <a:lnTo>
                    <a:pt x="862701" y="210103"/>
                  </a:lnTo>
                  <a:lnTo>
                    <a:pt x="884708" y="173335"/>
                  </a:lnTo>
                  <a:lnTo>
                    <a:pt x="921637" y="137210"/>
                  </a:lnTo>
                  <a:lnTo>
                    <a:pt x="971877" y="105051"/>
                  </a:lnTo>
                  <a:lnTo>
                    <a:pt x="1033818" y="75572"/>
                  </a:lnTo>
                  <a:lnTo>
                    <a:pt x="1069780" y="62387"/>
                  </a:lnTo>
                  <a:lnTo>
                    <a:pt x="1107890" y="50060"/>
                  </a:lnTo>
                  <a:lnTo>
                    <a:pt x="1147824" y="39662"/>
                  </a:lnTo>
                  <a:lnTo>
                    <a:pt x="1189369" y="29157"/>
                  </a:lnTo>
                  <a:lnTo>
                    <a:pt x="1234242" y="20581"/>
                  </a:lnTo>
                  <a:lnTo>
                    <a:pt x="1279758" y="14149"/>
                  </a:lnTo>
                  <a:lnTo>
                    <a:pt x="1326241" y="8575"/>
                  </a:lnTo>
                  <a:lnTo>
                    <a:pt x="1373905" y="3751"/>
                  </a:lnTo>
                  <a:lnTo>
                    <a:pt x="1422212" y="750"/>
                  </a:lnTo>
                  <a:lnTo>
                    <a:pt x="1471594" y="0"/>
                  </a:lnTo>
                  <a:lnTo>
                    <a:pt x="1521190" y="0"/>
                  </a:lnTo>
                  <a:lnTo>
                    <a:pt x="1569497" y="750"/>
                  </a:lnTo>
                  <a:lnTo>
                    <a:pt x="1618020" y="3751"/>
                  </a:lnTo>
                  <a:lnTo>
                    <a:pt x="1666328" y="8575"/>
                  </a:lnTo>
                  <a:lnTo>
                    <a:pt x="1713025" y="14149"/>
                  </a:lnTo>
                  <a:lnTo>
                    <a:pt x="1758649" y="20581"/>
                  </a:lnTo>
                  <a:lnTo>
                    <a:pt x="1802341" y="29157"/>
                  </a:lnTo>
                  <a:lnTo>
                    <a:pt x="1844959" y="39662"/>
                  </a:lnTo>
                  <a:lnTo>
                    <a:pt x="1885001" y="50060"/>
                  </a:lnTo>
                  <a:lnTo>
                    <a:pt x="1923003" y="62387"/>
                  </a:lnTo>
                  <a:lnTo>
                    <a:pt x="1991493" y="90044"/>
                  </a:lnTo>
                  <a:lnTo>
                    <a:pt x="2047530" y="121131"/>
                  </a:lnTo>
                  <a:lnTo>
                    <a:pt x="2091221" y="155112"/>
                  </a:lnTo>
                  <a:lnTo>
                    <a:pt x="2120421" y="191344"/>
                  </a:lnTo>
                  <a:lnTo>
                    <a:pt x="2135772" y="229077"/>
                  </a:lnTo>
                  <a:lnTo>
                    <a:pt x="2137597" y="248158"/>
                  </a:lnTo>
                  <a:lnTo>
                    <a:pt x="2135772" y="267131"/>
                  </a:lnTo>
                  <a:lnTo>
                    <a:pt x="2120421" y="304971"/>
                  </a:lnTo>
                  <a:lnTo>
                    <a:pt x="2091221" y="340882"/>
                  </a:lnTo>
                  <a:lnTo>
                    <a:pt x="2047530" y="375185"/>
                  </a:lnTo>
                  <a:lnTo>
                    <a:pt x="1991493" y="406271"/>
                  </a:lnTo>
                  <a:lnTo>
                    <a:pt x="1923003" y="433821"/>
                  </a:lnTo>
                  <a:lnTo>
                    <a:pt x="1885001" y="446148"/>
                  </a:lnTo>
                  <a:lnTo>
                    <a:pt x="1844959" y="456653"/>
                  </a:lnTo>
                  <a:lnTo>
                    <a:pt x="1802341" y="465979"/>
                  </a:lnTo>
                  <a:lnTo>
                    <a:pt x="1758649" y="474555"/>
                  </a:lnTo>
                  <a:lnTo>
                    <a:pt x="1713025" y="482059"/>
                  </a:lnTo>
                  <a:lnTo>
                    <a:pt x="1666328" y="487740"/>
                  </a:lnTo>
                  <a:lnTo>
                    <a:pt x="1618020" y="492564"/>
                  </a:lnTo>
                  <a:lnTo>
                    <a:pt x="1569497" y="495244"/>
                  </a:lnTo>
                  <a:lnTo>
                    <a:pt x="1521190" y="496316"/>
                  </a:lnTo>
                  <a:lnTo>
                    <a:pt x="1471594" y="496316"/>
                  </a:lnTo>
                  <a:lnTo>
                    <a:pt x="1422212" y="495244"/>
                  </a:lnTo>
                  <a:lnTo>
                    <a:pt x="1373905" y="492564"/>
                  </a:lnTo>
                  <a:lnTo>
                    <a:pt x="1326241" y="487740"/>
                  </a:lnTo>
                  <a:lnTo>
                    <a:pt x="1279758" y="482059"/>
                  </a:lnTo>
                  <a:lnTo>
                    <a:pt x="1234242" y="474555"/>
                  </a:lnTo>
                  <a:lnTo>
                    <a:pt x="1189369" y="465979"/>
                  </a:lnTo>
                  <a:lnTo>
                    <a:pt x="1147824" y="456653"/>
                  </a:lnTo>
                  <a:lnTo>
                    <a:pt x="1107890" y="446148"/>
                  </a:lnTo>
                  <a:lnTo>
                    <a:pt x="1069780" y="433821"/>
                  </a:lnTo>
                  <a:lnTo>
                    <a:pt x="1033818" y="420421"/>
                  </a:lnTo>
                  <a:lnTo>
                    <a:pt x="971877" y="391264"/>
                  </a:lnTo>
                  <a:lnTo>
                    <a:pt x="921637" y="358033"/>
                  </a:lnTo>
                  <a:lnTo>
                    <a:pt x="884708" y="322873"/>
                  </a:lnTo>
                  <a:lnTo>
                    <a:pt x="862701" y="285891"/>
                  </a:lnTo>
                  <a:lnTo>
                    <a:pt x="855187" y="248158"/>
                  </a:lnTo>
                </a:path>
                <a:path w="3705860" h="496570">
                  <a:moveTo>
                    <a:pt x="2422827" y="248158"/>
                  </a:moveTo>
                  <a:lnTo>
                    <a:pt x="2430342" y="210103"/>
                  </a:lnTo>
                  <a:lnTo>
                    <a:pt x="2452027" y="173335"/>
                  </a:lnTo>
                  <a:lnTo>
                    <a:pt x="2489277" y="137210"/>
                  </a:lnTo>
                  <a:lnTo>
                    <a:pt x="2539517" y="105051"/>
                  </a:lnTo>
                  <a:lnTo>
                    <a:pt x="2602210" y="75573"/>
                  </a:lnTo>
                  <a:lnTo>
                    <a:pt x="2675423" y="50060"/>
                  </a:lnTo>
                  <a:lnTo>
                    <a:pt x="2715465" y="39662"/>
                  </a:lnTo>
                  <a:lnTo>
                    <a:pt x="2757010" y="29157"/>
                  </a:lnTo>
                  <a:lnTo>
                    <a:pt x="2801775" y="20581"/>
                  </a:lnTo>
                  <a:lnTo>
                    <a:pt x="2847399" y="14149"/>
                  </a:lnTo>
                  <a:lnTo>
                    <a:pt x="2893774" y="8575"/>
                  </a:lnTo>
                  <a:lnTo>
                    <a:pt x="2941331" y="3751"/>
                  </a:lnTo>
                  <a:lnTo>
                    <a:pt x="2989853" y="750"/>
                  </a:lnTo>
                  <a:lnTo>
                    <a:pt x="3039234" y="0"/>
                  </a:lnTo>
                  <a:lnTo>
                    <a:pt x="3088616" y="0"/>
                  </a:lnTo>
                  <a:lnTo>
                    <a:pt x="3137138" y="750"/>
                  </a:lnTo>
                  <a:lnTo>
                    <a:pt x="3185661" y="3751"/>
                  </a:lnTo>
                  <a:lnTo>
                    <a:pt x="3233968" y="8575"/>
                  </a:lnTo>
                  <a:lnTo>
                    <a:pt x="3280666" y="14149"/>
                  </a:lnTo>
                  <a:lnTo>
                    <a:pt x="3326183" y="20581"/>
                  </a:lnTo>
                  <a:lnTo>
                    <a:pt x="3369982" y="29157"/>
                  </a:lnTo>
                  <a:lnTo>
                    <a:pt x="3412600" y="39662"/>
                  </a:lnTo>
                  <a:lnTo>
                    <a:pt x="3452534" y="50060"/>
                  </a:lnTo>
                  <a:lnTo>
                    <a:pt x="3490644" y="62387"/>
                  </a:lnTo>
                  <a:lnTo>
                    <a:pt x="3559026" y="90044"/>
                  </a:lnTo>
                  <a:lnTo>
                    <a:pt x="3615170" y="121131"/>
                  </a:lnTo>
                  <a:lnTo>
                    <a:pt x="3658862" y="155112"/>
                  </a:lnTo>
                  <a:lnTo>
                    <a:pt x="3688061" y="191344"/>
                  </a:lnTo>
                  <a:lnTo>
                    <a:pt x="3703413" y="229077"/>
                  </a:lnTo>
                  <a:lnTo>
                    <a:pt x="3705238" y="248158"/>
                  </a:lnTo>
                  <a:lnTo>
                    <a:pt x="3703413" y="267131"/>
                  </a:lnTo>
                  <a:lnTo>
                    <a:pt x="3688061" y="304971"/>
                  </a:lnTo>
                  <a:lnTo>
                    <a:pt x="3658862" y="340882"/>
                  </a:lnTo>
                  <a:lnTo>
                    <a:pt x="3615170" y="375185"/>
                  </a:lnTo>
                  <a:lnTo>
                    <a:pt x="3559026" y="406271"/>
                  </a:lnTo>
                  <a:lnTo>
                    <a:pt x="3490644" y="433821"/>
                  </a:lnTo>
                  <a:lnTo>
                    <a:pt x="3452534" y="446148"/>
                  </a:lnTo>
                  <a:lnTo>
                    <a:pt x="3412600" y="456653"/>
                  </a:lnTo>
                  <a:lnTo>
                    <a:pt x="3369982" y="465979"/>
                  </a:lnTo>
                  <a:lnTo>
                    <a:pt x="3326183" y="474555"/>
                  </a:lnTo>
                  <a:lnTo>
                    <a:pt x="3280666" y="482059"/>
                  </a:lnTo>
                  <a:lnTo>
                    <a:pt x="3233968" y="487740"/>
                  </a:lnTo>
                  <a:lnTo>
                    <a:pt x="3185661" y="492564"/>
                  </a:lnTo>
                  <a:lnTo>
                    <a:pt x="3137138" y="495244"/>
                  </a:lnTo>
                  <a:lnTo>
                    <a:pt x="3088616" y="496316"/>
                  </a:lnTo>
                  <a:lnTo>
                    <a:pt x="3039234" y="496316"/>
                  </a:lnTo>
                  <a:lnTo>
                    <a:pt x="2989853" y="495244"/>
                  </a:lnTo>
                  <a:lnTo>
                    <a:pt x="2941331" y="492564"/>
                  </a:lnTo>
                  <a:lnTo>
                    <a:pt x="2893774" y="487740"/>
                  </a:lnTo>
                  <a:lnTo>
                    <a:pt x="2847399" y="482059"/>
                  </a:lnTo>
                  <a:lnTo>
                    <a:pt x="2801775" y="474555"/>
                  </a:lnTo>
                  <a:lnTo>
                    <a:pt x="2757010" y="465979"/>
                  </a:lnTo>
                  <a:lnTo>
                    <a:pt x="2715465" y="456653"/>
                  </a:lnTo>
                  <a:lnTo>
                    <a:pt x="2675423" y="446148"/>
                  </a:lnTo>
                  <a:lnTo>
                    <a:pt x="2637421" y="433821"/>
                  </a:lnTo>
                  <a:lnTo>
                    <a:pt x="2568931" y="406271"/>
                  </a:lnTo>
                  <a:lnTo>
                    <a:pt x="2512894" y="375185"/>
                  </a:lnTo>
                  <a:lnTo>
                    <a:pt x="2469203" y="340882"/>
                  </a:lnTo>
                  <a:lnTo>
                    <a:pt x="2439681" y="304971"/>
                  </a:lnTo>
                  <a:lnTo>
                    <a:pt x="2424652" y="267131"/>
                  </a:lnTo>
                  <a:lnTo>
                    <a:pt x="2422827" y="248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1269313" y="3196510"/>
              <a:ext cx="179070" cy="355600"/>
            </a:xfrm>
            <a:custGeom>
              <a:avLst/>
              <a:gdLst/>
              <a:ahLst/>
              <a:cxnLst/>
              <a:rect l="l" t="t" r="r" b="b"/>
              <a:pathLst>
                <a:path w="179069" h="355600">
                  <a:moveTo>
                    <a:pt x="89315" y="0"/>
                  </a:moveTo>
                  <a:lnTo>
                    <a:pt x="0" y="355353"/>
                  </a:lnTo>
                </a:path>
                <a:path w="179069" h="355600">
                  <a:moveTo>
                    <a:pt x="89315" y="0"/>
                  </a:moveTo>
                  <a:lnTo>
                    <a:pt x="178631" y="355353"/>
                  </a:lnTo>
                </a:path>
                <a:path w="179069" h="355600">
                  <a:moveTo>
                    <a:pt x="0" y="355353"/>
                  </a:moveTo>
                  <a:lnTo>
                    <a:pt x="178631" y="355353"/>
                  </a:lnTo>
                </a:path>
              </a:pathLst>
            </a:custGeom>
            <a:ln w="5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pic>
          <p:nvPicPr>
            <p:cNvPr id="54" name="object 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7772" y="3261014"/>
              <a:ext cx="161498" cy="251108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124253" y="3196510"/>
              <a:ext cx="179070" cy="355600"/>
            </a:xfrm>
            <a:custGeom>
              <a:avLst/>
              <a:gdLst/>
              <a:ahLst/>
              <a:cxnLst/>
              <a:rect l="l" t="t" r="r" b="b"/>
              <a:pathLst>
                <a:path w="179069" h="355600">
                  <a:moveTo>
                    <a:pt x="89315" y="0"/>
                  </a:moveTo>
                  <a:lnTo>
                    <a:pt x="0" y="355353"/>
                  </a:lnTo>
                </a:path>
                <a:path w="179069" h="355600">
                  <a:moveTo>
                    <a:pt x="89315" y="0"/>
                  </a:moveTo>
                  <a:lnTo>
                    <a:pt x="178631" y="355353"/>
                  </a:lnTo>
                </a:path>
                <a:path w="179069" h="355600">
                  <a:moveTo>
                    <a:pt x="0" y="355353"/>
                  </a:moveTo>
                  <a:lnTo>
                    <a:pt x="178631" y="355353"/>
                  </a:lnTo>
                </a:path>
              </a:pathLst>
            </a:custGeom>
            <a:ln w="5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pic>
          <p:nvPicPr>
            <p:cNvPr id="56" name="object 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2927" y="3261014"/>
              <a:ext cx="161498" cy="251108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926269" y="3232421"/>
              <a:ext cx="177800" cy="355600"/>
            </a:xfrm>
            <a:custGeom>
              <a:avLst/>
              <a:gdLst/>
              <a:ahLst/>
              <a:cxnLst/>
              <a:rect l="l" t="t" r="r" b="b"/>
              <a:pathLst>
                <a:path w="177800" h="355600">
                  <a:moveTo>
                    <a:pt x="89315" y="0"/>
                  </a:moveTo>
                  <a:lnTo>
                    <a:pt x="0" y="355353"/>
                  </a:lnTo>
                </a:path>
                <a:path w="177800" h="355600">
                  <a:moveTo>
                    <a:pt x="89315" y="0"/>
                  </a:moveTo>
                  <a:lnTo>
                    <a:pt x="177557" y="355353"/>
                  </a:lnTo>
                </a:path>
                <a:path w="177800" h="355600">
                  <a:moveTo>
                    <a:pt x="0" y="355353"/>
                  </a:moveTo>
                  <a:lnTo>
                    <a:pt x="177557" y="355353"/>
                  </a:lnTo>
                </a:path>
              </a:pathLst>
            </a:custGeom>
            <a:ln w="5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pic>
          <p:nvPicPr>
            <p:cNvPr id="58" name="object 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36658" y="3296070"/>
              <a:ext cx="156755" cy="250891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3710036" y="3196510"/>
              <a:ext cx="177800" cy="355600"/>
            </a:xfrm>
            <a:custGeom>
              <a:avLst/>
              <a:gdLst/>
              <a:ahLst/>
              <a:cxnLst/>
              <a:rect l="l" t="t" r="r" b="b"/>
              <a:pathLst>
                <a:path w="177800" h="355600">
                  <a:moveTo>
                    <a:pt x="89423" y="0"/>
                  </a:moveTo>
                  <a:lnTo>
                    <a:pt x="0" y="355353"/>
                  </a:lnTo>
                </a:path>
                <a:path w="177800" h="355600">
                  <a:moveTo>
                    <a:pt x="89423" y="0"/>
                  </a:moveTo>
                  <a:lnTo>
                    <a:pt x="177665" y="355353"/>
                  </a:lnTo>
                </a:path>
                <a:path w="177800" h="355600">
                  <a:moveTo>
                    <a:pt x="0" y="355353"/>
                  </a:moveTo>
                  <a:lnTo>
                    <a:pt x="177665" y="355353"/>
                  </a:lnTo>
                </a:path>
              </a:pathLst>
            </a:custGeom>
            <a:ln w="5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pic>
          <p:nvPicPr>
            <p:cNvPr id="60" name="object 6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17744" y="3261014"/>
              <a:ext cx="162249" cy="251108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2320061" y="3409616"/>
              <a:ext cx="535940" cy="0"/>
            </a:xfrm>
            <a:custGeom>
              <a:avLst/>
              <a:gdLst/>
              <a:ahLst/>
              <a:cxnLst/>
              <a:rect l="l" t="t" r="r" b="b"/>
              <a:pathLst>
                <a:path w="535939">
                  <a:moveTo>
                    <a:pt x="0" y="0"/>
                  </a:moveTo>
                  <a:lnTo>
                    <a:pt x="535894" y="0"/>
                  </a:lnTo>
                </a:path>
              </a:pathLst>
            </a:custGeom>
            <a:ln w="5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2849299" y="3384103"/>
              <a:ext cx="77470" cy="51435"/>
            </a:xfrm>
            <a:custGeom>
              <a:avLst/>
              <a:gdLst/>
              <a:ahLst/>
              <a:cxnLst/>
              <a:rect l="l" t="t" r="r" b="b"/>
              <a:pathLst>
                <a:path w="77469" h="51435">
                  <a:moveTo>
                    <a:pt x="0" y="0"/>
                  </a:moveTo>
                  <a:lnTo>
                    <a:pt x="0" y="51239"/>
                  </a:lnTo>
                  <a:lnTo>
                    <a:pt x="76970" y="25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2586183" y="3207766"/>
              <a:ext cx="110489" cy="175260"/>
            </a:xfrm>
            <a:custGeom>
              <a:avLst/>
              <a:gdLst/>
              <a:ahLst/>
              <a:cxnLst/>
              <a:rect l="l" t="t" r="r" b="b"/>
              <a:pathLst>
                <a:path w="110489" h="175260">
                  <a:moveTo>
                    <a:pt x="110249" y="0"/>
                  </a:moveTo>
                  <a:lnTo>
                    <a:pt x="0" y="0"/>
                  </a:lnTo>
                  <a:lnTo>
                    <a:pt x="0" y="175265"/>
                  </a:lnTo>
                  <a:lnTo>
                    <a:pt x="110249" y="175265"/>
                  </a:lnTo>
                  <a:lnTo>
                    <a:pt x="1102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2596596" y="3221165"/>
              <a:ext cx="88265" cy="52069"/>
            </a:xfrm>
            <a:custGeom>
              <a:avLst/>
              <a:gdLst/>
              <a:ahLst/>
              <a:cxnLst/>
              <a:rect l="l" t="t" r="r" b="b"/>
              <a:pathLst>
                <a:path w="88264" h="52070">
                  <a:moveTo>
                    <a:pt x="88251" y="0"/>
                  </a:moveTo>
                  <a:lnTo>
                    <a:pt x="0" y="0"/>
                  </a:lnTo>
                  <a:lnTo>
                    <a:pt x="0" y="51989"/>
                  </a:lnTo>
                  <a:lnTo>
                    <a:pt x="88251" y="51989"/>
                  </a:lnTo>
                  <a:lnTo>
                    <a:pt x="882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65" name="object 65"/>
            <p:cNvSpPr/>
            <p:nvPr/>
          </p:nvSpPr>
          <p:spPr>
            <a:xfrm>
              <a:off x="2596596" y="3221165"/>
              <a:ext cx="88265" cy="52069"/>
            </a:xfrm>
            <a:custGeom>
              <a:avLst/>
              <a:gdLst/>
              <a:ahLst/>
              <a:cxnLst/>
              <a:rect l="l" t="t" r="r" b="b"/>
              <a:pathLst>
                <a:path w="88264" h="52070">
                  <a:moveTo>
                    <a:pt x="0" y="51989"/>
                  </a:moveTo>
                  <a:lnTo>
                    <a:pt x="88251" y="51989"/>
                  </a:lnTo>
                  <a:lnTo>
                    <a:pt x="88251" y="0"/>
                  </a:lnTo>
                  <a:lnTo>
                    <a:pt x="0" y="0"/>
                  </a:lnTo>
                  <a:lnTo>
                    <a:pt x="0" y="519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2602285" y="3284679"/>
              <a:ext cx="77470" cy="88265"/>
            </a:xfrm>
            <a:custGeom>
              <a:avLst/>
              <a:gdLst/>
              <a:ahLst/>
              <a:cxnLst/>
              <a:rect l="l" t="t" r="r" b="b"/>
              <a:pathLst>
                <a:path w="77469" h="88264">
                  <a:moveTo>
                    <a:pt x="0" y="88168"/>
                  </a:moveTo>
                  <a:lnTo>
                    <a:pt x="76986" y="88168"/>
                  </a:lnTo>
                  <a:lnTo>
                    <a:pt x="76986" y="0"/>
                  </a:lnTo>
                  <a:lnTo>
                    <a:pt x="0" y="0"/>
                  </a:lnTo>
                  <a:lnTo>
                    <a:pt x="0" y="88168"/>
                  </a:lnTo>
                  <a:close/>
                </a:path>
                <a:path w="77469" h="88264">
                  <a:moveTo>
                    <a:pt x="0" y="21707"/>
                  </a:moveTo>
                  <a:lnTo>
                    <a:pt x="76970" y="21707"/>
                  </a:lnTo>
                </a:path>
                <a:path w="77469" h="88264">
                  <a:moveTo>
                    <a:pt x="0" y="43467"/>
                  </a:moveTo>
                  <a:lnTo>
                    <a:pt x="76970" y="43467"/>
                  </a:lnTo>
                </a:path>
                <a:path w="77469" h="88264">
                  <a:moveTo>
                    <a:pt x="0" y="65443"/>
                  </a:moveTo>
                  <a:lnTo>
                    <a:pt x="76970" y="65443"/>
                  </a:lnTo>
                </a:path>
                <a:path w="77469" h="88264">
                  <a:moveTo>
                    <a:pt x="21684" y="53"/>
                  </a:moveTo>
                  <a:lnTo>
                    <a:pt x="21684" y="88168"/>
                  </a:lnTo>
                </a:path>
                <a:path w="77469" h="88264">
                  <a:moveTo>
                    <a:pt x="49273" y="53"/>
                  </a:moveTo>
                  <a:lnTo>
                    <a:pt x="49273" y="88168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67" name="object 67"/>
            <p:cNvSpPr/>
            <p:nvPr/>
          </p:nvSpPr>
          <p:spPr>
            <a:xfrm>
              <a:off x="2591765" y="3152024"/>
              <a:ext cx="10795" cy="33655"/>
            </a:xfrm>
            <a:custGeom>
              <a:avLst/>
              <a:gdLst/>
              <a:ahLst/>
              <a:cxnLst/>
              <a:rect l="l" t="t" r="r" b="b"/>
              <a:pathLst>
                <a:path w="10794" h="33655">
                  <a:moveTo>
                    <a:pt x="10461" y="0"/>
                  </a:moveTo>
                  <a:lnTo>
                    <a:pt x="0" y="0"/>
                  </a:lnTo>
                  <a:lnTo>
                    <a:pt x="0" y="33230"/>
                  </a:lnTo>
                  <a:lnTo>
                    <a:pt x="10461" y="33230"/>
                  </a:lnTo>
                  <a:lnTo>
                    <a:pt x="104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2596596" y="3185255"/>
              <a:ext cx="0" cy="22860"/>
            </a:xfrm>
            <a:custGeom>
              <a:avLst/>
              <a:gdLst/>
              <a:ahLst/>
              <a:cxnLst/>
              <a:rect l="l" t="t" r="r" b="b"/>
              <a:pathLst>
                <a:path h="22860">
                  <a:moveTo>
                    <a:pt x="-8583" y="11255"/>
                  </a:moveTo>
                  <a:lnTo>
                    <a:pt x="8583" y="11255"/>
                  </a:lnTo>
                </a:path>
              </a:pathLst>
            </a:custGeom>
            <a:ln w="22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69" name="object 69"/>
            <p:cNvSpPr/>
            <p:nvPr/>
          </p:nvSpPr>
          <p:spPr>
            <a:xfrm>
              <a:off x="413364" y="4049038"/>
              <a:ext cx="771525" cy="578485"/>
            </a:xfrm>
            <a:custGeom>
              <a:avLst/>
              <a:gdLst/>
              <a:ahLst/>
              <a:cxnLst/>
              <a:rect l="l" t="t" r="r" b="b"/>
              <a:pathLst>
                <a:path w="771525" h="578485">
                  <a:moveTo>
                    <a:pt x="494907" y="0"/>
                  </a:moveTo>
                  <a:lnTo>
                    <a:pt x="456014" y="8575"/>
                  </a:lnTo>
                  <a:lnTo>
                    <a:pt x="419000" y="30550"/>
                  </a:lnTo>
                  <a:lnTo>
                    <a:pt x="385732" y="63459"/>
                  </a:lnTo>
                  <a:lnTo>
                    <a:pt x="369371" y="45558"/>
                  </a:lnTo>
                  <a:lnTo>
                    <a:pt x="334236" y="18223"/>
                  </a:lnTo>
                  <a:lnTo>
                    <a:pt x="295342" y="2894"/>
                  </a:lnTo>
                  <a:lnTo>
                    <a:pt x="276288" y="0"/>
                  </a:lnTo>
                  <a:lnTo>
                    <a:pt x="256439" y="2143"/>
                  </a:lnTo>
                  <a:lnTo>
                    <a:pt x="217545" y="13399"/>
                  </a:lnTo>
                  <a:lnTo>
                    <a:pt x="181336" y="38804"/>
                  </a:lnTo>
                  <a:lnTo>
                    <a:pt x="149947" y="75787"/>
                  </a:lnTo>
                  <a:lnTo>
                    <a:pt x="123388" y="122203"/>
                  </a:lnTo>
                  <a:lnTo>
                    <a:pt x="112932" y="149806"/>
                  </a:lnTo>
                  <a:lnTo>
                    <a:pt x="99782" y="144982"/>
                  </a:lnTo>
                  <a:lnTo>
                    <a:pt x="58742" y="153557"/>
                  </a:lnTo>
                  <a:lnTo>
                    <a:pt x="24679" y="189468"/>
                  </a:lnTo>
                  <a:lnTo>
                    <a:pt x="8588" y="225647"/>
                  </a:lnTo>
                  <a:lnTo>
                    <a:pt x="805" y="267185"/>
                  </a:lnTo>
                  <a:lnTo>
                    <a:pt x="0" y="289160"/>
                  </a:lnTo>
                  <a:lnTo>
                    <a:pt x="805" y="310867"/>
                  </a:lnTo>
                  <a:lnTo>
                    <a:pt x="8588" y="352405"/>
                  </a:lnTo>
                  <a:lnTo>
                    <a:pt x="24679" y="388584"/>
                  </a:lnTo>
                  <a:lnTo>
                    <a:pt x="58742" y="424495"/>
                  </a:lnTo>
                  <a:lnTo>
                    <a:pt x="99782" y="433070"/>
                  </a:lnTo>
                  <a:lnTo>
                    <a:pt x="112932" y="428246"/>
                  </a:lnTo>
                  <a:lnTo>
                    <a:pt x="123388" y="455849"/>
                  </a:lnTo>
                  <a:lnTo>
                    <a:pt x="149947" y="502212"/>
                  </a:lnTo>
                  <a:lnTo>
                    <a:pt x="181336" y="539194"/>
                  </a:lnTo>
                  <a:lnTo>
                    <a:pt x="217545" y="564653"/>
                  </a:lnTo>
                  <a:lnTo>
                    <a:pt x="256439" y="576981"/>
                  </a:lnTo>
                  <a:lnTo>
                    <a:pt x="276288" y="578053"/>
                  </a:lnTo>
                  <a:lnTo>
                    <a:pt x="295342" y="575105"/>
                  </a:lnTo>
                  <a:lnTo>
                    <a:pt x="334236" y="560097"/>
                  </a:lnTo>
                  <a:lnTo>
                    <a:pt x="369371" y="532494"/>
                  </a:lnTo>
                  <a:lnTo>
                    <a:pt x="385732" y="514539"/>
                  </a:lnTo>
                  <a:lnTo>
                    <a:pt x="401834" y="532494"/>
                  </a:lnTo>
                  <a:lnTo>
                    <a:pt x="436970" y="560097"/>
                  </a:lnTo>
                  <a:lnTo>
                    <a:pt x="475058" y="575105"/>
                  </a:lnTo>
                  <a:lnTo>
                    <a:pt x="494907" y="578053"/>
                  </a:lnTo>
                  <a:lnTo>
                    <a:pt x="514756" y="576981"/>
                  </a:lnTo>
                  <a:lnTo>
                    <a:pt x="552855" y="564653"/>
                  </a:lnTo>
                  <a:lnTo>
                    <a:pt x="589870" y="539194"/>
                  </a:lnTo>
                  <a:lnTo>
                    <a:pt x="621259" y="502212"/>
                  </a:lnTo>
                  <a:lnTo>
                    <a:pt x="647807" y="455849"/>
                  </a:lnTo>
                  <a:lnTo>
                    <a:pt x="658273" y="428246"/>
                  </a:lnTo>
                  <a:lnTo>
                    <a:pt x="671735" y="433070"/>
                  </a:lnTo>
                  <a:lnTo>
                    <a:pt x="712421" y="424495"/>
                  </a:lnTo>
                  <a:lnTo>
                    <a:pt x="746773" y="388584"/>
                  </a:lnTo>
                  <a:lnTo>
                    <a:pt x="761802" y="352406"/>
                  </a:lnTo>
                  <a:lnTo>
                    <a:pt x="770390" y="310867"/>
                  </a:lnTo>
                  <a:lnTo>
                    <a:pt x="771464" y="289160"/>
                  </a:lnTo>
                  <a:lnTo>
                    <a:pt x="770390" y="267185"/>
                  </a:lnTo>
                  <a:lnTo>
                    <a:pt x="761802" y="225647"/>
                  </a:lnTo>
                  <a:lnTo>
                    <a:pt x="746773" y="189468"/>
                  </a:lnTo>
                  <a:lnTo>
                    <a:pt x="712421" y="153557"/>
                  </a:lnTo>
                  <a:lnTo>
                    <a:pt x="671735" y="144982"/>
                  </a:lnTo>
                  <a:lnTo>
                    <a:pt x="658273" y="149806"/>
                  </a:lnTo>
                  <a:lnTo>
                    <a:pt x="647807" y="122203"/>
                  </a:lnTo>
                  <a:lnTo>
                    <a:pt x="621259" y="75787"/>
                  </a:lnTo>
                  <a:lnTo>
                    <a:pt x="589870" y="38804"/>
                  </a:lnTo>
                  <a:lnTo>
                    <a:pt x="552855" y="13399"/>
                  </a:lnTo>
                  <a:lnTo>
                    <a:pt x="514756" y="2143"/>
                  </a:lnTo>
                  <a:lnTo>
                    <a:pt x="4949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70" name="object 70"/>
            <p:cNvSpPr/>
            <p:nvPr/>
          </p:nvSpPr>
          <p:spPr>
            <a:xfrm>
              <a:off x="413364" y="4049038"/>
              <a:ext cx="771525" cy="578485"/>
            </a:xfrm>
            <a:custGeom>
              <a:avLst/>
              <a:gdLst/>
              <a:ahLst/>
              <a:cxnLst/>
              <a:rect l="l" t="t" r="r" b="b"/>
              <a:pathLst>
                <a:path w="771525" h="578485">
                  <a:moveTo>
                    <a:pt x="112932" y="428246"/>
                  </a:moveTo>
                  <a:lnTo>
                    <a:pt x="135734" y="480504"/>
                  </a:lnTo>
                  <a:lnTo>
                    <a:pt x="165234" y="522043"/>
                  </a:lnTo>
                  <a:lnTo>
                    <a:pt x="199307" y="553398"/>
                  </a:lnTo>
                  <a:lnTo>
                    <a:pt x="236589" y="572157"/>
                  </a:lnTo>
                  <a:lnTo>
                    <a:pt x="276288" y="578053"/>
                  </a:lnTo>
                  <a:lnTo>
                    <a:pt x="295342" y="575105"/>
                  </a:lnTo>
                  <a:lnTo>
                    <a:pt x="334236" y="560097"/>
                  </a:lnTo>
                  <a:lnTo>
                    <a:pt x="369371" y="532494"/>
                  </a:lnTo>
                  <a:lnTo>
                    <a:pt x="385732" y="514539"/>
                  </a:lnTo>
                  <a:lnTo>
                    <a:pt x="401834" y="532494"/>
                  </a:lnTo>
                  <a:lnTo>
                    <a:pt x="436970" y="560097"/>
                  </a:lnTo>
                  <a:lnTo>
                    <a:pt x="475058" y="575105"/>
                  </a:lnTo>
                  <a:lnTo>
                    <a:pt x="494907" y="578053"/>
                  </a:lnTo>
                  <a:lnTo>
                    <a:pt x="514756" y="576981"/>
                  </a:lnTo>
                  <a:lnTo>
                    <a:pt x="552855" y="564653"/>
                  </a:lnTo>
                  <a:lnTo>
                    <a:pt x="589870" y="539194"/>
                  </a:lnTo>
                  <a:lnTo>
                    <a:pt x="621259" y="502212"/>
                  </a:lnTo>
                  <a:lnTo>
                    <a:pt x="647807" y="455849"/>
                  </a:lnTo>
                  <a:lnTo>
                    <a:pt x="658273" y="428246"/>
                  </a:lnTo>
                  <a:lnTo>
                    <a:pt x="671735" y="433070"/>
                  </a:lnTo>
                  <a:lnTo>
                    <a:pt x="712421" y="424495"/>
                  </a:lnTo>
                  <a:lnTo>
                    <a:pt x="746773" y="388584"/>
                  </a:lnTo>
                  <a:lnTo>
                    <a:pt x="761802" y="352406"/>
                  </a:lnTo>
                  <a:lnTo>
                    <a:pt x="770390" y="310867"/>
                  </a:lnTo>
                  <a:lnTo>
                    <a:pt x="771464" y="289160"/>
                  </a:lnTo>
                  <a:lnTo>
                    <a:pt x="770390" y="267185"/>
                  </a:lnTo>
                  <a:lnTo>
                    <a:pt x="761802" y="225647"/>
                  </a:lnTo>
                  <a:lnTo>
                    <a:pt x="746773" y="189468"/>
                  </a:lnTo>
                  <a:lnTo>
                    <a:pt x="712421" y="153557"/>
                  </a:lnTo>
                  <a:lnTo>
                    <a:pt x="671735" y="144982"/>
                  </a:lnTo>
                  <a:lnTo>
                    <a:pt x="658273" y="149806"/>
                  </a:lnTo>
                  <a:lnTo>
                    <a:pt x="647807" y="122203"/>
                  </a:lnTo>
                  <a:lnTo>
                    <a:pt x="621259" y="75787"/>
                  </a:lnTo>
                  <a:lnTo>
                    <a:pt x="589870" y="38804"/>
                  </a:lnTo>
                  <a:lnTo>
                    <a:pt x="552855" y="13399"/>
                  </a:lnTo>
                  <a:lnTo>
                    <a:pt x="514756" y="2143"/>
                  </a:lnTo>
                  <a:lnTo>
                    <a:pt x="494907" y="0"/>
                  </a:lnTo>
                  <a:lnTo>
                    <a:pt x="475058" y="2894"/>
                  </a:lnTo>
                  <a:lnTo>
                    <a:pt x="436970" y="18223"/>
                  </a:lnTo>
                  <a:lnTo>
                    <a:pt x="401834" y="45558"/>
                  </a:lnTo>
                  <a:lnTo>
                    <a:pt x="385732" y="63459"/>
                  </a:lnTo>
                  <a:lnTo>
                    <a:pt x="369371" y="45558"/>
                  </a:lnTo>
                  <a:lnTo>
                    <a:pt x="334236" y="18223"/>
                  </a:lnTo>
                  <a:lnTo>
                    <a:pt x="295342" y="2894"/>
                  </a:lnTo>
                  <a:lnTo>
                    <a:pt x="276288" y="0"/>
                  </a:lnTo>
                  <a:lnTo>
                    <a:pt x="256439" y="2143"/>
                  </a:lnTo>
                  <a:lnTo>
                    <a:pt x="217545" y="13399"/>
                  </a:lnTo>
                  <a:lnTo>
                    <a:pt x="181336" y="38804"/>
                  </a:lnTo>
                  <a:lnTo>
                    <a:pt x="149947" y="75787"/>
                  </a:lnTo>
                  <a:lnTo>
                    <a:pt x="123388" y="122203"/>
                  </a:lnTo>
                  <a:lnTo>
                    <a:pt x="112932" y="149806"/>
                  </a:lnTo>
                  <a:lnTo>
                    <a:pt x="99782" y="144982"/>
                  </a:lnTo>
                  <a:lnTo>
                    <a:pt x="58742" y="153557"/>
                  </a:lnTo>
                  <a:lnTo>
                    <a:pt x="24679" y="189468"/>
                  </a:lnTo>
                  <a:lnTo>
                    <a:pt x="8588" y="225647"/>
                  </a:lnTo>
                  <a:lnTo>
                    <a:pt x="805" y="267185"/>
                  </a:lnTo>
                  <a:lnTo>
                    <a:pt x="0" y="289160"/>
                  </a:lnTo>
                  <a:lnTo>
                    <a:pt x="805" y="310867"/>
                  </a:lnTo>
                  <a:lnTo>
                    <a:pt x="8588" y="352405"/>
                  </a:lnTo>
                  <a:lnTo>
                    <a:pt x="24679" y="388584"/>
                  </a:lnTo>
                  <a:lnTo>
                    <a:pt x="58742" y="424495"/>
                  </a:lnTo>
                  <a:lnTo>
                    <a:pt x="99782" y="433070"/>
                  </a:lnTo>
                  <a:lnTo>
                    <a:pt x="112932" y="428246"/>
                  </a:lnTo>
                  <a:close/>
                </a:path>
              </a:pathLst>
            </a:custGeom>
            <a:ln w="56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71" name="object 71"/>
            <p:cNvSpPr/>
            <p:nvPr/>
          </p:nvSpPr>
          <p:spPr>
            <a:xfrm>
              <a:off x="598458" y="4099420"/>
              <a:ext cx="760730" cy="635000"/>
            </a:xfrm>
            <a:custGeom>
              <a:avLst/>
              <a:gdLst/>
              <a:ahLst/>
              <a:cxnLst/>
              <a:rect l="l" t="t" r="r" b="b"/>
              <a:pathLst>
                <a:path w="760730" h="635000">
                  <a:moveTo>
                    <a:pt x="487393" y="0"/>
                  </a:moveTo>
                  <a:lnTo>
                    <a:pt x="449573" y="9326"/>
                  </a:lnTo>
                  <a:lnTo>
                    <a:pt x="412559" y="33230"/>
                  </a:lnTo>
                  <a:lnTo>
                    <a:pt x="380096" y="69945"/>
                  </a:lnTo>
                  <a:lnTo>
                    <a:pt x="364004" y="50114"/>
                  </a:lnTo>
                  <a:lnTo>
                    <a:pt x="328857" y="19831"/>
                  </a:lnTo>
                  <a:lnTo>
                    <a:pt x="291843" y="2679"/>
                  </a:lnTo>
                  <a:lnTo>
                    <a:pt x="271725" y="0"/>
                  </a:lnTo>
                  <a:lnTo>
                    <a:pt x="252681" y="1822"/>
                  </a:lnTo>
                  <a:lnTo>
                    <a:pt x="214862" y="15007"/>
                  </a:lnTo>
                  <a:lnTo>
                    <a:pt x="178642" y="42556"/>
                  </a:lnTo>
                  <a:lnTo>
                    <a:pt x="147263" y="83344"/>
                  </a:lnTo>
                  <a:lnTo>
                    <a:pt x="121778" y="134530"/>
                  </a:lnTo>
                  <a:lnTo>
                    <a:pt x="111311" y="163741"/>
                  </a:lnTo>
                  <a:lnTo>
                    <a:pt x="97903" y="159989"/>
                  </a:lnTo>
                  <a:lnTo>
                    <a:pt x="57937" y="168565"/>
                  </a:lnTo>
                  <a:lnTo>
                    <a:pt x="24669" y="208227"/>
                  </a:lnTo>
                  <a:lnTo>
                    <a:pt x="8577" y="248158"/>
                  </a:lnTo>
                  <a:lnTo>
                    <a:pt x="1073" y="293716"/>
                  </a:lnTo>
                  <a:lnTo>
                    <a:pt x="0" y="317299"/>
                  </a:lnTo>
                  <a:lnTo>
                    <a:pt x="1073" y="341954"/>
                  </a:lnTo>
                  <a:lnTo>
                    <a:pt x="8577" y="387512"/>
                  </a:lnTo>
                  <a:lnTo>
                    <a:pt x="24669" y="427175"/>
                  </a:lnTo>
                  <a:lnTo>
                    <a:pt x="57937" y="466837"/>
                  </a:lnTo>
                  <a:lnTo>
                    <a:pt x="84764" y="476485"/>
                  </a:lnTo>
                  <a:lnTo>
                    <a:pt x="97903" y="475413"/>
                  </a:lnTo>
                  <a:lnTo>
                    <a:pt x="111311" y="471661"/>
                  </a:lnTo>
                  <a:lnTo>
                    <a:pt x="121778" y="501140"/>
                  </a:lnTo>
                  <a:lnTo>
                    <a:pt x="147263" y="552326"/>
                  </a:lnTo>
                  <a:lnTo>
                    <a:pt x="178642" y="593060"/>
                  </a:lnTo>
                  <a:lnTo>
                    <a:pt x="214862" y="620395"/>
                  </a:lnTo>
                  <a:lnTo>
                    <a:pt x="252681" y="633794"/>
                  </a:lnTo>
                  <a:lnTo>
                    <a:pt x="271725" y="634598"/>
                  </a:lnTo>
                  <a:lnTo>
                    <a:pt x="291843" y="632722"/>
                  </a:lnTo>
                  <a:lnTo>
                    <a:pt x="328857" y="615571"/>
                  </a:lnTo>
                  <a:lnTo>
                    <a:pt x="364004" y="585288"/>
                  </a:lnTo>
                  <a:lnTo>
                    <a:pt x="380096" y="565457"/>
                  </a:lnTo>
                  <a:lnTo>
                    <a:pt x="395382" y="585288"/>
                  </a:lnTo>
                  <a:lnTo>
                    <a:pt x="430529" y="615571"/>
                  </a:lnTo>
                  <a:lnTo>
                    <a:pt x="468349" y="632722"/>
                  </a:lnTo>
                  <a:lnTo>
                    <a:pt x="487393" y="634598"/>
                  </a:lnTo>
                  <a:lnTo>
                    <a:pt x="507467" y="633794"/>
                  </a:lnTo>
                  <a:lnTo>
                    <a:pt x="545362" y="620395"/>
                  </a:lnTo>
                  <a:lnTo>
                    <a:pt x="580466" y="593060"/>
                  </a:lnTo>
                  <a:lnTo>
                    <a:pt x="611812" y="552326"/>
                  </a:lnTo>
                  <a:lnTo>
                    <a:pt x="637576" y="501140"/>
                  </a:lnTo>
                  <a:lnTo>
                    <a:pt x="648097" y="471661"/>
                  </a:lnTo>
                  <a:lnTo>
                    <a:pt x="661193" y="475413"/>
                  </a:lnTo>
                  <a:lnTo>
                    <a:pt x="701235" y="466837"/>
                  </a:lnTo>
                  <a:lnTo>
                    <a:pt x="735480" y="427175"/>
                  </a:lnTo>
                  <a:lnTo>
                    <a:pt x="750509" y="387512"/>
                  </a:lnTo>
                  <a:lnTo>
                    <a:pt x="759097" y="341954"/>
                  </a:lnTo>
                  <a:lnTo>
                    <a:pt x="760171" y="317299"/>
                  </a:lnTo>
                  <a:lnTo>
                    <a:pt x="759097" y="293716"/>
                  </a:lnTo>
                  <a:lnTo>
                    <a:pt x="750509" y="248158"/>
                  </a:lnTo>
                  <a:lnTo>
                    <a:pt x="735480" y="208227"/>
                  </a:lnTo>
                  <a:lnTo>
                    <a:pt x="701235" y="168565"/>
                  </a:lnTo>
                  <a:lnTo>
                    <a:pt x="674612" y="159185"/>
                  </a:lnTo>
                  <a:lnTo>
                    <a:pt x="661193" y="159989"/>
                  </a:lnTo>
                  <a:lnTo>
                    <a:pt x="648097" y="163741"/>
                  </a:lnTo>
                  <a:lnTo>
                    <a:pt x="637576" y="134530"/>
                  </a:lnTo>
                  <a:lnTo>
                    <a:pt x="611812" y="83344"/>
                  </a:lnTo>
                  <a:lnTo>
                    <a:pt x="580466" y="42556"/>
                  </a:lnTo>
                  <a:lnTo>
                    <a:pt x="545362" y="15007"/>
                  </a:lnTo>
                  <a:lnTo>
                    <a:pt x="507467" y="1822"/>
                  </a:lnTo>
                  <a:lnTo>
                    <a:pt x="4873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598458" y="4099420"/>
              <a:ext cx="760730" cy="635000"/>
            </a:xfrm>
            <a:custGeom>
              <a:avLst/>
              <a:gdLst/>
              <a:ahLst/>
              <a:cxnLst/>
              <a:rect l="l" t="t" r="r" b="b"/>
              <a:pathLst>
                <a:path w="760730" h="635000">
                  <a:moveTo>
                    <a:pt x="111311" y="471661"/>
                  </a:moveTo>
                  <a:lnTo>
                    <a:pt x="134113" y="527671"/>
                  </a:lnTo>
                  <a:lnTo>
                    <a:pt x="162550" y="574033"/>
                  </a:lnTo>
                  <a:lnTo>
                    <a:pt x="196891" y="608067"/>
                  </a:lnTo>
                  <a:lnTo>
                    <a:pt x="233906" y="628971"/>
                  </a:lnTo>
                  <a:lnTo>
                    <a:pt x="271725" y="634598"/>
                  </a:lnTo>
                  <a:lnTo>
                    <a:pt x="291843" y="632722"/>
                  </a:lnTo>
                  <a:lnTo>
                    <a:pt x="328857" y="615571"/>
                  </a:lnTo>
                  <a:lnTo>
                    <a:pt x="364004" y="585288"/>
                  </a:lnTo>
                  <a:lnTo>
                    <a:pt x="380096" y="565457"/>
                  </a:lnTo>
                  <a:lnTo>
                    <a:pt x="395382" y="585288"/>
                  </a:lnTo>
                  <a:lnTo>
                    <a:pt x="430529" y="615571"/>
                  </a:lnTo>
                  <a:lnTo>
                    <a:pt x="468349" y="632722"/>
                  </a:lnTo>
                  <a:lnTo>
                    <a:pt x="487393" y="634598"/>
                  </a:lnTo>
                  <a:lnTo>
                    <a:pt x="507467" y="633794"/>
                  </a:lnTo>
                  <a:lnTo>
                    <a:pt x="545362" y="620395"/>
                  </a:lnTo>
                  <a:lnTo>
                    <a:pt x="580466" y="593060"/>
                  </a:lnTo>
                  <a:lnTo>
                    <a:pt x="611812" y="552326"/>
                  </a:lnTo>
                  <a:lnTo>
                    <a:pt x="637576" y="501140"/>
                  </a:lnTo>
                  <a:lnTo>
                    <a:pt x="648097" y="471661"/>
                  </a:lnTo>
                  <a:lnTo>
                    <a:pt x="661193" y="475413"/>
                  </a:lnTo>
                  <a:lnTo>
                    <a:pt x="701235" y="466837"/>
                  </a:lnTo>
                  <a:lnTo>
                    <a:pt x="735480" y="427175"/>
                  </a:lnTo>
                  <a:lnTo>
                    <a:pt x="750509" y="387512"/>
                  </a:lnTo>
                  <a:lnTo>
                    <a:pt x="759097" y="341954"/>
                  </a:lnTo>
                  <a:lnTo>
                    <a:pt x="760171" y="317299"/>
                  </a:lnTo>
                  <a:lnTo>
                    <a:pt x="759097" y="293716"/>
                  </a:lnTo>
                  <a:lnTo>
                    <a:pt x="750509" y="248158"/>
                  </a:lnTo>
                  <a:lnTo>
                    <a:pt x="735480" y="208227"/>
                  </a:lnTo>
                  <a:lnTo>
                    <a:pt x="701235" y="168565"/>
                  </a:lnTo>
                  <a:lnTo>
                    <a:pt x="674612" y="159185"/>
                  </a:lnTo>
                  <a:lnTo>
                    <a:pt x="661193" y="159989"/>
                  </a:lnTo>
                  <a:lnTo>
                    <a:pt x="648097" y="163741"/>
                  </a:lnTo>
                  <a:lnTo>
                    <a:pt x="637576" y="134530"/>
                  </a:lnTo>
                  <a:lnTo>
                    <a:pt x="611812" y="83344"/>
                  </a:lnTo>
                  <a:lnTo>
                    <a:pt x="580466" y="42556"/>
                  </a:lnTo>
                  <a:lnTo>
                    <a:pt x="545362" y="15007"/>
                  </a:lnTo>
                  <a:lnTo>
                    <a:pt x="507467" y="1822"/>
                  </a:lnTo>
                  <a:lnTo>
                    <a:pt x="487393" y="0"/>
                  </a:lnTo>
                  <a:lnTo>
                    <a:pt x="468349" y="2679"/>
                  </a:lnTo>
                  <a:lnTo>
                    <a:pt x="430529" y="19831"/>
                  </a:lnTo>
                  <a:lnTo>
                    <a:pt x="395382" y="50114"/>
                  </a:lnTo>
                  <a:lnTo>
                    <a:pt x="380096" y="69945"/>
                  </a:lnTo>
                  <a:lnTo>
                    <a:pt x="364004" y="50114"/>
                  </a:lnTo>
                  <a:lnTo>
                    <a:pt x="328857" y="19831"/>
                  </a:lnTo>
                  <a:lnTo>
                    <a:pt x="291843" y="2679"/>
                  </a:lnTo>
                  <a:lnTo>
                    <a:pt x="271725" y="0"/>
                  </a:lnTo>
                  <a:lnTo>
                    <a:pt x="252681" y="1822"/>
                  </a:lnTo>
                  <a:lnTo>
                    <a:pt x="214862" y="15007"/>
                  </a:lnTo>
                  <a:lnTo>
                    <a:pt x="178642" y="42556"/>
                  </a:lnTo>
                  <a:lnTo>
                    <a:pt x="147263" y="83344"/>
                  </a:lnTo>
                  <a:lnTo>
                    <a:pt x="121778" y="134530"/>
                  </a:lnTo>
                  <a:lnTo>
                    <a:pt x="111311" y="163741"/>
                  </a:lnTo>
                  <a:lnTo>
                    <a:pt x="97903" y="159989"/>
                  </a:lnTo>
                  <a:lnTo>
                    <a:pt x="57937" y="168565"/>
                  </a:lnTo>
                  <a:lnTo>
                    <a:pt x="24669" y="208227"/>
                  </a:lnTo>
                  <a:lnTo>
                    <a:pt x="8577" y="248158"/>
                  </a:lnTo>
                  <a:lnTo>
                    <a:pt x="1073" y="293716"/>
                  </a:lnTo>
                  <a:lnTo>
                    <a:pt x="0" y="317299"/>
                  </a:lnTo>
                  <a:lnTo>
                    <a:pt x="1073" y="341954"/>
                  </a:lnTo>
                  <a:lnTo>
                    <a:pt x="8577" y="387512"/>
                  </a:lnTo>
                  <a:lnTo>
                    <a:pt x="24669" y="427175"/>
                  </a:lnTo>
                  <a:lnTo>
                    <a:pt x="57937" y="466837"/>
                  </a:lnTo>
                  <a:lnTo>
                    <a:pt x="84764" y="476485"/>
                  </a:lnTo>
                  <a:lnTo>
                    <a:pt x="97903" y="475413"/>
                  </a:lnTo>
                  <a:lnTo>
                    <a:pt x="111311" y="471661"/>
                  </a:lnTo>
                  <a:close/>
                </a:path>
              </a:pathLst>
            </a:custGeom>
            <a:ln w="56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73" name="object 73"/>
            <p:cNvSpPr/>
            <p:nvPr/>
          </p:nvSpPr>
          <p:spPr>
            <a:xfrm>
              <a:off x="374202" y="4223499"/>
              <a:ext cx="849630" cy="480695"/>
            </a:xfrm>
            <a:custGeom>
              <a:avLst/>
              <a:gdLst/>
              <a:ahLst/>
              <a:cxnLst/>
              <a:rect l="l" t="t" r="r" b="b"/>
              <a:pathLst>
                <a:path w="849630" h="480695">
                  <a:moveTo>
                    <a:pt x="563579" y="0"/>
                  </a:moveTo>
                  <a:lnTo>
                    <a:pt x="514220" y="2679"/>
                  </a:lnTo>
                  <a:lnTo>
                    <a:pt x="466738" y="20903"/>
                  </a:lnTo>
                  <a:lnTo>
                    <a:pt x="424893" y="51989"/>
                  </a:lnTo>
                  <a:lnTo>
                    <a:pt x="403971" y="35106"/>
                  </a:lnTo>
                  <a:lnTo>
                    <a:pt x="359173" y="10451"/>
                  </a:lnTo>
                  <a:lnTo>
                    <a:pt x="310898" y="0"/>
                  </a:lnTo>
                  <a:lnTo>
                    <a:pt x="286218" y="0"/>
                  </a:lnTo>
                  <a:lnTo>
                    <a:pt x="261269" y="3751"/>
                  </a:lnTo>
                  <a:lnTo>
                    <a:pt x="213788" y="22779"/>
                  </a:lnTo>
                  <a:lnTo>
                    <a:pt x="172211" y="54937"/>
                  </a:lnTo>
                  <a:lnTo>
                    <a:pt x="137881" y="98352"/>
                  </a:lnTo>
                  <a:lnTo>
                    <a:pt x="124462" y="123007"/>
                  </a:lnTo>
                  <a:lnTo>
                    <a:pt x="108370" y="120327"/>
                  </a:lnTo>
                  <a:lnTo>
                    <a:pt x="60084" y="129706"/>
                  </a:lnTo>
                  <a:lnTo>
                    <a:pt x="20922" y="165617"/>
                  </a:lnTo>
                  <a:lnTo>
                    <a:pt x="5904" y="200724"/>
                  </a:lnTo>
                  <a:lnTo>
                    <a:pt x="0" y="239582"/>
                  </a:lnTo>
                  <a:lnTo>
                    <a:pt x="1073" y="259413"/>
                  </a:lnTo>
                  <a:lnTo>
                    <a:pt x="12602" y="297468"/>
                  </a:lnTo>
                  <a:lnTo>
                    <a:pt x="45870" y="340078"/>
                  </a:lnTo>
                  <a:lnTo>
                    <a:pt x="92278" y="359909"/>
                  </a:lnTo>
                  <a:lnTo>
                    <a:pt x="108370" y="359105"/>
                  </a:lnTo>
                  <a:lnTo>
                    <a:pt x="124462" y="356157"/>
                  </a:lnTo>
                  <a:lnTo>
                    <a:pt x="137881" y="381616"/>
                  </a:lnTo>
                  <a:lnTo>
                    <a:pt x="172211" y="424227"/>
                  </a:lnTo>
                  <a:lnTo>
                    <a:pt x="213788" y="456653"/>
                  </a:lnTo>
                  <a:lnTo>
                    <a:pt x="261269" y="475413"/>
                  </a:lnTo>
                  <a:lnTo>
                    <a:pt x="310898" y="480236"/>
                  </a:lnTo>
                  <a:lnTo>
                    <a:pt x="335567" y="476485"/>
                  </a:lnTo>
                  <a:lnTo>
                    <a:pt x="359173" y="468981"/>
                  </a:lnTo>
                  <a:lnTo>
                    <a:pt x="381974" y="458529"/>
                  </a:lnTo>
                  <a:lnTo>
                    <a:pt x="403971" y="444326"/>
                  </a:lnTo>
                  <a:lnTo>
                    <a:pt x="424893" y="427175"/>
                  </a:lnTo>
                  <a:lnTo>
                    <a:pt x="444742" y="444326"/>
                  </a:lnTo>
                  <a:lnTo>
                    <a:pt x="466738" y="458529"/>
                  </a:lnTo>
                  <a:lnTo>
                    <a:pt x="490345" y="468981"/>
                  </a:lnTo>
                  <a:lnTo>
                    <a:pt x="514220" y="476485"/>
                  </a:lnTo>
                  <a:lnTo>
                    <a:pt x="538899" y="480236"/>
                  </a:lnTo>
                  <a:lnTo>
                    <a:pt x="563579" y="479164"/>
                  </a:lnTo>
                  <a:lnTo>
                    <a:pt x="611866" y="467909"/>
                  </a:lnTo>
                  <a:lnTo>
                    <a:pt x="656663" y="442450"/>
                  </a:lnTo>
                  <a:lnTo>
                    <a:pt x="694751" y="404395"/>
                  </a:lnTo>
                  <a:lnTo>
                    <a:pt x="723993" y="356157"/>
                  </a:lnTo>
                  <a:lnTo>
                    <a:pt x="740311" y="359105"/>
                  </a:lnTo>
                  <a:lnTo>
                    <a:pt x="788618" y="349458"/>
                  </a:lnTo>
                  <a:lnTo>
                    <a:pt x="827479" y="313547"/>
                  </a:lnTo>
                  <a:lnTo>
                    <a:pt x="843904" y="278440"/>
                  </a:lnTo>
                  <a:lnTo>
                    <a:pt x="849486" y="239582"/>
                  </a:lnTo>
                  <a:lnTo>
                    <a:pt x="847661" y="219751"/>
                  </a:lnTo>
                  <a:lnTo>
                    <a:pt x="837141" y="181964"/>
                  </a:lnTo>
                  <a:lnTo>
                    <a:pt x="803970" y="139086"/>
                  </a:lnTo>
                  <a:lnTo>
                    <a:pt x="757272" y="119255"/>
                  </a:lnTo>
                  <a:lnTo>
                    <a:pt x="740311" y="120327"/>
                  </a:lnTo>
                  <a:lnTo>
                    <a:pt x="723993" y="123007"/>
                  </a:lnTo>
                  <a:lnTo>
                    <a:pt x="710897" y="98352"/>
                  </a:lnTo>
                  <a:lnTo>
                    <a:pt x="676512" y="54937"/>
                  </a:lnTo>
                  <a:lnTo>
                    <a:pt x="635740" y="22779"/>
                  </a:lnTo>
                  <a:lnTo>
                    <a:pt x="588259" y="3751"/>
                  </a:lnTo>
                  <a:lnTo>
                    <a:pt x="5635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74" name="object 74"/>
            <p:cNvSpPr/>
            <p:nvPr/>
          </p:nvSpPr>
          <p:spPr>
            <a:xfrm>
              <a:off x="374202" y="4223499"/>
              <a:ext cx="849630" cy="480695"/>
            </a:xfrm>
            <a:custGeom>
              <a:avLst/>
              <a:gdLst/>
              <a:ahLst/>
              <a:cxnLst/>
              <a:rect l="l" t="t" r="r" b="b"/>
              <a:pathLst>
                <a:path w="849630" h="480695">
                  <a:moveTo>
                    <a:pt x="124462" y="356157"/>
                  </a:moveTo>
                  <a:lnTo>
                    <a:pt x="153972" y="404395"/>
                  </a:lnTo>
                  <a:lnTo>
                    <a:pt x="192060" y="442450"/>
                  </a:lnTo>
                  <a:lnTo>
                    <a:pt x="236589" y="467909"/>
                  </a:lnTo>
                  <a:lnTo>
                    <a:pt x="286218" y="479164"/>
                  </a:lnTo>
                  <a:lnTo>
                    <a:pt x="310898" y="480236"/>
                  </a:lnTo>
                  <a:lnTo>
                    <a:pt x="335567" y="476485"/>
                  </a:lnTo>
                  <a:lnTo>
                    <a:pt x="359173" y="468981"/>
                  </a:lnTo>
                  <a:lnTo>
                    <a:pt x="381974" y="458529"/>
                  </a:lnTo>
                  <a:lnTo>
                    <a:pt x="403971" y="444326"/>
                  </a:lnTo>
                  <a:lnTo>
                    <a:pt x="424893" y="427175"/>
                  </a:lnTo>
                  <a:lnTo>
                    <a:pt x="444742" y="444326"/>
                  </a:lnTo>
                  <a:lnTo>
                    <a:pt x="466738" y="458529"/>
                  </a:lnTo>
                  <a:lnTo>
                    <a:pt x="490345" y="468981"/>
                  </a:lnTo>
                  <a:lnTo>
                    <a:pt x="514220" y="476485"/>
                  </a:lnTo>
                  <a:lnTo>
                    <a:pt x="538899" y="480236"/>
                  </a:lnTo>
                  <a:lnTo>
                    <a:pt x="563579" y="479164"/>
                  </a:lnTo>
                  <a:lnTo>
                    <a:pt x="611866" y="467909"/>
                  </a:lnTo>
                  <a:lnTo>
                    <a:pt x="656663" y="442450"/>
                  </a:lnTo>
                  <a:lnTo>
                    <a:pt x="694751" y="404395"/>
                  </a:lnTo>
                  <a:lnTo>
                    <a:pt x="723993" y="356157"/>
                  </a:lnTo>
                  <a:lnTo>
                    <a:pt x="740311" y="359105"/>
                  </a:lnTo>
                  <a:lnTo>
                    <a:pt x="788618" y="349458"/>
                  </a:lnTo>
                  <a:lnTo>
                    <a:pt x="827479" y="313547"/>
                  </a:lnTo>
                  <a:lnTo>
                    <a:pt x="843904" y="278440"/>
                  </a:lnTo>
                  <a:lnTo>
                    <a:pt x="849486" y="239582"/>
                  </a:lnTo>
                  <a:lnTo>
                    <a:pt x="847661" y="219751"/>
                  </a:lnTo>
                  <a:lnTo>
                    <a:pt x="837141" y="181964"/>
                  </a:lnTo>
                  <a:lnTo>
                    <a:pt x="803970" y="139086"/>
                  </a:lnTo>
                  <a:lnTo>
                    <a:pt x="757272" y="119255"/>
                  </a:lnTo>
                  <a:lnTo>
                    <a:pt x="740311" y="120327"/>
                  </a:lnTo>
                  <a:lnTo>
                    <a:pt x="723993" y="123007"/>
                  </a:lnTo>
                  <a:lnTo>
                    <a:pt x="710897" y="98352"/>
                  </a:lnTo>
                  <a:lnTo>
                    <a:pt x="676512" y="54937"/>
                  </a:lnTo>
                  <a:lnTo>
                    <a:pt x="635740" y="22779"/>
                  </a:lnTo>
                  <a:lnTo>
                    <a:pt x="588259" y="3751"/>
                  </a:lnTo>
                  <a:lnTo>
                    <a:pt x="538899" y="0"/>
                  </a:lnTo>
                  <a:lnTo>
                    <a:pt x="514220" y="2679"/>
                  </a:lnTo>
                  <a:lnTo>
                    <a:pt x="490345" y="10451"/>
                  </a:lnTo>
                  <a:lnTo>
                    <a:pt x="466738" y="20903"/>
                  </a:lnTo>
                  <a:lnTo>
                    <a:pt x="444742" y="35106"/>
                  </a:lnTo>
                  <a:lnTo>
                    <a:pt x="424893" y="51989"/>
                  </a:lnTo>
                  <a:lnTo>
                    <a:pt x="403971" y="35106"/>
                  </a:lnTo>
                  <a:lnTo>
                    <a:pt x="359173" y="10451"/>
                  </a:lnTo>
                  <a:lnTo>
                    <a:pt x="310898" y="0"/>
                  </a:lnTo>
                  <a:lnTo>
                    <a:pt x="286218" y="0"/>
                  </a:lnTo>
                  <a:lnTo>
                    <a:pt x="261269" y="3751"/>
                  </a:lnTo>
                  <a:lnTo>
                    <a:pt x="213788" y="22779"/>
                  </a:lnTo>
                  <a:lnTo>
                    <a:pt x="172211" y="54937"/>
                  </a:lnTo>
                  <a:lnTo>
                    <a:pt x="137881" y="98352"/>
                  </a:lnTo>
                  <a:lnTo>
                    <a:pt x="124462" y="123007"/>
                  </a:lnTo>
                  <a:lnTo>
                    <a:pt x="108370" y="120327"/>
                  </a:lnTo>
                  <a:lnTo>
                    <a:pt x="60084" y="129706"/>
                  </a:lnTo>
                  <a:lnTo>
                    <a:pt x="20922" y="165617"/>
                  </a:lnTo>
                  <a:lnTo>
                    <a:pt x="5904" y="200724"/>
                  </a:lnTo>
                  <a:lnTo>
                    <a:pt x="0" y="239582"/>
                  </a:lnTo>
                  <a:lnTo>
                    <a:pt x="1073" y="259413"/>
                  </a:lnTo>
                  <a:lnTo>
                    <a:pt x="12602" y="297468"/>
                  </a:lnTo>
                  <a:lnTo>
                    <a:pt x="45870" y="340078"/>
                  </a:lnTo>
                  <a:lnTo>
                    <a:pt x="92278" y="359909"/>
                  </a:lnTo>
                  <a:lnTo>
                    <a:pt x="108370" y="359105"/>
                  </a:lnTo>
                  <a:lnTo>
                    <a:pt x="124462" y="356157"/>
                  </a:lnTo>
                  <a:close/>
                </a:path>
              </a:pathLst>
            </a:custGeom>
            <a:ln w="5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694072" y="4088810"/>
            <a:ext cx="292664" cy="138094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1994">
              <a:spcBef>
                <a:spcPts val="113"/>
              </a:spcBef>
            </a:pPr>
            <a:r>
              <a:rPr sz="803" b="1" spc="-19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803" b="1" spc="28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803" b="1" spc="19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803" b="1" spc="14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803">
              <a:latin typeface="Times New Roman"/>
              <a:cs typeface="Times New Roman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203815" y="3291918"/>
            <a:ext cx="3372237" cy="1036920"/>
            <a:chOff x="215804" y="3478836"/>
            <a:chExt cx="3570604" cy="1097915"/>
          </a:xfrm>
        </p:grpSpPr>
        <p:sp>
          <p:nvSpPr>
            <p:cNvPr id="77" name="object 77"/>
            <p:cNvSpPr/>
            <p:nvPr/>
          </p:nvSpPr>
          <p:spPr>
            <a:xfrm>
              <a:off x="218619" y="3481705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5" h="213360">
                  <a:moveTo>
                    <a:pt x="213788" y="0"/>
                  </a:moveTo>
                  <a:lnTo>
                    <a:pt x="0" y="0"/>
                  </a:lnTo>
                  <a:lnTo>
                    <a:pt x="0" y="213051"/>
                  </a:lnTo>
                  <a:lnTo>
                    <a:pt x="213788" y="213051"/>
                  </a:lnTo>
                  <a:lnTo>
                    <a:pt x="213788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78" name="object 78"/>
            <p:cNvSpPr/>
            <p:nvPr/>
          </p:nvSpPr>
          <p:spPr>
            <a:xfrm>
              <a:off x="218619" y="3481651"/>
              <a:ext cx="213995" cy="213360"/>
            </a:xfrm>
            <a:custGeom>
              <a:avLst/>
              <a:gdLst/>
              <a:ahLst/>
              <a:cxnLst/>
              <a:rect l="l" t="t" r="r" b="b"/>
              <a:pathLst>
                <a:path w="213995" h="213360">
                  <a:moveTo>
                    <a:pt x="0" y="213105"/>
                  </a:moveTo>
                  <a:lnTo>
                    <a:pt x="213788" y="213105"/>
                  </a:lnTo>
                  <a:lnTo>
                    <a:pt x="213788" y="0"/>
                  </a:lnTo>
                  <a:lnTo>
                    <a:pt x="0" y="0"/>
                  </a:lnTo>
                  <a:lnTo>
                    <a:pt x="0" y="213105"/>
                  </a:lnTo>
                </a:path>
                <a:path w="213995" h="213360">
                  <a:moveTo>
                    <a:pt x="16896" y="53061"/>
                  </a:moveTo>
                  <a:lnTo>
                    <a:pt x="16896" y="19831"/>
                  </a:lnTo>
                  <a:lnTo>
                    <a:pt x="26558" y="13399"/>
                  </a:lnTo>
                  <a:lnTo>
                    <a:pt x="71087" y="13399"/>
                  </a:lnTo>
                  <a:lnTo>
                    <a:pt x="79664" y="19831"/>
                  </a:lnTo>
                  <a:lnTo>
                    <a:pt x="79664" y="53061"/>
                  </a:lnTo>
                  <a:lnTo>
                    <a:pt x="71087" y="66246"/>
                  </a:lnTo>
                  <a:lnTo>
                    <a:pt x="71087" y="145786"/>
                  </a:lnTo>
                  <a:lnTo>
                    <a:pt x="79664" y="160043"/>
                  </a:lnTo>
                  <a:lnTo>
                    <a:pt x="79664" y="193273"/>
                  </a:lnTo>
                  <a:lnTo>
                    <a:pt x="71087" y="199920"/>
                  </a:lnTo>
                  <a:lnTo>
                    <a:pt x="26558" y="199920"/>
                  </a:lnTo>
                  <a:lnTo>
                    <a:pt x="16896" y="193273"/>
                  </a:lnTo>
                  <a:lnTo>
                    <a:pt x="16896" y="160043"/>
                  </a:lnTo>
                  <a:lnTo>
                    <a:pt x="26558" y="145786"/>
                  </a:lnTo>
                  <a:lnTo>
                    <a:pt x="26558" y="66246"/>
                  </a:lnTo>
                  <a:lnTo>
                    <a:pt x="16896" y="53061"/>
                  </a:lnTo>
                </a:path>
              </a:pathLst>
            </a:custGeom>
            <a:ln w="5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79" name="object 79"/>
            <p:cNvSpPr/>
            <p:nvPr/>
          </p:nvSpPr>
          <p:spPr>
            <a:xfrm>
              <a:off x="316255" y="3495052"/>
              <a:ext cx="98425" cy="66675"/>
            </a:xfrm>
            <a:custGeom>
              <a:avLst/>
              <a:gdLst/>
              <a:ahLst/>
              <a:cxnLst/>
              <a:rect l="l" t="t" r="r" b="b"/>
              <a:pathLst>
                <a:path w="98425" h="66675">
                  <a:moveTo>
                    <a:pt x="44792" y="0"/>
                  </a:moveTo>
                  <a:lnTo>
                    <a:pt x="0" y="0"/>
                  </a:lnTo>
                  <a:lnTo>
                    <a:pt x="0" y="66255"/>
                  </a:lnTo>
                  <a:lnTo>
                    <a:pt x="44792" y="66255"/>
                  </a:lnTo>
                  <a:lnTo>
                    <a:pt x="44792" y="0"/>
                  </a:lnTo>
                  <a:close/>
                </a:path>
                <a:path w="98425" h="66675">
                  <a:moveTo>
                    <a:pt x="97904" y="0"/>
                  </a:moveTo>
                  <a:lnTo>
                    <a:pt x="53378" y="0"/>
                  </a:lnTo>
                  <a:lnTo>
                    <a:pt x="53378" y="66255"/>
                  </a:lnTo>
                  <a:lnTo>
                    <a:pt x="97904" y="66255"/>
                  </a:lnTo>
                  <a:lnTo>
                    <a:pt x="97904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80" name="object 80"/>
            <p:cNvSpPr/>
            <p:nvPr/>
          </p:nvSpPr>
          <p:spPr>
            <a:xfrm>
              <a:off x="316265" y="3495050"/>
              <a:ext cx="98425" cy="186690"/>
            </a:xfrm>
            <a:custGeom>
              <a:avLst/>
              <a:gdLst/>
              <a:ahLst/>
              <a:cxnLst/>
              <a:rect l="l" t="t" r="r" b="b"/>
              <a:pathLst>
                <a:path w="98425" h="186689">
                  <a:moveTo>
                    <a:pt x="0" y="66246"/>
                  </a:moveTo>
                  <a:lnTo>
                    <a:pt x="44786" y="66246"/>
                  </a:lnTo>
                  <a:lnTo>
                    <a:pt x="44786" y="0"/>
                  </a:lnTo>
                  <a:lnTo>
                    <a:pt x="0" y="0"/>
                  </a:lnTo>
                  <a:lnTo>
                    <a:pt x="0" y="66246"/>
                  </a:lnTo>
                </a:path>
                <a:path w="98425" h="186689">
                  <a:moveTo>
                    <a:pt x="53374" y="66246"/>
                  </a:moveTo>
                  <a:lnTo>
                    <a:pt x="97903" y="66246"/>
                  </a:lnTo>
                  <a:lnTo>
                    <a:pt x="97903" y="0"/>
                  </a:lnTo>
                  <a:lnTo>
                    <a:pt x="53374" y="0"/>
                  </a:lnTo>
                  <a:lnTo>
                    <a:pt x="53374" y="66246"/>
                  </a:lnTo>
                </a:path>
                <a:path w="98425" h="186689">
                  <a:moveTo>
                    <a:pt x="0" y="105909"/>
                  </a:moveTo>
                  <a:lnTo>
                    <a:pt x="97903" y="105909"/>
                  </a:lnTo>
                </a:path>
                <a:path w="98425" h="186689">
                  <a:moveTo>
                    <a:pt x="0" y="99477"/>
                  </a:moveTo>
                  <a:lnTo>
                    <a:pt x="97903" y="99477"/>
                  </a:lnTo>
                </a:path>
                <a:path w="98425" h="186689">
                  <a:moveTo>
                    <a:pt x="0" y="92724"/>
                  </a:moveTo>
                  <a:lnTo>
                    <a:pt x="97903" y="92724"/>
                  </a:lnTo>
                </a:path>
                <a:path w="98425" h="186689">
                  <a:moveTo>
                    <a:pt x="0" y="86078"/>
                  </a:moveTo>
                  <a:lnTo>
                    <a:pt x="97903" y="86078"/>
                  </a:lnTo>
                </a:path>
                <a:path w="98425" h="186689">
                  <a:moveTo>
                    <a:pt x="0" y="79324"/>
                  </a:moveTo>
                  <a:lnTo>
                    <a:pt x="97903" y="79324"/>
                  </a:lnTo>
                </a:path>
                <a:path w="98425" h="186689">
                  <a:moveTo>
                    <a:pt x="0" y="186520"/>
                  </a:moveTo>
                  <a:lnTo>
                    <a:pt x="97903" y="186520"/>
                  </a:lnTo>
                  <a:lnTo>
                    <a:pt x="97903" y="119308"/>
                  </a:lnTo>
                  <a:lnTo>
                    <a:pt x="0" y="119308"/>
                  </a:lnTo>
                  <a:lnTo>
                    <a:pt x="0" y="186520"/>
                  </a:lnTo>
                </a:path>
                <a:path w="98425" h="186689">
                  <a:moveTo>
                    <a:pt x="53374" y="16079"/>
                  </a:moveTo>
                  <a:lnTo>
                    <a:pt x="97903" y="16079"/>
                  </a:lnTo>
                </a:path>
                <a:path w="98425" h="186689">
                  <a:moveTo>
                    <a:pt x="53374" y="49095"/>
                  </a:moveTo>
                  <a:lnTo>
                    <a:pt x="97903" y="49095"/>
                  </a:lnTo>
                </a:path>
                <a:path w="98425" h="186689">
                  <a:moveTo>
                    <a:pt x="53374" y="33016"/>
                  </a:moveTo>
                  <a:lnTo>
                    <a:pt x="97903" y="33016"/>
                  </a:lnTo>
                </a:path>
                <a:path w="98425" h="186689">
                  <a:moveTo>
                    <a:pt x="0" y="16079"/>
                  </a:moveTo>
                  <a:lnTo>
                    <a:pt x="44786" y="16079"/>
                  </a:lnTo>
                </a:path>
                <a:path w="98425" h="186689">
                  <a:moveTo>
                    <a:pt x="0" y="49095"/>
                  </a:moveTo>
                  <a:lnTo>
                    <a:pt x="44786" y="49095"/>
                  </a:lnTo>
                </a:path>
                <a:path w="98425" h="186689">
                  <a:moveTo>
                    <a:pt x="0" y="33016"/>
                  </a:moveTo>
                  <a:lnTo>
                    <a:pt x="44786" y="33016"/>
                  </a:lnTo>
                </a:path>
                <a:path w="98425" h="186689">
                  <a:moveTo>
                    <a:pt x="0" y="169369"/>
                  </a:moveTo>
                  <a:lnTo>
                    <a:pt x="97903" y="169369"/>
                  </a:lnTo>
                </a:path>
                <a:path w="98425" h="186689">
                  <a:moveTo>
                    <a:pt x="0" y="152539"/>
                  </a:moveTo>
                  <a:lnTo>
                    <a:pt x="97903" y="152539"/>
                  </a:lnTo>
                </a:path>
                <a:path w="98425" h="186689">
                  <a:moveTo>
                    <a:pt x="0" y="136460"/>
                  </a:moveTo>
                  <a:lnTo>
                    <a:pt x="97903" y="136460"/>
                  </a:lnTo>
                </a:path>
                <a:path w="98425" h="186689">
                  <a:moveTo>
                    <a:pt x="65709" y="119308"/>
                  </a:moveTo>
                  <a:lnTo>
                    <a:pt x="65709" y="185448"/>
                  </a:lnTo>
                </a:path>
                <a:path w="98425" h="186689">
                  <a:moveTo>
                    <a:pt x="32452" y="119308"/>
                  </a:moveTo>
                  <a:lnTo>
                    <a:pt x="32452" y="1854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81" name="object 81"/>
            <p:cNvSpPr/>
            <p:nvPr/>
          </p:nvSpPr>
          <p:spPr>
            <a:xfrm>
              <a:off x="324842" y="3693898"/>
              <a:ext cx="1283335" cy="870585"/>
            </a:xfrm>
            <a:custGeom>
              <a:avLst/>
              <a:gdLst/>
              <a:ahLst/>
              <a:cxnLst/>
              <a:rect l="l" t="t" r="r" b="b"/>
              <a:pathLst>
                <a:path w="1283335" h="870585">
                  <a:moveTo>
                    <a:pt x="0" y="0"/>
                  </a:moveTo>
                  <a:lnTo>
                    <a:pt x="360257" y="355139"/>
                  </a:lnTo>
                </a:path>
                <a:path w="1283335" h="870585">
                  <a:moveTo>
                    <a:pt x="1033786" y="722820"/>
                  </a:moveTo>
                  <a:lnTo>
                    <a:pt x="1282732" y="870483"/>
                  </a:lnTo>
                </a:path>
              </a:pathLst>
            </a:custGeom>
            <a:ln w="24661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82" name="object 82"/>
            <p:cNvSpPr/>
            <p:nvPr/>
          </p:nvSpPr>
          <p:spPr>
            <a:xfrm>
              <a:off x="1358629" y="3551864"/>
              <a:ext cx="1816735" cy="1012825"/>
            </a:xfrm>
            <a:custGeom>
              <a:avLst/>
              <a:gdLst/>
              <a:ahLst/>
              <a:cxnLst/>
              <a:rect l="l" t="t" r="r" b="b"/>
              <a:pathLst>
                <a:path w="1816735" h="1012825">
                  <a:moveTo>
                    <a:pt x="854940" y="1012517"/>
                  </a:moveTo>
                  <a:lnTo>
                    <a:pt x="1816586" y="1012517"/>
                  </a:lnTo>
                </a:path>
                <a:path w="1816735" h="1012825">
                  <a:moveTo>
                    <a:pt x="0" y="0"/>
                  </a:moveTo>
                  <a:lnTo>
                    <a:pt x="377229" y="766235"/>
                  </a:lnTo>
                </a:path>
              </a:pathLst>
            </a:custGeom>
            <a:ln w="9381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83" name="object 83"/>
            <p:cNvSpPr/>
            <p:nvPr/>
          </p:nvSpPr>
          <p:spPr>
            <a:xfrm>
              <a:off x="2037084" y="3551864"/>
              <a:ext cx="176530" cy="737870"/>
            </a:xfrm>
            <a:custGeom>
              <a:avLst/>
              <a:gdLst/>
              <a:ahLst/>
              <a:cxnLst/>
              <a:rect l="l" t="t" r="r" b="b"/>
              <a:pathLst>
                <a:path w="176530" h="737870">
                  <a:moveTo>
                    <a:pt x="176484" y="0"/>
                  </a:moveTo>
                  <a:lnTo>
                    <a:pt x="0" y="737828"/>
                  </a:lnTo>
                </a:path>
              </a:pathLst>
            </a:custGeom>
            <a:ln w="24676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84" name="object 84"/>
            <p:cNvSpPr/>
            <p:nvPr/>
          </p:nvSpPr>
          <p:spPr>
            <a:xfrm>
              <a:off x="2997335" y="3551864"/>
              <a:ext cx="784225" cy="735965"/>
            </a:xfrm>
            <a:custGeom>
              <a:avLst/>
              <a:gdLst/>
              <a:ahLst/>
              <a:cxnLst/>
              <a:rect l="l" t="t" r="r" b="b"/>
              <a:pathLst>
                <a:path w="784225" h="735964">
                  <a:moveTo>
                    <a:pt x="0" y="35910"/>
                  </a:moveTo>
                  <a:lnTo>
                    <a:pt x="360268" y="735952"/>
                  </a:lnTo>
                </a:path>
                <a:path w="784225" h="735964">
                  <a:moveTo>
                    <a:pt x="783874" y="0"/>
                  </a:moveTo>
                  <a:lnTo>
                    <a:pt x="567347" y="723624"/>
                  </a:lnTo>
                </a:path>
              </a:pathLst>
            </a:custGeom>
            <a:ln w="9381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2041897" y="3551933"/>
            <a:ext cx="238689" cy="138094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1994">
              <a:spcBef>
                <a:spcPts val="113"/>
              </a:spcBef>
            </a:pPr>
            <a:r>
              <a:rPr sz="803" b="1" spc="14" dirty="0">
                <a:latin typeface="Times New Roman"/>
                <a:cs typeface="Times New Roman"/>
              </a:rPr>
              <a:t>BS</a:t>
            </a:r>
            <a:r>
              <a:rPr sz="803" b="1" spc="-9" dirty="0">
                <a:latin typeface="Times New Roman"/>
                <a:cs typeface="Times New Roman"/>
              </a:rPr>
              <a:t> </a:t>
            </a:r>
            <a:r>
              <a:rPr sz="803" b="1" spc="9" dirty="0">
                <a:latin typeface="Times New Roman"/>
                <a:cs typeface="Times New Roman"/>
              </a:rPr>
              <a:t>1</a:t>
            </a:r>
            <a:endParaRPr sz="803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xfrm>
            <a:off x="7454193" y="5777222"/>
            <a:ext cx="242288" cy="157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82">
              <a:lnSpc>
                <a:spcPts val="1171"/>
              </a:lnSpc>
            </a:pPr>
            <a:fld id="{81D60167-4931-47E6-BA6A-407CBD079E47}" type="slidenum">
              <a:rPr dirty="0"/>
              <a:pPr marL="35982">
                <a:lnSpc>
                  <a:spcPts val="1171"/>
                </a:lnSpc>
              </a:pPr>
              <a:t>59</a:t>
            </a:fld>
            <a:endParaRPr dirty="0"/>
          </a:p>
        </p:txBody>
      </p:sp>
      <p:sp>
        <p:nvSpPr>
          <p:cNvPr id="86" name="object 86"/>
          <p:cNvSpPr txBox="1"/>
          <p:nvPr/>
        </p:nvSpPr>
        <p:spPr>
          <a:xfrm>
            <a:off x="2700504" y="3551933"/>
            <a:ext cx="238689" cy="138094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1994">
              <a:spcBef>
                <a:spcPts val="113"/>
              </a:spcBef>
            </a:pPr>
            <a:r>
              <a:rPr sz="803" b="1" spc="14" dirty="0">
                <a:latin typeface="Times New Roman"/>
                <a:cs typeface="Times New Roman"/>
              </a:rPr>
              <a:t>BS</a:t>
            </a:r>
            <a:r>
              <a:rPr sz="803" b="1" spc="-9" dirty="0">
                <a:latin typeface="Times New Roman"/>
                <a:cs typeface="Times New Roman"/>
              </a:rPr>
              <a:t> </a:t>
            </a:r>
            <a:r>
              <a:rPr sz="803" b="1" spc="9" dirty="0">
                <a:latin typeface="Times New Roman"/>
                <a:cs typeface="Times New Roman"/>
              </a:rPr>
              <a:t>2</a:t>
            </a:r>
            <a:endParaRPr sz="803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368361" y="4155882"/>
            <a:ext cx="279471" cy="138094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1994">
              <a:spcBef>
                <a:spcPts val="113"/>
              </a:spcBef>
            </a:pPr>
            <a:r>
              <a:rPr sz="803" spc="61" dirty="0">
                <a:latin typeface="Times New Roman"/>
                <a:cs typeface="Times New Roman"/>
              </a:rPr>
              <a:t>T</a:t>
            </a:r>
            <a:r>
              <a:rPr sz="803" spc="-33" dirty="0">
                <a:latin typeface="Times New Roman"/>
                <a:cs typeface="Times New Roman"/>
              </a:rPr>
              <a:t>r</a:t>
            </a:r>
            <a:r>
              <a:rPr sz="803" spc="-5" dirty="0">
                <a:latin typeface="Times New Roman"/>
                <a:cs typeface="Times New Roman"/>
              </a:rPr>
              <a:t>u</a:t>
            </a:r>
            <a:r>
              <a:rPr sz="803" spc="-9" dirty="0">
                <a:latin typeface="Times New Roman"/>
                <a:cs typeface="Times New Roman"/>
              </a:rPr>
              <a:t>n</a:t>
            </a:r>
            <a:r>
              <a:rPr sz="803" spc="9" dirty="0">
                <a:latin typeface="Times New Roman"/>
                <a:cs typeface="Times New Roman"/>
              </a:rPr>
              <a:t>k</a:t>
            </a:r>
            <a:endParaRPr sz="803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630976" y="4737527"/>
            <a:ext cx="1235428" cy="173843"/>
          </a:xfrm>
          <a:prstGeom prst="rect">
            <a:avLst/>
          </a:prstGeom>
        </p:spPr>
        <p:txBody>
          <a:bodyPr vert="horz" wrap="square" lIns="0" tIns="13793" rIns="0" bIns="0" rtlCol="0">
            <a:spAutoFit/>
          </a:bodyPr>
          <a:lstStyle/>
          <a:p>
            <a:pPr marL="11994">
              <a:spcBef>
                <a:spcPts val="108"/>
              </a:spcBef>
            </a:pPr>
            <a:r>
              <a:rPr sz="1039" b="1" spc="-33" dirty="0">
                <a:latin typeface="Times New Roman"/>
                <a:cs typeface="Times New Roman"/>
              </a:rPr>
              <a:t>(</a:t>
            </a:r>
            <a:r>
              <a:rPr sz="1039" b="1" spc="-47" dirty="0">
                <a:latin typeface="Times New Roman"/>
                <a:cs typeface="Times New Roman"/>
              </a:rPr>
              <a:t>a</a:t>
            </a:r>
            <a:r>
              <a:rPr sz="1039" b="1" spc="5" dirty="0">
                <a:latin typeface="Times New Roman"/>
                <a:cs typeface="Times New Roman"/>
              </a:rPr>
              <a:t>)</a:t>
            </a:r>
            <a:r>
              <a:rPr sz="1039" b="1" spc="-57" dirty="0">
                <a:latin typeface="Times New Roman"/>
                <a:cs typeface="Times New Roman"/>
              </a:rPr>
              <a:t> </a:t>
            </a:r>
            <a:r>
              <a:rPr sz="1039" b="1" spc="19" dirty="0">
                <a:latin typeface="Times New Roman"/>
                <a:cs typeface="Times New Roman"/>
              </a:rPr>
              <a:t>Be</a:t>
            </a:r>
            <a:r>
              <a:rPr sz="1039" b="1" spc="-33" dirty="0">
                <a:latin typeface="Times New Roman"/>
                <a:cs typeface="Times New Roman"/>
              </a:rPr>
              <a:t>f</a:t>
            </a:r>
            <a:r>
              <a:rPr sz="1039" b="1" spc="-47" dirty="0">
                <a:latin typeface="Times New Roman"/>
                <a:cs typeface="Times New Roman"/>
              </a:rPr>
              <a:t>o</a:t>
            </a:r>
            <a:r>
              <a:rPr sz="1039" b="1" spc="14" dirty="0">
                <a:latin typeface="Times New Roman"/>
                <a:cs typeface="Times New Roman"/>
              </a:rPr>
              <a:t>r</a:t>
            </a:r>
            <a:r>
              <a:rPr sz="1039" b="1" spc="5" dirty="0">
                <a:latin typeface="Times New Roman"/>
                <a:cs typeface="Times New Roman"/>
              </a:rPr>
              <a:t>e</a:t>
            </a:r>
            <a:r>
              <a:rPr sz="1039" b="1" spc="-14" dirty="0">
                <a:latin typeface="Times New Roman"/>
                <a:cs typeface="Times New Roman"/>
              </a:rPr>
              <a:t> </a:t>
            </a:r>
            <a:r>
              <a:rPr sz="1039" b="1" spc="-33" dirty="0">
                <a:latin typeface="Times New Roman"/>
                <a:cs typeface="Times New Roman"/>
              </a:rPr>
              <a:t>t</a:t>
            </a:r>
            <a:r>
              <a:rPr sz="1039" b="1" spc="-24" dirty="0">
                <a:latin typeface="Times New Roman"/>
                <a:cs typeface="Times New Roman"/>
              </a:rPr>
              <a:t>h</a:t>
            </a:r>
            <a:r>
              <a:rPr sz="1039" b="1" spc="5" dirty="0">
                <a:latin typeface="Times New Roman"/>
                <a:cs typeface="Times New Roman"/>
              </a:rPr>
              <a:t>e</a:t>
            </a:r>
            <a:r>
              <a:rPr sz="1039" b="1" spc="-14" dirty="0">
                <a:latin typeface="Times New Roman"/>
                <a:cs typeface="Times New Roman"/>
              </a:rPr>
              <a:t> </a:t>
            </a:r>
            <a:r>
              <a:rPr sz="1039" b="1" spc="-90" dirty="0">
                <a:latin typeface="Times New Roman"/>
                <a:cs typeface="Times New Roman"/>
              </a:rPr>
              <a:t>H</a:t>
            </a:r>
            <a:r>
              <a:rPr sz="1039" b="1" spc="-47" dirty="0">
                <a:latin typeface="Times New Roman"/>
                <a:cs typeface="Times New Roman"/>
              </a:rPr>
              <a:t>a</a:t>
            </a:r>
            <a:r>
              <a:rPr sz="1039" b="1" spc="-24" dirty="0">
                <a:latin typeface="Times New Roman"/>
                <a:cs typeface="Times New Roman"/>
              </a:rPr>
              <a:t>n</a:t>
            </a:r>
            <a:r>
              <a:rPr sz="1039" b="1" spc="-99" dirty="0">
                <a:latin typeface="Times New Roman"/>
                <a:cs typeface="Times New Roman"/>
              </a:rPr>
              <a:t>d</a:t>
            </a:r>
            <a:r>
              <a:rPr sz="1039" b="1" spc="-52" dirty="0">
                <a:latin typeface="Times New Roman"/>
                <a:cs typeface="Times New Roman"/>
              </a:rPr>
              <a:t>o</a:t>
            </a:r>
            <a:r>
              <a:rPr sz="1039" b="1" spc="-24" dirty="0">
                <a:latin typeface="Times New Roman"/>
                <a:cs typeface="Times New Roman"/>
              </a:rPr>
              <a:t>f</a:t>
            </a:r>
            <a:r>
              <a:rPr sz="1039" b="1" spc="5" dirty="0">
                <a:latin typeface="Times New Roman"/>
                <a:cs typeface="Times New Roman"/>
              </a:rPr>
              <a:t>f</a:t>
            </a:r>
            <a:endParaRPr sz="103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0832" y="497840"/>
            <a:ext cx="68059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407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Examples </a:t>
            </a:r>
            <a:r>
              <a:rPr dirty="0"/>
              <a:t>of </a:t>
            </a:r>
            <a:r>
              <a:rPr spc="-5" dirty="0"/>
              <a:t>Wireless </a:t>
            </a:r>
            <a:r>
              <a:rPr dirty="0"/>
              <a:t> </a:t>
            </a:r>
            <a:r>
              <a:rPr spc="-5" dirty="0"/>
              <a:t>Communications</a:t>
            </a:r>
            <a:r>
              <a:rPr dirty="0"/>
              <a:t> </a:t>
            </a:r>
            <a:r>
              <a:rPr spc="-5" dirty="0"/>
              <a:t>Systems</a:t>
            </a:r>
            <a:r>
              <a:rPr dirty="0"/>
              <a:t> </a:t>
            </a:r>
            <a:r>
              <a:rPr spc="-5" dirty="0"/>
              <a:t>(1/4)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911" y="1656977"/>
            <a:ext cx="7446645" cy="353631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High-tier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digital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cellular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systems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8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vehicular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pedestrian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services</a:t>
            </a:r>
            <a:endParaRPr sz="28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6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Global System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 Mobile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Communication</a:t>
            </a:r>
            <a:r>
              <a:rPr sz="2400" dirty="0">
                <a:latin typeface="Arial MT"/>
                <a:cs typeface="Arial MT"/>
              </a:rPr>
              <a:t> (GSM),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Digital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Communication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System-1800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(DCS1800)</a:t>
            </a:r>
            <a:endParaRPr sz="2400">
              <a:latin typeface="Arial MT"/>
              <a:cs typeface="Arial MT"/>
            </a:endParaRPr>
          </a:p>
          <a:p>
            <a:pPr marL="756285" marR="563880" lvl="1" indent="-287020">
              <a:lnSpc>
                <a:spcPct val="100000"/>
              </a:lnSpc>
              <a:spcBef>
                <a:spcPts val="56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IS-136 TDMA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based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Digital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Advanced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Mobile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Phone Service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(DAMPS)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Personal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Digital </a:t>
            </a:r>
            <a:r>
              <a:rPr sz="2400" dirty="0">
                <a:latin typeface="Arial MT"/>
                <a:cs typeface="Arial MT"/>
              </a:rPr>
              <a:t>Cellular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(PDC)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6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IS-95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CDMA-based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cdmaOne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System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65" y="71480"/>
            <a:ext cx="7748835" cy="503949"/>
          </a:xfrm>
          <a:prstGeom prst="rect">
            <a:avLst/>
          </a:prstGeom>
        </p:spPr>
        <p:txBody>
          <a:bodyPr vert="horz" wrap="square" lIns="0" tIns="11395" rIns="0" bIns="0" rtlCol="0">
            <a:spAutoFit/>
          </a:bodyPr>
          <a:lstStyle/>
          <a:p>
            <a:pPr marL="11994" algn="ctr">
              <a:spcBef>
                <a:spcPts val="90"/>
              </a:spcBef>
            </a:pPr>
            <a:r>
              <a:rPr sz="3200" spc="-33" dirty="0"/>
              <a:t>Intersystem</a:t>
            </a:r>
            <a:r>
              <a:rPr sz="3200" spc="5" dirty="0"/>
              <a:t> </a:t>
            </a:r>
            <a:r>
              <a:rPr sz="3200" spc="-5" dirty="0"/>
              <a:t>Handoff</a:t>
            </a:r>
            <a:r>
              <a:rPr sz="3200" spc="-14" dirty="0"/>
              <a:t> </a:t>
            </a:r>
            <a:r>
              <a:rPr sz="3200" spc="-5" dirty="0"/>
              <a:t>(2/3)</a:t>
            </a:r>
            <a:endParaRPr sz="32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481" y="1071957"/>
            <a:ext cx="99626" cy="9955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27549" y="1025001"/>
            <a:ext cx="1177854" cy="1736796"/>
            <a:chOff x="664463" y="1078572"/>
            <a:chExt cx="1247140" cy="18389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131" y="1078572"/>
              <a:ext cx="869721" cy="2782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463" y="1318259"/>
              <a:ext cx="416052" cy="4815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1831" y="1306068"/>
              <a:ext cx="795528" cy="5135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7051" y="2073293"/>
              <a:ext cx="155448" cy="45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1831" y="1854708"/>
              <a:ext cx="911352" cy="5135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7051" y="2621933"/>
              <a:ext cx="155448" cy="45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1831" y="2403347"/>
              <a:ext cx="969263" cy="513588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481" y="3006421"/>
            <a:ext cx="99626" cy="9955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27549" y="2959466"/>
            <a:ext cx="1177854" cy="1503504"/>
            <a:chOff x="664463" y="3126828"/>
            <a:chExt cx="1247140" cy="159194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2131" y="3126828"/>
              <a:ext cx="869721" cy="2782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463" y="3366516"/>
              <a:ext cx="416052" cy="4815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1831" y="3354324"/>
              <a:ext cx="853440" cy="51358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7051" y="4121549"/>
              <a:ext cx="155448" cy="458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1831" y="3902964"/>
              <a:ext cx="911352" cy="51358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463" y="4216908"/>
              <a:ext cx="416052" cy="48158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1831" y="4204716"/>
              <a:ext cx="969263" cy="51358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11280" y="870658"/>
            <a:ext cx="8078258" cy="3428096"/>
          </a:xfrm>
          <a:prstGeom prst="rect">
            <a:avLst/>
          </a:prstGeom>
        </p:spPr>
        <p:txBody>
          <a:bodyPr vert="horz" wrap="square" lIns="0" tIns="52175" rIns="0" bIns="0" rtlCol="0">
            <a:spAutoFit/>
          </a:bodyPr>
          <a:lstStyle/>
          <a:p>
            <a:pPr marL="335829" indent="-323835">
              <a:spcBef>
                <a:spcPts val="410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2267" b="1" spc="-9" dirty="0">
                <a:solidFill>
                  <a:srgbClr val="036496"/>
                </a:solidFill>
                <a:latin typeface="Calibri"/>
                <a:cs typeface="Calibri"/>
              </a:rPr>
              <a:t>Step</a:t>
            </a:r>
            <a:r>
              <a:rPr sz="2267" b="1" spc="-38" dirty="0">
                <a:solidFill>
                  <a:srgbClr val="036496"/>
                </a:solidFill>
                <a:latin typeface="Calibri"/>
                <a:cs typeface="Calibri"/>
              </a:rPr>
              <a:t> </a:t>
            </a:r>
            <a:r>
              <a:rPr sz="2267" b="1" spc="-9" dirty="0">
                <a:solidFill>
                  <a:srgbClr val="036496"/>
                </a:solidFill>
                <a:latin typeface="Calibri"/>
                <a:cs typeface="Calibri"/>
              </a:rPr>
              <a:t>1.</a:t>
            </a:r>
            <a:endParaRPr sz="2267">
              <a:latin typeface="Calibri"/>
              <a:cs typeface="Calibri"/>
            </a:endParaRPr>
          </a:p>
          <a:p>
            <a:pPr marL="714236" marR="530729" lvl="1" indent="-271062">
              <a:lnSpc>
                <a:spcPts val="1831"/>
              </a:lnSpc>
              <a:spcBef>
                <a:spcPts val="472"/>
              </a:spcBef>
              <a:buFont typeface="Arial MT"/>
              <a:buChar char="–"/>
              <a:tabLst>
                <a:tab pos="714236" algn="l"/>
                <a:tab pos="714835" algn="l"/>
              </a:tabLst>
            </a:pPr>
            <a:r>
              <a:rPr sz="1700" spc="-14" dirty="0">
                <a:solidFill>
                  <a:srgbClr val="4F81BC"/>
                </a:solidFill>
                <a:latin typeface="Calibri"/>
                <a:cs typeface="Calibri"/>
              </a:rPr>
              <a:t>Part</a:t>
            </a:r>
            <a:r>
              <a:rPr sz="1700" spc="-9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F81BC"/>
                </a:solidFill>
                <a:latin typeface="Calibri"/>
                <a:cs typeface="Calibri"/>
              </a:rPr>
              <a:t>I. </a:t>
            </a:r>
            <a:r>
              <a:rPr sz="1700" dirty="0">
                <a:latin typeface="Calibri"/>
                <a:cs typeface="Calibri"/>
              </a:rPr>
              <a:t>MSC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requests</a:t>
            </a:r>
            <a:r>
              <a:rPr sz="1700" dirty="0">
                <a:latin typeface="Calibri"/>
                <a:cs typeface="Calibri"/>
              </a:rPr>
              <a:t> MSC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to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perform</a:t>
            </a:r>
            <a:r>
              <a:rPr sz="1700" spc="-5" dirty="0">
                <a:latin typeface="Calibri"/>
                <a:cs typeface="Calibri"/>
              </a:rPr>
              <a:t> handoff measurements on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-5" dirty="0">
                <a:latin typeface="Calibri"/>
                <a:cs typeface="Calibri"/>
              </a:rPr>
              <a:t>call in </a:t>
            </a:r>
            <a:r>
              <a:rPr sz="1700" spc="-368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progress.</a:t>
            </a:r>
            <a:endParaRPr sz="1700">
              <a:latin typeface="Calibri"/>
              <a:cs typeface="Calibri"/>
            </a:endParaRPr>
          </a:p>
          <a:p>
            <a:pPr marL="714236" marR="501944" lvl="1" indent="-271062">
              <a:lnSpc>
                <a:spcPts val="1831"/>
              </a:lnSpc>
              <a:spcBef>
                <a:spcPts val="416"/>
              </a:spcBef>
              <a:buFont typeface="Arial MT"/>
              <a:buChar char="–"/>
              <a:tabLst>
                <a:tab pos="714236" algn="l"/>
                <a:tab pos="714835" algn="l"/>
              </a:tabLst>
            </a:pPr>
            <a:r>
              <a:rPr sz="1700" spc="-14" dirty="0">
                <a:solidFill>
                  <a:srgbClr val="4F81BC"/>
                </a:solidFill>
                <a:latin typeface="Calibri"/>
                <a:cs typeface="Calibri"/>
              </a:rPr>
              <a:t>Part</a:t>
            </a:r>
            <a:r>
              <a:rPr sz="1700" spc="-9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F81BC"/>
                </a:solidFill>
                <a:latin typeface="Calibri"/>
                <a:cs typeface="Calibri"/>
              </a:rPr>
              <a:t>II.</a:t>
            </a:r>
            <a:r>
              <a:rPr sz="1700" spc="-9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MSC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then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selects</a:t>
            </a:r>
            <a:r>
              <a:rPr sz="1700" dirty="0">
                <a:latin typeface="Calibri"/>
                <a:cs typeface="Calibri"/>
              </a:rPr>
              <a:t> a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candidate</a:t>
            </a:r>
            <a:r>
              <a:rPr sz="1700" spc="24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“BS</a:t>
            </a:r>
            <a:r>
              <a:rPr sz="1700" spc="-14" dirty="0">
                <a:latin typeface="Calibri"/>
                <a:cs typeface="Calibri"/>
              </a:rPr>
              <a:t> </a:t>
            </a:r>
            <a:r>
              <a:rPr sz="1700" spc="-57" dirty="0">
                <a:latin typeface="Calibri"/>
                <a:cs typeface="Calibri"/>
              </a:rPr>
              <a:t>2”,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-14" dirty="0">
                <a:latin typeface="Calibri"/>
                <a:cs typeface="Calibri"/>
              </a:rPr>
              <a:t>interrogates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BS</a:t>
            </a:r>
            <a:r>
              <a:rPr sz="1700" spc="-14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2 </a:t>
            </a:r>
            <a:r>
              <a:rPr sz="1700" spc="-14" dirty="0">
                <a:latin typeface="Calibri"/>
                <a:cs typeface="Calibri"/>
              </a:rPr>
              <a:t>for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signal </a:t>
            </a:r>
            <a:r>
              <a:rPr sz="1700" spc="-368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quality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4" dirty="0">
                <a:latin typeface="Calibri"/>
                <a:cs typeface="Calibri"/>
              </a:rPr>
              <a:t>parameters.</a:t>
            </a:r>
            <a:endParaRPr sz="1700">
              <a:latin typeface="Calibri"/>
              <a:cs typeface="Calibri"/>
            </a:endParaRPr>
          </a:p>
          <a:p>
            <a:pPr marL="714236" lvl="1" indent="-271062">
              <a:lnSpc>
                <a:spcPts val="1936"/>
              </a:lnSpc>
              <a:spcBef>
                <a:spcPts val="184"/>
              </a:spcBef>
              <a:buFont typeface="Arial MT"/>
              <a:buChar char="–"/>
              <a:tabLst>
                <a:tab pos="714236" algn="l"/>
                <a:tab pos="714835" algn="l"/>
              </a:tabLst>
            </a:pPr>
            <a:r>
              <a:rPr sz="1700" spc="-14" dirty="0">
                <a:solidFill>
                  <a:srgbClr val="4F81BC"/>
                </a:solidFill>
                <a:latin typeface="Calibri"/>
                <a:cs typeface="Calibri"/>
              </a:rPr>
              <a:t>Part</a:t>
            </a:r>
            <a:r>
              <a:rPr sz="1700" spc="-9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F81BC"/>
                </a:solidFill>
                <a:latin typeface="Calibri"/>
                <a:cs typeface="Calibri"/>
              </a:rPr>
              <a:t>III.</a:t>
            </a:r>
            <a:r>
              <a:rPr sz="1700" spc="-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MSC B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returns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signal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quality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-14" dirty="0">
                <a:latin typeface="Calibri"/>
                <a:cs typeface="Calibri"/>
              </a:rPr>
              <a:t>parameters,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along</a:t>
            </a:r>
            <a:r>
              <a:rPr sz="1700" spc="14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with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other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relevant</a:t>
            </a:r>
            <a:endParaRPr sz="1700">
              <a:latin typeface="Calibri"/>
              <a:cs typeface="Calibri"/>
            </a:endParaRPr>
          </a:p>
          <a:p>
            <a:pPr marL="714236">
              <a:lnSpc>
                <a:spcPts val="1936"/>
              </a:lnSpc>
            </a:pPr>
            <a:r>
              <a:rPr sz="1700" spc="-9" dirty="0">
                <a:latin typeface="Calibri"/>
                <a:cs typeface="Calibri"/>
              </a:rPr>
              <a:t>information,</a:t>
            </a:r>
            <a:r>
              <a:rPr sz="1700" spc="-14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to </a:t>
            </a:r>
            <a:r>
              <a:rPr sz="1700" dirty="0">
                <a:latin typeface="Calibri"/>
                <a:cs typeface="Calibri"/>
              </a:rPr>
              <a:t>MSC</a:t>
            </a:r>
            <a:r>
              <a:rPr sz="1700" spc="-24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A.</a:t>
            </a:r>
            <a:endParaRPr sz="1700">
              <a:latin typeface="Calibri"/>
              <a:cs typeface="Calibri"/>
            </a:endParaRPr>
          </a:p>
          <a:p>
            <a:pPr marL="335829" indent="-323835">
              <a:spcBef>
                <a:spcPts val="240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2267" b="1" spc="-9" dirty="0">
                <a:solidFill>
                  <a:srgbClr val="036496"/>
                </a:solidFill>
                <a:latin typeface="Calibri"/>
                <a:cs typeface="Calibri"/>
              </a:rPr>
              <a:t>Step</a:t>
            </a:r>
            <a:r>
              <a:rPr sz="2267" b="1" spc="-42" dirty="0">
                <a:solidFill>
                  <a:srgbClr val="036496"/>
                </a:solidFill>
                <a:latin typeface="Calibri"/>
                <a:cs typeface="Calibri"/>
              </a:rPr>
              <a:t> </a:t>
            </a:r>
            <a:r>
              <a:rPr sz="2267" b="1" spc="-5" dirty="0">
                <a:solidFill>
                  <a:srgbClr val="036496"/>
                </a:solidFill>
                <a:latin typeface="Calibri"/>
                <a:cs typeface="Calibri"/>
              </a:rPr>
              <a:t>2.</a:t>
            </a:r>
            <a:endParaRPr sz="2267">
              <a:latin typeface="Calibri"/>
              <a:cs typeface="Calibri"/>
            </a:endParaRPr>
          </a:p>
          <a:p>
            <a:pPr marL="714236" marR="4798" lvl="1" indent="-271062">
              <a:lnSpc>
                <a:spcPts val="1831"/>
              </a:lnSpc>
              <a:spcBef>
                <a:spcPts val="472"/>
              </a:spcBef>
              <a:buFont typeface="Arial MT"/>
              <a:buChar char="–"/>
              <a:tabLst>
                <a:tab pos="714236" algn="l"/>
                <a:tab pos="714835" algn="l"/>
              </a:tabLst>
            </a:pPr>
            <a:r>
              <a:rPr sz="1700" spc="-14" dirty="0">
                <a:solidFill>
                  <a:srgbClr val="4F81BC"/>
                </a:solidFill>
                <a:latin typeface="Calibri"/>
                <a:cs typeface="Calibri"/>
              </a:rPr>
              <a:t>Part</a:t>
            </a:r>
            <a:r>
              <a:rPr sz="1700" spc="-9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F81BC"/>
                </a:solidFill>
                <a:latin typeface="Calibri"/>
                <a:cs typeface="Calibri"/>
              </a:rPr>
              <a:t>I.</a:t>
            </a:r>
            <a:r>
              <a:rPr sz="1700" spc="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MSC A </a:t>
            </a:r>
            <a:r>
              <a:rPr sz="1700" spc="-5" dirty="0">
                <a:latin typeface="Calibri"/>
                <a:cs typeface="Calibri"/>
              </a:rPr>
              <a:t>checks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if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 MS</a:t>
            </a:r>
            <a:r>
              <a:rPr sz="1700" spc="14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has </a:t>
            </a:r>
            <a:r>
              <a:rPr sz="1700" dirty="0">
                <a:latin typeface="Calibri"/>
                <a:cs typeface="Calibri"/>
              </a:rPr>
              <a:t>made</a:t>
            </a:r>
            <a:r>
              <a:rPr sz="1700" spc="19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too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many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handoffs recently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(e.g., </a:t>
            </a:r>
            <a:r>
              <a:rPr sz="1700" spc="-9" dirty="0">
                <a:latin typeface="Calibri"/>
                <a:cs typeface="Calibri"/>
              </a:rPr>
              <a:t>to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avoid </a:t>
            </a:r>
            <a:r>
              <a:rPr sz="1700" spc="-5" dirty="0">
                <a:latin typeface="Calibri"/>
                <a:cs typeface="Calibri"/>
              </a:rPr>
              <a:t> that</a:t>
            </a:r>
            <a:r>
              <a:rPr sz="1700" dirty="0">
                <a:latin typeface="Calibri"/>
                <a:cs typeface="Calibri"/>
              </a:rPr>
              <a:t> MS </a:t>
            </a:r>
            <a:r>
              <a:rPr sz="1700" spc="-5" dirty="0">
                <a:latin typeface="Calibri"/>
                <a:cs typeface="Calibri"/>
              </a:rPr>
              <a:t>is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moving</a:t>
            </a:r>
            <a:r>
              <a:rPr sz="1700" spc="19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within</a:t>
            </a:r>
            <a:r>
              <a:rPr sz="1700" spc="28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overlapped</a:t>
            </a:r>
            <a:r>
              <a:rPr sz="1700" spc="19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area)</a:t>
            </a:r>
            <a:r>
              <a:rPr sz="1700" spc="14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or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if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9" dirty="0">
                <a:latin typeface="Calibri"/>
                <a:cs typeface="Calibri"/>
              </a:rPr>
              <a:t>intersystem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trunks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are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not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available.</a:t>
            </a:r>
            <a:endParaRPr sz="1700">
              <a:latin typeface="Calibri"/>
              <a:cs typeface="Calibri"/>
            </a:endParaRPr>
          </a:p>
          <a:p>
            <a:pPr marL="714236" lvl="1" indent="-271062">
              <a:spcBef>
                <a:spcPts val="184"/>
              </a:spcBef>
              <a:buFont typeface="Arial MT"/>
              <a:buChar char="–"/>
              <a:tabLst>
                <a:tab pos="714236" algn="l"/>
                <a:tab pos="714835" algn="l"/>
              </a:tabLst>
            </a:pPr>
            <a:r>
              <a:rPr sz="1700" spc="-14" dirty="0">
                <a:solidFill>
                  <a:srgbClr val="4F81BC"/>
                </a:solidFill>
                <a:latin typeface="Calibri"/>
                <a:cs typeface="Calibri"/>
              </a:rPr>
              <a:t>Part </a:t>
            </a:r>
            <a:r>
              <a:rPr sz="1700" dirty="0">
                <a:solidFill>
                  <a:srgbClr val="4F81BC"/>
                </a:solidFill>
                <a:latin typeface="Calibri"/>
                <a:cs typeface="Calibri"/>
              </a:rPr>
              <a:t>II.</a:t>
            </a:r>
            <a:r>
              <a:rPr sz="1700" spc="-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If </a:t>
            </a:r>
            <a:r>
              <a:rPr sz="1700" spc="-14" dirty="0">
                <a:latin typeface="Calibri"/>
                <a:cs typeface="Calibri"/>
              </a:rPr>
              <a:t>so,</a:t>
            </a:r>
            <a:r>
              <a:rPr sz="1700" spc="-9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MSC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 </a:t>
            </a:r>
            <a:r>
              <a:rPr sz="1700" spc="-9" dirty="0">
                <a:latin typeface="Calibri"/>
                <a:cs typeface="Calibri"/>
              </a:rPr>
              <a:t>exits</a:t>
            </a:r>
            <a:r>
              <a:rPr sz="1700" spc="-14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procedure.</a:t>
            </a:r>
            <a:endParaRPr sz="1700">
              <a:latin typeface="Calibri"/>
              <a:cs typeface="Calibri"/>
            </a:endParaRPr>
          </a:p>
          <a:p>
            <a:pPr marL="714236" lvl="1" indent="-271062">
              <a:spcBef>
                <a:spcPts val="203"/>
              </a:spcBef>
              <a:buFont typeface="Arial MT"/>
              <a:buChar char="–"/>
              <a:tabLst>
                <a:tab pos="714236" algn="l"/>
                <a:tab pos="714835" algn="l"/>
              </a:tabLst>
            </a:pPr>
            <a:r>
              <a:rPr sz="1700" spc="-14" dirty="0">
                <a:solidFill>
                  <a:srgbClr val="4F81BC"/>
                </a:solidFill>
                <a:latin typeface="Calibri"/>
                <a:cs typeface="Calibri"/>
              </a:rPr>
              <a:t>Part </a:t>
            </a:r>
            <a:r>
              <a:rPr sz="1700" dirty="0">
                <a:solidFill>
                  <a:srgbClr val="4F81BC"/>
                </a:solidFill>
                <a:latin typeface="Calibri"/>
                <a:cs typeface="Calibri"/>
              </a:rPr>
              <a:t>III.</a:t>
            </a:r>
            <a:r>
              <a:rPr sz="1700" spc="-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Otherwise, </a:t>
            </a:r>
            <a:r>
              <a:rPr sz="1700" dirty="0">
                <a:latin typeface="Calibri"/>
                <a:cs typeface="Calibri"/>
              </a:rPr>
              <a:t>MSC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 </a:t>
            </a:r>
            <a:r>
              <a:rPr sz="1700" spc="-5" dirty="0">
                <a:latin typeface="Calibri"/>
                <a:cs typeface="Calibri"/>
              </a:rPr>
              <a:t>asks</a:t>
            </a:r>
            <a:r>
              <a:rPr sz="1700" spc="-19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MSC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 </a:t>
            </a:r>
            <a:r>
              <a:rPr sz="1700" spc="-9" dirty="0">
                <a:latin typeface="Calibri"/>
                <a:cs typeface="Calibri"/>
              </a:rPr>
              <a:t>to</a:t>
            </a:r>
            <a:r>
              <a:rPr sz="1700" spc="-5" dirty="0">
                <a:latin typeface="Calibri"/>
                <a:cs typeface="Calibri"/>
              </a:rPr>
              <a:t> set</a:t>
            </a:r>
            <a:r>
              <a:rPr sz="1700" spc="-9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up</a:t>
            </a:r>
            <a:r>
              <a:rPr sz="1700" spc="14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voice</a:t>
            </a:r>
            <a:r>
              <a:rPr sz="1700" spc="14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channel.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7454193" y="5777222"/>
            <a:ext cx="242288" cy="157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82">
              <a:lnSpc>
                <a:spcPts val="1171"/>
              </a:lnSpc>
            </a:pPr>
            <a:fld id="{81D60167-4931-47E6-BA6A-407CBD079E47}" type="slidenum">
              <a:rPr dirty="0"/>
              <a:pPr marL="35982">
                <a:lnSpc>
                  <a:spcPts val="1171"/>
                </a:lnSpc>
              </a:pPr>
              <a:t>60</a:t>
            </a:fld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65" y="71480"/>
            <a:ext cx="6834435" cy="503949"/>
          </a:xfrm>
          <a:prstGeom prst="rect">
            <a:avLst/>
          </a:prstGeom>
        </p:spPr>
        <p:txBody>
          <a:bodyPr vert="horz" wrap="square" lIns="0" tIns="11395" rIns="0" bIns="0" rtlCol="0">
            <a:spAutoFit/>
          </a:bodyPr>
          <a:lstStyle/>
          <a:p>
            <a:pPr marL="11994" algn="ctr">
              <a:spcBef>
                <a:spcPts val="90"/>
              </a:spcBef>
            </a:pPr>
            <a:r>
              <a:rPr sz="3200" spc="-33" dirty="0"/>
              <a:t>Intersystem</a:t>
            </a:r>
            <a:r>
              <a:rPr sz="3200" spc="5" dirty="0"/>
              <a:t> </a:t>
            </a:r>
            <a:r>
              <a:rPr sz="3200" spc="-5" dirty="0"/>
              <a:t>Handoff</a:t>
            </a:r>
            <a:r>
              <a:rPr sz="3200" spc="-14" dirty="0"/>
              <a:t> </a:t>
            </a:r>
            <a:r>
              <a:rPr sz="3200" spc="-5" dirty="0"/>
              <a:t>(3/3)</a:t>
            </a:r>
            <a:endParaRPr sz="3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00753" y="808058"/>
            <a:ext cx="2132013" cy="2147605"/>
            <a:chOff x="106679" y="848867"/>
            <a:chExt cx="2257425" cy="22739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79" y="868679"/>
              <a:ext cx="644652" cy="8412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815" y="848867"/>
              <a:ext cx="1690116" cy="899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835" y="1412747"/>
              <a:ext cx="637032" cy="7360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4107" y="1394459"/>
              <a:ext cx="1319784" cy="7894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835" y="1882139"/>
              <a:ext cx="637032" cy="7360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4107" y="1863851"/>
              <a:ext cx="1409700" cy="7894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835" y="2351531"/>
              <a:ext cx="637032" cy="7360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107" y="2333243"/>
              <a:ext cx="1499616" cy="789431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750348" y="3015995"/>
            <a:ext cx="1469319" cy="746054"/>
            <a:chOff x="794486" y="3186683"/>
            <a:chExt cx="1555750" cy="78994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4486" y="3525011"/>
              <a:ext cx="233731" cy="5943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4108" y="3186683"/>
              <a:ext cx="1485900" cy="78943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11279" y="844859"/>
            <a:ext cx="7801187" cy="4431234"/>
          </a:xfrm>
          <a:prstGeom prst="rect">
            <a:avLst/>
          </a:prstGeom>
        </p:spPr>
        <p:txBody>
          <a:bodyPr vert="horz" wrap="square" lIns="0" tIns="61171" rIns="0" bIns="0" rtlCol="0">
            <a:spAutoFit/>
          </a:bodyPr>
          <a:lstStyle/>
          <a:p>
            <a:pPr marL="335829" indent="-323835">
              <a:spcBef>
                <a:spcPts val="481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3022" b="1" spc="-9" dirty="0">
                <a:solidFill>
                  <a:srgbClr val="036496"/>
                </a:solidFill>
                <a:latin typeface="Calibri"/>
                <a:cs typeface="Calibri"/>
              </a:rPr>
              <a:t>Step</a:t>
            </a:r>
            <a:r>
              <a:rPr sz="3022" b="1" spc="-47" dirty="0">
                <a:solidFill>
                  <a:srgbClr val="036496"/>
                </a:solidFill>
                <a:latin typeface="Calibri"/>
                <a:cs typeface="Calibri"/>
              </a:rPr>
              <a:t> </a:t>
            </a:r>
            <a:r>
              <a:rPr sz="3022" b="1" spc="-5" dirty="0">
                <a:solidFill>
                  <a:srgbClr val="036496"/>
                </a:solidFill>
                <a:latin typeface="Calibri"/>
                <a:cs typeface="Calibri"/>
              </a:rPr>
              <a:t>3.</a:t>
            </a:r>
            <a:endParaRPr sz="3022">
              <a:latin typeface="Calibri"/>
              <a:cs typeface="Calibri"/>
            </a:endParaRPr>
          </a:p>
          <a:p>
            <a:pPr marL="714236" lvl="1" indent="-271062">
              <a:spcBef>
                <a:spcPts val="335"/>
              </a:spcBef>
              <a:buFont typeface="Arial MT"/>
              <a:buChar char="–"/>
              <a:tabLst>
                <a:tab pos="714835" algn="l"/>
              </a:tabLst>
            </a:pPr>
            <a:r>
              <a:rPr sz="2644" spc="-19" dirty="0">
                <a:solidFill>
                  <a:srgbClr val="4F81BC"/>
                </a:solidFill>
                <a:latin typeface="Calibri"/>
                <a:cs typeface="Calibri"/>
              </a:rPr>
              <a:t>Part</a:t>
            </a:r>
            <a:r>
              <a:rPr sz="2644" spc="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644" spc="-5" dirty="0">
                <a:solidFill>
                  <a:srgbClr val="4F81BC"/>
                </a:solidFill>
                <a:latin typeface="Calibri"/>
                <a:cs typeface="Calibri"/>
              </a:rPr>
              <a:t>I.</a:t>
            </a:r>
            <a:r>
              <a:rPr sz="2644" spc="9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MSC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A</a:t>
            </a:r>
            <a:r>
              <a:rPr sz="2644" spc="14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sends</a:t>
            </a:r>
            <a:r>
              <a:rPr sz="2644" spc="19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the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MS</a:t>
            </a:r>
            <a:r>
              <a:rPr sz="2644" spc="19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a </a:t>
            </a:r>
            <a:r>
              <a:rPr sz="2644" spc="-14" dirty="0">
                <a:latin typeface="Calibri"/>
                <a:cs typeface="Calibri"/>
              </a:rPr>
              <a:t>handoff</a:t>
            </a:r>
            <a:r>
              <a:rPr sz="2644" spc="19" dirty="0">
                <a:latin typeface="Calibri"/>
                <a:cs typeface="Calibri"/>
              </a:rPr>
              <a:t> </a:t>
            </a:r>
            <a:r>
              <a:rPr sz="2644" spc="-57" dirty="0">
                <a:latin typeface="Calibri"/>
                <a:cs typeface="Calibri"/>
              </a:rPr>
              <a:t>order.</a:t>
            </a:r>
            <a:endParaRPr sz="2644">
              <a:latin typeface="Calibri"/>
              <a:cs typeface="Calibri"/>
            </a:endParaRPr>
          </a:p>
          <a:p>
            <a:pPr marL="714236" lvl="1" indent="-271062">
              <a:spcBef>
                <a:spcPts val="316"/>
              </a:spcBef>
              <a:buFont typeface="Arial MT"/>
              <a:buChar char="–"/>
              <a:tabLst>
                <a:tab pos="714835" algn="l"/>
              </a:tabLst>
            </a:pPr>
            <a:r>
              <a:rPr sz="2644" spc="-19" dirty="0">
                <a:solidFill>
                  <a:srgbClr val="4F81BC"/>
                </a:solidFill>
                <a:latin typeface="Calibri"/>
                <a:cs typeface="Calibri"/>
              </a:rPr>
              <a:t>Part</a:t>
            </a:r>
            <a:r>
              <a:rPr sz="2644" spc="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644" spc="-5" dirty="0">
                <a:solidFill>
                  <a:srgbClr val="4F81BC"/>
                </a:solidFill>
                <a:latin typeface="Calibri"/>
                <a:cs typeface="Calibri"/>
              </a:rPr>
              <a:t>II. </a:t>
            </a:r>
            <a:r>
              <a:rPr sz="2644" spc="-9" dirty="0">
                <a:latin typeface="Calibri"/>
                <a:cs typeface="Calibri"/>
              </a:rPr>
              <a:t>The </a:t>
            </a:r>
            <a:r>
              <a:rPr sz="2644" spc="-5" dirty="0">
                <a:latin typeface="Calibri"/>
                <a:cs typeface="Calibri"/>
              </a:rPr>
              <a:t>MS</a:t>
            </a:r>
            <a:r>
              <a:rPr sz="2644" spc="19" dirty="0">
                <a:latin typeface="Calibri"/>
                <a:cs typeface="Calibri"/>
              </a:rPr>
              <a:t> </a:t>
            </a:r>
            <a:r>
              <a:rPr sz="2644" spc="-19" dirty="0">
                <a:latin typeface="Calibri"/>
                <a:cs typeface="Calibri"/>
              </a:rPr>
              <a:t>synchronizes</a:t>
            </a:r>
            <a:r>
              <a:rPr sz="2644" spc="33" dirty="0">
                <a:latin typeface="Calibri"/>
                <a:cs typeface="Calibri"/>
              </a:rPr>
              <a:t> </a:t>
            </a:r>
            <a:r>
              <a:rPr sz="2644" spc="-19" dirty="0">
                <a:latin typeface="Calibri"/>
                <a:cs typeface="Calibri"/>
              </a:rPr>
              <a:t>to</a:t>
            </a:r>
            <a:r>
              <a:rPr sz="2644" spc="-9" dirty="0">
                <a:latin typeface="Calibri"/>
                <a:cs typeface="Calibri"/>
              </a:rPr>
              <a:t> </a:t>
            </a:r>
            <a:r>
              <a:rPr sz="2644" dirty="0">
                <a:latin typeface="Calibri"/>
                <a:cs typeface="Calibri"/>
              </a:rPr>
              <a:t>BS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2.</a:t>
            </a:r>
            <a:endParaRPr sz="2644">
              <a:latin typeface="Calibri"/>
              <a:cs typeface="Calibri"/>
            </a:endParaRPr>
          </a:p>
          <a:p>
            <a:pPr marL="714236" marR="434178" lvl="1" indent="-271062">
              <a:lnSpc>
                <a:spcPts val="2852"/>
              </a:lnSpc>
              <a:spcBef>
                <a:spcPts val="680"/>
              </a:spcBef>
              <a:buFont typeface="Arial MT"/>
              <a:buChar char="–"/>
              <a:tabLst>
                <a:tab pos="714835" algn="l"/>
              </a:tabLst>
            </a:pPr>
            <a:r>
              <a:rPr sz="2644" spc="-19" dirty="0">
                <a:solidFill>
                  <a:srgbClr val="4F81BC"/>
                </a:solidFill>
                <a:latin typeface="Calibri"/>
                <a:cs typeface="Calibri"/>
              </a:rPr>
              <a:t>Part</a:t>
            </a:r>
            <a:r>
              <a:rPr sz="2644" spc="9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644" dirty="0">
                <a:solidFill>
                  <a:srgbClr val="4F81BC"/>
                </a:solidFill>
                <a:latin typeface="Calibri"/>
                <a:cs typeface="Calibri"/>
              </a:rPr>
              <a:t>III.</a:t>
            </a:r>
            <a:r>
              <a:rPr sz="2644" spc="-14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After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the</a:t>
            </a:r>
            <a:r>
              <a:rPr sz="2644" spc="9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MS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is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connected</a:t>
            </a:r>
            <a:r>
              <a:rPr sz="2644" spc="14" dirty="0">
                <a:latin typeface="Calibri"/>
                <a:cs typeface="Calibri"/>
              </a:rPr>
              <a:t> </a:t>
            </a:r>
            <a:r>
              <a:rPr sz="2644" spc="-19" dirty="0">
                <a:latin typeface="Calibri"/>
                <a:cs typeface="Calibri"/>
              </a:rPr>
              <a:t>to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BS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2,</a:t>
            </a:r>
            <a:r>
              <a:rPr sz="2644" spc="1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MSC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B </a:t>
            </a:r>
            <a:r>
              <a:rPr sz="2644" spc="-586" dirty="0">
                <a:latin typeface="Calibri"/>
                <a:cs typeface="Calibri"/>
              </a:rPr>
              <a:t> </a:t>
            </a:r>
            <a:r>
              <a:rPr sz="2644" spc="-19" dirty="0">
                <a:latin typeface="Calibri"/>
                <a:cs typeface="Calibri"/>
              </a:rPr>
              <a:t>informs</a:t>
            </a:r>
            <a:r>
              <a:rPr sz="2644" spc="1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MSC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A</a:t>
            </a:r>
            <a:r>
              <a:rPr sz="2644" spc="14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that</a:t>
            </a:r>
            <a:r>
              <a:rPr sz="2644" spc="1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the </a:t>
            </a:r>
            <a:r>
              <a:rPr sz="2644" spc="-14" dirty="0">
                <a:latin typeface="Calibri"/>
                <a:cs typeface="Calibri"/>
              </a:rPr>
              <a:t>handoff</a:t>
            </a:r>
            <a:r>
              <a:rPr sz="2644" spc="19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is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successful.</a:t>
            </a:r>
            <a:endParaRPr sz="2644">
              <a:latin typeface="Calibri"/>
              <a:cs typeface="Calibri"/>
            </a:endParaRPr>
          </a:p>
          <a:p>
            <a:pPr marL="714236" marR="4798" lvl="1" indent="-271062">
              <a:lnSpc>
                <a:spcPts val="2852"/>
              </a:lnSpc>
              <a:spcBef>
                <a:spcPts val="642"/>
              </a:spcBef>
              <a:buFont typeface="Arial MT"/>
              <a:buChar char="–"/>
              <a:tabLst>
                <a:tab pos="714835" algn="l"/>
              </a:tabLst>
            </a:pPr>
            <a:r>
              <a:rPr sz="2644" spc="-19" dirty="0">
                <a:solidFill>
                  <a:srgbClr val="4F81BC"/>
                </a:solidFill>
                <a:latin typeface="Calibri"/>
                <a:cs typeface="Calibri"/>
              </a:rPr>
              <a:t>Part</a:t>
            </a:r>
            <a:r>
              <a:rPr sz="2644" spc="9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644" spc="-90" dirty="0">
                <a:solidFill>
                  <a:srgbClr val="4F81BC"/>
                </a:solidFill>
                <a:latin typeface="Calibri"/>
                <a:cs typeface="Calibri"/>
              </a:rPr>
              <a:t>IV.</a:t>
            </a:r>
            <a:r>
              <a:rPr sz="2644" spc="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MSC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A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then</a:t>
            </a:r>
            <a:r>
              <a:rPr sz="2644" spc="19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connects</a:t>
            </a:r>
            <a:r>
              <a:rPr sz="2644" spc="1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the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call</a:t>
            </a:r>
            <a:r>
              <a:rPr sz="2644" spc="-5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path</a:t>
            </a:r>
            <a:r>
              <a:rPr sz="2644" spc="14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(trunk)</a:t>
            </a:r>
            <a:r>
              <a:rPr sz="2644" spc="19" dirty="0">
                <a:latin typeface="Calibri"/>
                <a:cs typeface="Calibri"/>
              </a:rPr>
              <a:t> </a:t>
            </a:r>
            <a:r>
              <a:rPr sz="2644" spc="-19" dirty="0">
                <a:latin typeface="Calibri"/>
                <a:cs typeface="Calibri"/>
              </a:rPr>
              <a:t>to </a:t>
            </a:r>
            <a:r>
              <a:rPr sz="2644" spc="-581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MSC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B.</a:t>
            </a:r>
            <a:endParaRPr sz="2644">
              <a:latin typeface="Calibri"/>
              <a:cs typeface="Calibri"/>
            </a:endParaRPr>
          </a:p>
          <a:p>
            <a:pPr marL="335829" marR="253671" indent="-323835">
              <a:lnSpc>
                <a:spcPts val="3268"/>
              </a:lnSpc>
              <a:spcBef>
                <a:spcPts val="722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3022" dirty="0">
                <a:solidFill>
                  <a:srgbClr val="1F487C"/>
                </a:solidFill>
                <a:latin typeface="Calibri"/>
                <a:cs typeface="Calibri"/>
              </a:rPr>
              <a:t>MSC A is </a:t>
            </a:r>
            <a:r>
              <a:rPr sz="3022" spc="-24" dirty="0">
                <a:solidFill>
                  <a:srgbClr val="1F487C"/>
                </a:solidFill>
                <a:latin typeface="Calibri"/>
                <a:cs typeface="Calibri"/>
              </a:rPr>
              <a:t>referred to </a:t>
            </a:r>
            <a:r>
              <a:rPr sz="3022" dirty="0">
                <a:solidFill>
                  <a:srgbClr val="1F487C"/>
                </a:solidFill>
                <a:latin typeface="Calibri"/>
                <a:cs typeface="Calibri"/>
              </a:rPr>
              <a:t>as the </a:t>
            </a:r>
            <a:r>
              <a:rPr sz="3022" i="1" spc="-5" dirty="0">
                <a:solidFill>
                  <a:srgbClr val="0000FF"/>
                </a:solidFill>
                <a:latin typeface="Calibri"/>
                <a:cs typeface="Calibri"/>
              </a:rPr>
              <a:t>anchor </a:t>
            </a:r>
            <a:r>
              <a:rPr sz="3022" i="1" spc="5" dirty="0">
                <a:solidFill>
                  <a:srgbClr val="0000FF"/>
                </a:solidFill>
                <a:latin typeface="Calibri"/>
                <a:cs typeface="Calibri"/>
              </a:rPr>
              <a:t>MSC</a:t>
            </a:r>
            <a:r>
              <a:rPr sz="3022" spc="5" dirty="0">
                <a:solidFill>
                  <a:srgbClr val="1F487C"/>
                </a:solidFill>
                <a:latin typeface="Calibri"/>
                <a:cs typeface="Calibri"/>
              </a:rPr>
              <a:t>, </a:t>
            </a:r>
            <a:r>
              <a:rPr sz="3022" dirty="0">
                <a:solidFill>
                  <a:srgbClr val="1F487C"/>
                </a:solidFill>
                <a:latin typeface="Calibri"/>
                <a:cs typeface="Calibri"/>
              </a:rPr>
              <a:t>and is </a:t>
            </a:r>
            <a:r>
              <a:rPr sz="3022" spc="-671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22" spc="-19" dirty="0">
                <a:solidFill>
                  <a:srgbClr val="1F487C"/>
                </a:solidFill>
                <a:latin typeface="Calibri"/>
                <a:cs typeface="Calibri"/>
              </a:rPr>
              <a:t>always</a:t>
            </a:r>
            <a:r>
              <a:rPr sz="3022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22" spc="-9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3022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22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022" spc="-5" dirty="0">
                <a:solidFill>
                  <a:srgbClr val="1F487C"/>
                </a:solidFill>
                <a:latin typeface="Calibri"/>
                <a:cs typeface="Calibri"/>
              </a:rPr>
              <a:t> call</a:t>
            </a:r>
            <a:r>
              <a:rPr sz="3022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22" spc="-9" dirty="0">
                <a:solidFill>
                  <a:srgbClr val="1F487C"/>
                </a:solidFill>
                <a:latin typeface="Calibri"/>
                <a:cs typeface="Calibri"/>
              </a:rPr>
              <a:t>path</a:t>
            </a:r>
            <a:r>
              <a:rPr sz="3022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22" spc="-24" dirty="0">
                <a:solidFill>
                  <a:srgbClr val="1F487C"/>
                </a:solidFill>
                <a:latin typeface="Calibri"/>
                <a:cs typeface="Calibri"/>
              </a:rPr>
              <a:t>before</a:t>
            </a:r>
            <a:r>
              <a:rPr sz="3022" spc="-19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22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3022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22" spc="-14" dirty="0">
                <a:solidFill>
                  <a:srgbClr val="1F487C"/>
                </a:solidFill>
                <a:latin typeface="Calibri"/>
                <a:cs typeface="Calibri"/>
              </a:rPr>
              <a:t>after</a:t>
            </a:r>
            <a:r>
              <a:rPr sz="3022" dirty="0">
                <a:solidFill>
                  <a:srgbClr val="1F487C"/>
                </a:solidFill>
                <a:latin typeface="Calibri"/>
                <a:cs typeface="Calibri"/>
              </a:rPr>
              <a:t> the </a:t>
            </a:r>
            <a:r>
              <a:rPr sz="3022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22" spc="-38" dirty="0">
                <a:solidFill>
                  <a:srgbClr val="1F487C"/>
                </a:solidFill>
                <a:latin typeface="Calibri"/>
                <a:cs typeface="Calibri"/>
              </a:rPr>
              <a:t>handoff.</a:t>
            </a:r>
            <a:endParaRPr sz="3022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7454193" y="5777222"/>
            <a:ext cx="242288" cy="157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82">
              <a:lnSpc>
                <a:spcPts val="1171"/>
              </a:lnSpc>
            </a:pPr>
            <a:fld id="{81D60167-4931-47E6-BA6A-407CBD079E47}" type="slidenum">
              <a:rPr dirty="0"/>
              <a:pPr marL="35982">
                <a:lnSpc>
                  <a:spcPts val="1171"/>
                </a:lnSpc>
              </a:pPr>
              <a:t>61</a:t>
            </a:fld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65" y="103145"/>
            <a:ext cx="7789193" cy="504554"/>
          </a:xfrm>
          <a:prstGeom prst="rect">
            <a:avLst/>
          </a:prstGeom>
        </p:spPr>
        <p:txBody>
          <a:bodyPr vert="horz" wrap="square" lIns="0" tIns="11994" rIns="0" bIns="0" rtlCol="0">
            <a:spAutoFit/>
          </a:bodyPr>
          <a:lstStyle/>
          <a:p>
            <a:pPr marL="11994" algn="ctr">
              <a:spcBef>
                <a:spcPts val="94"/>
              </a:spcBef>
            </a:pPr>
            <a:r>
              <a:rPr sz="3200" dirty="0"/>
              <a:t>ISSUE</a:t>
            </a:r>
            <a:r>
              <a:rPr sz="3200" spc="-28" dirty="0"/>
              <a:t> </a:t>
            </a:r>
            <a:r>
              <a:rPr sz="3200" dirty="0"/>
              <a:t>2:</a:t>
            </a:r>
            <a:r>
              <a:rPr sz="3200" spc="-14" dirty="0"/>
              <a:t> </a:t>
            </a:r>
            <a:r>
              <a:rPr sz="3200" dirty="0"/>
              <a:t>Anchor</a:t>
            </a:r>
            <a:r>
              <a:rPr sz="3200" spc="-5" dirty="0"/>
              <a:t> </a:t>
            </a:r>
            <a:r>
              <a:rPr sz="3200" spc="-9" dirty="0"/>
              <a:t>Approach</a:t>
            </a:r>
            <a:r>
              <a:rPr sz="3200" spc="-5" dirty="0"/>
              <a:t> </a:t>
            </a:r>
            <a:r>
              <a:rPr sz="3200" dirty="0"/>
              <a:t>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166" y="1089449"/>
            <a:ext cx="7357392" cy="709005"/>
          </a:xfrm>
          <a:prstGeom prst="rect">
            <a:avLst/>
          </a:prstGeom>
        </p:spPr>
        <p:txBody>
          <a:bodyPr vert="horz" wrap="square" lIns="0" tIns="11395" rIns="0" bIns="0" rtlCol="0">
            <a:spAutoFit/>
          </a:bodyPr>
          <a:lstStyle/>
          <a:p>
            <a:pPr marL="335829" marR="4798" indent="-324434">
              <a:spcBef>
                <a:spcPts val="90"/>
              </a:spcBef>
              <a:buFont typeface="Arial MT"/>
              <a:buChar char="•"/>
              <a:tabLst>
                <a:tab pos="335829" algn="l"/>
                <a:tab pos="336428" algn="l"/>
              </a:tabLst>
            </a:pPr>
            <a:r>
              <a:rPr sz="1511" spc="-5" dirty="0">
                <a:latin typeface="Calibri"/>
                <a:cs typeface="Calibri"/>
              </a:rPr>
              <a:t>The</a:t>
            </a:r>
            <a:r>
              <a:rPr sz="1511" dirty="0">
                <a:latin typeface="Calibri"/>
                <a:cs typeface="Calibri"/>
              </a:rPr>
              <a:t> </a:t>
            </a:r>
            <a:r>
              <a:rPr sz="1511" spc="-5" dirty="0">
                <a:latin typeface="Calibri"/>
                <a:cs typeface="Calibri"/>
              </a:rPr>
              <a:t>Anchor</a:t>
            </a:r>
            <a:r>
              <a:rPr sz="1511" spc="14" dirty="0">
                <a:latin typeface="Calibri"/>
                <a:cs typeface="Calibri"/>
              </a:rPr>
              <a:t> </a:t>
            </a:r>
            <a:r>
              <a:rPr sz="1511" spc="-9" dirty="0">
                <a:latin typeface="Calibri"/>
                <a:cs typeface="Calibri"/>
              </a:rPr>
              <a:t>Approach</a:t>
            </a:r>
            <a:r>
              <a:rPr sz="1511" spc="9" dirty="0">
                <a:latin typeface="Calibri"/>
                <a:cs typeface="Calibri"/>
              </a:rPr>
              <a:t> </a:t>
            </a:r>
            <a:r>
              <a:rPr sz="1511" spc="-5" dirty="0">
                <a:latin typeface="Calibri"/>
                <a:cs typeface="Calibri"/>
              </a:rPr>
              <a:t>is</a:t>
            </a:r>
            <a:r>
              <a:rPr sz="1511" dirty="0">
                <a:latin typeface="Calibri"/>
                <a:cs typeface="Calibri"/>
              </a:rPr>
              <a:t> </a:t>
            </a:r>
            <a:r>
              <a:rPr sz="1511" spc="-9" dirty="0">
                <a:latin typeface="Calibri"/>
                <a:cs typeface="Calibri"/>
              </a:rPr>
              <a:t>used</a:t>
            </a:r>
            <a:r>
              <a:rPr sz="1511" spc="-5" dirty="0">
                <a:latin typeface="Calibri"/>
                <a:cs typeface="Calibri"/>
              </a:rPr>
              <a:t> in</a:t>
            </a:r>
            <a:r>
              <a:rPr sz="1511" spc="-9" dirty="0">
                <a:latin typeface="Calibri"/>
                <a:cs typeface="Calibri"/>
              </a:rPr>
              <a:t> </a:t>
            </a:r>
            <a:r>
              <a:rPr sz="1511" dirty="0">
                <a:latin typeface="Calibri"/>
                <a:cs typeface="Calibri"/>
              </a:rPr>
              <a:t>all</a:t>
            </a:r>
            <a:r>
              <a:rPr sz="1511" spc="-5" dirty="0">
                <a:latin typeface="Calibri"/>
                <a:cs typeface="Calibri"/>
              </a:rPr>
              <a:t> </a:t>
            </a:r>
            <a:r>
              <a:rPr sz="1511" spc="-9" dirty="0">
                <a:latin typeface="Calibri"/>
                <a:cs typeface="Calibri"/>
              </a:rPr>
              <a:t>existing</a:t>
            </a:r>
            <a:r>
              <a:rPr sz="1511" spc="-28" dirty="0">
                <a:latin typeface="Calibri"/>
                <a:cs typeface="Calibri"/>
              </a:rPr>
              <a:t> </a:t>
            </a:r>
            <a:r>
              <a:rPr sz="1511" spc="-5" dirty="0">
                <a:latin typeface="Calibri"/>
                <a:cs typeface="Calibri"/>
              </a:rPr>
              <a:t>mobile</a:t>
            </a:r>
            <a:r>
              <a:rPr sz="1511" dirty="0">
                <a:latin typeface="Calibri"/>
                <a:cs typeface="Calibri"/>
              </a:rPr>
              <a:t> </a:t>
            </a:r>
            <a:r>
              <a:rPr sz="1511" spc="-9" dirty="0">
                <a:latin typeface="Calibri"/>
                <a:cs typeface="Calibri"/>
              </a:rPr>
              <a:t>phone</a:t>
            </a:r>
            <a:r>
              <a:rPr sz="1511" spc="9" dirty="0">
                <a:latin typeface="Calibri"/>
                <a:cs typeface="Calibri"/>
              </a:rPr>
              <a:t> </a:t>
            </a:r>
            <a:r>
              <a:rPr sz="1511" spc="-14" dirty="0">
                <a:latin typeface="Calibri"/>
                <a:cs typeface="Calibri"/>
              </a:rPr>
              <a:t>networks</a:t>
            </a:r>
            <a:r>
              <a:rPr sz="1511" spc="33" dirty="0">
                <a:latin typeface="Calibri"/>
                <a:cs typeface="Calibri"/>
              </a:rPr>
              <a:t> </a:t>
            </a:r>
            <a:r>
              <a:rPr sz="1511" spc="-9" dirty="0">
                <a:latin typeface="Calibri"/>
                <a:cs typeface="Calibri"/>
              </a:rPr>
              <a:t>because</a:t>
            </a:r>
            <a:r>
              <a:rPr sz="1511" spc="9" dirty="0">
                <a:latin typeface="Calibri"/>
                <a:cs typeface="Calibri"/>
              </a:rPr>
              <a:t> </a:t>
            </a:r>
            <a:r>
              <a:rPr sz="1511" spc="-5" dirty="0">
                <a:latin typeface="Calibri"/>
                <a:cs typeface="Calibri"/>
              </a:rPr>
              <a:t>the</a:t>
            </a:r>
            <a:r>
              <a:rPr sz="1511" spc="9" dirty="0">
                <a:latin typeface="Calibri"/>
                <a:cs typeface="Calibri"/>
              </a:rPr>
              <a:t> </a:t>
            </a:r>
            <a:r>
              <a:rPr sz="1511" spc="5" dirty="0">
                <a:latin typeface="Calibri"/>
                <a:cs typeface="Calibri"/>
              </a:rPr>
              <a:t>re- </a:t>
            </a:r>
            <a:r>
              <a:rPr sz="1511" spc="9" dirty="0">
                <a:latin typeface="Calibri"/>
                <a:cs typeface="Calibri"/>
              </a:rPr>
              <a:t> </a:t>
            </a:r>
            <a:r>
              <a:rPr sz="1511" spc="-9" dirty="0">
                <a:latin typeface="Calibri"/>
                <a:cs typeface="Calibri"/>
              </a:rPr>
              <a:t>establishment</a:t>
            </a:r>
            <a:r>
              <a:rPr sz="1511" spc="-24" dirty="0">
                <a:latin typeface="Calibri"/>
                <a:cs typeface="Calibri"/>
              </a:rPr>
              <a:t> </a:t>
            </a:r>
            <a:r>
              <a:rPr sz="1511" spc="-5" dirty="0">
                <a:latin typeface="Calibri"/>
                <a:cs typeface="Calibri"/>
              </a:rPr>
              <a:t>of</a:t>
            </a:r>
            <a:r>
              <a:rPr sz="1511" spc="19" dirty="0">
                <a:latin typeface="Calibri"/>
                <a:cs typeface="Calibri"/>
              </a:rPr>
              <a:t> </a:t>
            </a:r>
            <a:r>
              <a:rPr sz="1511" spc="-5" dirty="0">
                <a:latin typeface="Calibri"/>
                <a:cs typeface="Calibri"/>
              </a:rPr>
              <a:t>a</a:t>
            </a:r>
            <a:r>
              <a:rPr sz="1511" dirty="0">
                <a:latin typeface="Calibri"/>
                <a:cs typeface="Calibri"/>
              </a:rPr>
              <a:t> </a:t>
            </a:r>
            <a:r>
              <a:rPr sz="1511" spc="-9" dirty="0">
                <a:latin typeface="Calibri"/>
                <a:cs typeface="Calibri"/>
              </a:rPr>
              <a:t>new</a:t>
            </a:r>
            <a:r>
              <a:rPr sz="1511" spc="24" dirty="0">
                <a:latin typeface="Calibri"/>
                <a:cs typeface="Calibri"/>
              </a:rPr>
              <a:t> </a:t>
            </a:r>
            <a:r>
              <a:rPr sz="1511" spc="-5" dirty="0">
                <a:latin typeface="Calibri"/>
                <a:cs typeface="Calibri"/>
              </a:rPr>
              <a:t>call</a:t>
            </a:r>
            <a:r>
              <a:rPr sz="1511" spc="-19" dirty="0">
                <a:latin typeface="Calibri"/>
                <a:cs typeface="Calibri"/>
              </a:rPr>
              <a:t> </a:t>
            </a:r>
            <a:r>
              <a:rPr sz="1511" spc="-9" dirty="0">
                <a:latin typeface="Calibri"/>
                <a:cs typeface="Calibri"/>
              </a:rPr>
              <a:t>path (without</a:t>
            </a:r>
            <a:r>
              <a:rPr sz="1511" spc="14" dirty="0">
                <a:latin typeface="Calibri"/>
                <a:cs typeface="Calibri"/>
              </a:rPr>
              <a:t> </a:t>
            </a:r>
            <a:r>
              <a:rPr sz="1511" spc="-9" dirty="0">
                <a:latin typeface="Calibri"/>
                <a:cs typeface="Calibri"/>
              </a:rPr>
              <a:t>involving</a:t>
            </a:r>
            <a:r>
              <a:rPr sz="1511" spc="-19" dirty="0">
                <a:latin typeface="Calibri"/>
                <a:cs typeface="Calibri"/>
              </a:rPr>
              <a:t> </a:t>
            </a:r>
            <a:r>
              <a:rPr sz="1511" spc="-5" dirty="0">
                <a:latin typeface="Calibri"/>
                <a:cs typeface="Calibri"/>
              </a:rPr>
              <a:t>MSC</a:t>
            </a:r>
            <a:r>
              <a:rPr sz="1511" dirty="0">
                <a:latin typeface="Calibri"/>
                <a:cs typeface="Calibri"/>
              </a:rPr>
              <a:t> </a:t>
            </a:r>
            <a:r>
              <a:rPr sz="1511" spc="-5" dirty="0">
                <a:latin typeface="Calibri"/>
                <a:cs typeface="Calibri"/>
              </a:rPr>
              <a:t>A)</a:t>
            </a:r>
            <a:r>
              <a:rPr sz="1511" spc="9" dirty="0">
                <a:latin typeface="Calibri"/>
                <a:cs typeface="Calibri"/>
              </a:rPr>
              <a:t> </a:t>
            </a:r>
            <a:r>
              <a:rPr sz="1511" spc="-9" dirty="0">
                <a:latin typeface="Calibri"/>
                <a:cs typeface="Calibri"/>
              </a:rPr>
              <a:t>between</a:t>
            </a:r>
            <a:r>
              <a:rPr sz="1511" spc="24" dirty="0">
                <a:latin typeface="Calibri"/>
                <a:cs typeface="Calibri"/>
              </a:rPr>
              <a:t> </a:t>
            </a:r>
            <a:r>
              <a:rPr sz="1511" spc="-5" dirty="0">
                <a:latin typeface="Calibri"/>
                <a:cs typeface="Calibri"/>
              </a:rPr>
              <a:t>MS</a:t>
            </a:r>
            <a:r>
              <a:rPr sz="1511" spc="14" dirty="0">
                <a:latin typeface="Calibri"/>
                <a:cs typeface="Calibri"/>
              </a:rPr>
              <a:t> </a:t>
            </a:r>
            <a:r>
              <a:rPr sz="1511" spc="-5" dirty="0">
                <a:latin typeface="Calibri"/>
                <a:cs typeface="Calibri"/>
              </a:rPr>
              <a:t>and</a:t>
            </a:r>
            <a:r>
              <a:rPr sz="1511" spc="-9" dirty="0">
                <a:latin typeface="Calibri"/>
                <a:cs typeface="Calibri"/>
              </a:rPr>
              <a:t> </a:t>
            </a:r>
            <a:r>
              <a:rPr sz="1511" spc="-5" dirty="0">
                <a:latin typeface="Calibri"/>
                <a:cs typeface="Calibri"/>
              </a:rPr>
              <a:t>the</a:t>
            </a:r>
            <a:r>
              <a:rPr sz="1511" dirty="0">
                <a:latin typeface="Calibri"/>
                <a:cs typeface="Calibri"/>
              </a:rPr>
              <a:t> </a:t>
            </a:r>
            <a:r>
              <a:rPr sz="1511" spc="-9" dirty="0">
                <a:latin typeface="Calibri"/>
                <a:cs typeface="Calibri"/>
              </a:rPr>
              <a:t>new</a:t>
            </a:r>
            <a:r>
              <a:rPr sz="1511" spc="24" dirty="0">
                <a:latin typeface="Calibri"/>
                <a:cs typeface="Calibri"/>
              </a:rPr>
              <a:t> </a:t>
            </a:r>
            <a:r>
              <a:rPr sz="1511" spc="-5" dirty="0">
                <a:latin typeface="Calibri"/>
                <a:cs typeface="Calibri"/>
              </a:rPr>
              <a:t>MSC </a:t>
            </a:r>
            <a:r>
              <a:rPr sz="1511" spc="-326" dirty="0">
                <a:latin typeface="Calibri"/>
                <a:cs typeface="Calibri"/>
              </a:rPr>
              <a:t> </a:t>
            </a:r>
            <a:r>
              <a:rPr sz="1511" spc="-9" dirty="0">
                <a:latin typeface="Calibri"/>
                <a:cs typeface="Calibri"/>
              </a:rPr>
              <a:t>would require</a:t>
            </a:r>
            <a:r>
              <a:rPr sz="1511" spc="28" dirty="0">
                <a:latin typeface="Calibri"/>
                <a:cs typeface="Calibri"/>
              </a:rPr>
              <a:t> </a:t>
            </a:r>
            <a:r>
              <a:rPr sz="1511" spc="-19" dirty="0">
                <a:latin typeface="Calibri"/>
                <a:cs typeface="Calibri"/>
              </a:rPr>
              <a:t>extra</a:t>
            </a:r>
            <a:r>
              <a:rPr sz="1511" spc="9" dirty="0">
                <a:latin typeface="Calibri"/>
                <a:cs typeface="Calibri"/>
              </a:rPr>
              <a:t> </a:t>
            </a:r>
            <a:r>
              <a:rPr sz="1511" spc="-5" dirty="0">
                <a:latin typeface="Calibri"/>
                <a:cs typeface="Calibri"/>
              </a:rPr>
              <a:t>trunk</a:t>
            </a:r>
            <a:r>
              <a:rPr sz="1511" spc="5" dirty="0">
                <a:latin typeface="Calibri"/>
                <a:cs typeface="Calibri"/>
              </a:rPr>
              <a:t> </a:t>
            </a:r>
            <a:r>
              <a:rPr sz="1511" spc="-9" dirty="0">
                <a:latin typeface="Calibri"/>
                <a:cs typeface="Calibri"/>
              </a:rPr>
              <a:t>release/setup</a:t>
            </a:r>
            <a:r>
              <a:rPr sz="1511" spc="33" dirty="0">
                <a:latin typeface="Calibri"/>
                <a:cs typeface="Calibri"/>
              </a:rPr>
              <a:t> </a:t>
            </a:r>
            <a:r>
              <a:rPr sz="1511" spc="-9" dirty="0">
                <a:latin typeface="Calibri"/>
                <a:cs typeface="Calibri"/>
              </a:rPr>
              <a:t>operations</a:t>
            </a:r>
            <a:r>
              <a:rPr sz="1511" spc="19" dirty="0">
                <a:latin typeface="Calibri"/>
                <a:cs typeface="Calibri"/>
              </a:rPr>
              <a:t> </a:t>
            </a:r>
            <a:r>
              <a:rPr sz="1511" spc="-5" dirty="0">
                <a:latin typeface="Calibri"/>
                <a:cs typeface="Calibri"/>
              </a:rPr>
              <a:t>in</a:t>
            </a:r>
            <a:r>
              <a:rPr sz="1511" spc="-14" dirty="0">
                <a:latin typeface="Calibri"/>
                <a:cs typeface="Calibri"/>
              </a:rPr>
              <a:t> </a:t>
            </a:r>
            <a:r>
              <a:rPr sz="1511" spc="-9" dirty="0">
                <a:latin typeface="Calibri"/>
                <a:cs typeface="Calibri"/>
              </a:rPr>
              <a:t>PSTN.</a:t>
            </a:r>
            <a:endParaRPr sz="1511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5208" y="2094759"/>
            <a:ext cx="5451841" cy="38413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7454193" y="5777222"/>
            <a:ext cx="242288" cy="157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82">
              <a:lnSpc>
                <a:spcPts val="1171"/>
              </a:lnSpc>
            </a:pPr>
            <a:fld id="{81D60167-4931-47E6-BA6A-407CBD079E47}" type="slidenum">
              <a:rPr dirty="0"/>
              <a:pPr marL="35982">
                <a:lnSpc>
                  <a:spcPts val="1171"/>
                </a:lnSpc>
              </a:pPr>
              <a:t>62</a:t>
            </a:fld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64" y="103145"/>
            <a:ext cx="7520235" cy="504554"/>
          </a:xfrm>
          <a:prstGeom prst="rect">
            <a:avLst/>
          </a:prstGeom>
        </p:spPr>
        <p:txBody>
          <a:bodyPr vert="horz" wrap="square" lIns="0" tIns="11994" rIns="0" bIns="0" rtlCol="0">
            <a:spAutoFit/>
          </a:bodyPr>
          <a:lstStyle/>
          <a:p>
            <a:pPr marL="11994" algn="ctr">
              <a:spcBef>
                <a:spcPts val="94"/>
              </a:spcBef>
            </a:pPr>
            <a:r>
              <a:rPr sz="3200" dirty="0"/>
              <a:t>Anchor</a:t>
            </a:r>
            <a:r>
              <a:rPr sz="3200" spc="-19" dirty="0"/>
              <a:t> </a:t>
            </a:r>
            <a:r>
              <a:rPr sz="3200" spc="-9" dirty="0"/>
              <a:t>Approach</a:t>
            </a:r>
            <a:r>
              <a:rPr sz="3200" spc="-19" dirty="0"/>
              <a:t> </a:t>
            </a:r>
            <a:r>
              <a:rPr sz="3200" dirty="0"/>
              <a:t>(2/2)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481" y="2626437"/>
            <a:ext cx="99626" cy="9955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2009" y="2566557"/>
            <a:ext cx="2258314" cy="22834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1279" y="945468"/>
            <a:ext cx="7833572" cy="2931372"/>
          </a:xfrm>
          <a:prstGeom prst="rect">
            <a:avLst/>
          </a:prstGeom>
        </p:spPr>
        <p:txBody>
          <a:bodyPr vert="horz" wrap="square" lIns="0" tIns="11994" rIns="0" bIns="0" rtlCol="0">
            <a:spAutoFit/>
          </a:bodyPr>
          <a:lstStyle/>
          <a:p>
            <a:pPr marL="515737" indent="-503743">
              <a:spcBef>
                <a:spcPts val="94"/>
              </a:spcBef>
              <a:buFont typeface="Arial MT"/>
              <a:buChar char="•"/>
              <a:tabLst>
                <a:tab pos="515137" algn="l"/>
                <a:tab pos="515737" algn="l"/>
              </a:tabLst>
            </a:pPr>
            <a:r>
              <a:rPr sz="2267" dirty="0">
                <a:latin typeface="Calibri"/>
                <a:cs typeface="Calibri"/>
              </a:rPr>
              <a:t>If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the MS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moves</a:t>
            </a:r>
            <a:r>
              <a:rPr sz="2267" spc="5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back</a:t>
            </a:r>
            <a:r>
              <a:rPr sz="2267" spc="-24" dirty="0">
                <a:latin typeface="Calibri"/>
                <a:cs typeface="Calibri"/>
              </a:rPr>
              <a:t> </a:t>
            </a:r>
            <a:r>
              <a:rPr sz="2267" spc="-14" dirty="0">
                <a:latin typeface="Calibri"/>
                <a:cs typeface="Calibri"/>
              </a:rPr>
              <a:t>to </a:t>
            </a:r>
            <a:r>
              <a:rPr sz="2267" dirty="0">
                <a:latin typeface="Calibri"/>
                <a:cs typeface="Calibri"/>
              </a:rPr>
              <a:t>MSC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A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again,</a:t>
            </a:r>
            <a:r>
              <a:rPr sz="2267" dirty="0">
                <a:latin typeface="Calibri"/>
                <a:cs typeface="Calibri"/>
              </a:rPr>
              <a:t> the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connection</a:t>
            </a:r>
            <a:r>
              <a:rPr sz="2267" spc="-5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between</a:t>
            </a:r>
            <a:endParaRPr sz="2267" dirty="0">
              <a:latin typeface="Calibri"/>
              <a:cs typeface="Calibri"/>
            </a:endParaRPr>
          </a:p>
          <a:p>
            <a:pPr marL="515737"/>
            <a:r>
              <a:rPr sz="2267" dirty="0">
                <a:latin typeface="Calibri"/>
                <a:cs typeface="Calibri"/>
              </a:rPr>
              <a:t>MSC</a:t>
            </a:r>
            <a:r>
              <a:rPr sz="2267" spc="-24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A</a:t>
            </a:r>
            <a:r>
              <a:rPr sz="2267" spc="-28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and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MSC</a:t>
            </a:r>
            <a:r>
              <a:rPr sz="2267" spc="-24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B</a:t>
            </a:r>
            <a:r>
              <a:rPr sz="2267" spc="-24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is</a:t>
            </a:r>
            <a:r>
              <a:rPr sz="2267" spc="-28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removed.</a:t>
            </a:r>
            <a:endParaRPr sz="2267" dirty="0">
              <a:latin typeface="Calibri"/>
              <a:cs typeface="Calibri"/>
            </a:endParaRPr>
          </a:p>
          <a:p>
            <a:pPr marL="515737" marR="95951" indent="-503743">
              <a:spcBef>
                <a:spcPts val="543"/>
              </a:spcBef>
              <a:buFont typeface="Arial MT"/>
              <a:buChar char="•"/>
              <a:tabLst>
                <a:tab pos="515137" algn="l"/>
                <a:tab pos="515737" algn="l"/>
                <a:tab pos="5412838" algn="l"/>
              </a:tabLst>
            </a:pPr>
            <a:r>
              <a:rPr sz="2267" dirty="0">
                <a:latin typeface="Calibri"/>
                <a:cs typeface="Calibri"/>
              </a:rPr>
              <a:t>If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the MS</a:t>
            </a:r>
            <a:r>
              <a:rPr sz="2267" spc="-5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moves</a:t>
            </a:r>
            <a:r>
              <a:rPr sz="2267" spc="9" dirty="0">
                <a:latin typeface="Calibri"/>
                <a:cs typeface="Calibri"/>
              </a:rPr>
              <a:t> </a:t>
            </a:r>
            <a:r>
              <a:rPr sz="2267" spc="-14" dirty="0">
                <a:latin typeface="Calibri"/>
                <a:cs typeface="Calibri"/>
              </a:rPr>
              <a:t>to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the </a:t>
            </a:r>
            <a:r>
              <a:rPr sz="2267" spc="-9" dirty="0">
                <a:latin typeface="Calibri"/>
                <a:cs typeface="Calibri"/>
              </a:rPr>
              <a:t>third</a:t>
            </a:r>
            <a:r>
              <a:rPr sz="2267" dirty="0">
                <a:latin typeface="Calibri"/>
                <a:cs typeface="Calibri"/>
              </a:rPr>
              <a:t> MSC</a:t>
            </a:r>
            <a:r>
              <a:rPr sz="2267" spc="-24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C,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then	MSC</a:t>
            </a:r>
            <a:r>
              <a:rPr sz="2267" spc="-28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B</a:t>
            </a:r>
            <a:r>
              <a:rPr sz="2267" spc="-33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will</a:t>
            </a:r>
            <a:r>
              <a:rPr sz="2267" spc="-33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be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in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the </a:t>
            </a:r>
            <a:r>
              <a:rPr sz="2267" spc="-501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call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path.</a:t>
            </a:r>
            <a:endParaRPr sz="2267" dirty="0">
              <a:latin typeface="Calibri"/>
              <a:cs typeface="Calibri"/>
            </a:endParaRPr>
          </a:p>
          <a:p>
            <a:pPr marL="515737" marR="37181" indent="-503743">
              <a:spcBef>
                <a:spcPts val="548"/>
              </a:spcBef>
              <a:buFont typeface="Arial MT"/>
              <a:buChar char="•"/>
              <a:tabLst>
                <a:tab pos="515137" algn="l"/>
                <a:tab pos="515737" algn="l"/>
              </a:tabLst>
            </a:pPr>
            <a:r>
              <a:rPr sz="2267" b="1" spc="-19" dirty="0">
                <a:solidFill>
                  <a:srgbClr val="0000FF"/>
                </a:solidFill>
                <a:latin typeface="Calibri"/>
                <a:cs typeface="Calibri"/>
              </a:rPr>
              <a:t>Path </a:t>
            </a:r>
            <a:r>
              <a:rPr sz="2267" b="1" spc="-9" dirty="0">
                <a:solidFill>
                  <a:srgbClr val="0000FF"/>
                </a:solidFill>
                <a:latin typeface="Calibri"/>
                <a:cs typeface="Calibri"/>
              </a:rPr>
              <a:t>Minimization. </a:t>
            </a:r>
            <a:r>
              <a:rPr sz="2267" dirty="0">
                <a:latin typeface="Calibri"/>
                <a:cs typeface="Calibri"/>
              </a:rPr>
              <a:t>When the MS </a:t>
            </a:r>
            <a:r>
              <a:rPr sz="2267" spc="-9" dirty="0">
                <a:latin typeface="Calibri"/>
                <a:cs typeface="Calibri"/>
              </a:rPr>
              <a:t>moves </a:t>
            </a:r>
            <a:r>
              <a:rPr sz="2267" spc="-14" dirty="0">
                <a:latin typeface="Calibri"/>
                <a:cs typeface="Calibri"/>
              </a:rPr>
              <a:t>to </a:t>
            </a:r>
            <a:r>
              <a:rPr sz="2267" dirty="0">
                <a:latin typeface="Calibri"/>
                <a:cs typeface="Calibri"/>
              </a:rPr>
              <a:t>the </a:t>
            </a:r>
            <a:r>
              <a:rPr sz="2267" spc="-9" dirty="0">
                <a:latin typeface="Calibri"/>
                <a:cs typeface="Calibri"/>
              </a:rPr>
              <a:t>third </a:t>
            </a:r>
            <a:r>
              <a:rPr sz="2267" spc="-5" dirty="0">
                <a:latin typeface="Calibri"/>
                <a:cs typeface="Calibri"/>
              </a:rPr>
              <a:t>MSC, </a:t>
            </a:r>
            <a:r>
              <a:rPr sz="2267" dirty="0">
                <a:latin typeface="Calibri"/>
                <a:cs typeface="Calibri"/>
              </a:rPr>
              <a:t>the </a:t>
            </a:r>
            <a:r>
              <a:rPr sz="2267" spc="-501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second </a:t>
            </a:r>
            <a:r>
              <a:rPr sz="2267" dirty="0">
                <a:latin typeface="Calibri"/>
                <a:cs typeface="Calibri"/>
              </a:rPr>
              <a:t>MSC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spc="-14" dirty="0">
                <a:latin typeface="Calibri"/>
                <a:cs typeface="Calibri"/>
              </a:rPr>
              <a:t>may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be </a:t>
            </a:r>
            <a:r>
              <a:rPr sz="2267" spc="-14" dirty="0">
                <a:latin typeface="Calibri"/>
                <a:cs typeface="Calibri"/>
              </a:rPr>
              <a:t>removed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14" dirty="0">
                <a:latin typeface="Calibri"/>
                <a:cs typeface="Calibri"/>
              </a:rPr>
              <a:t>from</a:t>
            </a:r>
            <a:r>
              <a:rPr sz="2267" spc="-5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the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call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path.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The</a:t>
            </a:r>
            <a:r>
              <a:rPr sz="2267" spc="5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link </a:t>
            </a:r>
            <a:r>
              <a:rPr sz="2267" spc="5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between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MSC</a:t>
            </a:r>
            <a:r>
              <a:rPr sz="2267" spc="-28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A</a:t>
            </a:r>
            <a:r>
              <a:rPr sz="2267" spc="-5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and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MSC</a:t>
            </a:r>
            <a:r>
              <a:rPr sz="2267" spc="-24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B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is</a:t>
            </a:r>
            <a:r>
              <a:rPr sz="2267" spc="-5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disconnected,</a:t>
            </a:r>
            <a:r>
              <a:rPr sz="2267" spc="-5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and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MSC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C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is </a:t>
            </a:r>
            <a:r>
              <a:rPr sz="2267" spc="-501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connected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MSC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A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spc="-24" dirty="0">
                <a:latin typeface="Calibri"/>
                <a:cs typeface="Calibri"/>
              </a:rPr>
              <a:t>directly.</a:t>
            </a:r>
            <a:endParaRPr sz="2267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7454193" y="5777222"/>
            <a:ext cx="242288" cy="157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82">
              <a:lnSpc>
                <a:spcPts val="1171"/>
              </a:lnSpc>
            </a:pPr>
            <a:fld id="{81D60167-4931-47E6-BA6A-407CBD079E47}" type="slidenum">
              <a:rPr dirty="0"/>
              <a:pPr marL="35982">
                <a:lnSpc>
                  <a:spcPts val="1171"/>
                </a:lnSpc>
              </a:pPr>
              <a:t>63</a:t>
            </a:fld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65" y="103145"/>
            <a:ext cx="8076459" cy="442998"/>
          </a:xfrm>
          <a:prstGeom prst="rect">
            <a:avLst/>
          </a:prstGeom>
        </p:spPr>
        <p:txBody>
          <a:bodyPr vert="horz" wrap="square" lIns="0" tIns="11994" rIns="0" bIns="0" rtlCol="0">
            <a:spAutoFit/>
          </a:bodyPr>
          <a:lstStyle/>
          <a:p>
            <a:pPr marL="11994" algn="ctr">
              <a:spcBef>
                <a:spcPts val="94"/>
              </a:spcBef>
            </a:pPr>
            <a:r>
              <a:rPr sz="2800" spc="-9" dirty="0"/>
              <a:t>Roaming</a:t>
            </a:r>
            <a:r>
              <a:rPr sz="2800" spc="-47" dirty="0"/>
              <a:t> </a:t>
            </a:r>
            <a:r>
              <a:rPr sz="2800" spc="-14" dirty="0"/>
              <a:t>Management</a:t>
            </a:r>
            <a:endParaRPr sz="2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2771" y="1239858"/>
            <a:ext cx="3391429" cy="1003335"/>
            <a:chOff x="797051" y="1306067"/>
            <a:chExt cx="3590925" cy="10623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051" y="1524653"/>
              <a:ext cx="155448" cy="458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1831" y="1306067"/>
              <a:ext cx="3445764" cy="5135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051" y="2073293"/>
              <a:ext cx="155448" cy="45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1831" y="1854707"/>
              <a:ext cx="1973580" cy="51358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11280" y="870657"/>
            <a:ext cx="8076459" cy="3094671"/>
          </a:xfrm>
          <a:prstGeom prst="rect">
            <a:avLst/>
          </a:prstGeom>
        </p:spPr>
        <p:txBody>
          <a:bodyPr vert="horz" wrap="square" lIns="0" tIns="52175" rIns="0" bIns="0" rtlCol="0">
            <a:spAutoFit/>
          </a:bodyPr>
          <a:lstStyle/>
          <a:p>
            <a:pPr marL="335829" indent="-323835">
              <a:spcBef>
                <a:spcPts val="410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2267" spc="-42" dirty="0">
                <a:latin typeface="Calibri"/>
                <a:cs typeface="Calibri"/>
              </a:rPr>
              <a:t>Two</a:t>
            </a:r>
            <a:r>
              <a:rPr sz="2267" spc="-24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basic</a:t>
            </a:r>
            <a:r>
              <a:rPr sz="2267" spc="-24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operations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in</a:t>
            </a:r>
            <a:r>
              <a:rPr sz="2267" spc="-5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roaming</a:t>
            </a:r>
            <a:r>
              <a:rPr sz="2267" spc="-28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management</a:t>
            </a:r>
            <a:r>
              <a:rPr sz="2267" spc="-33" dirty="0">
                <a:latin typeface="Calibri"/>
                <a:cs typeface="Calibri"/>
              </a:rPr>
              <a:t> </a:t>
            </a:r>
            <a:r>
              <a:rPr sz="2267" spc="-14" dirty="0">
                <a:latin typeface="Calibri"/>
                <a:cs typeface="Calibri"/>
              </a:rPr>
              <a:t>are</a:t>
            </a:r>
            <a:endParaRPr sz="2267">
              <a:latin typeface="Calibri"/>
              <a:cs typeface="Calibri"/>
            </a:endParaRPr>
          </a:p>
          <a:p>
            <a:pPr marL="714236" marR="193700" lvl="1" indent="-271062">
              <a:lnSpc>
                <a:spcPts val="1831"/>
              </a:lnSpc>
              <a:spcBef>
                <a:spcPts val="472"/>
              </a:spcBef>
              <a:buFont typeface="Arial MT"/>
              <a:buChar char="–"/>
              <a:tabLst>
                <a:tab pos="714236" algn="l"/>
                <a:tab pos="714835" algn="l"/>
              </a:tabLst>
            </a:pPr>
            <a:r>
              <a:rPr sz="1700" spc="-14" dirty="0">
                <a:solidFill>
                  <a:srgbClr val="D90904"/>
                </a:solidFill>
                <a:latin typeface="Calibri"/>
                <a:cs typeface="Calibri"/>
              </a:rPr>
              <a:t>Registration</a:t>
            </a:r>
            <a:r>
              <a:rPr sz="1700" spc="9" dirty="0">
                <a:solidFill>
                  <a:srgbClr val="D9090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0904"/>
                </a:solidFill>
                <a:latin typeface="Calibri"/>
                <a:cs typeface="Calibri"/>
              </a:rPr>
              <a:t>(or</a:t>
            </a:r>
            <a:r>
              <a:rPr sz="1700" spc="19" dirty="0">
                <a:solidFill>
                  <a:srgbClr val="D90904"/>
                </a:solidFill>
                <a:latin typeface="Calibri"/>
                <a:cs typeface="Calibri"/>
              </a:rPr>
              <a:t> </a:t>
            </a:r>
            <a:r>
              <a:rPr sz="1700" spc="-9" dirty="0">
                <a:solidFill>
                  <a:srgbClr val="D90904"/>
                </a:solidFill>
                <a:latin typeface="Calibri"/>
                <a:cs typeface="Calibri"/>
              </a:rPr>
              <a:t>Location</a:t>
            </a:r>
            <a:r>
              <a:rPr sz="1700" spc="9" dirty="0">
                <a:solidFill>
                  <a:srgbClr val="D90904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D90904"/>
                </a:solidFill>
                <a:latin typeface="Calibri"/>
                <a:cs typeface="Calibri"/>
              </a:rPr>
              <a:t>Update):</a:t>
            </a:r>
            <a:r>
              <a:rPr sz="1700" spc="28" dirty="0">
                <a:solidFill>
                  <a:srgbClr val="D90904"/>
                </a:solidFill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process </a:t>
            </a:r>
            <a:r>
              <a:rPr sz="1700" spc="-5" dirty="0">
                <a:latin typeface="Calibri"/>
                <a:cs typeface="Calibri"/>
              </a:rPr>
              <a:t>whereby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19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informs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-19" dirty="0">
                <a:latin typeface="Calibri"/>
                <a:cs typeface="Calibri"/>
              </a:rPr>
              <a:t>system </a:t>
            </a:r>
            <a:r>
              <a:rPr sz="1700" spc="-368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of</a:t>
            </a:r>
            <a:r>
              <a:rPr sz="1700" spc="-9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its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current</a:t>
            </a:r>
            <a:r>
              <a:rPr sz="1700" spc="14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location</a:t>
            </a:r>
            <a:endParaRPr sz="1700">
              <a:latin typeface="Calibri"/>
              <a:cs typeface="Calibri"/>
            </a:endParaRPr>
          </a:p>
          <a:p>
            <a:pPr marL="714236" marR="39580" lvl="1" indent="-271062">
              <a:lnSpc>
                <a:spcPts val="1831"/>
              </a:lnSpc>
              <a:spcBef>
                <a:spcPts val="416"/>
              </a:spcBef>
              <a:buFont typeface="Arial MT"/>
              <a:buChar char="–"/>
              <a:tabLst>
                <a:tab pos="714236" algn="l"/>
                <a:tab pos="714835" algn="l"/>
              </a:tabLst>
            </a:pPr>
            <a:r>
              <a:rPr sz="1700" spc="-9" dirty="0">
                <a:solidFill>
                  <a:srgbClr val="D90904"/>
                </a:solidFill>
                <a:latin typeface="Calibri"/>
                <a:cs typeface="Calibri"/>
              </a:rPr>
              <a:t>Location</a:t>
            </a:r>
            <a:r>
              <a:rPr sz="1700" spc="19" dirty="0">
                <a:solidFill>
                  <a:srgbClr val="D90904"/>
                </a:solidFill>
                <a:latin typeface="Calibri"/>
                <a:cs typeface="Calibri"/>
              </a:rPr>
              <a:t> </a:t>
            </a:r>
            <a:r>
              <a:rPr sz="1700" spc="-19" dirty="0">
                <a:solidFill>
                  <a:srgbClr val="D90904"/>
                </a:solidFill>
                <a:latin typeface="Calibri"/>
                <a:cs typeface="Calibri"/>
              </a:rPr>
              <a:t>Tracking:</a:t>
            </a:r>
            <a:r>
              <a:rPr sz="1700" spc="24" dirty="0">
                <a:solidFill>
                  <a:srgbClr val="D90904"/>
                </a:solidFill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process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during</a:t>
            </a:r>
            <a:r>
              <a:rPr sz="1700" spc="19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which</a:t>
            </a:r>
            <a:r>
              <a:rPr sz="1700" spc="28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9" dirty="0">
                <a:latin typeface="Calibri"/>
                <a:cs typeface="Calibri"/>
              </a:rPr>
              <a:t>system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-14" dirty="0">
                <a:latin typeface="Calibri"/>
                <a:cs typeface="Calibri"/>
              </a:rPr>
              <a:t>locates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19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MS </a:t>
            </a:r>
            <a:r>
              <a:rPr sz="1700" spc="-5" dirty="0">
                <a:latin typeface="Calibri"/>
                <a:cs typeface="Calibri"/>
              </a:rPr>
              <a:t>(this</a:t>
            </a:r>
            <a:r>
              <a:rPr sz="1700" spc="19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process </a:t>
            </a:r>
            <a:r>
              <a:rPr sz="1700" spc="-368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is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required</a:t>
            </a:r>
            <a:r>
              <a:rPr sz="1700" spc="24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when</a:t>
            </a:r>
            <a:r>
              <a:rPr sz="1700" spc="14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-9" dirty="0">
                <a:latin typeface="Calibri"/>
                <a:cs typeface="Calibri"/>
              </a:rPr>
              <a:t>network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4" dirty="0">
                <a:latin typeface="Calibri"/>
                <a:cs typeface="Calibri"/>
              </a:rPr>
              <a:t>attempts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to</a:t>
            </a:r>
            <a:r>
              <a:rPr sz="1700" spc="-5" dirty="0">
                <a:latin typeface="Calibri"/>
                <a:cs typeface="Calibri"/>
              </a:rPr>
              <a:t> deliver</a:t>
            </a:r>
            <a:r>
              <a:rPr sz="1700" dirty="0">
                <a:latin typeface="Calibri"/>
                <a:cs typeface="Calibri"/>
              </a:rPr>
              <a:t> a </a:t>
            </a:r>
            <a:r>
              <a:rPr sz="1700" spc="-5" dirty="0">
                <a:latin typeface="Calibri"/>
                <a:cs typeface="Calibri"/>
              </a:rPr>
              <a:t>call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to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-5" dirty="0">
                <a:latin typeface="Calibri"/>
                <a:cs typeface="Calibri"/>
              </a:rPr>
              <a:t>mobile</a:t>
            </a:r>
            <a:r>
              <a:rPr sz="1700" spc="28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user)</a:t>
            </a:r>
            <a:endParaRPr sz="1700">
              <a:latin typeface="Calibri"/>
              <a:cs typeface="Calibri"/>
            </a:endParaRPr>
          </a:p>
          <a:p>
            <a:pPr marL="335829" indent="-323835">
              <a:lnSpc>
                <a:spcPts val="2583"/>
              </a:lnSpc>
              <a:spcBef>
                <a:spcPts val="216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2267" spc="-5" dirty="0">
                <a:latin typeface="Calibri"/>
                <a:cs typeface="Calibri"/>
              </a:rPr>
              <a:t>The</a:t>
            </a:r>
            <a:r>
              <a:rPr sz="2267" spc="5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roaming</a:t>
            </a:r>
            <a:r>
              <a:rPr sz="2267" spc="-24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management</a:t>
            </a:r>
            <a:r>
              <a:rPr sz="2267" spc="-33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schemes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proposed</a:t>
            </a:r>
            <a:r>
              <a:rPr sz="2267" spc="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in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IS-41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and </a:t>
            </a:r>
            <a:r>
              <a:rPr sz="2267" spc="-9" dirty="0">
                <a:latin typeface="Calibri"/>
                <a:cs typeface="Calibri"/>
              </a:rPr>
              <a:t>GSM</a:t>
            </a:r>
            <a:endParaRPr sz="2267">
              <a:latin typeface="Calibri"/>
              <a:cs typeface="Calibri"/>
            </a:endParaRPr>
          </a:p>
          <a:p>
            <a:pPr marL="335829">
              <a:lnSpc>
                <a:spcPts val="2583"/>
              </a:lnSpc>
            </a:pPr>
            <a:r>
              <a:rPr sz="2267" dirty="0">
                <a:latin typeface="Calibri"/>
                <a:cs typeface="Calibri"/>
              </a:rPr>
              <a:t>MAP</a:t>
            </a:r>
            <a:r>
              <a:rPr sz="2267" spc="-33" dirty="0">
                <a:latin typeface="Calibri"/>
                <a:cs typeface="Calibri"/>
              </a:rPr>
              <a:t> </a:t>
            </a:r>
            <a:r>
              <a:rPr sz="2267" spc="-14" dirty="0">
                <a:latin typeface="Calibri"/>
                <a:cs typeface="Calibri"/>
              </a:rPr>
              <a:t>are</a:t>
            </a:r>
            <a:r>
              <a:rPr sz="2267" spc="-5" dirty="0">
                <a:latin typeface="Calibri"/>
                <a:cs typeface="Calibri"/>
              </a:rPr>
              <a:t> </a:t>
            </a:r>
            <a:r>
              <a:rPr sz="2267" spc="-9" dirty="0">
                <a:solidFill>
                  <a:srgbClr val="0000FF"/>
                </a:solidFill>
                <a:latin typeface="Calibri"/>
                <a:cs typeface="Calibri"/>
              </a:rPr>
              <a:t>two-level</a:t>
            </a:r>
            <a:r>
              <a:rPr sz="2267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67" spc="-14" dirty="0">
                <a:latin typeface="Calibri"/>
                <a:cs typeface="Calibri"/>
              </a:rPr>
              <a:t>strategies</a:t>
            </a:r>
            <a:endParaRPr sz="2267">
              <a:latin typeface="Calibri"/>
              <a:cs typeface="Calibri"/>
            </a:endParaRPr>
          </a:p>
          <a:p>
            <a:pPr marL="335829" indent="-323835">
              <a:spcBef>
                <a:spcPts val="274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2267" spc="-9" dirty="0">
                <a:latin typeface="Calibri"/>
                <a:cs typeface="Calibri"/>
              </a:rPr>
              <a:t>They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use</a:t>
            </a:r>
            <a:r>
              <a:rPr sz="2267" spc="5" dirty="0">
                <a:latin typeface="Calibri"/>
                <a:cs typeface="Calibri"/>
              </a:rPr>
              <a:t> </a:t>
            </a:r>
            <a:r>
              <a:rPr sz="2267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267" spc="-5" dirty="0">
                <a:solidFill>
                  <a:srgbClr val="0000FF"/>
                </a:solidFill>
                <a:latin typeface="Calibri"/>
                <a:cs typeface="Calibri"/>
              </a:rPr>
              <a:t> two-tier</a:t>
            </a:r>
            <a:r>
              <a:rPr sz="2267" spc="-9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67" spc="-24" dirty="0">
                <a:solidFill>
                  <a:srgbClr val="0000FF"/>
                </a:solidFill>
                <a:latin typeface="Calibri"/>
                <a:cs typeface="Calibri"/>
              </a:rPr>
              <a:t>system</a:t>
            </a:r>
            <a:r>
              <a:rPr sz="2267" spc="-9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67" spc="-5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2267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67" spc="-5" dirty="0">
                <a:solidFill>
                  <a:srgbClr val="0000FF"/>
                </a:solidFill>
                <a:latin typeface="Calibri"/>
                <a:cs typeface="Calibri"/>
              </a:rPr>
              <a:t>home</a:t>
            </a:r>
            <a:r>
              <a:rPr sz="2267" spc="-1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67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2267" spc="-5" dirty="0">
                <a:solidFill>
                  <a:srgbClr val="0000FF"/>
                </a:solidFill>
                <a:latin typeface="Calibri"/>
                <a:cs typeface="Calibri"/>
              </a:rPr>
              <a:t> visited</a:t>
            </a:r>
            <a:r>
              <a:rPr sz="2267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67" spc="-9" dirty="0">
                <a:solidFill>
                  <a:srgbClr val="0000FF"/>
                </a:solidFill>
                <a:latin typeface="Calibri"/>
                <a:cs typeface="Calibri"/>
              </a:rPr>
              <a:t>databases</a:t>
            </a:r>
            <a:r>
              <a:rPr sz="2267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that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14" dirty="0">
                <a:latin typeface="Calibri"/>
                <a:cs typeface="Calibri"/>
              </a:rPr>
              <a:t>are</a:t>
            </a:r>
            <a:endParaRPr sz="2267">
              <a:latin typeface="Calibri"/>
              <a:cs typeface="Calibri"/>
            </a:endParaRPr>
          </a:p>
          <a:p>
            <a:pPr marL="714236" lvl="1" indent="-271062">
              <a:spcBef>
                <a:spcPts val="236"/>
              </a:spcBef>
              <a:buFont typeface="Arial MT"/>
              <a:buChar char="–"/>
              <a:tabLst>
                <a:tab pos="714236" algn="l"/>
                <a:tab pos="714835" algn="l"/>
              </a:tabLst>
            </a:pPr>
            <a:r>
              <a:rPr sz="1700" spc="-5" dirty="0">
                <a:latin typeface="Calibri"/>
                <a:cs typeface="Calibri"/>
              </a:rPr>
              <a:t>Home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Location</a:t>
            </a:r>
            <a:r>
              <a:rPr sz="1700" spc="14" dirty="0">
                <a:latin typeface="Calibri"/>
                <a:cs typeface="Calibri"/>
              </a:rPr>
              <a:t> </a:t>
            </a:r>
            <a:r>
              <a:rPr sz="1700" spc="-14" dirty="0">
                <a:latin typeface="Calibri"/>
                <a:cs typeface="Calibri"/>
              </a:rPr>
              <a:t>Register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(HLR),</a:t>
            </a:r>
            <a:r>
              <a:rPr sz="1700" spc="33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endParaRPr sz="1700">
              <a:latin typeface="Calibri"/>
              <a:cs typeface="Calibri"/>
            </a:endParaRPr>
          </a:p>
          <a:p>
            <a:pPr marL="714236" lvl="1" indent="-271062">
              <a:spcBef>
                <a:spcPts val="208"/>
              </a:spcBef>
              <a:buFont typeface="Arial MT"/>
              <a:buChar char="–"/>
              <a:tabLst>
                <a:tab pos="714236" algn="l"/>
                <a:tab pos="714835" algn="l"/>
              </a:tabLst>
            </a:pPr>
            <a:r>
              <a:rPr sz="1700" spc="-9" dirty="0">
                <a:latin typeface="Calibri"/>
                <a:cs typeface="Calibri"/>
              </a:rPr>
              <a:t>Visited</a:t>
            </a:r>
            <a:r>
              <a:rPr sz="1700" spc="9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Location</a:t>
            </a:r>
            <a:r>
              <a:rPr sz="1700" spc="14" dirty="0">
                <a:latin typeface="Calibri"/>
                <a:cs typeface="Calibri"/>
              </a:rPr>
              <a:t> </a:t>
            </a:r>
            <a:r>
              <a:rPr sz="1700" spc="-14" dirty="0">
                <a:latin typeface="Calibri"/>
                <a:cs typeface="Calibri"/>
              </a:rPr>
              <a:t>Register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9" dirty="0">
                <a:latin typeface="Calibri"/>
                <a:cs typeface="Calibri"/>
              </a:rPr>
              <a:t>(VLR).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7454193" y="5777222"/>
            <a:ext cx="242288" cy="157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82">
              <a:lnSpc>
                <a:spcPts val="1171"/>
              </a:lnSpc>
            </a:pPr>
            <a:fld id="{81D60167-4931-47E6-BA6A-407CBD079E47}" type="slidenum">
              <a:rPr dirty="0"/>
              <a:pPr marL="35982">
                <a:lnSpc>
                  <a:spcPts val="1171"/>
                </a:lnSpc>
              </a:pPr>
              <a:t>64</a:t>
            </a:fld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270" y="138289"/>
            <a:ext cx="7418329" cy="504554"/>
          </a:xfrm>
          <a:prstGeom prst="rect">
            <a:avLst/>
          </a:prstGeom>
        </p:spPr>
        <p:txBody>
          <a:bodyPr vert="horz" wrap="square" lIns="0" tIns="11994" rIns="0" bIns="0" rtlCol="0">
            <a:spAutoFit/>
          </a:bodyPr>
          <a:lstStyle/>
          <a:p>
            <a:pPr marL="11994" algn="ctr">
              <a:spcBef>
                <a:spcPts val="94"/>
              </a:spcBef>
            </a:pPr>
            <a:r>
              <a:rPr sz="3200" dirty="0"/>
              <a:t>Home</a:t>
            </a:r>
            <a:r>
              <a:rPr sz="3200" spc="-19" dirty="0"/>
              <a:t> </a:t>
            </a:r>
            <a:r>
              <a:rPr sz="3200" spc="-9" dirty="0"/>
              <a:t>Location</a:t>
            </a:r>
            <a:r>
              <a:rPr sz="3200" spc="-14" dirty="0"/>
              <a:t> </a:t>
            </a:r>
            <a:r>
              <a:rPr sz="3200" spc="-19" dirty="0"/>
              <a:t>Register </a:t>
            </a:r>
            <a:r>
              <a:rPr sz="3200" spc="-5" dirty="0"/>
              <a:t>(HLR)</a:t>
            </a:r>
            <a:endParaRPr sz="3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650" y="3184397"/>
            <a:ext cx="3341053" cy="2518833"/>
            <a:chOff x="800100" y="3364991"/>
            <a:chExt cx="3537585" cy="266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1750" y="3703319"/>
              <a:ext cx="233731" cy="640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1372" y="3364991"/>
              <a:ext cx="2180843" cy="7894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100" y="3852671"/>
              <a:ext cx="637032" cy="7360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372" y="3834383"/>
              <a:ext cx="3014472" cy="7894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100" y="4322063"/>
              <a:ext cx="637032" cy="7360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1372" y="4303775"/>
              <a:ext cx="3265932" cy="7894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100" y="4791455"/>
              <a:ext cx="637032" cy="7360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1372" y="4773167"/>
              <a:ext cx="2839212" cy="7894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100" y="5260847"/>
              <a:ext cx="637032" cy="7360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1372" y="5242559"/>
              <a:ext cx="2994660" cy="78943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06165" y="1114996"/>
            <a:ext cx="7317811" cy="4335467"/>
          </a:xfrm>
          <a:prstGeom prst="rect">
            <a:avLst/>
          </a:prstGeom>
        </p:spPr>
        <p:txBody>
          <a:bodyPr vert="horz" wrap="square" lIns="0" tIns="50976" rIns="0" bIns="0" rtlCol="0">
            <a:spAutoFit/>
          </a:bodyPr>
          <a:lstStyle/>
          <a:p>
            <a:pPr marL="335829" marR="128934" indent="-324434">
              <a:lnSpc>
                <a:spcPts val="2446"/>
              </a:lnSpc>
              <a:spcBef>
                <a:spcPts val="401"/>
              </a:spcBef>
              <a:buFont typeface="Arial MT"/>
              <a:buChar char="•"/>
              <a:tabLst>
                <a:tab pos="335829" algn="l"/>
                <a:tab pos="336428" algn="l"/>
              </a:tabLst>
            </a:pPr>
            <a:r>
              <a:rPr sz="2267" dirty="0">
                <a:latin typeface="Calibri"/>
                <a:cs typeface="Calibri"/>
              </a:rPr>
              <a:t>When a </a:t>
            </a:r>
            <a:r>
              <a:rPr sz="2267" spc="-5" dirty="0">
                <a:latin typeface="Calibri"/>
                <a:cs typeface="Calibri"/>
              </a:rPr>
              <a:t>user subscribes </a:t>
            </a:r>
            <a:r>
              <a:rPr sz="2267" spc="-14" dirty="0">
                <a:latin typeface="Calibri"/>
                <a:cs typeface="Calibri"/>
              </a:rPr>
              <a:t>to </a:t>
            </a:r>
            <a:r>
              <a:rPr sz="2267" dirty="0">
                <a:latin typeface="Calibri"/>
                <a:cs typeface="Calibri"/>
              </a:rPr>
              <a:t>the services </a:t>
            </a:r>
            <a:r>
              <a:rPr sz="2267" spc="-5" dirty="0">
                <a:latin typeface="Calibri"/>
                <a:cs typeface="Calibri"/>
              </a:rPr>
              <a:t>of </a:t>
            </a:r>
            <a:r>
              <a:rPr sz="2267" dirty="0">
                <a:latin typeface="Calibri"/>
                <a:cs typeface="Calibri"/>
              </a:rPr>
              <a:t>a PCS </a:t>
            </a:r>
            <a:r>
              <a:rPr sz="2267" spc="-9" dirty="0">
                <a:latin typeface="Calibri"/>
                <a:cs typeface="Calibri"/>
              </a:rPr>
              <a:t>network, </a:t>
            </a:r>
            <a:r>
              <a:rPr sz="2267" dirty="0">
                <a:latin typeface="Calibri"/>
                <a:cs typeface="Calibri"/>
              </a:rPr>
              <a:t>a </a:t>
            </a:r>
            <a:r>
              <a:rPr sz="2267" spc="-501" dirty="0">
                <a:latin typeface="Calibri"/>
                <a:cs typeface="Calibri"/>
              </a:rPr>
              <a:t> </a:t>
            </a:r>
            <a:r>
              <a:rPr sz="2267" spc="-19" dirty="0">
                <a:latin typeface="Calibri"/>
                <a:cs typeface="Calibri"/>
              </a:rPr>
              <a:t>record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is </a:t>
            </a:r>
            <a:r>
              <a:rPr sz="2267" spc="-14" dirty="0">
                <a:latin typeface="Calibri"/>
                <a:cs typeface="Calibri"/>
              </a:rPr>
              <a:t>created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in the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spc="-33" dirty="0">
                <a:latin typeface="Calibri"/>
                <a:cs typeface="Calibri"/>
              </a:rPr>
              <a:t>system’s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database,</a:t>
            </a:r>
            <a:endParaRPr sz="2267">
              <a:latin typeface="Calibri"/>
              <a:cs typeface="Calibri"/>
            </a:endParaRPr>
          </a:p>
          <a:p>
            <a:pPr marL="400596" indent="-389201">
              <a:spcBef>
                <a:spcPts val="240"/>
              </a:spcBef>
              <a:buFont typeface="Arial MT"/>
              <a:buChar char="•"/>
              <a:tabLst>
                <a:tab pos="400596" algn="l"/>
                <a:tab pos="401195" algn="l"/>
              </a:tabLst>
            </a:pPr>
            <a:r>
              <a:rPr sz="2267" dirty="0">
                <a:latin typeface="Calibri"/>
                <a:cs typeface="Calibri"/>
              </a:rPr>
              <a:t>which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is </a:t>
            </a:r>
            <a:r>
              <a:rPr sz="2267" spc="-19" dirty="0">
                <a:latin typeface="Calibri"/>
                <a:cs typeface="Calibri"/>
              </a:rPr>
              <a:t>referred</a:t>
            </a:r>
            <a:r>
              <a:rPr sz="2267" spc="14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as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spc="-14" dirty="0">
                <a:latin typeface="Calibri"/>
                <a:cs typeface="Calibri"/>
              </a:rPr>
              <a:t>to </a:t>
            </a:r>
            <a:r>
              <a:rPr sz="2267" dirty="0">
                <a:latin typeface="Calibri"/>
                <a:cs typeface="Calibri"/>
              </a:rPr>
              <a:t>the</a:t>
            </a:r>
            <a:r>
              <a:rPr sz="2267" spc="5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home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spc="-24" dirty="0">
                <a:latin typeface="Calibri"/>
                <a:cs typeface="Calibri"/>
              </a:rPr>
              <a:t>system</a:t>
            </a:r>
            <a:r>
              <a:rPr sz="2267" spc="-5" dirty="0">
                <a:latin typeface="Calibri"/>
                <a:cs typeface="Calibri"/>
              </a:rPr>
              <a:t> of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the </a:t>
            </a:r>
            <a:r>
              <a:rPr sz="2267" spc="-5" dirty="0">
                <a:latin typeface="Calibri"/>
                <a:cs typeface="Calibri"/>
              </a:rPr>
              <a:t>mobile </a:t>
            </a:r>
            <a:r>
              <a:rPr sz="2267" spc="-52" dirty="0">
                <a:latin typeface="Calibri"/>
                <a:cs typeface="Calibri"/>
              </a:rPr>
              <a:t>user.</a:t>
            </a:r>
            <a:endParaRPr sz="2267">
              <a:latin typeface="Calibri"/>
              <a:cs typeface="Calibri"/>
            </a:endParaRPr>
          </a:p>
          <a:p>
            <a:pPr marL="335829" marR="639873" indent="-324434">
              <a:lnSpc>
                <a:spcPts val="2446"/>
              </a:lnSpc>
              <a:spcBef>
                <a:spcPts val="581"/>
              </a:spcBef>
              <a:buFont typeface="Arial MT"/>
              <a:buChar char="•"/>
              <a:tabLst>
                <a:tab pos="335829" algn="l"/>
                <a:tab pos="336428" algn="l"/>
              </a:tabLst>
            </a:pPr>
            <a:r>
              <a:rPr sz="2267" spc="-5" dirty="0">
                <a:latin typeface="Calibri"/>
                <a:cs typeface="Calibri"/>
              </a:rPr>
              <a:t>HLR </a:t>
            </a:r>
            <a:r>
              <a:rPr sz="2267" dirty="0">
                <a:latin typeface="Calibri"/>
                <a:cs typeface="Calibri"/>
              </a:rPr>
              <a:t>is a </a:t>
            </a:r>
            <a:r>
              <a:rPr sz="2267" spc="-9" dirty="0">
                <a:latin typeface="Calibri"/>
                <a:cs typeface="Calibri"/>
              </a:rPr>
              <a:t>network database that </a:t>
            </a:r>
            <a:r>
              <a:rPr sz="2267" spc="-19" dirty="0">
                <a:latin typeface="Calibri"/>
                <a:cs typeface="Calibri"/>
              </a:rPr>
              <a:t>stores </a:t>
            </a:r>
            <a:r>
              <a:rPr sz="2267" dirty="0">
                <a:latin typeface="Calibri"/>
                <a:cs typeface="Calibri"/>
              </a:rPr>
              <a:t>and </a:t>
            </a:r>
            <a:r>
              <a:rPr sz="2267" spc="-5" dirty="0">
                <a:latin typeface="Calibri"/>
                <a:cs typeface="Calibri"/>
              </a:rPr>
              <a:t>manages </a:t>
            </a:r>
            <a:r>
              <a:rPr sz="2267" dirty="0">
                <a:latin typeface="Calibri"/>
                <a:cs typeface="Calibri"/>
              </a:rPr>
              <a:t>all </a:t>
            </a:r>
            <a:r>
              <a:rPr sz="2267" spc="-501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subscriptions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of </a:t>
            </a:r>
            <a:r>
              <a:rPr sz="2267" dirty="0">
                <a:latin typeface="Calibri"/>
                <a:cs typeface="Calibri"/>
              </a:rPr>
              <a:t>a</a:t>
            </a:r>
            <a:r>
              <a:rPr sz="2267" spc="-5" dirty="0">
                <a:latin typeface="Calibri"/>
                <a:cs typeface="Calibri"/>
              </a:rPr>
              <a:t> specific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spc="-42" dirty="0">
                <a:latin typeface="Calibri"/>
                <a:cs typeface="Calibri"/>
              </a:rPr>
              <a:t>operator.</a:t>
            </a:r>
            <a:endParaRPr sz="2267">
              <a:latin typeface="Calibri"/>
              <a:cs typeface="Calibri"/>
            </a:endParaRPr>
          </a:p>
          <a:p>
            <a:pPr marL="335829" indent="-324434">
              <a:spcBef>
                <a:spcPts val="240"/>
              </a:spcBef>
              <a:buFont typeface="Arial MT"/>
              <a:buChar char="•"/>
              <a:tabLst>
                <a:tab pos="335829" algn="l"/>
                <a:tab pos="336428" algn="l"/>
              </a:tabLst>
            </a:pPr>
            <a:r>
              <a:rPr sz="2267" spc="-5" dirty="0">
                <a:latin typeface="Calibri"/>
                <a:cs typeface="Calibri"/>
              </a:rPr>
              <a:t>The</a:t>
            </a:r>
            <a:r>
              <a:rPr sz="2267" spc="-9" dirty="0">
                <a:latin typeface="Calibri"/>
                <a:cs typeface="Calibri"/>
              </a:rPr>
              <a:t> information</a:t>
            </a:r>
            <a:r>
              <a:rPr sz="2267" spc="-28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contained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in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HLR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includes</a:t>
            </a:r>
            <a:endParaRPr sz="2267">
              <a:latin typeface="Calibri"/>
              <a:cs typeface="Calibri"/>
            </a:endParaRPr>
          </a:p>
          <a:p>
            <a:pPr marL="714236" lvl="1" indent="-271062">
              <a:spcBef>
                <a:spcPts val="293"/>
              </a:spcBef>
              <a:buFont typeface="Arial MT"/>
              <a:buChar char="–"/>
              <a:tabLst>
                <a:tab pos="714835" algn="l"/>
              </a:tabLst>
            </a:pPr>
            <a:r>
              <a:rPr sz="2644" i="1" spc="-5" dirty="0">
                <a:solidFill>
                  <a:srgbClr val="0000FF"/>
                </a:solidFill>
                <a:latin typeface="Calibri"/>
                <a:cs typeface="Calibri"/>
              </a:rPr>
              <a:t>MS</a:t>
            </a:r>
            <a:r>
              <a:rPr sz="2644" i="1" spc="-28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44" i="1" spc="-24" dirty="0">
                <a:solidFill>
                  <a:srgbClr val="0000FF"/>
                </a:solidFill>
                <a:latin typeface="Calibri"/>
                <a:cs typeface="Calibri"/>
              </a:rPr>
              <a:t>Identity,</a:t>
            </a:r>
            <a:endParaRPr sz="2644">
              <a:latin typeface="Calibri"/>
              <a:cs typeface="Calibri"/>
            </a:endParaRPr>
          </a:p>
          <a:p>
            <a:pPr marL="714236" lvl="1" indent="-271062">
              <a:spcBef>
                <a:spcPts val="316"/>
              </a:spcBef>
              <a:buFont typeface="Arial MT"/>
              <a:buChar char="–"/>
              <a:tabLst>
                <a:tab pos="714835" algn="l"/>
              </a:tabLst>
            </a:pPr>
            <a:r>
              <a:rPr sz="2644" i="1" spc="-9" dirty="0">
                <a:solidFill>
                  <a:srgbClr val="0000FF"/>
                </a:solidFill>
                <a:latin typeface="Calibri"/>
                <a:cs typeface="Calibri"/>
              </a:rPr>
              <a:t>directory</a:t>
            </a:r>
            <a:r>
              <a:rPr sz="2644" i="1" spc="-2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44" i="1" spc="-38" dirty="0">
                <a:solidFill>
                  <a:srgbClr val="0000FF"/>
                </a:solidFill>
                <a:latin typeface="Calibri"/>
                <a:cs typeface="Calibri"/>
              </a:rPr>
              <a:t>number,</a:t>
            </a:r>
            <a:endParaRPr sz="2644">
              <a:latin typeface="Calibri"/>
              <a:cs typeface="Calibri"/>
            </a:endParaRPr>
          </a:p>
          <a:p>
            <a:pPr marL="714236" lvl="1" indent="-271062">
              <a:spcBef>
                <a:spcPts val="316"/>
              </a:spcBef>
              <a:buFont typeface="Arial MT"/>
              <a:buChar char="–"/>
              <a:tabLst>
                <a:tab pos="714835" algn="l"/>
              </a:tabLst>
            </a:pPr>
            <a:r>
              <a:rPr sz="2644" i="1" spc="-9" dirty="0">
                <a:solidFill>
                  <a:srgbClr val="0000FF"/>
                </a:solidFill>
                <a:latin typeface="Calibri"/>
                <a:cs typeface="Calibri"/>
              </a:rPr>
              <a:t>profile</a:t>
            </a:r>
            <a:r>
              <a:rPr sz="2644" i="1" spc="-2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44" i="1" spc="-9" dirty="0">
                <a:solidFill>
                  <a:srgbClr val="0000FF"/>
                </a:solidFill>
                <a:latin typeface="Calibri"/>
                <a:cs typeface="Calibri"/>
              </a:rPr>
              <a:t>information,</a:t>
            </a:r>
            <a:endParaRPr sz="2644">
              <a:latin typeface="Calibri"/>
              <a:cs typeface="Calibri"/>
            </a:endParaRPr>
          </a:p>
          <a:p>
            <a:pPr marL="714236" lvl="1" indent="-271062">
              <a:spcBef>
                <a:spcPts val="321"/>
              </a:spcBef>
              <a:buFont typeface="Arial MT"/>
              <a:buChar char="–"/>
              <a:tabLst>
                <a:tab pos="714835" algn="l"/>
              </a:tabLst>
            </a:pPr>
            <a:r>
              <a:rPr sz="2644" i="1" spc="-5" dirty="0">
                <a:solidFill>
                  <a:srgbClr val="0000FF"/>
                </a:solidFill>
                <a:latin typeface="Calibri"/>
                <a:cs typeface="Calibri"/>
              </a:rPr>
              <a:t>current</a:t>
            </a:r>
            <a:r>
              <a:rPr sz="2644" i="1" spc="-28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44" i="1" spc="-9" dirty="0">
                <a:solidFill>
                  <a:srgbClr val="0000FF"/>
                </a:solidFill>
                <a:latin typeface="Calibri"/>
                <a:cs typeface="Calibri"/>
              </a:rPr>
              <a:t>location,</a:t>
            </a:r>
            <a:endParaRPr sz="2644">
              <a:latin typeface="Calibri"/>
              <a:cs typeface="Calibri"/>
            </a:endParaRPr>
          </a:p>
          <a:p>
            <a:pPr marL="714236" lvl="1" indent="-271062">
              <a:spcBef>
                <a:spcPts val="316"/>
              </a:spcBef>
              <a:buFont typeface="Arial MT"/>
              <a:buChar char="–"/>
              <a:tabLst>
                <a:tab pos="714835" algn="l"/>
              </a:tabLst>
            </a:pPr>
            <a:r>
              <a:rPr sz="2644" i="1" spc="-9" dirty="0">
                <a:solidFill>
                  <a:srgbClr val="0000FF"/>
                </a:solidFill>
                <a:latin typeface="Calibri"/>
                <a:cs typeface="Calibri"/>
              </a:rPr>
              <a:t>validation period.</a:t>
            </a:r>
            <a:endParaRPr sz="2644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7454193" y="5777222"/>
            <a:ext cx="242288" cy="157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82">
              <a:lnSpc>
                <a:spcPts val="1171"/>
              </a:lnSpc>
            </a:pPr>
            <a:fld id="{81D60167-4931-47E6-BA6A-407CBD079E47}" type="slidenum">
              <a:rPr dirty="0"/>
              <a:pPr marL="35982">
                <a:lnSpc>
                  <a:spcPts val="1171"/>
                </a:lnSpc>
              </a:pPr>
              <a:t>65</a:t>
            </a:fld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271" y="138289"/>
            <a:ext cx="8148449" cy="504554"/>
          </a:xfrm>
          <a:prstGeom prst="rect">
            <a:avLst/>
          </a:prstGeom>
        </p:spPr>
        <p:txBody>
          <a:bodyPr vert="horz" wrap="square" lIns="0" tIns="11994" rIns="0" bIns="0" rtlCol="0">
            <a:spAutoFit/>
          </a:bodyPr>
          <a:lstStyle/>
          <a:p>
            <a:pPr marL="11994" algn="ctr">
              <a:spcBef>
                <a:spcPts val="94"/>
              </a:spcBef>
            </a:pPr>
            <a:r>
              <a:rPr sz="3200" spc="-9" dirty="0"/>
              <a:t>Visitor</a:t>
            </a:r>
            <a:r>
              <a:rPr sz="3200" spc="-24" dirty="0"/>
              <a:t> </a:t>
            </a:r>
            <a:r>
              <a:rPr sz="3200" spc="-9" dirty="0"/>
              <a:t>Location</a:t>
            </a:r>
            <a:r>
              <a:rPr sz="3200" dirty="0"/>
              <a:t> </a:t>
            </a:r>
            <a:r>
              <a:rPr sz="3200" spc="-19" dirty="0"/>
              <a:t>Register</a:t>
            </a:r>
            <a:r>
              <a:rPr sz="3200" spc="-24" dirty="0"/>
              <a:t> </a:t>
            </a:r>
            <a:r>
              <a:rPr sz="3200" spc="-5" dirty="0"/>
              <a:t>(VLR)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454193" y="5777222"/>
            <a:ext cx="242288" cy="157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82">
              <a:lnSpc>
                <a:spcPts val="1171"/>
              </a:lnSpc>
            </a:pPr>
            <a:fld id="{81D60167-4931-47E6-BA6A-407CBD079E47}" type="slidenum">
              <a:rPr dirty="0"/>
              <a:pPr marL="35982">
                <a:lnSpc>
                  <a:spcPts val="1171"/>
                </a:lnSpc>
              </a:pPr>
              <a:t>66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280" y="910923"/>
            <a:ext cx="7843767" cy="3052901"/>
          </a:xfrm>
          <a:prstGeom prst="rect">
            <a:avLst/>
          </a:prstGeom>
        </p:spPr>
        <p:txBody>
          <a:bodyPr vert="horz" wrap="square" lIns="0" tIns="51576" rIns="0" bIns="0" rtlCol="0">
            <a:spAutoFit/>
          </a:bodyPr>
          <a:lstStyle/>
          <a:p>
            <a:pPr marL="335829" marR="4798" indent="-323835" algn="just">
              <a:lnSpc>
                <a:spcPts val="2446"/>
              </a:lnSpc>
              <a:spcBef>
                <a:spcPts val="406"/>
              </a:spcBef>
              <a:buFont typeface="Arial MT"/>
              <a:buChar char="•"/>
              <a:tabLst>
                <a:tab pos="335829" algn="l"/>
              </a:tabLst>
            </a:pPr>
            <a:r>
              <a:rPr sz="2267" dirty="0">
                <a:latin typeface="Calibri"/>
                <a:cs typeface="Calibri"/>
              </a:rPr>
              <a:t>When the </a:t>
            </a:r>
            <a:r>
              <a:rPr sz="2267" spc="-5" dirty="0">
                <a:latin typeface="Calibri"/>
                <a:cs typeface="Calibri"/>
              </a:rPr>
              <a:t>mobile user visits </a:t>
            </a:r>
            <a:r>
              <a:rPr sz="2267" dirty="0">
                <a:latin typeface="Calibri"/>
                <a:cs typeface="Calibri"/>
              </a:rPr>
              <a:t>a </a:t>
            </a:r>
            <a:r>
              <a:rPr sz="2267" spc="-5" dirty="0">
                <a:latin typeface="Calibri"/>
                <a:cs typeface="Calibri"/>
              </a:rPr>
              <a:t>PCS </a:t>
            </a:r>
            <a:r>
              <a:rPr sz="2267" spc="-9" dirty="0">
                <a:latin typeface="Calibri"/>
                <a:cs typeface="Calibri"/>
              </a:rPr>
              <a:t>network </a:t>
            </a:r>
            <a:r>
              <a:rPr sz="2267" spc="-5" dirty="0">
                <a:latin typeface="Calibri"/>
                <a:cs typeface="Calibri"/>
              </a:rPr>
              <a:t>other </a:t>
            </a:r>
            <a:r>
              <a:rPr sz="2267" dirty="0">
                <a:latin typeface="Calibri"/>
                <a:cs typeface="Calibri"/>
              </a:rPr>
              <a:t>than the </a:t>
            </a:r>
            <a:r>
              <a:rPr sz="2267" spc="-5" dirty="0">
                <a:latin typeface="Calibri"/>
                <a:cs typeface="Calibri"/>
              </a:rPr>
              <a:t>home </a:t>
            </a:r>
            <a:r>
              <a:rPr sz="2267" spc="-501" dirty="0">
                <a:latin typeface="Calibri"/>
                <a:cs typeface="Calibri"/>
              </a:rPr>
              <a:t> </a:t>
            </a:r>
            <a:r>
              <a:rPr sz="2267" spc="-19" dirty="0">
                <a:latin typeface="Calibri"/>
                <a:cs typeface="Calibri"/>
              </a:rPr>
              <a:t>system, </a:t>
            </a:r>
            <a:r>
              <a:rPr sz="2267" dirty="0">
                <a:latin typeface="Calibri"/>
                <a:cs typeface="Calibri"/>
              </a:rPr>
              <a:t>a </a:t>
            </a:r>
            <a:r>
              <a:rPr sz="2267" spc="-9" dirty="0">
                <a:latin typeface="Calibri"/>
                <a:cs typeface="Calibri"/>
              </a:rPr>
              <a:t>temporary </a:t>
            </a:r>
            <a:r>
              <a:rPr sz="2267" spc="-19" dirty="0">
                <a:latin typeface="Calibri"/>
                <a:cs typeface="Calibri"/>
              </a:rPr>
              <a:t>record for </a:t>
            </a:r>
            <a:r>
              <a:rPr sz="2267" dirty="0">
                <a:latin typeface="Calibri"/>
                <a:cs typeface="Calibri"/>
              </a:rPr>
              <a:t>the mobile </a:t>
            </a:r>
            <a:r>
              <a:rPr sz="2267" spc="-5" dirty="0">
                <a:latin typeface="Calibri"/>
                <a:cs typeface="Calibri"/>
              </a:rPr>
              <a:t>user </a:t>
            </a:r>
            <a:r>
              <a:rPr sz="2267" dirty="0">
                <a:latin typeface="Calibri"/>
                <a:cs typeface="Calibri"/>
              </a:rPr>
              <a:t>is </a:t>
            </a:r>
            <a:r>
              <a:rPr sz="2267" spc="-14" dirty="0">
                <a:latin typeface="Calibri"/>
                <a:cs typeface="Calibri"/>
              </a:rPr>
              <a:t>created </a:t>
            </a:r>
            <a:r>
              <a:rPr sz="2267" dirty="0">
                <a:latin typeface="Calibri"/>
                <a:cs typeface="Calibri"/>
              </a:rPr>
              <a:t>in the </a:t>
            </a:r>
            <a:r>
              <a:rPr sz="2267" spc="5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visitor</a:t>
            </a:r>
            <a:r>
              <a:rPr sz="2267" spc="-5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location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spc="-14" dirty="0">
                <a:latin typeface="Calibri"/>
                <a:cs typeface="Calibri"/>
              </a:rPr>
              <a:t>register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(VLR)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of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the </a:t>
            </a:r>
            <a:r>
              <a:rPr sz="2267" spc="-5" dirty="0">
                <a:latin typeface="Calibri"/>
                <a:cs typeface="Calibri"/>
              </a:rPr>
              <a:t>visited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19" dirty="0">
                <a:latin typeface="Calibri"/>
                <a:cs typeface="Calibri"/>
              </a:rPr>
              <a:t>system.</a:t>
            </a:r>
            <a:endParaRPr sz="2267">
              <a:latin typeface="Calibri"/>
              <a:cs typeface="Calibri"/>
            </a:endParaRPr>
          </a:p>
          <a:p>
            <a:pPr marL="335829" marR="567910" indent="-323835">
              <a:lnSpc>
                <a:spcPts val="2446"/>
              </a:lnSpc>
              <a:spcBef>
                <a:spcPts val="548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2267" spc="-5" dirty="0">
                <a:latin typeface="Calibri"/>
                <a:cs typeface="Calibri"/>
              </a:rPr>
              <a:t>The VLR </a:t>
            </a:r>
            <a:r>
              <a:rPr sz="2267" spc="-9" dirty="0">
                <a:latin typeface="Calibri"/>
                <a:cs typeface="Calibri"/>
              </a:rPr>
              <a:t>temporarily </a:t>
            </a:r>
            <a:r>
              <a:rPr sz="2267" spc="-19" dirty="0">
                <a:latin typeface="Calibri"/>
                <a:cs typeface="Calibri"/>
              </a:rPr>
              <a:t>stores </a:t>
            </a:r>
            <a:r>
              <a:rPr sz="2267" spc="-5" dirty="0">
                <a:latin typeface="Calibri"/>
                <a:cs typeface="Calibri"/>
              </a:rPr>
              <a:t>subscription </a:t>
            </a:r>
            <a:r>
              <a:rPr sz="2267" spc="-9" dirty="0">
                <a:latin typeface="Calibri"/>
                <a:cs typeface="Calibri"/>
              </a:rPr>
              <a:t>information </a:t>
            </a:r>
            <a:r>
              <a:rPr sz="2267" spc="-19" dirty="0">
                <a:latin typeface="Calibri"/>
                <a:cs typeface="Calibri"/>
              </a:rPr>
              <a:t>for </a:t>
            </a:r>
            <a:r>
              <a:rPr sz="2267" dirty="0">
                <a:latin typeface="Calibri"/>
                <a:cs typeface="Calibri"/>
              </a:rPr>
              <a:t>the </a:t>
            </a:r>
            <a:r>
              <a:rPr sz="2267" spc="-501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visiting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subscribers.</a:t>
            </a:r>
            <a:endParaRPr sz="2267">
              <a:latin typeface="Calibri"/>
              <a:cs typeface="Calibri"/>
            </a:endParaRPr>
          </a:p>
          <a:p>
            <a:pPr marL="335829" marR="42578" indent="-323835">
              <a:lnSpc>
                <a:spcPts val="2446"/>
              </a:lnSpc>
              <a:spcBef>
                <a:spcPts val="552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2267" spc="-5" dirty="0">
                <a:latin typeface="Calibri"/>
                <a:cs typeface="Calibri"/>
              </a:rPr>
              <a:t>Thus, </a:t>
            </a:r>
            <a:r>
              <a:rPr sz="2267" dirty="0">
                <a:latin typeface="Calibri"/>
                <a:cs typeface="Calibri"/>
              </a:rPr>
              <a:t>the MSC </a:t>
            </a:r>
            <a:r>
              <a:rPr sz="2267" spc="-5" dirty="0">
                <a:latin typeface="Calibri"/>
                <a:cs typeface="Calibri"/>
              </a:rPr>
              <a:t>(corresponding </a:t>
            </a:r>
            <a:r>
              <a:rPr sz="2267" dirty="0">
                <a:latin typeface="Calibri"/>
                <a:cs typeface="Calibri"/>
              </a:rPr>
              <a:t>with the </a:t>
            </a:r>
            <a:r>
              <a:rPr sz="2267" spc="-5" dirty="0">
                <a:latin typeface="Calibri"/>
                <a:cs typeface="Calibri"/>
              </a:rPr>
              <a:t>VLR) </a:t>
            </a:r>
            <a:r>
              <a:rPr sz="2267" spc="-9" dirty="0">
                <a:latin typeface="Calibri"/>
                <a:cs typeface="Calibri"/>
              </a:rPr>
              <a:t>can provide </a:t>
            </a:r>
            <a:r>
              <a:rPr sz="2267" dirty="0">
                <a:latin typeface="Calibri"/>
                <a:cs typeface="Calibri"/>
              </a:rPr>
              <a:t>service </a:t>
            </a:r>
            <a:r>
              <a:rPr sz="2267" spc="-501" dirty="0">
                <a:latin typeface="Calibri"/>
                <a:cs typeface="Calibri"/>
              </a:rPr>
              <a:t> </a:t>
            </a:r>
            <a:r>
              <a:rPr sz="2267" spc="-14" dirty="0">
                <a:latin typeface="Calibri"/>
                <a:cs typeface="Calibri"/>
              </a:rPr>
              <a:t>to </a:t>
            </a:r>
            <a:r>
              <a:rPr sz="2267" dirty="0">
                <a:latin typeface="Calibri"/>
                <a:cs typeface="Calibri"/>
              </a:rPr>
              <a:t>the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mobile </a:t>
            </a:r>
            <a:r>
              <a:rPr sz="2267" spc="-52" dirty="0">
                <a:latin typeface="Calibri"/>
                <a:cs typeface="Calibri"/>
              </a:rPr>
              <a:t>user.</a:t>
            </a:r>
            <a:endParaRPr sz="2267">
              <a:latin typeface="Calibri"/>
              <a:cs typeface="Calibri"/>
            </a:endParaRPr>
          </a:p>
          <a:p>
            <a:pPr marL="335829" marR="519335" indent="-323835">
              <a:lnSpc>
                <a:spcPts val="2455"/>
              </a:lnSpc>
              <a:spcBef>
                <a:spcPts val="538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2267" spc="-5" dirty="0">
                <a:latin typeface="Calibri"/>
                <a:cs typeface="Calibri"/>
              </a:rPr>
              <a:t>The VLR </a:t>
            </a:r>
            <a:r>
              <a:rPr sz="2267" dirty="0">
                <a:latin typeface="Calibri"/>
                <a:cs typeface="Calibri"/>
              </a:rPr>
              <a:t>is the “other” </a:t>
            </a:r>
            <a:r>
              <a:rPr sz="2267" spc="-9" dirty="0">
                <a:latin typeface="Calibri"/>
                <a:cs typeface="Calibri"/>
              </a:rPr>
              <a:t>location </a:t>
            </a:r>
            <a:r>
              <a:rPr sz="2267" spc="-14" dirty="0">
                <a:latin typeface="Calibri"/>
                <a:cs typeface="Calibri"/>
              </a:rPr>
              <a:t>register </a:t>
            </a:r>
            <a:r>
              <a:rPr sz="2267" spc="-5" dirty="0">
                <a:latin typeface="Calibri"/>
                <a:cs typeface="Calibri"/>
              </a:rPr>
              <a:t>used </a:t>
            </a:r>
            <a:r>
              <a:rPr sz="2267" spc="-14" dirty="0">
                <a:latin typeface="Calibri"/>
                <a:cs typeface="Calibri"/>
              </a:rPr>
              <a:t>to </a:t>
            </a:r>
            <a:r>
              <a:rPr sz="2267" spc="-9" dirty="0">
                <a:latin typeface="Calibri"/>
                <a:cs typeface="Calibri"/>
              </a:rPr>
              <a:t>retrieve </a:t>
            </a:r>
            <a:r>
              <a:rPr sz="2267" spc="-5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information</a:t>
            </a:r>
            <a:r>
              <a:rPr sz="2267" spc="-19" dirty="0">
                <a:latin typeface="Calibri"/>
                <a:cs typeface="Calibri"/>
              </a:rPr>
              <a:t> for</a:t>
            </a:r>
            <a:r>
              <a:rPr sz="2267" spc="-5" dirty="0">
                <a:latin typeface="Calibri"/>
                <a:cs typeface="Calibri"/>
              </a:rPr>
              <a:t> handling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calls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spc="-14" dirty="0">
                <a:latin typeface="Calibri"/>
                <a:cs typeface="Calibri"/>
              </a:rPr>
              <a:t>to/from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a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visiting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mobile </a:t>
            </a:r>
            <a:r>
              <a:rPr sz="2267" spc="-52" dirty="0">
                <a:latin typeface="Calibri"/>
                <a:cs typeface="Calibri"/>
              </a:rPr>
              <a:t>user.</a:t>
            </a:r>
            <a:endParaRPr sz="22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65" y="103145"/>
            <a:ext cx="8129835" cy="535331"/>
          </a:xfrm>
          <a:prstGeom prst="rect">
            <a:avLst/>
          </a:prstGeom>
        </p:spPr>
        <p:txBody>
          <a:bodyPr vert="horz" wrap="square" lIns="0" tIns="11994" rIns="0" bIns="0" rtlCol="0">
            <a:spAutoFit/>
          </a:bodyPr>
          <a:lstStyle/>
          <a:p>
            <a:pPr marL="11994" algn="ctr">
              <a:spcBef>
                <a:spcPts val="94"/>
              </a:spcBef>
            </a:pPr>
            <a:r>
              <a:rPr sz="3400" spc="-5" dirty="0"/>
              <a:t>MS</a:t>
            </a:r>
            <a:r>
              <a:rPr sz="3400" spc="-24" dirty="0"/>
              <a:t> </a:t>
            </a:r>
            <a:r>
              <a:rPr sz="3400" spc="-19" dirty="0"/>
              <a:t>Registration</a:t>
            </a:r>
            <a:r>
              <a:rPr sz="3400" spc="-14" dirty="0"/>
              <a:t> </a:t>
            </a:r>
            <a:r>
              <a:rPr sz="3400" spc="-9" dirty="0"/>
              <a:t>Process </a:t>
            </a:r>
            <a:r>
              <a:rPr sz="3400" spc="-5" dirty="0"/>
              <a:t>(1/3)</a:t>
            </a:r>
            <a:endParaRPr sz="34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892" y="1632172"/>
            <a:ext cx="8013763" cy="38330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53100" y="2594512"/>
            <a:ext cx="286068" cy="146550"/>
          </a:xfrm>
          <a:prstGeom prst="rect">
            <a:avLst/>
          </a:prstGeom>
        </p:spPr>
        <p:txBody>
          <a:bodyPr vert="horz" wrap="square" lIns="0" tIns="15593" rIns="0" bIns="0" rtlCol="0">
            <a:spAutoFit/>
          </a:bodyPr>
          <a:lstStyle/>
          <a:p>
            <a:pPr marL="11994">
              <a:spcBef>
                <a:spcPts val="123"/>
              </a:spcBef>
            </a:pPr>
            <a:r>
              <a:rPr sz="850" spc="19" dirty="0">
                <a:latin typeface="PMingLiU-ExtB"/>
                <a:cs typeface="PMingLiU-ExtB"/>
              </a:rPr>
              <a:t>C</a:t>
            </a:r>
            <a:r>
              <a:rPr sz="850" spc="-19" dirty="0">
                <a:latin typeface="PMingLiU-ExtB"/>
                <a:cs typeface="PMingLiU-ExtB"/>
              </a:rPr>
              <a:t>l</a:t>
            </a:r>
            <a:r>
              <a:rPr sz="850" spc="42" dirty="0">
                <a:latin typeface="PMingLiU-ExtB"/>
                <a:cs typeface="PMingLiU-ExtB"/>
              </a:rPr>
              <a:t>o</a:t>
            </a:r>
            <a:r>
              <a:rPr sz="850" spc="33" dirty="0">
                <a:latin typeface="PMingLiU-ExtB"/>
                <a:cs typeface="PMingLiU-ExtB"/>
              </a:rPr>
              <a:t>u</a:t>
            </a:r>
            <a:r>
              <a:rPr sz="850" spc="14" dirty="0">
                <a:latin typeface="PMingLiU-ExtB"/>
                <a:cs typeface="PMingLiU-ExtB"/>
              </a:rPr>
              <a:t>d</a:t>
            </a:r>
            <a:endParaRPr sz="850">
              <a:latin typeface="PMingLiU-ExtB"/>
              <a:cs typeface="PMingLiU-ExtB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7454193" y="5777222"/>
            <a:ext cx="242288" cy="157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82">
              <a:lnSpc>
                <a:spcPts val="1171"/>
              </a:lnSpc>
            </a:pPr>
            <a:fld id="{81D60167-4931-47E6-BA6A-407CBD079E47}" type="slidenum">
              <a:rPr dirty="0"/>
              <a:pPr marL="35982">
                <a:lnSpc>
                  <a:spcPts val="1171"/>
                </a:lnSpc>
              </a:pPr>
              <a:t>67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637636" y="2773152"/>
            <a:ext cx="286068" cy="146550"/>
          </a:xfrm>
          <a:prstGeom prst="rect">
            <a:avLst/>
          </a:prstGeom>
        </p:spPr>
        <p:txBody>
          <a:bodyPr vert="horz" wrap="square" lIns="0" tIns="15593" rIns="0" bIns="0" rtlCol="0">
            <a:spAutoFit/>
          </a:bodyPr>
          <a:lstStyle/>
          <a:p>
            <a:pPr marL="11994">
              <a:spcBef>
                <a:spcPts val="123"/>
              </a:spcBef>
            </a:pPr>
            <a:r>
              <a:rPr sz="850" spc="19" dirty="0">
                <a:latin typeface="PMingLiU-ExtB"/>
                <a:cs typeface="PMingLiU-ExtB"/>
              </a:rPr>
              <a:t>C</a:t>
            </a:r>
            <a:r>
              <a:rPr sz="850" spc="-19" dirty="0">
                <a:latin typeface="PMingLiU-ExtB"/>
                <a:cs typeface="PMingLiU-ExtB"/>
              </a:rPr>
              <a:t>l</a:t>
            </a:r>
            <a:r>
              <a:rPr sz="850" spc="42" dirty="0">
                <a:latin typeface="PMingLiU-ExtB"/>
                <a:cs typeface="PMingLiU-ExtB"/>
              </a:rPr>
              <a:t>o</a:t>
            </a:r>
            <a:r>
              <a:rPr sz="850" spc="33" dirty="0">
                <a:latin typeface="PMingLiU-ExtB"/>
                <a:cs typeface="PMingLiU-ExtB"/>
              </a:rPr>
              <a:t>u</a:t>
            </a:r>
            <a:r>
              <a:rPr sz="850" spc="14" dirty="0">
                <a:latin typeface="PMingLiU-ExtB"/>
                <a:cs typeface="PMingLiU-ExtB"/>
              </a:rPr>
              <a:t>d</a:t>
            </a:r>
            <a:endParaRPr sz="850">
              <a:latin typeface="PMingLiU-ExtB"/>
              <a:cs typeface="PMingLiU-ExtB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3213" y="4208588"/>
            <a:ext cx="286068" cy="146550"/>
          </a:xfrm>
          <a:prstGeom prst="rect">
            <a:avLst/>
          </a:prstGeom>
        </p:spPr>
        <p:txBody>
          <a:bodyPr vert="horz" wrap="square" lIns="0" tIns="15593" rIns="0" bIns="0" rtlCol="0">
            <a:spAutoFit/>
          </a:bodyPr>
          <a:lstStyle/>
          <a:p>
            <a:pPr marL="11994">
              <a:spcBef>
                <a:spcPts val="123"/>
              </a:spcBef>
            </a:pPr>
            <a:r>
              <a:rPr sz="850" spc="19" dirty="0">
                <a:latin typeface="PMingLiU-ExtB"/>
                <a:cs typeface="PMingLiU-ExtB"/>
              </a:rPr>
              <a:t>C</a:t>
            </a:r>
            <a:r>
              <a:rPr sz="850" spc="-19" dirty="0">
                <a:latin typeface="PMingLiU-ExtB"/>
                <a:cs typeface="PMingLiU-ExtB"/>
              </a:rPr>
              <a:t>l</a:t>
            </a:r>
            <a:r>
              <a:rPr sz="850" spc="42" dirty="0">
                <a:latin typeface="PMingLiU-ExtB"/>
                <a:cs typeface="PMingLiU-ExtB"/>
              </a:rPr>
              <a:t>o</a:t>
            </a:r>
            <a:r>
              <a:rPr sz="850" spc="33" dirty="0">
                <a:latin typeface="PMingLiU-ExtB"/>
                <a:cs typeface="PMingLiU-ExtB"/>
              </a:rPr>
              <a:t>u</a:t>
            </a:r>
            <a:r>
              <a:rPr sz="850" spc="14" dirty="0">
                <a:latin typeface="PMingLiU-ExtB"/>
                <a:cs typeface="PMingLiU-ExtB"/>
              </a:rPr>
              <a:t>d</a:t>
            </a:r>
            <a:endParaRPr sz="850">
              <a:latin typeface="PMingLiU-ExtB"/>
              <a:cs typeface="PMingLiU-ExtB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01536" y="4440749"/>
            <a:ext cx="286068" cy="146550"/>
          </a:xfrm>
          <a:prstGeom prst="rect">
            <a:avLst/>
          </a:prstGeom>
        </p:spPr>
        <p:txBody>
          <a:bodyPr vert="horz" wrap="square" lIns="0" tIns="15593" rIns="0" bIns="0" rtlCol="0">
            <a:spAutoFit/>
          </a:bodyPr>
          <a:lstStyle/>
          <a:p>
            <a:pPr marL="11994">
              <a:spcBef>
                <a:spcPts val="123"/>
              </a:spcBef>
            </a:pPr>
            <a:r>
              <a:rPr sz="850" spc="19" dirty="0">
                <a:latin typeface="PMingLiU-ExtB"/>
                <a:cs typeface="PMingLiU-ExtB"/>
              </a:rPr>
              <a:t>C</a:t>
            </a:r>
            <a:r>
              <a:rPr sz="850" spc="-19" dirty="0">
                <a:latin typeface="PMingLiU-ExtB"/>
                <a:cs typeface="PMingLiU-ExtB"/>
              </a:rPr>
              <a:t>l</a:t>
            </a:r>
            <a:r>
              <a:rPr sz="850" spc="42" dirty="0">
                <a:latin typeface="PMingLiU-ExtB"/>
                <a:cs typeface="PMingLiU-ExtB"/>
              </a:rPr>
              <a:t>o</a:t>
            </a:r>
            <a:r>
              <a:rPr sz="850" spc="33" dirty="0">
                <a:latin typeface="PMingLiU-ExtB"/>
                <a:cs typeface="PMingLiU-ExtB"/>
              </a:rPr>
              <a:t>u</a:t>
            </a:r>
            <a:r>
              <a:rPr sz="850" spc="14" dirty="0">
                <a:latin typeface="PMingLiU-ExtB"/>
                <a:cs typeface="PMingLiU-ExtB"/>
              </a:rPr>
              <a:t>d</a:t>
            </a:r>
            <a:endParaRPr sz="850">
              <a:latin typeface="PMingLiU-ExtB"/>
              <a:cs typeface="PMingLiU-ExtB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88059" y="1981135"/>
            <a:ext cx="430001" cy="248245"/>
          </a:xfrm>
          <a:prstGeom prst="rect">
            <a:avLst/>
          </a:prstGeom>
        </p:spPr>
        <p:txBody>
          <a:bodyPr vert="horz" wrap="square" lIns="0" tIns="15593" rIns="0" bIns="0" rtlCol="0">
            <a:spAutoFit/>
          </a:bodyPr>
          <a:lstStyle/>
          <a:p>
            <a:pPr marL="11994">
              <a:spcBef>
                <a:spcPts val="123"/>
              </a:spcBef>
            </a:pPr>
            <a:r>
              <a:rPr sz="1511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511" b="1" spc="-28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511" b="1" spc="19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151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4859" y="2929937"/>
            <a:ext cx="430001" cy="472686"/>
          </a:xfrm>
          <a:prstGeom prst="rect">
            <a:avLst/>
          </a:prstGeom>
        </p:spPr>
        <p:txBody>
          <a:bodyPr vert="horz" wrap="square" lIns="0" tIns="11994" rIns="0" bIns="0" rtlCol="0">
            <a:spAutoFit/>
          </a:bodyPr>
          <a:lstStyle/>
          <a:p>
            <a:pPr marL="11994" marR="4798" indent="19790">
              <a:lnSpc>
                <a:spcPct val="101600"/>
              </a:lnSpc>
              <a:spcBef>
                <a:spcPts val="94"/>
              </a:spcBef>
            </a:pPr>
            <a:r>
              <a:rPr sz="1511" b="1" dirty="0">
                <a:solidFill>
                  <a:srgbClr val="FFFFFF"/>
                </a:solidFill>
                <a:latin typeface="Times New Roman"/>
                <a:cs typeface="Times New Roman"/>
              </a:rPr>
              <a:t>New </a:t>
            </a:r>
            <a:r>
              <a:rPr sz="1511" b="1" spc="-36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11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511" b="1" spc="-28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511" b="1" spc="19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151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38310" y="3369653"/>
            <a:ext cx="430001" cy="468518"/>
          </a:xfrm>
          <a:prstGeom prst="rect">
            <a:avLst/>
          </a:prstGeom>
        </p:spPr>
        <p:txBody>
          <a:bodyPr vert="horz" wrap="square" lIns="0" tIns="11994" rIns="0" bIns="0" rtlCol="0">
            <a:spAutoFit/>
          </a:bodyPr>
          <a:lstStyle/>
          <a:p>
            <a:pPr marL="11994" marR="4798" indent="46776">
              <a:lnSpc>
                <a:spcPct val="101499"/>
              </a:lnSpc>
              <a:spcBef>
                <a:spcPts val="94"/>
              </a:spcBef>
            </a:pPr>
            <a:r>
              <a:rPr sz="1511" b="1" spc="19" dirty="0">
                <a:solidFill>
                  <a:srgbClr val="FFFFFF"/>
                </a:solidFill>
                <a:latin typeface="Times New Roman"/>
                <a:cs typeface="Times New Roman"/>
              </a:rPr>
              <a:t>Old </a:t>
            </a:r>
            <a:r>
              <a:rPr sz="1511" b="1" spc="-36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11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511" b="1" spc="-28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511" b="1" spc="19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151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6029" y="3832473"/>
            <a:ext cx="286068" cy="349170"/>
          </a:xfrm>
          <a:prstGeom prst="rect">
            <a:avLst/>
          </a:prstGeom>
        </p:spPr>
        <p:txBody>
          <a:bodyPr vert="horz" wrap="square" lIns="0" tIns="15593" rIns="0" bIns="0" rtlCol="0">
            <a:spAutoFit/>
          </a:bodyPr>
          <a:lstStyle/>
          <a:p>
            <a:pPr marL="11994">
              <a:lnSpc>
                <a:spcPts val="902"/>
              </a:lnSpc>
              <a:spcBef>
                <a:spcPts val="123"/>
              </a:spcBef>
            </a:pPr>
            <a:r>
              <a:rPr sz="850" spc="19" dirty="0">
                <a:latin typeface="PMingLiU-ExtB"/>
                <a:cs typeface="PMingLiU-ExtB"/>
              </a:rPr>
              <a:t>C</a:t>
            </a:r>
            <a:r>
              <a:rPr sz="850" spc="-19" dirty="0">
                <a:latin typeface="PMingLiU-ExtB"/>
                <a:cs typeface="PMingLiU-ExtB"/>
              </a:rPr>
              <a:t>l</a:t>
            </a:r>
            <a:r>
              <a:rPr sz="850" spc="42" dirty="0">
                <a:latin typeface="PMingLiU-ExtB"/>
                <a:cs typeface="PMingLiU-ExtB"/>
              </a:rPr>
              <a:t>o</a:t>
            </a:r>
            <a:r>
              <a:rPr sz="850" spc="33" dirty="0">
                <a:latin typeface="PMingLiU-ExtB"/>
                <a:cs typeface="PMingLiU-ExtB"/>
              </a:rPr>
              <a:t>u</a:t>
            </a:r>
            <a:r>
              <a:rPr sz="850" spc="14" dirty="0">
                <a:latin typeface="PMingLiU-ExtB"/>
                <a:cs typeface="PMingLiU-ExtB"/>
              </a:rPr>
              <a:t>d</a:t>
            </a:r>
            <a:endParaRPr sz="850">
              <a:latin typeface="PMingLiU-ExtB"/>
              <a:cs typeface="PMingLiU-ExtB"/>
            </a:endParaRPr>
          </a:p>
          <a:p>
            <a:pPr marL="16791">
              <a:lnSpc>
                <a:spcPts val="1695"/>
              </a:lnSpc>
            </a:pPr>
            <a:r>
              <a:rPr sz="1511" b="1" spc="1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51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11729" y="3980987"/>
            <a:ext cx="334045" cy="248373"/>
          </a:xfrm>
          <a:prstGeom prst="rect">
            <a:avLst/>
          </a:prstGeom>
        </p:spPr>
        <p:txBody>
          <a:bodyPr vert="horz" wrap="square" lIns="0" tIns="15593" rIns="0" bIns="0" rtlCol="0">
            <a:spAutoFit/>
          </a:bodyPr>
          <a:lstStyle/>
          <a:p>
            <a:pPr marL="35982">
              <a:spcBef>
                <a:spcPts val="123"/>
              </a:spcBef>
            </a:pPr>
            <a:r>
              <a:rPr sz="850" spc="-113" dirty="0">
                <a:latin typeface="PMingLiU-ExtB"/>
                <a:cs typeface="PMingLiU-ExtB"/>
              </a:rPr>
              <a:t>C</a:t>
            </a:r>
            <a:r>
              <a:rPr sz="2267" b="1" spc="-169" baseline="1388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850" spc="-113" dirty="0">
                <a:latin typeface="PMingLiU-ExtB"/>
                <a:cs typeface="PMingLiU-ExtB"/>
              </a:rPr>
              <a:t>loud</a:t>
            </a:r>
            <a:endParaRPr sz="850">
              <a:latin typeface="PMingLiU-ExtB"/>
              <a:cs typeface="PMingLiU-ExtB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07293" y="2490638"/>
            <a:ext cx="122342" cy="248245"/>
          </a:xfrm>
          <a:prstGeom prst="rect">
            <a:avLst/>
          </a:prstGeom>
        </p:spPr>
        <p:txBody>
          <a:bodyPr vert="horz" wrap="square" lIns="0" tIns="15593" rIns="0" bIns="0" rtlCol="0">
            <a:spAutoFit/>
          </a:bodyPr>
          <a:lstStyle/>
          <a:p>
            <a:pPr marL="11994">
              <a:spcBef>
                <a:spcPts val="123"/>
              </a:spcBef>
            </a:pPr>
            <a:r>
              <a:rPr sz="1511" b="1" spc="14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51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65619" y="2741289"/>
            <a:ext cx="122342" cy="248245"/>
          </a:xfrm>
          <a:prstGeom prst="rect">
            <a:avLst/>
          </a:prstGeom>
        </p:spPr>
        <p:txBody>
          <a:bodyPr vert="horz" wrap="square" lIns="0" tIns="15593" rIns="0" bIns="0" rtlCol="0">
            <a:spAutoFit/>
          </a:bodyPr>
          <a:lstStyle/>
          <a:p>
            <a:pPr marL="11994">
              <a:spcBef>
                <a:spcPts val="123"/>
              </a:spcBef>
            </a:pPr>
            <a:r>
              <a:rPr sz="1511" b="1" spc="14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51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1787" y="4447395"/>
            <a:ext cx="1946099" cy="248245"/>
          </a:xfrm>
          <a:prstGeom prst="rect">
            <a:avLst/>
          </a:prstGeom>
        </p:spPr>
        <p:txBody>
          <a:bodyPr vert="horz" wrap="square" lIns="0" tIns="15593" rIns="0" bIns="0" rtlCol="0">
            <a:spAutoFit/>
          </a:bodyPr>
          <a:lstStyle/>
          <a:p>
            <a:pPr marL="11994">
              <a:spcBef>
                <a:spcPts val="123"/>
              </a:spcBef>
            </a:pPr>
            <a:r>
              <a:rPr sz="1511" b="1" spc="-5" dirty="0">
                <a:latin typeface="Times New Roman"/>
                <a:cs typeface="Times New Roman"/>
              </a:rPr>
              <a:t>Los</a:t>
            </a:r>
            <a:r>
              <a:rPr sz="1511" b="1" spc="94" dirty="0">
                <a:latin typeface="Times New Roman"/>
                <a:cs typeface="Times New Roman"/>
              </a:rPr>
              <a:t> </a:t>
            </a:r>
            <a:r>
              <a:rPr sz="1511" b="1" spc="28" dirty="0">
                <a:latin typeface="Times New Roman"/>
                <a:cs typeface="Times New Roman"/>
              </a:rPr>
              <a:t>Angles,</a:t>
            </a:r>
            <a:r>
              <a:rPr sz="1511" b="1" spc="94" dirty="0">
                <a:latin typeface="Times New Roman"/>
                <a:cs typeface="Times New Roman"/>
              </a:rPr>
              <a:t> </a:t>
            </a:r>
            <a:r>
              <a:rPr sz="1511" b="1" spc="14" dirty="0">
                <a:latin typeface="Times New Roman"/>
                <a:cs typeface="Times New Roman"/>
              </a:rPr>
              <a:t>California</a:t>
            </a:r>
            <a:endParaRPr sz="151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77065" y="3068678"/>
            <a:ext cx="2070241" cy="248245"/>
          </a:xfrm>
          <a:prstGeom prst="rect">
            <a:avLst/>
          </a:prstGeom>
        </p:spPr>
        <p:txBody>
          <a:bodyPr vert="horz" wrap="square" lIns="0" tIns="15593" rIns="0" bIns="0" rtlCol="0">
            <a:spAutoFit/>
          </a:bodyPr>
          <a:lstStyle/>
          <a:p>
            <a:pPr marL="11994">
              <a:spcBef>
                <a:spcPts val="123"/>
              </a:spcBef>
            </a:pPr>
            <a:r>
              <a:rPr sz="1511" b="1" spc="-9" dirty="0">
                <a:latin typeface="Times New Roman"/>
                <a:cs typeface="Times New Roman"/>
              </a:rPr>
              <a:t>Morristown,</a:t>
            </a:r>
            <a:r>
              <a:rPr sz="1511" b="1" spc="90" dirty="0">
                <a:latin typeface="Times New Roman"/>
                <a:cs typeface="Times New Roman"/>
              </a:rPr>
              <a:t> </a:t>
            </a:r>
            <a:r>
              <a:rPr sz="1511" b="1" dirty="0">
                <a:latin typeface="Times New Roman"/>
                <a:cs typeface="Times New Roman"/>
              </a:rPr>
              <a:t>New</a:t>
            </a:r>
            <a:r>
              <a:rPr sz="1511" b="1" spc="-90" dirty="0">
                <a:latin typeface="Times New Roman"/>
                <a:cs typeface="Times New Roman"/>
              </a:rPr>
              <a:t> </a:t>
            </a:r>
            <a:r>
              <a:rPr sz="1511" b="1" spc="42" dirty="0">
                <a:latin typeface="Times New Roman"/>
                <a:cs typeface="Times New Roman"/>
              </a:rPr>
              <a:t>Jersey</a:t>
            </a:r>
            <a:endParaRPr sz="1511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02804" y="4921796"/>
            <a:ext cx="2235764" cy="248245"/>
          </a:xfrm>
          <a:prstGeom prst="rect">
            <a:avLst/>
          </a:prstGeom>
        </p:spPr>
        <p:txBody>
          <a:bodyPr vert="horz" wrap="square" lIns="0" tIns="15593" rIns="0" bIns="0" rtlCol="0">
            <a:spAutoFit/>
          </a:bodyPr>
          <a:lstStyle/>
          <a:p>
            <a:pPr marL="11994">
              <a:spcBef>
                <a:spcPts val="123"/>
              </a:spcBef>
            </a:pPr>
            <a:r>
              <a:rPr sz="1511" b="1" dirty="0">
                <a:latin typeface="Times New Roman"/>
                <a:cs typeface="Times New Roman"/>
              </a:rPr>
              <a:t>New</a:t>
            </a:r>
            <a:r>
              <a:rPr sz="1511" b="1" spc="-76" dirty="0">
                <a:latin typeface="Times New Roman"/>
                <a:cs typeface="Times New Roman"/>
              </a:rPr>
              <a:t> </a:t>
            </a:r>
            <a:r>
              <a:rPr sz="1511" b="1" dirty="0">
                <a:latin typeface="Times New Roman"/>
                <a:cs typeface="Times New Roman"/>
              </a:rPr>
              <a:t>York</a:t>
            </a:r>
            <a:r>
              <a:rPr sz="1511" b="1" spc="175" dirty="0">
                <a:latin typeface="Times New Roman"/>
                <a:cs typeface="Times New Roman"/>
              </a:rPr>
              <a:t> </a:t>
            </a:r>
            <a:r>
              <a:rPr sz="1511" b="1" spc="14" dirty="0">
                <a:latin typeface="Times New Roman"/>
                <a:cs typeface="Times New Roman"/>
              </a:rPr>
              <a:t>City,</a:t>
            </a:r>
            <a:r>
              <a:rPr sz="1511" b="1" spc="90" dirty="0">
                <a:latin typeface="Times New Roman"/>
                <a:cs typeface="Times New Roman"/>
              </a:rPr>
              <a:t> </a:t>
            </a:r>
            <a:r>
              <a:rPr sz="1511" b="1" dirty="0">
                <a:latin typeface="Times New Roman"/>
                <a:cs typeface="Times New Roman"/>
              </a:rPr>
              <a:t>New</a:t>
            </a:r>
            <a:r>
              <a:rPr sz="1511" b="1" spc="-85" dirty="0">
                <a:latin typeface="Times New Roman"/>
                <a:cs typeface="Times New Roman"/>
              </a:rPr>
              <a:t> </a:t>
            </a:r>
            <a:r>
              <a:rPr sz="1511" b="1" spc="5" dirty="0">
                <a:latin typeface="Times New Roman"/>
                <a:cs typeface="Times New Roman"/>
              </a:rPr>
              <a:t>York</a:t>
            </a:r>
            <a:endParaRPr sz="151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65" y="103145"/>
            <a:ext cx="8739435" cy="504554"/>
          </a:xfrm>
          <a:prstGeom prst="rect">
            <a:avLst/>
          </a:prstGeom>
        </p:spPr>
        <p:txBody>
          <a:bodyPr vert="horz" wrap="square" lIns="0" tIns="11994" rIns="0" bIns="0" rtlCol="0">
            <a:spAutoFit/>
          </a:bodyPr>
          <a:lstStyle/>
          <a:p>
            <a:pPr marL="11994" algn="ctr">
              <a:spcBef>
                <a:spcPts val="94"/>
              </a:spcBef>
            </a:pPr>
            <a:r>
              <a:rPr sz="3200" spc="-5" dirty="0"/>
              <a:t>MS</a:t>
            </a:r>
            <a:r>
              <a:rPr sz="3200" spc="-24" dirty="0"/>
              <a:t> </a:t>
            </a:r>
            <a:r>
              <a:rPr sz="3200" spc="-19" dirty="0"/>
              <a:t>Registration</a:t>
            </a:r>
            <a:r>
              <a:rPr sz="3200" spc="-14" dirty="0"/>
              <a:t> </a:t>
            </a:r>
            <a:r>
              <a:rPr sz="3200" spc="-9" dirty="0"/>
              <a:t>Process </a:t>
            </a:r>
            <a:r>
              <a:rPr sz="3200" spc="-5" dirty="0"/>
              <a:t>(2/3)</a:t>
            </a:r>
            <a:endParaRPr sz="3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335364" y="868510"/>
            <a:ext cx="1502904" cy="746054"/>
            <a:chOff x="355091" y="912875"/>
            <a:chExt cx="1591310" cy="789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091" y="1187195"/>
              <a:ext cx="128016" cy="1234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295" y="912875"/>
              <a:ext cx="1482852" cy="78943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35364" y="2802975"/>
            <a:ext cx="1579069" cy="1128677"/>
            <a:chOff x="355091" y="2961132"/>
            <a:chExt cx="1671955" cy="11950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091" y="3235452"/>
              <a:ext cx="128016" cy="1234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3295" y="2961132"/>
              <a:ext cx="1482852" cy="7894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3315" y="3493008"/>
              <a:ext cx="548640" cy="6324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6111" y="3476244"/>
              <a:ext cx="1130808" cy="679703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52771" y="4049437"/>
            <a:ext cx="1233629" cy="642303"/>
            <a:chOff x="797051" y="4280915"/>
            <a:chExt cx="1306195" cy="68008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7051" y="4572662"/>
              <a:ext cx="201167" cy="5041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6111" y="4280915"/>
              <a:ext cx="1207008" cy="67970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11279" y="858071"/>
            <a:ext cx="7719024" cy="3996679"/>
          </a:xfrm>
          <a:prstGeom prst="rect">
            <a:avLst/>
          </a:prstGeom>
        </p:spPr>
        <p:txBody>
          <a:bodyPr vert="horz" wrap="square" lIns="0" tIns="95956" rIns="0" bIns="0" rtlCol="0">
            <a:spAutoFit/>
          </a:bodyPr>
          <a:lstStyle/>
          <a:p>
            <a:pPr marL="335829" indent="-323835">
              <a:spcBef>
                <a:spcPts val="756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2644" b="1" spc="-14" dirty="0">
                <a:solidFill>
                  <a:srgbClr val="036496"/>
                </a:solidFill>
                <a:latin typeface="Calibri"/>
                <a:cs typeface="Calibri"/>
              </a:rPr>
              <a:t>Step</a:t>
            </a:r>
            <a:r>
              <a:rPr sz="2644" b="1" spc="-19" dirty="0">
                <a:solidFill>
                  <a:srgbClr val="036496"/>
                </a:solidFill>
                <a:latin typeface="Calibri"/>
                <a:cs typeface="Calibri"/>
              </a:rPr>
              <a:t> </a:t>
            </a:r>
            <a:r>
              <a:rPr sz="2644" b="1" spc="-5" dirty="0">
                <a:solidFill>
                  <a:srgbClr val="036496"/>
                </a:solidFill>
                <a:latin typeface="Calibri"/>
                <a:cs typeface="Calibri"/>
              </a:rPr>
              <a:t>1.</a:t>
            </a:r>
            <a:endParaRPr sz="2644" dirty="0">
              <a:latin typeface="Calibri"/>
              <a:cs typeface="Calibri"/>
            </a:endParaRPr>
          </a:p>
          <a:p>
            <a:pPr marL="714236" marR="4798" lvl="1" indent="-271062">
              <a:spcBef>
                <a:spcPts val="571"/>
              </a:spcBef>
              <a:buFont typeface="Arial MT"/>
              <a:buChar char="–"/>
              <a:tabLst>
                <a:tab pos="714835" algn="l"/>
              </a:tabLst>
            </a:pPr>
            <a:r>
              <a:rPr sz="2267" spc="-5" dirty="0">
                <a:latin typeface="Calibri"/>
                <a:cs typeface="Calibri"/>
              </a:rPr>
              <a:t>Suppose </a:t>
            </a:r>
            <a:r>
              <a:rPr sz="2267" spc="-9" dirty="0">
                <a:latin typeface="Calibri"/>
                <a:cs typeface="Calibri"/>
              </a:rPr>
              <a:t>that </a:t>
            </a:r>
            <a:r>
              <a:rPr sz="2267" dirty="0">
                <a:latin typeface="Calibri"/>
                <a:cs typeface="Calibri"/>
              </a:rPr>
              <a:t>the </a:t>
            </a:r>
            <a:r>
              <a:rPr sz="2267" spc="-5" dirty="0">
                <a:latin typeface="Calibri"/>
                <a:cs typeface="Calibri"/>
              </a:rPr>
              <a:t>home </a:t>
            </a:r>
            <a:r>
              <a:rPr sz="2267" spc="-24" dirty="0">
                <a:latin typeface="Calibri"/>
                <a:cs typeface="Calibri"/>
              </a:rPr>
              <a:t>system </a:t>
            </a:r>
            <a:r>
              <a:rPr sz="2267" spc="-5" dirty="0">
                <a:latin typeface="Calibri"/>
                <a:cs typeface="Calibri"/>
              </a:rPr>
              <a:t>of </a:t>
            </a:r>
            <a:r>
              <a:rPr sz="2267" dirty="0">
                <a:latin typeface="Calibri"/>
                <a:cs typeface="Calibri"/>
              </a:rPr>
              <a:t>a mobile </a:t>
            </a:r>
            <a:r>
              <a:rPr sz="2267" spc="-5" dirty="0">
                <a:latin typeface="Calibri"/>
                <a:cs typeface="Calibri"/>
              </a:rPr>
              <a:t>user </a:t>
            </a:r>
            <a:r>
              <a:rPr sz="2267" dirty="0">
                <a:latin typeface="Calibri"/>
                <a:cs typeface="Calibri"/>
              </a:rPr>
              <a:t>is in </a:t>
            </a:r>
            <a:r>
              <a:rPr sz="2267" spc="5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Morristown. </a:t>
            </a:r>
            <a:r>
              <a:rPr sz="2267" dirty="0">
                <a:latin typeface="Calibri"/>
                <a:cs typeface="Calibri"/>
              </a:rPr>
              <a:t>When the mobile </a:t>
            </a:r>
            <a:r>
              <a:rPr sz="2267" spc="-5" dirty="0">
                <a:latin typeface="Calibri"/>
                <a:cs typeface="Calibri"/>
              </a:rPr>
              <a:t>user </a:t>
            </a:r>
            <a:r>
              <a:rPr sz="2267" spc="-9" dirty="0">
                <a:latin typeface="Calibri"/>
                <a:cs typeface="Calibri"/>
              </a:rPr>
              <a:t>moves </a:t>
            </a:r>
            <a:r>
              <a:rPr sz="2267" spc="-14" dirty="0">
                <a:latin typeface="Calibri"/>
                <a:cs typeface="Calibri"/>
              </a:rPr>
              <a:t>from </a:t>
            </a:r>
            <a:r>
              <a:rPr sz="2267" spc="-5" dirty="0">
                <a:latin typeface="Calibri"/>
                <a:cs typeface="Calibri"/>
              </a:rPr>
              <a:t>one </a:t>
            </a:r>
            <a:r>
              <a:rPr sz="2267" spc="-9" dirty="0">
                <a:latin typeface="Calibri"/>
                <a:cs typeface="Calibri"/>
              </a:rPr>
              <a:t>visited </a:t>
            </a:r>
            <a:r>
              <a:rPr sz="2267" spc="-5" dirty="0">
                <a:latin typeface="Calibri"/>
                <a:cs typeface="Calibri"/>
              </a:rPr>
              <a:t> </a:t>
            </a:r>
            <a:r>
              <a:rPr sz="2267" spc="-24" dirty="0">
                <a:latin typeface="Calibri"/>
                <a:cs typeface="Calibri"/>
              </a:rPr>
              <a:t>system </a:t>
            </a:r>
            <a:r>
              <a:rPr sz="2267" dirty="0">
                <a:latin typeface="Calibri"/>
                <a:cs typeface="Calibri"/>
              </a:rPr>
              <a:t>(e.g., </a:t>
            </a:r>
            <a:r>
              <a:rPr sz="2267" spc="-5" dirty="0">
                <a:latin typeface="Calibri"/>
                <a:cs typeface="Calibri"/>
              </a:rPr>
              <a:t>New </a:t>
            </a:r>
            <a:r>
              <a:rPr sz="2267" spc="-47" dirty="0">
                <a:latin typeface="Calibri"/>
                <a:cs typeface="Calibri"/>
              </a:rPr>
              <a:t>York </a:t>
            </a:r>
            <a:r>
              <a:rPr sz="2267" spc="-5" dirty="0">
                <a:latin typeface="Calibri"/>
                <a:cs typeface="Calibri"/>
              </a:rPr>
              <a:t>City) </a:t>
            </a:r>
            <a:r>
              <a:rPr sz="2267" spc="-14" dirty="0">
                <a:latin typeface="Calibri"/>
                <a:cs typeface="Calibri"/>
              </a:rPr>
              <a:t>to </a:t>
            </a:r>
            <a:r>
              <a:rPr sz="2267" dirty="0">
                <a:latin typeface="Calibri"/>
                <a:cs typeface="Calibri"/>
              </a:rPr>
              <a:t>another (e.g., </a:t>
            </a:r>
            <a:r>
              <a:rPr sz="2267" spc="-5" dirty="0">
                <a:latin typeface="Calibri"/>
                <a:cs typeface="Calibri"/>
              </a:rPr>
              <a:t>Los Angeles), </a:t>
            </a:r>
            <a:r>
              <a:rPr sz="2267" dirty="0">
                <a:latin typeface="Calibri"/>
                <a:cs typeface="Calibri"/>
              </a:rPr>
              <a:t>it </a:t>
            </a:r>
            <a:r>
              <a:rPr sz="2267" spc="-501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must</a:t>
            </a:r>
            <a:r>
              <a:rPr sz="2267" spc="-14" dirty="0">
                <a:latin typeface="Calibri"/>
                <a:cs typeface="Calibri"/>
              </a:rPr>
              <a:t> register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in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the </a:t>
            </a:r>
            <a:r>
              <a:rPr sz="2267" spc="-5" dirty="0">
                <a:latin typeface="Calibri"/>
                <a:cs typeface="Calibri"/>
              </a:rPr>
              <a:t>VLR of </a:t>
            </a:r>
            <a:r>
              <a:rPr sz="2267" dirty="0">
                <a:latin typeface="Calibri"/>
                <a:cs typeface="Calibri"/>
              </a:rPr>
              <a:t>the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new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visited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19" dirty="0">
                <a:latin typeface="Calibri"/>
                <a:cs typeface="Calibri"/>
              </a:rPr>
              <a:t>system.</a:t>
            </a:r>
            <a:endParaRPr sz="2267" dirty="0">
              <a:latin typeface="Calibri"/>
              <a:cs typeface="Calibri"/>
            </a:endParaRPr>
          </a:p>
          <a:p>
            <a:pPr marL="335829" indent="-323835">
              <a:spcBef>
                <a:spcPts val="609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2644" b="1" spc="-14" dirty="0">
                <a:solidFill>
                  <a:srgbClr val="036496"/>
                </a:solidFill>
                <a:latin typeface="Calibri"/>
                <a:cs typeface="Calibri"/>
              </a:rPr>
              <a:t>Step</a:t>
            </a:r>
            <a:r>
              <a:rPr sz="2644" b="1" spc="-24" dirty="0">
                <a:solidFill>
                  <a:srgbClr val="036496"/>
                </a:solidFill>
                <a:latin typeface="Calibri"/>
                <a:cs typeface="Calibri"/>
              </a:rPr>
              <a:t> </a:t>
            </a:r>
            <a:r>
              <a:rPr sz="2644" b="1" spc="-5" dirty="0">
                <a:solidFill>
                  <a:srgbClr val="036496"/>
                </a:solidFill>
                <a:latin typeface="Calibri"/>
                <a:cs typeface="Calibri"/>
              </a:rPr>
              <a:t>2.</a:t>
            </a:r>
            <a:endParaRPr sz="2644" dirty="0">
              <a:latin typeface="Calibri"/>
              <a:cs typeface="Calibri"/>
            </a:endParaRPr>
          </a:p>
          <a:p>
            <a:pPr marL="714236" marR="425783" lvl="1" indent="-271062">
              <a:spcBef>
                <a:spcPts val="571"/>
              </a:spcBef>
              <a:buFont typeface="Arial MT"/>
              <a:buChar char="–"/>
              <a:tabLst>
                <a:tab pos="714835" algn="l"/>
              </a:tabLst>
            </a:pPr>
            <a:r>
              <a:rPr sz="2267" spc="-14" dirty="0">
                <a:solidFill>
                  <a:srgbClr val="4F81BC"/>
                </a:solidFill>
                <a:latin typeface="Calibri"/>
                <a:cs typeface="Calibri"/>
              </a:rPr>
              <a:t>Part </a:t>
            </a:r>
            <a:r>
              <a:rPr sz="2267" dirty="0">
                <a:solidFill>
                  <a:srgbClr val="4F81BC"/>
                </a:solidFill>
                <a:latin typeface="Calibri"/>
                <a:cs typeface="Calibri"/>
              </a:rPr>
              <a:t>I. </a:t>
            </a:r>
            <a:r>
              <a:rPr sz="2267" spc="-5" dirty="0">
                <a:latin typeface="Calibri"/>
                <a:cs typeface="Calibri"/>
              </a:rPr>
              <a:t>The new VLR </a:t>
            </a:r>
            <a:r>
              <a:rPr sz="2267" spc="-14" dirty="0">
                <a:latin typeface="Calibri"/>
                <a:cs typeface="Calibri"/>
              </a:rPr>
              <a:t>informs </a:t>
            </a:r>
            <a:r>
              <a:rPr sz="2267" dirty="0">
                <a:latin typeface="Calibri"/>
                <a:cs typeface="Calibri"/>
              </a:rPr>
              <a:t>the mobile </a:t>
            </a:r>
            <a:r>
              <a:rPr sz="2267" spc="-9" dirty="0">
                <a:latin typeface="Calibri"/>
                <a:cs typeface="Calibri"/>
              </a:rPr>
              <a:t>user’s </a:t>
            </a:r>
            <a:r>
              <a:rPr sz="2267" spc="-5" dirty="0">
                <a:latin typeface="Calibri"/>
                <a:cs typeface="Calibri"/>
              </a:rPr>
              <a:t>HLR of </a:t>
            </a:r>
            <a:r>
              <a:rPr sz="2267" dirty="0">
                <a:latin typeface="Calibri"/>
                <a:cs typeface="Calibri"/>
              </a:rPr>
              <a:t>the </a:t>
            </a:r>
            <a:r>
              <a:rPr sz="2267" spc="-501" dirty="0">
                <a:latin typeface="Calibri"/>
                <a:cs typeface="Calibri"/>
              </a:rPr>
              <a:t> </a:t>
            </a:r>
            <a:r>
              <a:rPr sz="2267" spc="-28" dirty="0">
                <a:latin typeface="Calibri"/>
                <a:cs typeface="Calibri"/>
              </a:rPr>
              <a:t>person’s</a:t>
            </a:r>
            <a:r>
              <a:rPr sz="2267" spc="-5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current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location-the</a:t>
            </a:r>
            <a:r>
              <a:rPr sz="2267" spc="5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address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of</a:t>
            </a:r>
            <a:r>
              <a:rPr sz="2267" spc="5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the</a:t>
            </a:r>
            <a:r>
              <a:rPr sz="2267" spc="5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new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VLR.</a:t>
            </a:r>
            <a:endParaRPr sz="2267" dirty="0">
              <a:latin typeface="Calibri"/>
              <a:cs typeface="Calibri"/>
            </a:endParaRPr>
          </a:p>
          <a:p>
            <a:pPr marL="714236" marR="576906" lvl="1" indent="-271062">
              <a:spcBef>
                <a:spcPts val="548"/>
              </a:spcBef>
              <a:buFont typeface="Arial MT"/>
              <a:buChar char="–"/>
              <a:tabLst>
                <a:tab pos="714835" algn="l"/>
              </a:tabLst>
            </a:pPr>
            <a:r>
              <a:rPr sz="2267" spc="-14" dirty="0">
                <a:solidFill>
                  <a:srgbClr val="4F81BC"/>
                </a:solidFill>
                <a:latin typeface="Calibri"/>
                <a:cs typeface="Calibri"/>
              </a:rPr>
              <a:t>Part </a:t>
            </a:r>
            <a:r>
              <a:rPr sz="2267" spc="-5" dirty="0">
                <a:solidFill>
                  <a:srgbClr val="4F81BC"/>
                </a:solidFill>
                <a:latin typeface="Calibri"/>
                <a:cs typeface="Calibri"/>
              </a:rPr>
              <a:t>II. </a:t>
            </a:r>
            <a:r>
              <a:rPr sz="2267" spc="-5" dirty="0">
                <a:latin typeface="Calibri"/>
                <a:cs typeface="Calibri"/>
              </a:rPr>
              <a:t>The The HLR sends </a:t>
            </a:r>
            <a:r>
              <a:rPr sz="2267" dirty="0">
                <a:latin typeface="Calibri"/>
                <a:cs typeface="Calibri"/>
              </a:rPr>
              <a:t>an </a:t>
            </a:r>
            <a:r>
              <a:rPr sz="2267" spc="-5" dirty="0">
                <a:latin typeface="Calibri"/>
                <a:cs typeface="Calibri"/>
              </a:rPr>
              <a:t>acknowledgement, </a:t>
            </a:r>
            <a:r>
              <a:rPr sz="2267" dirty="0">
                <a:latin typeface="Calibri"/>
                <a:cs typeface="Calibri"/>
              </a:rPr>
              <a:t>which </a:t>
            </a:r>
            <a:r>
              <a:rPr sz="2267" spc="-501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includes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the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spc="-38" dirty="0">
                <a:latin typeface="Calibri"/>
                <a:cs typeface="Calibri"/>
              </a:rPr>
              <a:t>MS’s</a:t>
            </a:r>
            <a:r>
              <a:rPr sz="2267" spc="-24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profile,</a:t>
            </a:r>
            <a:r>
              <a:rPr sz="2267" spc="-5" dirty="0">
                <a:latin typeface="Calibri"/>
                <a:cs typeface="Calibri"/>
              </a:rPr>
              <a:t> </a:t>
            </a:r>
            <a:r>
              <a:rPr sz="2267" spc="-14" dirty="0">
                <a:latin typeface="Calibri"/>
                <a:cs typeface="Calibri"/>
              </a:rPr>
              <a:t>to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the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new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VLR.</a:t>
            </a:r>
            <a:endParaRPr sz="226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7454193" y="5777222"/>
            <a:ext cx="242288" cy="157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82">
              <a:lnSpc>
                <a:spcPts val="1171"/>
              </a:lnSpc>
            </a:pPr>
            <a:fld id="{81D60167-4931-47E6-BA6A-407CBD079E47}" type="slidenum">
              <a:rPr dirty="0"/>
              <a:pPr marL="35982">
                <a:lnSpc>
                  <a:spcPts val="1171"/>
                </a:lnSpc>
              </a:pPr>
              <a:t>68</a:t>
            </a:fld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65" y="103145"/>
            <a:ext cx="9425235" cy="504554"/>
          </a:xfrm>
          <a:prstGeom prst="rect">
            <a:avLst/>
          </a:prstGeom>
        </p:spPr>
        <p:txBody>
          <a:bodyPr vert="horz" wrap="square" lIns="0" tIns="11994" rIns="0" bIns="0" rtlCol="0">
            <a:spAutoFit/>
          </a:bodyPr>
          <a:lstStyle/>
          <a:p>
            <a:pPr marL="11994" algn="ctr">
              <a:spcBef>
                <a:spcPts val="94"/>
              </a:spcBef>
            </a:pPr>
            <a:r>
              <a:rPr sz="3200" spc="-5" dirty="0"/>
              <a:t>MS</a:t>
            </a:r>
            <a:r>
              <a:rPr sz="3200" spc="-24" dirty="0"/>
              <a:t> </a:t>
            </a:r>
            <a:r>
              <a:rPr sz="3200" spc="-19" dirty="0"/>
              <a:t>Registration</a:t>
            </a:r>
            <a:r>
              <a:rPr sz="3200" spc="-14" dirty="0"/>
              <a:t> </a:t>
            </a:r>
            <a:r>
              <a:rPr sz="3200" spc="-9" dirty="0"/>
              <a:t>Process </a:t>
            </a:r>
            <a:r>
              <a:rPr sz="3200" spc="-5" dirty="0"/>
              <a:t>(3/3)</a:t>
            </a:r>
            <a:endParaRPr sz="3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335364" y="868510"/>
            <a:ext cx="1502904" cy="746054"/>
            <a:chOff x="355091" y="912875"/>
            <a:chExt cx="1591310" cy="789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091" y="1187195"/>
              <a:ext cx="128016" cy="1234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295" y="912875"/>
              <a:ext cx="1482852" cy="78943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35364" y="1766654"/>
            <a:ext cx="1502904" cy="746054"/>
            <a:chOff x="355091" y="1863851"/>
            <a:chExt cx="1591310" cy="7899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091" y="2138171"/>
              <a:ext cx="128016" cy="1234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3295" y="1863851"/>
              <a:ext cx="1482852" cy="7894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11280" y="858071"/>
            <a:ext cx="7775399" cy="2601168"/>
          </a:xfrm>
          <a:prstGeom prst="rect">
            <a:avLst/>
          </a:prstGeom>
        </p:spPr>
        <p:txBody>
          <a:bodyPr vert="horz" wrap="square" lIns="0" tIns="95956" rIns="0" bIns="0" rtlCol="0">
            <a:spAutoFit/>
          </a:bodyPr>
          <a:lstStyle/>
          <a:p>
            <a:pPr marL="335829" indent="-323835">
              <a:spcBef>
                <a:spcPts val="756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2644" b="1" spc="-14" dirty="0">
                <a:solidFill>
                  <a:srgbClr val="036496"/>
                </a:solidFill>
                <a:latin typeface="Calibri"/>
                <a:cs typeface="Calibri"/>
              </a:rPr>
              <a:t>Step</a:t>
            </a:r>
            <a:r>
              <a:rPr sz="2644" b="1" spc="-19" dirty="0">
                <a:solidFill>
                  <a:srgbClr val="036496"/>
                </a:solidFill>
                <a:latin typeface="Calibri"/>
                <a:cs typeface="Calibri"/>
              </a:rPr>
              <a:t> </a:t>
            </a:r>
            <a:r>
              <a:rPr sz="2644" b="1" spc="-5" dirty="0">
                <a:solidFill>
                  <a:srgbClr val="036496"/>
                </a:solidFill>
                <a:latin typeface="Calibri"/>
                <a:cs typeface="Calibri"/>
              </a:rPr>
              <a:t>3.</a:t>
            </a:r>
            <a:endParaRPr sz="2644">
              <a:latin typeface="Calibri"/>
              <a:cs typeface="Calibri"/>
            </a:endParaRPr>
          </a:p>
          <a:p>
            <a:pPr marL="714236" lvl="1" indent="-271062">
              <a:spcBef>
                <a:spcPts val="571"/>
              </a:spcBef>
              <a:buFont typeface="Arial MT"/>
              <a:buChar char="–"/>
              <a:tabLst>
                <a:tab pos="714835" algn="l"/>
              </a:tabLst>
            </a:pPr>
            <a:r>
              <a:rPr sz="2267" spc="-5" dirty="0">
                <a:latin typeface="Calibri"/>
                <a:cs typeface="Calibri"/>
              </a:rPr>
              <a:t>The</a:t>
            </a:r>
            <a:r>
              <a:rPr sz="2267" spc="9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new</a:t>
            </a:r>
            <a:r>
              <a:rPr sz="2267" spc="5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VLR </a:t>
            </a:r>
            <a:r>
              <a:rPr sz="2267" spc="-14" dirty="0">
                <a:latin typeface="Calibri"/>
                <a:cs typeface="Calibri"/>
              </a:rPr>
              <a:t>informs </a:t>
            </a:r>
            <a:r>
              <a:rPr sz="2267" dirty="0">
                <a:latin typeface="Calibri"/>
                <a:cs typeface="Calibri"/>
              </a:rPr>
              <a:t>the MS</a:t>
            </a:r>
            <a:r>
              <a:rPr sz="2267" spc="-5" dirty="0">
                <a:latin typeface="Calibri"/>
                <a:cs typeface="Calibri"/>
              </a:rPr>
              <a:t> of</a:t>
            </a:r>
            <a:r>
              <a:rPr sz="2267" dirty="0">
                <a:latin typeface="Calibri"/>
                <a:cs typeface="Calibri"/>
              </a:rPr>
              <a:t> the</a:t>
            </a:r>
            <a:r>
              <a:rPr sz="2267" spc="-9" dirty="0">
                <a:latin typeface="Calibri"/>
                <a:cs typeface="Calibri"/>
              </a:rPr>
              <a:t> successful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14" dirty="0">
                <a:latin typeface="Calibri"/>
                <a:cs typeface="Calibri"/>
              </a:rPr>
              <a:t>registration.</a:t>
            </a:r>
            <a:endParaRPr sz="2267">
              <a:latin typeface="Calibri"/>
              <a:cs typeface="Calibri"/>
            </a:endParaRPr>
          </a:p>
          <a:p>
            <a:pPr marL="335829" indent="-323835">
              <a:spcBef>
                <a:spcPts val="609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2644" b="1" spc="-14" dirty="0">
                <a:solidFill>
                  <a:srgbClr val="036496"/>
                </a:solidFill>
                <a:latin typeface="Calibri"/>
                <a:cs typeface="Calibri"/>
              </a:rPr>
              <a:t>Step</a:t>
            </a:r>
            <a:r>
              <a:rPr sz="2644" b="1" spc="-24" dirty="0">
                <a:solidFill>
                  <a:srgbClr val="036496"/>
                </a:solidFill>
                <a:latin typeface="Calibri"/>
                <a:cs typeface="Calibri"/>
              </a:rPr>
              <a:t> </a:t>
            </a:r>
            <a:r>
              <a:rPr sz="2644" b="1" spc="-5" dirty="0">
                <a:solidFill>
                  <a:srgbClr val="036496"/>
                </a:solidFill>
                <a:latin typeface="Calibri"/>
                <a:cs typeface="Calibri"/>
              </a:rPr>
              <a:t>4.</a:t>
            </a:r>
            <a:endParaRPr sz="2644">
              <a:latin typeface="Calibri"/>
              <a:cs typeface="Calibri"/>
            </a:endParaRPr>
          </a:p>
          <a:p>
            <a:pPr marL="271062" marR="57571" lvl="1" indent="-271062" algn="r">
              <a:spcBef>
                <a:spcPts val="571"/>
              </a:spcBef>
              <a:buFont typeface="Arial MT"/>
              <a:buChar char="–"/>
              <a:tabLst>
                <a:tab pos="271062" algn="l"/>
              </a:tabLst>
            </a:pPr>
            <a:r>
              <a:rPr sz="2267" spc="-5" dirty="0">
                <a:latin typeface="Calibri"/>
                <a:cs typeface="Calibri"/>
              </a:rPr>
              <a:t>After</a:t>
            </a:r>
            <a:r>
              <a:rPr sz="2267" spc="-9" dirty="0">
                <a:latin typeface="Calibri"/>
                <a:cs typeface="Calibri"/>
              </a:rPr>
              <a:t> Step</a:t>
            </a:r>
            <a:r>
              <a:rPr sz="2267" spc="-5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2,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the</a:t>
            </a:r>
            <a:r>
              <a:rPr sz="2267" spc="5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HLR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also</a:t>
            </a:r>
            <a:r>
              <a:rPr sz="2267" spc="-5" dirty="0">
                <a:latin typeface="Calibri"/>
                <a:cs typeface="Calibri"/>
              </a:rPr>
              <a:t> sends </a:t>
            </a:r>
            <a:r>
              <a:rPr sz="2267" dirty="0">
                <a:latin typeface="Calibri"/>
                <a:cs typeface="Calibri"/>
              </a:rPr>
              <a:t>a</a:t>
            </a:r>
            <a:r>
              <a:rPr sz="2267" spc="-9" dirty="0">
                <a:latin typeface="Calibri"/>
                <a:cs typeface="Calibri"/>
              </a:rPr>
              <a:t> </a:t>
            </a:r>
            <a:r>
              <a:rPr sz="2267" spc="-14" dirty="0">
                <a:latin typeface="Calibri"/>
                <a:cs typeface="Calibri"/>
              </a:rPr>
              <a:t>deregistration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message </a:t>
            </a:r>
            <a:r>
              <a:rPr sz="2267" spc="-14" dirty="0">
                <a:latin typeface="Calibri"/>
                <a:cs typeface="Calibri"/>
              </a:rPr>
              <a:t>to</a:t>
            </a:r>
            <a:endParaRPr sz="2267">
              <a:latin typeface="Calibri"/>
              <a:cs typeface="Calibri"/>
            </a:endParaRPr>
          </a:p>
          <a:p>
            <a:pPr marR="4798" algn="r"/>
            <a:r>
              <a:rPr sz="2267" spc="-5" dirty="0">
                <a:latin typeface="Calibri"/>
                <a:cs typeface="Calibri"/>
              </a:rPr>
              <a:t>cancel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the</a:t>
            </a:r>
            <a:r>
              <a:rPr sz="2267" spc="-9" dirty="0">
                <a:latin typeface="Calibri"/>
                <a:cs typeface="Calibri"/>
              </a:rPr>
              <a:t> obsolete</a:t>
            </a:r>
            <a:r>
              <a:rPr sz="2267" dirty="0">
                <a:latin typeface="Calibri"/>
                <a:cs typeface="Calibri"/>
              </a:rPr>
              <a:t> </a:t>
            </a:r>
            <a:r>
              <a:rPr sz="2267" spc="-9" dirty="0">
                <a:latin typeface="Calibri"/>
                <a:cs typeface="Calibri"/>
              </a:rPr>
              <a:t>location </a:t>
            </a:r>
            <a:r>
              <a:rPr sz="2267" spc="-19" dirty="0">
                <a:latin typeface="Calibri"/>
                <a:cs typeface="Calibri"/>
              </a:rPr>
              <a:t>record</a:t>
            </a:r>
            <a:r>
              <a:rPr sz="2267" spc="-5" dirty="0">
                <a:latin typeface="Calibri"/>
                <a:cs typeface="Calibri"/>
              </a:rPr>
              <a:t> of </a:t>
            </a:r>
            <a:r>
              <a:rPr sz="2267" dirty="0">
                <a:latin typeface="Calibri"/>
                <a:cs typeface="Calibri"/>
              </a:rPr>
              <a:t>the</a:t>
            </a:r>
            <a:r>
              <a:rPr sz="2267" spc="-5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MS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in the </a:t>
            </a:r>
            <a:r>
              <a:rPr sz="2267" spc="-5" dirty="0">
                <a:latin typeface="Calibri"/>
                <a:cs typeface="Calibri"/>
              </a:rPr>
              <a:t>old VLR.</a:t>
            </a:r>
            <a:endParaRPr sz="2267">
              <a:latin typeface="Calibri"/>
              <a:cs typeface="Calibri"/>
            </a:endParaRPr>
          </a:p>
          <a:p>
            <a:pPr marL="714236" lvl="1" indent="-271062">
              <a:spcBef>
                <a:spcPts val="543"/>
              </a:spcBef>
              <a:buFont typeface="Arial MT"/>
              <a:buChar char="–"/>
              <a:tabLst>
                <a:tab pos="714835" algn="l"/>
              </a:tabLst>
            </a:pPr>
            <a:r>
              <a:rPr sz="2267" spc="-5" dirty="0">
                <a:latin typeface="Calibri"/>
                <a:cs typeface="Calibri"/>
              </a:rPr>
              <a:t>The old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VLR</a:t>
            </a:r>
            <a:r>
              <a:rPr sz="2267" spc="-14" dirty="0">
                <a:latin typeface="Calibri"/>
                <a:cs typeface="Calibri"/>
              </a:rPr>
              <a:t> </a:t>
            </a:r>
            <a:r>
              <a:rPr sz="2267" spc="-5" dirty="0">
                <a:latin typeface="Calibri"/>
                <a:cs typeface="Calibri"/>
              </a:rPr>
              <a:t>acknowledges</a:t>
            </a:r>
            <a:r>
              <a:rPr sz="2267" spc="-19" dirty="0">
                <a:latin typeface="Calibri"/>
                <a:cs typeface="Calibri"/>
              </a:rPr>
              <a:t> </a:t>
            </a:r>
            <a:r>
              <a:rPr sz="2267" dirty="0">
                <a:latin typeface="Calibri"/>
                <a:cs typeface="Calibri"/>
              </a:rPr>
              <a:t>the</a:t>
            </a:r>
            <a:r>
              <a:rPr sz="2267" spc="-9" dirty="0">
                <a:latin typeface="Calibri"/>
                <a:cs typeface="Calibri"/>
              </a:rPr>
              <a:t> deregistration.</a:t>
            </a:r>
            <a:endParaRPr sz="2267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7454193" y="5777222"/>
            <a:ext cx="242288" cy="157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82">
              <a:lnSpc>
                <a:spcPts val="1171"/>
              </a:lnSpc>
            </a:pPr>
            <a:fld id="{81D60167-4931-47E6-BA6A-407CBD079E47}" type="slidenum">
              <a:rPr dirty="0"/>
              <a:pPr marL="35982">
                <a:lnSpc>
                  <a:spcPts val="1171"/>
                </a:lnSpc>
              </a:pPr>
              <a:t>69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8020" marR="5080" indent="10407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Examples </a:t>
            </a:r>
            <a:r>
              <a:rPr dirty="0"/>
              <a:t>of </a:t>
            </a:r>
            <a:r>
              <a:rPr spc="-5" dirty="0"/>
              <a:t>Wireless </a:t>
            </a:r>
            <a:r>
              <a:rPr dirty="0"/>
              <a:t> </a:t>
            </a:r>
            <a:r>
              <a:rPr spc="-5" dirty="0"/>
              <a:t>Communications</a:t>
            </a:r>
            <a:r>
              <a:rPr dirty="0"/>
              <a:t> </a:t>
            </a:r>
            <a:r>
              <a:rPr spc="-5" dirty="0"/>
              <a:t>Systems</a:t>
            </a:r>
            <a:r>
              <a:rPr dirty="0"/>
              <a:t> </a:t>
            </a:r>
            <a:r>
              <a:rPr spc="-5" dirty="0"/>
              <a:t>(2/4)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911" y="1656977"/>
            <a:ext cx="7478395" cy="359854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Low-tier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telecommunication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systems</a:t>
            </a:r>
            <a:endParaRPr sz="280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spcBef>
                <a:spcPts val="68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residential,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business,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public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cordless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access applications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Cordless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Telephone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(CT2)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6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Digital European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Cordless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Telephone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(DECT)</a:t>
            </a:r>
            <a:endParaRPr sz="2400">
              <a:latin typeface="Arial MT"/>
              <a:cs typeface="Arial MT"/>
            </a:endParaRPr>
          </a:p>
          <a:p>
            <a:pPr marL="756285" marR="832485" lvl="1" indent="-287020">
              <a:lnSpc>
                <a:spcPts val="2870"/>
              </a:lnSpc>
              <a:spcBef>
                <a:spcPts val="680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Personal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Access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Communications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(PACS)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Personal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Handy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Phone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System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(PHS)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64" y="103145"/>
            <a:ext cx="8561635" cy="504554"/>
          </a:xfrm>
          <a:prstGeom prst="rect">
            <a:avLst/>
          </a:prstGeom>
        </p:spPr>
        <p:txBody>
          <a:bodyPr vert="horz" wrap="square" lIns="0" tIns="11994" rIns="0" bIns="0" rtlCol="0">
            <a:spAutoFit/>
          </a:bodyPr>
          <a:lstStyle/>
          <a:p>
            <a:pPr marL="11994" algn="ctr">
              <a:spcBef>
                <a:spcPts val="94"/>
              </a:spcBef>
            </a:pPr>
            <a:r>
              <a:rPr sz="3200" spc="-5" dirty="0"/>
              <a:t>Call</a:t>
            </a:r>
            <a:r>
              <a:rPr sz="3200" spc="-19" dirty="0"/>
              <a:t> </a:t>
            </a:r>
            <a:r>
              <a:rPr sz="3200" spc="-9" dirty="0"/>
              <a:t>Origination Procedure</a:t>
            </a:r>
            <a:endParaRPr sz="3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0348" y="1870286"/>
            <a:ext cx="1447729" cy="746054"/>
            <a:chOff x="794486" y="1973579"/>
            <a:chExt cx="1532890" cy="789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486" y="2311907"/>
              <a:ext cx="233731" cy="59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108" y="1973579"/>
              <a:ext cx="1463040" cy="78943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50348" y="2756916"/>
            <a:ext cx="1447729" cy="746054"/>
            <a:chOff x="794486" y="2912364"/>
            <a:chExt cx="1532890" cy="7899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486" y="3250692"/>
              <a:ext cx="233731" cy="594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4108" y="2912364"/>
              <a:ext cx="1463040" cy="789432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50348" y="3643545"/>
            <a:ext cx="1447729" cy="746054"/>
            <a:chOff x="794486" y="3851147"/>
            <a:chExt cx="1532890" cy="7899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486" y="4189475"/>
              <a:ext cx="233731" cy="594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4108" y="3851147"/>
              <a:ext cx="1463040" cy="78943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11280" y="939710"/>
            <a:ext cx="8013488" cy="4034844"/>
          </a:xfrm>
          <a:prstGeom prst="rect">
            <a:avLst/>
          </a:prstGeom>
        </p:spPr>
        <p:txBody>
          <a:bodyPr vert="horz" wrap="square" lIns="0" tIns="12594" rIns="0" bIns="0" rtlCol="0">
            <a:spAutoFit/>
          </a:bodyPr>
          <a:lstStyle/>
          <a:p>
            <a:pPr marL="335829" marR="80959" indent="-323835">
              <a:spcBef>
                <a:spcPts val="99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3022" spc="-137" dirty="0">
                <a:latin typeface="Calibri"/>
                <a:cs typeface="Calibri"/>
              </a:rPr>
              <a:t>To</a:t>
            </a:r>
            <a:r>
              <a:rPr sz="3022" dirty="0">
                <a:latin typeface="Calibri"/>
                <a:cs typeface="Calibri"/>
              </a:rPr>
              <a:t> </a:t>
            </a:r>
            <a:r>
              <a:rPr sz="3022" spc="-9" dirty="0">
                <a:latin typeface="Calibri"/>
                <a:cs typeface="Calibri"/>
              </a:rPr>
              <a:t>originate</a:t>
            </a:r>
            <a:r>
              <a:rPr sz="3022" spc="5" dirty="0">
                <a:latin typeface="Calibri"/>
                <a:cs typeface="Calibri"/>
              </a:rPr>
              <a:t> </a:t>
            </a:r>
            <a:r>
              <a:rPr sz="3022" dirty="0">
                <a:latin typeface="Calibri"/>
                <a:cs typeface="Calibri"/>
              </a:rPr>
              <a:t>a</a:t>
            </a:r>
            <a:r>
              <a:rPr sz="3022" spc="5" dirty="0">
                <a:latin typeface="Calibri"/>
                <a:cs typeface="Calibri"/>
              </a:rPr>
              <a:t> </a:t>
            </a:r>
            <a:r>
              <a:rPr sz="3022" spc="-5" dirty="0">
                <a:latin typeface="Calibri"/>
                <a:cs typeface="Calibri"/>
              </a:rPr>
              <a:t>call,</a:t>
            </a:r>
            <a:r>
              <a:rPr sz="3022" spc="14" dirty="0">
                <a:latin typeface="Calibri"/>
                <a:cs typeface="Calibri"/>
              </a:rPr>
              <a:t> </a:t>
            </a:r>
            <a:r>
              <a:rPr sz="3022" dirty="0">
                <a:latin typeface="Calibri"/>
                <a:cs typeface="Calibri"/>
              </a:rPr>
              <a:t>the</a:t>
            </a:r>
            <a:r>
              <a:rPr sz="3022" spc="-5" dirty="0">
                <a:latin typeface="Calibri"/>
                <a:cs typeface="Calibri"/>
              </a:rPr>
              <a:t> MS</a:t>
            </a:r>
            <a:r>
              <a:rPr sz="3022" spc="9" dirty="0">
                <a:latin typeface="Calibri"/>
                <a:cs typeface="Calibri"/>
              </a:rPr>
              <a:t> </a:t>
            </a:r>
            <a:r>
              <a:rPr sz="3022" spc="-24" dirty="0">
                <a:latin typeface="Calibri"/>
                <a:cs typeface="Calibri"/>
              </a:rPr>
              <a:t>executes</a:t>
            </a:r>
            <a:r>
              <a:rPr sz="3022" spc="-14" dirty="0">
                <a:latin typeface="Calibri"/>
                <a:cs typeface="Calibri"/>
              </a:rPr>
              <a:t> </a:t>
            </a:r>
            <a:r>
              <a:rPr sz="3022" dirty="0">
                <a:latin typeface="Calibri"/>
                <a:cs typeface="Calibri"/>
              </a:rPr>
              <a:t>the</a:t>
            </a:r>
            <a:r>
              <a:rPr sz="3022" spc="-5" dirty="0">
                <a:latin typeface="Calibri"/>
                <a:cs typeface="Calibri"/>
              </a:rPr>
              <a:t> </a:t>
            </a:r>
            <a:r>
              <a:rPr sz="3022" spc="-14" dirty="0">
                <a:latin typeface="Calibri"/>
                <a:cs typeface="Calibri"/>
              </a:rPr>
              <a:t>following </a:t>
            </a:r>
            <a:r>
              <a:rPr sz="3022" spc="-671" dirty="0">
                <a:latin typeface="Calibri"/>
                <a:cs typeface="Calibri"/>
              </a:rPr>
              <a:t> </a:t>
            </a:r>
            <a:r>
              <a:rPr sz="3022" spc="-19" dirty="0">
                <a:latin typeface="Calibri"/>
                <a:cs typeface="Calibri"/>
              </a:rPr>
              <a:t>steps.</a:t>
            </a:r>
            <a:endParaRPr sz="3022">
              <a:latin typeface="Calibri"/>
              <a:cs typeface="Calibri"/>
            </a:endParaRPr>
          </a:p>
          <a:p>
            <a:pPr marL="714236" marR="971504" lvl="1" indent="-271062">
              <a:spcBef>
                <a:spcPts val="652"/>
              </a:spcBef>
              <a:buFont typeface="Arial MT"/>
              <a:buChar char="–"/>
              <a:tabLst>
                <a:tab pos="714835" algn="l"/>
              </a:tabLst>
            </a:pPr>
            <a:r>
              <a:rPr sz="2644" spc="-14" dirty="0">
                <a:solidFill>
                  <a:srgbClr val="036496"/>
                </a:solidFill>
                <a:latin typeface="Calibri"/>
                <a:cs typeface="Calibri"/>
              </a:rPr>
              <a:t>Step</a:t>
            </a:r>
            <a:r>
              <a:rPr sz="2644" spc="5" dirty="0">
                <a:solidFill>
                  <a:srgbClr val="036496"/>
                </a:solidFill>
                <a:latin typeface="Calibri"/>
                <a:cs typeface="Calibri"/>
              </a:rPr>
              <a:t> </a:t>
            </a:r>
            <a:r>
              <a:rPr sz="2644" spc="-5" dirty="0">
                <a:solidFill>
                  <a:srgbClr val="036496"/>
                </a:solidFill>
                <a:latin typeface="Calibri"/>
                <a:cs typeface="Calibri"/>
              </a:rPr>
              <a:t>1.</a:t>
            </a:r>
            <a:r>
              <a:rPr sz="2644" spc="19" dirty="0">
                <a:solidFill>
                  <a:srgbClr val="036496"/>
                </a:solidFill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MS</a:t>
            </a:r>
            <a:r>
              <a:rPr sz="2644" spc="9" dirty="0">
                <a:latin typeface="Calibri"/>
                <a:cs typeface="Calibri"/>
              </a:rPr>
              <a:t> </a:t>
            </a:r>
            <a:r>
              <a:rPr sz="2644" spc="-14" dirty="0">
                <a:latin typeface="Calibri"/>
                <a:cs typeface="Calibri"/>
              </a:rPr>
              <a:t>contacts</a:t>
            </a:r>
            <a:r>
              <a:rPr sz="2644" spc="2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the MSC</a:t>
            </a:r>
            <a:r>
              <a:rPr sz="2644" spc="1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in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the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14" dirty="0">
                <a:latin typeface="Calibri"/>
                <a:cs typeface="Calibri"/>
              </a:rPr>
              <a:t>visited</a:t>
            </a:r>
            <a:r>
              <a:rPr sz="2644" spc="9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PCS </a:t>
            </a:r>
            <a:r>
              <a:rPr sz="2644" spc="-586" dirty="0">
                <a:latin typeface="Calibri"/>
                <a:cs typeface="Calibri"/>
              </a:rPr>
              <a:t> </a:t>
            </a:r>
            <a:r>
              <a:rPr sz="2644" spc="-14" dirty="0">
                <a:latin typeface="Calibri"/>
                <a:cs typeface="Calibri"/>
              </a:rPr>
              <a:t>network.</a:t>
            </a:r>
            <a:endParaRPr sz="2644">
              <a:latin typeface="Calibri"/>
              <a:cs typeface="Calibri"/>
            </a:endParaRPr>
          </a:p>
          <a:p>
            <a:pPr marL="714236" marR="393999" lvl="1" indent="-271062">
              <a:spcBef>
                <a:spcPts val="633"/>
              </a:spcBef>
              <a:buFont typeface="Arial MT"/>
              <a:buChar char="–"/>
              <a:tabLst>
                <a:tab pos="714835" algn="l"/>
              </a:tabLst>
            </a:pPr>
            <a:r>
              <a:rPr sz="2644" spc="-14" dirty="0">
                <a:solidFill>
                  <a:srgbClr val="036496"/>
                </a:solidFill>
                <a:latin typeface="Calibri"/>
                <a:cs typeface="Calibri"/>
              </a:rPr>
              <a:t>Step</a:t>
            </a:r>
            <a:r>
              <a:rPr sz="2644" spc="5" dirty="0">
                <a:solidFill>
                  <a:srgbClr val="036496"/>
                </a:solidFill>
                <a:latin typeface="Calibri"/>
                <a:cs typeface="Calibri"/>
              </a:rPr>
              <a:t> </a:t>
            </a:r>
            <a:r>
              <a:rPr sz="2644" spc="-5" dirty="0">
                <a:solidFill>
                  <a:srgbClr val="036496"/>
                </a:solidFill>
                <a:latin typeface="Calibri"/>
                <a:cs typeface="Calibri"/>
              </a:rPr>
              <a:t>2.</a:t>
            </a:r>
            <a:r>
              <a:rPr sz="2644" spc="19" dirty="0">
                <a:solidFill>
                  <a:srgbClr val="036496"/>
                </a:solidFill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The</a:t>
            </a:r>
            <a:r>
              <a:rPr sz="2644" spc="-5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call</a:t>
            </a:r>
            <a:r>
              <a:rPr sz="2644" spc="-5" dirty="0">
                <a:latin typeface="Calibri"/>
                <a:cs typeface="Calibri"/>
              </a:rPr>
              <a:t> </a:t>
            </a:r>
            <a:r>
              <a:rPr sz="2644" spc="-14" dirty="0">
                <a:latin typeface="Calibri"/>
                <a:cs typeface="Calibri"/>
              </a:rPr>
              <a:t>request</a:t>
            </a:r>
            <a:r>
              <a:rPr sz="2644" spc="2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is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19" dirty="0">
                <a:latin typeface="Calibri"/>
                <a:cs typeface="Calibri"/>
              </a:rPr>
              <a:t>forwarded</a:t>
            </a:r>
            <a:r>
              <a:rPr sz="2644" spc="14" dirty="0">
                <a:latin typeface="Calibri"/>
                <a:cs typeface="Calibri"/>
              </a:rPr>
              <a:t> </a:t>
            </a:r>
            <a:r>
              <a:rPr sz="2644" spc="-19" dirty="0">
                <a:latin typeface="Calibri"/>
                <a:cs typeface="Calibri"/>
              </a:rPr>
              <a:t>to</a:t>
            </a:r>
            <a:r>
              <a:rPr sz="2644" spc="-5" dirty="0">
                <a:latin typeface="Calibri"/>
                <a:cs typeface="Calibri"/>
              </a:rPr>
              <a:t> the</a:t>
            </a:r>
            <a:r>
              <a:rPr sz="2644" spc="14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VLR</a:t>
            </a:r>
            <a:r>
              <a:rPr sz="2644" spc="9" dirty="0">
                <a:latin typeface="Calibri"/>
                <a:cs typeface="Calibri"/>
              </a:rPr>
              <a:t> </a:t>
            </a:r>
            <a:r>
              <a:rPr sz="2644" spc="-28" dirty="0">
                <a:latin typeface="Calibri"/>
                <a:cs typeface="Calibri"/>
              </a:rPr>
              <a:t>for </a:t>
            </a:r>
            <a:r>
              <a:rPr sz="2644" spc="-586" dirty="0">
                <a:latin typeface="Calibri"/>
                <a:cs typeface="Calibri"/>
              </a:rPr>
              <a:t> </a:t>
            </a:r>
            <a:r>
              <a:rPr sz="2644" spc="-14" dirty="0">
                <a:latin typeface="Calibri"/>
                <a:cs typeface="Calibri"/>
              </a:rPr>
              <a:t>approval.</a:t>
            </a:r>
            <a:endParaRPr sz="2644">
              <a:latin typeface="Calibri"/>
              <a:cs typeface="Calibri"/>
            </a:endParaRPr>
          </a:p>
          <a:p>
            <a:pPr marL="714236" marR="4798" lvl="1" indent="-271062">
              <a:spcBef>
                <a:spcPts val="637"/>
              </a:spcBef>
              <a:buFont typeface="Arial MT"/>
              <a:buChar char="–"/>
              <a:tabLst>
                <a:tab pos="714835" algn="l"/>
              </a:tabLst>
            </a:pPr>
            <a:r>
              <a:rPr sz="2644" spc="-9" dirty="0">
                <a:solidFill>
                  <a:srgbClr val="036496"/>
                </a:solidFill>
                <a:latin typeface="Calibri"/>
                <a:cs typeface="Calibri"/>
              </a:rPr>
              <a:t>Step</a:t>
            </a:r>
            <a:r>
              <a:rPr sz="2644" spc="5" dirty="0">
                <a:solidFill>
                  <a:srgbClr val="036496"/>
                </a:solidFill>
                <a:latin typeface="Calibri"/>
                <a:cs typeface="Calibri"/>
              </a:rPr>
              <a:t> </a:t>
            </a:r>
            <a:r>
              <a:rPr sz="2644" spc="-5" dirty="0">
                <a:solidFill>
                  <a:srgbClr val="036496"/>
                </a:solidFill>
                <a:latin typeface="Calibri"/>
                <a:cs typeface="Calibri"/>
              </a:rPr>
              <a:t>3.</a:t>
            </a:r>
            <a:r>
              <a:rPr sz="2644" spc="14" dirty="0">
                <a:solidFill>
                  <a:srgbClr val="036496"/>
                </a:solidFill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If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the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call </a:t>
            </a:r>
            <a:r>
              <a:rPr sz="2644" spc="-5" dirty="0">
                <a:latin typeface="Calibri"/>
                <a:cs typeface="Calibri"/>
              </a:rPr>
              <a:t>is</a:t>
            </a:r>
            <a:r>
              <a:rPr sz="2644" spc="9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accepted, </a:t>
            </a:r>
            <a:r>
              <a:rPr sz="2644" spc="-5" dirty="0">
                <a:latin typeface="Calibri"/>
                <a:cs typeface="Calibri"/>
              </a:rPr>
              <a:t>the</a:t>
            </a:r>
            <a:r>
              <a:rPr sz="2644" spc="9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MSC</a:t>
            </a:r>
            <a:r>
              <a:rPr sz="2644" spc="9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sets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up</a:t>
            </a:r>
            <a:r>
              <a:rPr sz="2644" spc="1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the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call </a:t>
            </a:r>
            <a:r>
              <a:rPr sz="2644" spc="-581" dirty="0">
                <a:latin typeface="Calibri"/>
                <a:cs typeface="Calibri"/>
              </a:rPr>
              <a:t> </a:t>
            </a:r>
            <a:r>
              <a:rPr sz="2644" spc="-19" dirty="0">
                <a:latin typeface="Calibri"/>
                <a:cs typeface="Calibri"/>
              </a:rPr>
              <a:t>to</a:t>
            </a:r>
            <a:r>
              <a:rPr sz="2644" spc="-5" dirty="0">
                <a:latin typeface="Calibri"/>
                <a:cs typeface="Calibri"/>
              </a:rPr>
              <a:t> the</a:t>
            </a:r>
            <a:r>
              <a:rPr sz="2644" spc="14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called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party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14" dirty="0">
                <a:latin typeface="Calibri"/>
                <a:cs typeface="Calibri"/>
              </a:rPr>
              <a:t>following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the</a:t>
            </a:r>
            <a:r>
              <a:rPr sz="2644" spc="9" dirty="0">
                <a:latin typeface="Calibri"/>
                <a:cs typeface="Calibri"/>
              </a:rPr>
              <a:t> </a:t>
            </a:r>
            <a:r>
              <a:rPr sz="2644" spc="-19" dirty="0">
                <a:latin typeface="Calibri"/>
                <a:cs typeface="Calibri"/>
              </a:rPr>
              <a:t>standard</a:t>
            </a:r>
            <a:r>
              <a:rPr sz="2644" spc="28" dirty="0">
                <a:latin typeface="Calibri"/>
                <a:cs typeface="Calibri"/>
              </a:rPr>
              <a:t> </a:t>
            </a:r>
            <a:r>
              <a:rPr sz="2644" spc="-14" dirty="0">
                <a:latin typeface="Calibri"/>
                <a:cs typeface="Calibri"/>
              </a:rPr>
              <a:t>PSTN</a:t>
            </a:r>
            <a:r>
              <a:rPr sz="2644" spc="33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call </a:t>
            </a:r>
            <a:r>
              <a:rPr sz="2644" spc="-5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setup</a:t>
            </a:r>
            <a:r>
              <a:rPr sz="2644" spc="9" dirty="0">
                <a:latin typeface="Calibri"/>
                <a:cs typeface="Calibri"/>
              </a:rPr>
              <a:t> </a:t>
            </a:r>
            <a:r>
              <a:rPr sz="2644" spc="-19" dirty="0">
                <a:latin typeface="Calibri"/>
                <a:cs typeface="Calibri"/>
              </a:rPr>
              <a:t>procedure.</a:t>
            </a:r>
            <a:endParaRPr sz="2644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7454193" y="5777222"/>
            <a:ext cx="242288" cy="157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82">
              <a:lnSpc>
                <a:spcPts val="1171"/>
              </a:lnSpc>
            </a:pPr>
            <a:fld id="{81D60167-4931-47E6-BA6A-407CBD079E47}" type="slidenum">
              <a:rPr dirty="0"/>
              <a:pPr marL="35982">
                <a:lnSpc>
                  <a:spcPts val="1171"/>
                </a:lnSpc>
              </a:pPr>
              <a:t>70</a:t>
            </a:fld>
            <a:endParaRPr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511" y="404566"/>
            <a:ext cx="7047199" cy="1052882"/>
          </a:xfrm>
          <a:prstGeom prst="rect">
            <a:avLst/>
          </a:prstGeom>
        </p:spPr>
        <p:txBody>
          <a:bodyPr vert="horz" wrap="square" lIns="0" tIns="11395" rIns="0" bIns="0" rtlCol="0">
            <a:spAutoFit/>
          </a:bodyPr>
          <a:lstStyle/>
          <a:p>
            <a:pPr marL="11994" marR="4798" algn="ctr">
              <a:lnSpc>
                <a:spcPct val="110100"/>
              </a:lnSpc>
              <a:spcBef>
                <a:spcPts val="90"/>
              </a:spcBef>
            </a:pPr>
            <a:r>
              <a:rPr sz="3200" spc="-5" dirty="0"/>
              <a:t>Call</a:t>
            </a:r>
            <a:r>
              <a:rPr sz="3200" spc="-9" dirty="0"/>
              <a:t> Delivery</a:t>
            </a:r>
            <a:r>
              <a:rPr sz="3200" spc="-14" dirty="0"/>
              <a:t> </a:t>
            </a:r>
            <a:r>
              <a:rPr sz="3200" dirty="0"/>
              <a:t>(Call</a:t>
            </a:r>
            <a:r>
              <a:rPr sz="3200" spc="-5" dirty="0"/>
              <a:t> </a:t>
            </a:r>
            <a:r>
              <a:rPr sz="3200" spc="-19" dirty="0"/>
              <a:t>Termination/Location</a:t>
            </a:r>
            <a:r>
              <a:rPr sz="3200" spc="-5" dirty="0"/>
              <a:t> </a:t>
            </a:r>
            <a:r>
              <a:rPr sz="3200" spc="-33" dirty="0"/>
              <a:t>Tracking) </a:t>
            </a:r>
            <a:r>
              <a:rPr sz="3200" spc="-666" dirty="0"/>
              <a:t> </a:t>
            </a:r>
            <a:r>
              <a:rPr sz="3200" dirty="0"/>
              <a:t>(1/3)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933" y="2045299"/>
            <a:ext cx="7666754" cy="185900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36925" y="2969229"/>
            <a:ext cx="620713" cy="300432"/>
          </a:xfrm>
          <a:prstGeom prst="rect">
            <a:avLst/>
          </a:prstGeom>
        </p:spPr>
        <p:txBody>
          <a:bodyPr vert="horz" wrap="square" lIns="0" tIns="16792" rIns="0" bIns="0" rtlCol="0">
            <a:spAutoFit/>
          </a:bodyPr>
          <a:lstStyle/>
          <a:p>
            <a:pPr marL="11994">
              <a:spcBef>
                <a:spcPts val="132"/>
              </a:spcBef>
            </a:pPr>
            <a:r>
              <a:rPr sz="1842" b="1" spc="24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842" b="1" spc="19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42" b="1" spc="-94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42" b="1" spc="24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84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0377" y="2335853"/>
            <a:ext cx="542149" cy="300432"/>
          </a:xfrm>
          <a:prstGeom prst="rect">
            <a:avLst/>
          </a:prstGeom>
        </p:spPr>
        <p:txBody>
          <a:bodyPr vert="horz" wrap="square" lIns="0" tIns="16792" rIns="0" bIns="0" rtlCol="0">
            <a:spAutoFit/>
          </a:bodyPr>
          <a:lstStyle/>
          <a:p>
            <a:pPr marL="11994">
              <a:spcBef>
                <a:spcPts val="132"/>
              </a:spcBef>
            </a:pPr>
            <a:r>
              <a:rPr sz="1842" b="1" spc="33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842" b="1" spc="24" dirty="0">
                <a:solidFill>
                  <a:srgbClr val="FFFFFF"/>
                </a:solidFill>
                <a:latin typeface="Times New Roman"/>
                <a:cs typeface="Times New Roman"/>
              </a:rPr>
              <a:t>LR</a:t>
            </a:r>
            <a:endParaRPr sz="1842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20124" y="3346701"/>
            <a:ext cx="5282353" cy="2031859"/>
            <a:chOff x="3197778" y="3536842"/>
            <a:chExt cx="5593080" cy="2151380"/>
          </a:xfrm>
        </p:grpSpPr>
        <p:sp>
          <p:nvSpPr>
            <p:cNvPr id="7" name="object 7"/>
            <p:cNvSpPr/>
            <p:nvPr/>
          </p:nvSpPr>
          <p:spPr>
            <a:xfrm>
              <a:off x="3213335" y="3552400"/>
              <a:ext cx="4337685" cy="220979"/>
            </a:xfrm>
            <a:custGeom>
              <a:avLst/>
              <a:gdLst/>
              <a:ahLst/>
              <a:cxnLst/>
              <a:rect l="l" t="t" r="r" b="b"/>
              <a:pathLst>
                <a:path w="4337684" h="220979">
                  <a:moveTo>
                    <a:pt x="0" y="0"/>
                  </a:moveTo>
                  <a:lnTo>
                    <a:pt x="4337539" y="220922"/>
                  </a:lnTo>
                </a:path>
              </a:pathLst>
            </a:custGeom>
            <a:ln w="3053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8" name="object 8"/>
            <p:cNvSpPr/>
            <p:nvPr/>
          </p:nvSpPr>
          <p:spPr>
            <a:xfrm>
              <a:off x="5494979" y="3550995"/>
              <a:ext cx="380365" cy="377825"/>
            </a:xfrm>
            <a:custGeom>
              <a:avLst/>
              <a:gdLst/>
              <a:ahLst/>
              <a:cxnLst/>
              <a:rect l="l" t="t" r="r" b="b"/>
              <a:pathLst>
                <a:path w="380364" h="377825">
                  <a:moveTo>
                    <a:pt x="207766" y="0"/>
                  </a:moveTo>
                  <a:lnTo>
                    <a:pt x="138651" y="4915"/>
                  </a:lnTo>
                  <a:lnTo>
                    <a:pt x="76139" y="36937"/>
                  </a:lnTo>
                  <a:lnTo>
                    <a:pt x="28797" y="87498"/>
                  </a:lnTo>
                  <a:lnTo>
                    <a:pt x="3511" y="153087"/>
                  </a:lnTo>
                  <a:lnTo>
                    <a:pt x="0" y="188620"/>
                  </a:lnTo>
                  <a:lnTo>
                    <a:pt x="3511" y="222327"/>
                  </a:lnTo>
                  <a:lnTo>
                    <a:pt x="28797" y="287915"/>
                  </a:lnTo>
                  <a:lnTo>
                    <a:pt x="76139" y="338476"/>
                  </a:lnTo>
                  <a:lnTo>
                    <a:pt x="138651" y="370779"/>
                  </a:lnTo>
                  <a:lnTo>
                    <a:pt x="207766" y="377520"/>
                  </a:lnTo>
                  <a:lnTo>
                    <a:pt x="243307" y="370779"/>
                  </a:lnTo>
                  <a:lnTo>
                    <a:pt x="305680" y="338476"/>
                  </a:lnTo>
                  <a:lnTo>
                    <a:pt x="351335" y="287915"/>
                  </a:lnTo>
                  <a:lnTo>
                    <a:pt x="377042" y="222327"/>
                  </a:lnTo>
                  <a:lnTo>
                    <a:pt x="380133" y="188620"/>
                  </a:lnTo>
                  <a:lnTo>
                    <a:pt x="377042" y="153087"/>
                  </a:lnTo>
                  <a:lnTo>
                    <a:pt x="351335" y="87498"/>
                  </a:lnTo>
                  <a:lnTo>
                    <a:pt x="305680" y="36937"/>
                  </a:lnTo>
                  <a:lnTo>
                    <a:pt x="243307" y="4915"/>
                  </a:lnTo>
                  <a:lnTo>
                    <a:pt x="207766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9" name="object 9"/>
            <p:cNvSpPr/>
            <p:nvPr/>
          </p:nvSpPr>
          <p:spPr>
            <a:xfrm>
              <a:off x="5494979" y="3550995"/>
              <a:ext cx="380365" cy="377825"/>
            </a:xfrm>
            <a:custGeom>
              <a:avLst/>
              <a:gdLst/>
              <a:ahLst/>
              <a:cxnLst/>
              <a:rect l="l" t="t" r="r" b="b"/>
              <a:pathLst>
                <a:path w="380364" h="377825">
                  <a:moveTo>
                    <a:pt x="0" y="188620"/>
                  </a:moveTo>
                  <a:lnTo>
                    <a:pt x="13626" y="119379"/>
                  </a:lnTo>
                  <a:lnTo>
                    <a:pt x="50853" y="60392"/>
                  </a:lnTo>
                  <a:lnTo>
                    <a:pt x="106763" y="18258"/>
                  </a:lnTo>
                  <a:lnTo>
                    <a:pt x="172366" y="0"/>
                  </a:lnTo>
                  <a:lnTo>
                    <a:pt x="207766" y="0"/>
                  </a:lnTo>
                  <a:lnTo>
                    <a:pt x="275617" y="18258"/>
                  </a:lnTo>
                  <a:lnTo>
                    <a:pt x="331387" y="60392"/>
                  </a:lnTo>
                  <a:lnTo>
                    <a:pt x="368192" y="119379"/>
                  </a:lnTo>
                  <a:lnTo>
                    <a:pt x="380133" y="188620"/>
                  </a:lnTo>
                  <a:lnTo>
                    <a:pt x="377042" y="222327"/>
                  </a:lnTo>
                  <a:lnTo>
                    <a:pt x="351335" y="287915"/>
                  </a:lnTo>
                  <a:lnTo>
                    <a:pt x="305680" y="338476"/>
                  </a:lnTo>
                  <a:lnTo>
                    <a:pt x="243307" y="370779"/>
                  </a:lnTo>
                  <a:lnTo>
                    <a:pt x="207766" y="377520"/>
                  </a:lnTo>
                  <a:lnTo>
                    <a:pt x="172366" y="377520"/>
                  </a:lnTo>
                  <a:lnTo>
                    <a:pt x="106763" y="357156"/>
                  </a:lnTo>
                  <a:lnTo>
                    <a:pt x="50853" y="315022"/>
                  </a:lnTo>
                  <a:lnTo>
                    <a:pt x="13626" y="256034"/>
                  </a:lnTo>
                  <a:lnTo>
                    <a:pt x="0" y="188620"/>
                  </a:lnTo>
                  <a:close/>
                </a:path>
              </a:pathLst>
            </a:custGeom>
            <a:ln w="3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8498399" y="5222733"/>
              <a:ext cx="292100" cy="465455"/>
            </a:xfrm>
            <a:custGeom>
              <a:avLst/>
              <a:gdLst/>
              <a:ahLst/>
              <a:cxnLst/>
              <a:rect l="l" t="t" r="r" b="b"/>
              <a:pathLst>
                <a:path w="292100" h="465454">
                  <a:moveTo>
                    <a:pt x="292053" y="0"/>
                  </a:moveTo>
                  <a:lnTo>
                    <a:pt x="0" y="0"/>
                  </a:lnTo>
                  <a:lnTo>
                    <a:pt x="0" y="465230"/>
                  </a:lnTo>
                  <a:lnTo>
                    <a:pt x="292053" y="465230"/>
                  </a:lnTo>
                  <a:lnTo>
                    <a:pt x="2920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8527056" y="5258196"/>
              <a:ext cx="233679" cy="138430"/>
            </a:xfrm>
            <a:custGeom>
              <a:avLst/>
              <a:gdLst/>
              <a:ahLst/>
              <a:cxnLst/>
              <a:rect l="l" t="t" r="r" b="b"/>
              <a:pathLst>
                <a:path w="233679" h="138429">
                  <a:moveTo>
                    <a:pt x="233081" y="0"/>
                  </a:moveTo>
                  <a:lnTo>
                    <a:pt x="0" y="0"/>
                  </a:lnTo>
                  <a:lnTo>
                    <a:pt x="0" y="137988"/>
                  </a:lnTo>
                  <a:lnTo>
                    <a:pt x="233081" y="137988"/>
                  </a:lnTo>
                  <a:lnTo>
                    <a:pt x="233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8527056" y="5258196"/>
              <a:ext cx="233679" cy="138430"/>
            </a:xfrm>
            <a:custGeom>
              <a:avLst/>
              <a:gdLst/>
              <a:ahLst/>
              <a:cxnLst/>
              <a:rect l="l" t="t" r="r" b="b"/>
              <a:pathLst>
                <a:path w="233679" h="138429">
                  <a:moveTo>
                    <a:pt x="0" y="137988"/>
                  </a:moveTo>
                  <a:lnTo>
                    <a:pt x="233081" y="137988"/>
                  </a:lnTo>
                  <a:lnTo>
                    <a:pt x="233081" y="0"/>
                  </a:lnTo>
                  <a:lnTo>
                    <a:pt x="0" y="0"/>
                  </a:lnTo>
                  <a:lnTo>
                    <a:pt x="0" y="137988"/>
                  </a:lnTo>
                  <a:close/>
                </a:path>
              </a:pathLst>
            </a:custGeom>
            <a:ln w="3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8542228" y="5426732"/>
              <a:ext cx="204470" cy="233045"/>
            </a:xfrm>
            <a:custGeom>
              <a:avLst/>
              <a:gdLst/>
              <a:ahLst/>
              <a:cxnLst/>
              <a:rect l="l" t="t" r="r" b="b"/>
              <a:pathLst>
                <a:path w="204470" h="233045">
                  <a:moveTo>
                    <a:pt x="0" y="232439"/>
                  </a:moveTo>
                  <a:lnTo>
                    <a:pt x="204297" y="232439"/>
                  </a:lnTo>
                  <a:lnTo>
                    <a:pt x="204297" y="0"/>
                  </a:lnTo>
                  <a:lnTo>
                    <a:pt x="0" y="0"/>
                  </a:lnTo>
                  <a:lnTo>
                    <a:pt x="0" y="232439"/>
                  </a:lnTo>
                  <a:close/>
                </a:path>
                <a:path w="204470" h="233045">
                  <a:moveTo>
                    <a:pt x="0" y="57232"/>
                  </a:moveTo>
                  <a:lnTo>
                    <a:pt x="204255" y="57232"/>
                  </a:lnTo>
                </a:path>
                <a:path w="204470" h="233045">
                  <a:moveTo>
                    <a:pt x="0" y="116219"/>
                  </a:moveTo>
                  <a:lnTo>
                    <a:pt x="204255" y="116219"/>
                  </a:lnTo>
                </a:path>
                <a:path w="204470" h="233045">
                  <a:moveTo>
                    <a:pt x="0" y="173451"/>
                  </a:moveTo>
                  <a:lnTo>
                    <a:pt x="204255" y="173451"/>
                  </a:lnTo>
                </a:path>
                <a:path w="204470" h="233045">
                  <a:moveTo>
                    <a:pt x="57595" y="0"/>
                  </a:moveTo>
                  <a:lnTo>
                    <a:pt x="57595" y="232439"/>
                  </a:lnTo>
                </a:path>
                <a:path w="204470" h="233045">
                  <a:moveTo>
                    <a:pt x="131627" y="0"/>
                  </a:moveTo>
                  <a:lnTo>
                    <a:pt x="131627" y="232439"/>
                  </a:lnTo>
                </a:path>
              </a:pathLst>
            </a:custGeom>
            <a:ln w="350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8513430" y="5075967"/>
              <a:ext cx="29209" cy="88265"/>
            </a:xfrm>
            <a:custGeom>
              <a:avLst/>
              <a:gdLst/>
              <a:ahLst/>
              <a:cxnLst/>
              <a:rect l="l" t="t" r="r" b="b"/>
              <a:pathLst>
                <a:path w="29209" h="88264">
                  <a:moveTo>
                    <a:pt x="28783" y="0"/>
                  </a:moveTo>
                  <a:lnTo>
                    <a:pt x="0" y="0"/>
                  </a:lnTo>
                  <a:lnTo>
                    <a:pt x="0" y="87779"/>
                  </a:lnTo>
                  <a:lnTo>
                    <a:pt x="28783" y="87779"/>
                  </a:lnTo>
                  <a:lnTo>
                    <a:pt x="287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8527056" y="5163746"/>
              <a:ext cx="0" cy="59055"/>
            </a:xfrm>
            <a:custGeom>
              <a:avLst/>
              <a:gdLst/>
              <a:ahLst/>
              <a:cxnLst/>
              <a:rect l="l" t="t" r="r" b="b"/>
              <a:pathLst>
                <a:path h="59054">
                  <a:moveTo>
                    <a:pt x="0" y="58987"/>
                  </a:moveTo>
                  <a:lnTo>
                    <a:pt x="0" y="0"/>
                  </a:lnTo>
                </a:path>
              </a:pathLst>
            </a:custGeom>
            <a:ln w="305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336308" y="3090201"/>
            <a:ext cx="555343" cy="300432"/>
          </a:xfrm>
          <a:prstGeom prst="rect">
            <a:avLst/>
          </a:prstGeom>
        </p:spPr>
        <p:txBody>
          <a:bodyPr vert="horz" wrap="square" lIns="0" tIns="16792" rIns="0" bIns="0" rtlCol="0">
            <a:spAutoFit/>
          </a:bodyPr>
          <a:lstStyle/>
          <a:p>
            <a:pPr marL="11994">
              <a:spcBef>
                <a:spcPts val="132"/>
              </a:spcBef>
            </a:pPr>
            <a:r>
              <a:rPr sz="1842" b="1" spc="38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42" b="1" spc="24" dirty="0">
                <a:solidFill>
                  <a:srgbClr val="FFFFFF"/>
                </a:solidFill>
                <a:latin typeface="Times New Roman"/>
                <a:cs typeface="Times New Roman"/>
              </a:rPr>
              <a:t>SC</a:t>
            </a:r>
            <a:endParaRPr sz="1842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20281" y="2396206"/>
            <a:ext cx="528355" cy="300432"/>
          </a:xfrm>
          <a:prstGeom prst="rect">
            <a:avLst/>
          </a:prstGeom>
        </p:spPr>
        <p:txBody>
          <a:bodyPr vert="horz" wrap="square" lIns="0" tIns="16792" rIns="0" bIns="0" rtlCol="0">
            <a:spAutoFit/>
          </a:bodyPr>
          <a:lstStyle/>
          <a:p>
            <a:pPr marL="11994">
              <a:spcBef>
                <a:spcPts val="132"/>
              </a:spcBef>
            </a:pPr>
            <a:r>
              <a:rPr sz="1842" b="1" spc="24" dirty="0">
                <a:solidFill>
                  <a:srgbClr val="FFFFFF"/>
                </a:solidFill>
                <a:latin typeface="Times New Roman"/>
                <a:cs typeface="Times New Roman"/>
              </a:rPr>
              <a:t>VLR</a:t>
            </a:r>
            <a:endParaRPr sz="1842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01567" y="3395653"/>
            <a:ext cx="117546" cy="237429"/>
          </a:xfrm>
          <a:prstGeom prst="rect">
            <a:avLst/>
          </a:prstGeom>
        </p:spPr>
        <p:txBody>
          <a:bodyPr vert="horz" wrap="square" lIns="0" tIns="11994" rIns="0" bIns="0" rtlCol="0">
            <a:spAutoFit/>
          </a:bodyPr>
          <a:lstStyle/>
          <a:p>
            <a:pPr marL="11994">
              <a:spcBef>
                <a:spcPts val="94"/>
              </a:spcBef>
            </a:pPr>
            <a:r>
              <a:rPr sz="1464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6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76495" y="2440615"/>
            <a:ext cx="117546" cy="237429"/>
          </a:xfrm>
          <a:prstGeom prst="rect">
            <a:avLst/>
          </a:prstGeom>
        </p:spPr>
        <p:txBody>
          <a:bodyPr vert="horz" wrap="square" lIns="0" tIns="11994" rIns="0" bIns="0" rtlCol="0">
            <a:spAutoFit/>
          </a:bodyPr>
          <a:lstStyle/>
          <a:p>
            <a:pPr marL="11994">
              <a:spcBef>
                <a:spcPts val="94"/>
              </a:spcBef>
            </a:pPr>
            <a:r>
              <a:rPr sz="1464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6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74455" y="2738401"/>
            <a:ext cx="117546" cy="237429"/>
          </a:xfrm>
          <a:prstGeom prst="rect">
            <a:avLst/>
          </a:prstGeom>
        </p:spPr>
        <p:txBody>
          <a:bodyPr vert="horz" wrap="square" lIns="0" tIns="11994" rIns="0" bIns="0" rtlCol="0">
            <a:spAutoFit/>
          </a:bodyPr>
          <a:lstStyle/>
          <a:p>
            <a:pPr marL="11994">
              <a:spcBef>
                <a:spcPts val="94"/>
              </a:spcBef>
            </a:pPr>
            <a:r>
              <a:rPr sz="1464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6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49435" y="2319908"/>
            <a:ext cx="117546" cy="237429"/>
          </a:xfrm>
          <a:prstGeom prst="rect">
            <a:avLst/>
          </a:prstGeom>
        </p:spPr>
        <p:txBody>
          <a:bodyPr vert="horz" wrap="square" lIns="0" tIns="11994" rIns="0" bIns="0" rtlCol="0">
            <a:spAutoFit/>
          </a:bodyPr>
          <a:lstStyle/>
          <a:p>
            <a:pPr marL="11994">
              <a:spcBef>
                <a:spcPts val="94"/>
              </a:spcBef>
            </a:pPr>
            <a:r>
              <a:rPr sz="1464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6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28121" y="2679374"/>
            <a:ext cx="117546" cy="237429"/>
          </a:xfrm>
          <a:prstGeom prst="rect">
            <a:avLst/>
          </a:prstGeom>
        </p:spPr>
        <p:txBody>
          <a:bodyPr vert="horz" wrap="square" lIns="0" tIns="11994" rIns="0" bIns="0" rtlCol="0">
            <a:spAutoFit/>
          </a:bodyPr>
          <a:lstStyle/>
          <a:p>
            <a:pPr marL="11994">
              <a:spcBef>
                <a:spcPts val="94"/>
              </a:spcBef>
            </a:pPr>
            <a:r>
              <a:rPr sz="1464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64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10381" y="3395653"/>
            <a:ext cx="117546" cy="237429"/>
          </a:xfrm>
          <a:prstGeom prst="rect">
            <a:avLst/>
          </a:prstGeom>
        </p:spPr>
        <p:txBody>
          <a:bodyPr vert="horz" wrap="square" lIns="0" tIns="11994" rIns="0" bIns="0" rtlCol="0">
            <a:spAutoFit/>
          </a:bodyPr>
          <a:lstStyle/>
          <a:p>
            <a:pPr marL="11994">
              <a:spcBef>
                <a:spcPts val="94"/>
              </a:spcBef>
            </a:pPr>
            <a:r>
              <a:rPr sz="1464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64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463000" y="3821574"/>
            <a:ext cx="714869" cy="1132276"/>
            <a:chOff x="7902000" y="4039649"/>
            <a:chExt cx="756920" cy="1198880"/>
          </a:xfrm>
        </p:grpSpPr>
        <p:sp>
          <p:nvSpPr>
            <p:cNvPr id="25" name="object 25"/>
            <p:cNvSpPr/>
            <p:nvPr/>
          </p:nvSpPr>
          <p:spPr>
            <a:xfrm>
              <a:off x="8060950" y="4054918"/>
              <a:ext cx="32384" cy="506095"/>
            </a:xfrm>
            <a:custGeom>
              <a:avLst/>
              <a:gdLst/>
              <a:ahLst/>
              <a:cxnLst/>
              <a:rect l="l" t="t" r="r" b="b"/>
              <a:pathLst>
                <a:path w="32384" h="506095">
                  <a:moveTo>
                    <a:pt x="15944" y="-15269"/>
                  </a:moveTo>
                  <a:lnTo>
                    <a:pt x="15944" y="520877"/>
                  </a:lnTo>
                </a:path>
              </a:pathLst>
            </a:custGeom>
            <a:ln w="6242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8092838" y="4560527"/>
              <a:ext cx="551180" cy="662305"/>
            </a:xfrm>
            <a:custGeom>
              <a:avLst/>
              <a:gdLst/>
              <a:ahLst/>
              <a:cxnLst/>
              <a:rect l="l" t="t" r="r" b="b"/>
              <a:pathLst>
                <a:path w="551179" h="662304">
                  <a:moveTo>
                    <a:pt x="0" y="0"/>
                  </a:moveTo>
                  <a:lnTo>
                    <a:pt x="39052" y="47049"/>
                  </a:lnTo>
                </a:path>
                <a:path w="551179" h="662304">
                  <a:moveTo>
                    <a:pt x="77965" y="94099"/>
                  </a:moveTo>
                  <a:lnTo>
                    <a:pt x="116596" y="139744"/>
                  </a:lnTo>
                </a:path>
                <a:path w="551179" h="662304">
                  <a:moveTo>
                    <a:pt x="155509" y="186794"/>
                  </a:moveTo>
                  <a:lnTo>
                    <a:pt x="194562" y="234195"/>
                  </a:lnTo>
                </a:path>
                <a:path w="551179" h="662304">
                  <a:moveTo>
                    <a:pt x="233193" y="281244"/>
                  </a:moveTo>
                  <a:lnTo>
                    <a:pt x="272105" y="326889"/>
                  </a:lnTo>
                </a:path>
                <a:path w="551179" h="662304">
                  <a:moveTo>
                    <a:pt x="311018" y="373939"/>
                  </a:moveTo>
                  <a:lnTo>
                    <a:pt x="349649" y="421340"/>
                  </a:lnTo>
                </a:path>
                <a:path w="551179" h="662304">
                  <a:moveTo>
                    <a:pt x="388702" y="468390"/>
                  </a:moveTo>
                  <a:lnTo>
                    <a:pt x="427615" y="514035"/>
                  </a:lnTo>
                </a:path>
                <a:path w="551179" h="662304">
                  <a:moveTo>
                    <a:pt x="466246" y="561084"/>
                  </a:moveTo>
                  <a:lnTo>
                    <a:pt x="505158" y="608134"/>
                  </a:lnTo>
                </a:path>
                <a:path w="551179" h="662304">
                  <a:moveTo>
                    <a:pt x="544211" y="653779"/>
                  </a:moveTo>
                  <a:lnTo>
                    <a:pt x="550814" y="662206"/>
                  </a:lnTo>
                </a:path>
              </a:pathLst>
            </a:custGeom>
            <a:ln w="3053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7903755" y="4498028"/>
              <a:ext cx="380365" cy="377825"/>
            </a:xfrm>
            <a:custGeom>
              <a:avLst/>
              <a:gdLst/>
              <a:ahLst/>
              <a:cxnLst/>
              <a:rect l="l" t="t" r="r" b="b"/>
              <a:pathLst>
                <a:path w="380365" h="377825">
                  <a:moveTo>
                    <a:pt x="205940" y="0"/>
                  </a:moveTo>
                  <a:lnTo>
                    <a:pt x="136825" y="6671"/>
                  </a:lnTo>
                  <a:lnTo>
                    <a:pt x="74312" y="37218"/>
                  </a:lnTo>
                  <a:lnTo>
                    <a:pt x="26971" y="89183"/>
                  </a:lnTo>
                  <a:lnTo>
                    <a:pt x="1685" y="155193"/>
                  </a:lnTo>
                  <a:lnTo>
                    <a:pt x="0" y="188900"/>
                  </a:lnTo>
                  <a:lnTo>
                    <a:pt x="1685" y="224012"/>
                  </a:lnTo>
                  <a:lnTo>
                    <a:pt x="26971" y="288267"/>
                  </a:lnTo>
                  <a:lnTo>
                    <a:pt x="74312" y="340583"/>
                  </a:lnTo>
                  <a:lnTo>
                    <a:pt x="136825" y="370779"/>
                  </a:lnTo>
                  <a:lnTo>
                    <a:pt x="205940" y="377450"/>
                  </a:lnTo>
                  <a:lnTo>
                    <a:pt x="241481" y="370779"/>
                  </a:lnTo>
                  <a:lnTo>
                    <a:pt x="303994" y="340583"/>
                  </a:lnTo>
                  <a:lnTo>
                    <a:pt x="351335" y="288267"/>
                  </a:lnTo>
                  <a:lnTo>
                    <a:pt x="376621" y="224012"/>
                  </a:lnTo>
                  <a:lnTo>
                    <a:pt x="380133" y="188900"/>
                  </a:lnTo>
                  <a:lnTo>
                    <a:pt x="376621" y="155193"/>
                  </a:lnTo>
                  <a:lnTo>
                    <a:pt x="351335" y="89183"/>
                  </a:lnTo>
                  <a:lnTo>
                    <a:pt x="303994" y="37218"/>
                  </a:lnTo>
                  <a:lnTo>
                    <a:pt x="241481" y="6671"/>
                  </a:lnTo>
                  <a:lnTo>
                    <a:pt x="20594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 sz="17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7903755" y="4498028"/>
              <a:ext cx="380365" cy="377825"/>
            </a:xfrm>
            <a:custGeom>
              <a:avLst/>
              <a:gdLst/>
              <a:ahLst/>
              <a:cxnLst/>
              <a:rect l="l" t="t" r="r" b="b"/>
              <a:pathLst>
                <a:path w="380365" h="377825">
                  <a:moveTo>
                    <a:pt x="0" y="188900"/>
                  </a:moveTo>
                  <a:lnTo>
                    <a:pt x="11940" y="121486"/>
                  </a:lnTo>
                  <a:lnTo>
                    <a:pt x="49026" y="60743"/>
                  </a:lnTo>
                  <a:lnTo>
                    <a:pt x="104937" y="18609"/>
                  </a:lnTo>
                  <a:lnTo>
                    <a:pt x="172366" y="0"/>
                  </a:lnTo>
                  <a:lnTo>
                    <a:pt x="205940" y="0"/>
                  </a:lnTo>
                  <a:lnTo>
                    <a:pt x="273791" y="18609"/>
                  </a:lnTo>
                  <a:lnTo>
                    <a:pt x="329561" y="60743"/>
                  </a:lnTo>
                  <a:lnTo>
                    <a:pt x="366366" y="121486"/>
                  </a:lnTo>
                  <a:lnTo>
                    <a:pt x="380133" y="188900"/>
                  </a:lnTo>
                  <a:lnTo>
                    <a:pt x="376621" y="224012"/>
                  </a:lnTo>
                  <a:lnTo>
                    <a:pt x="351335" y="288267"/>
                  </a:lnTo>
                  <a:lnTo>
                    <a:pt x="303994" y="340583"/>
                  </a:lnTo>
                  <a:lnTo>
                    <a:pt x="241481" y="370779"/>
                  </a:lnTo>
                  <a:lnTo>
                    <a:pt x="205940" y="377450"/>
                  </a:lnTo>
                  <a:lnTo>
                    <a:pt x="172366" y="377450"/>
                  </a:lnTo>
                  <a:lnTo>
                    <a:pt x="104937" y="358841"/>
                  </a:lnTo>
                  <a:lnTo>
                    <a:pt x="49026" y="316707"/>
                  </a:lnTo>
                  <a:lnTo>
                    <a:pt x="11940" y="257719"/>
                  </a:lnTo>
                  <a:lnTo>
                    <a:pt x="0" y="188900"/>
                  </a:lnTo>
                  <a:close/>
                </a:path>
              </a:pathLst>
            </a:custGeom>
            <a:ln w="3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0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583612" y="4290338"/>
            <a:ext cx="117546" cy="237429"/>
          </a:xfrm>
          <a:prstGeom prst="rect">
            <a:avLst/>
          </a:prstGeom>
        </p:spPr>
        <p:txBody>
          <a:bodyPr vert="horz" wrap="square" lIns="0" tIns="11994" rIns="0" bIns="0" rtlCol="0">
            <a:spAutoFit/>
          </a:bodyPr>
          <a:lstStyle/>
          <a:p>
            <a:pPr marL="11994">
              <a:spcBef>
                <a:spcPts val="94"/>
              </a:spcBef>
            </a:pPr>
            <a:r>
              <a:rPr sz="1464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64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xfrm>
            <a:off x="7454193" y="5777222"/>
            <a:ext cx="242288" cy="157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82">
              <a:lnSpc>
                <a:spcPts val="1171"/>
              </a:lnSpc>
            </a:pPr>
            <a:fld id="{81D60167-4931-47E6-BA6A-407CBD079E47}" type="slidenum">
              <a:rPr dirty="0"/>
              <a:pPr marL="35982">
                <a:lnSpc>
                  <a:spcPts val="1171"/>
                </a:lnSpc>
              </a:pPr>
              <a:t>71</a:t>
            </a:fld>
            <a:endParaRPr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511" y="404566"/>
            <a:ext cx="7344889" cy="381960"/>
          </a:xfrm>
          <a:prstGeom prst="rect">
            <a:avLst/>
          </a:prstGeom>
        </p:spPr>
        <p:txBody>
          <a:bodyPr vert="horz" wrap="square" lIns="0" tIns="73466" rIns="0" bIns="0" rtlCol="0">
            <a:spAutoFit/>
          </a:bodyPr>
          <a:lstStyle/>
          <a:p>
            <a:pPr marL="71963" marR="4798">
              <a:spcBef>
                <a:spcPts val="94"/>
              </a:spcBef>
            </a:pPr>
            <a:r>
              <a:rPr sz="2000" spc="-5" dirty="0"/>
              <a:t>Call</a:t>
            </a:r>
            <a:r>
              <a:rPr sz="2000" spc="-9" dirty="0"/>
              <a:t> Delivery</a:t>
            </a:r>
            <a:r>
              <a:rPr sz="2000" spc="-14" dirty="0"/>
              <a:t> </a:t>
            </a:r>
            <a:r>
              <a:rPr sz="2000" dirty="0"/>
              <a:t>(Call</a:t>
            </a:r>
            <a:r>
              <a:rPr sz="2000" spc="-5" dirty="0"/>
              <a:t> </a:t>
            </a:r>
            <a:r>
              <a:rPr sz="2000" spc="-19" dirty="0"/>
              <a:t>Termination/Location</a:t>
            </a:r>
            <a:r>
              <a:rPr sz="2000" spc="-5" dirty="0"/>
              <a:t> </a:t>
            </a:r>
            <a:r>
              <a:rPr sz="2000" spc="-33" dirty="0"/>
              <a:t>Tracking) </a:t>
            </a:r>
            <a:r>
              <a:rPr sz="2000" spc="-666" dirty="0"/>
              <a:t> </a:t>
            </a:r>
            <a:r>
              <a:rPr sz="2000" spc="-5" dirty="0"/>
              <a:t>(2/3)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8101" y="868510"/>
            <a:ext cx="1710408" cy="1026724"/>
            <a:chOff x="135636" y="912875"/>
            <a:chExt cx="1811020" cy="1087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636" y="931163"/>
              <a:ext cx="562356" cy="7360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295" y="912875"/>
              <a:ext cx="1482852" cy="7894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272" y="1446275"/>
              <a:ext cx="458723" cy="5288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8116" y="1432559"/>
              <a:ext cx="946404" cy="566927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50339" y="1992630"/>
            <a:ext cx="1080699" cy="535552"/>
            <a:chOff x="794476" y="2103120"/>
            <a:chExt cx="1144270" cy="56705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4476" y="2344779"/>
              <a:ext cx="174315" cy="455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8116" y="2103120"/>
              <a:ext cx="1010411" cy="56692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50339" y="2625936"/>
            <a:ext cx="1141271" cy="535552"/>
            <a:chOff x="794476" y="2773679"/>
            <a:chExt cx="1208405" cy="56705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4476" y="3015339"/>
              <a:ext cx="174315" cy="455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8116" y="2773679"/>
              <a:ext cx="1074420" cy="56692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11280" y="853429"/>
            <a:ext cx="8060866" cy="3672330"/>
          </a:xfrm>
          <a:prstGeom prst="rect">
            <a:avLst/>
          </a:prstGeom>
        </p:spPr>
        <p:txBody>
          <a:bodyPr vert="horz" wrap="square" lIns="0" tIns="100753" rIns="0" bIns="0" rtlCol="0">
            <a:spAutoFit/>
          </a:bodyPr>
          <a:lstStyle/>
          <a:p>
            <a:pPr marL="335829" indent="-323835">
              <a:spcBef>
                <a:spcPts val="793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2644" b="1" spc="-14" dirty="0">
                <a:solidFill>
                  <a:srgbClr val="036496"/>
                </a:solidFill>
                <a:latin typeface="Calibri"/>
                <a:cs typeface="Calibri"/>
              </a:rPr>
              <a:t>Step</a:t>
            </a:r>
            <a:r>
              <a:rPr sz="2644" b="1" spc="-19" dirty="0">
                <a:solidFill>
                  <a:srgbClr val="036496"/>
                </a:solidFill>
                <a:latin typeface="Calibri"/>
                <a:cs typeface="Calibri"/>
              </a:rPr>
              <a:t> </a:t>
            </a:r>
            <a:r>
              <a:rPr sz="2644" b="1" spc="-5" dirty="0">
                <a:solidFill>
                  <a:srgbClr val="036496"/>
                </a:solidFill>
                <a:latin typeface="Calibri"/>
                <a:cs typeface="Calibri"/>
              </a:rPr>
              <a:t>1.</a:t>
            </a:r>
            <a:endParaRPr sz="2644">
              <a:latin typeface="Calibri"/>
              <a:cs typeface="Calibri"/>
            </a:endParaRPr>
          </a:p>
          <a:p>
            <a:pPr marL="714236" marR="353220" lvl="1" indent="-271062">
              <a:spcBef>
                <a:spcPts val="505"/>
              </a:spcBef>
              <a:buFont typeface="Arial MT"/>
              <a:buChar char="–"/>
              <a:tabLst>
                <a:tab pos="714236" algn="l"/>
                <a:tab pos="714835" algn="l"/>
              </a:tabLst>
            </a:pPr>
            <a:r>
              <a:rPr sz="1889" spc="-14" dirty="0">
                <a:solidFill>
                  <a:srgbClr val="4F81BC"/>
                </a:solidFill>
                <a:latin typeface="Calibri"/>
                <a:cs typeface="Calibri"/>
              </a:rPr>
              <a:t>Part</a:t>
            </a:r>
            <a:r>
              <a:rPr sz="1889" spc="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89" dirty="0">
                <a:solidFill>
                  <a:srgbClr val="4F81BC"/>
                </a:solidFill>
                <a:latin typeface="Calibri"/>
                <a:cs typeface="Calibri"/>
              </a:rPr>
              <a:t>I.</a:t>
            </a:r>
            <a:r>
              <a:rPr sz="1889" spc="-9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89" dirty="0">
                <a:latin typeface="Calibri"/>
                <a:cs typeface="Calibri"/>
              </a:rPr>
              <a:t>If</a:t>
            </a:r>
            <a:r>
              <a:rPr sz="1889" spc="-9" dirty="0">
                <a:latin typeface="Calibri"/>
                <a:cs typeface="Calibri"/>
              </a:rPr>
              <a:t> </a:t>
            </a:r>
            <a:r>
              <a:rPr sz="1889" dirty="0">
                <a:latin typeface="Calibri"/>
                <a:cs typeface="Calibri"/>
              </a:rPr>
              <a:t>a</a:t>
            </a:r>
            <a:r>
              <a:rPr sz="1889" spc="-5" dirty="0">
                <a:latin typeface="Calibri"/>
                <a:cs typeface="Calibri"/>
              </a:rPr>
              <a:t> wireline</a:t>
            </a:r>
            <a:r>
              <a:rPr sz="1889" spc="9" dirty="0">
                <a:latin typeface="Calibri"/>
                <a:cs typeface="Calibri"/>
              </a:rPr>
              <a:t> </a:t>
            </a:r>
            <a:r>
              <a:rPr sz="1889" dirty="0">
                <a:latin typeface="Calibri"/>
                <a:cs typeface="Calibri"/>
              </a:rPr>
              <a:t>phone</a:t>
            </a:r>
            <a:r>
              <a:rPr sz="1889" spc="-24" dirty="0">
                <a:latin typeface="Calibri"/>
                <a:cs typeface="Calibri"/>
              </a:rPr>
              <a:t> </a:t>
            </a:r>
            <a:r>
              <a:rPr sz="1889" spc="-9" dirty="0">
                <a:latin typeface="Calibri"/>
                <a:cs typeface="Calibri"/>
              </a:rPr>
              <a:t>attempts</a:t>
            </a:r>
            <a:r>
              <a:rPr sz="1889" spc="14" dirty="0">
                <a:latin typeface="Calibri"/>
                <a:cs typeface="Calibri"/>
              </a:rPr>
              <a:t> </a:t>
            </a:r>
            <a:r>
              <a:rPr sz="1889" spc="-14" dirty="0">
                <a:latin typeface="Calibri"/>
                <a:cs typeface="Calibri"/>
              </a:rPr>
              <a:t>to</a:t>
            </a:r>
            <a:r>
              <a:rPr sz="1889" spc="-9" dirty="0">
                <a:latin typeface="Calibri"/>
                <a:cs typeface="Calibri"/>
              </a:rPr>
              <a:t> </a:t>
            </a:r>
            <a:r>
              <a:rPr sz="1889" spc="-5" dirty="0">
                <a:latin typeface="Calibri"/>
                <a:cs typeface="Calibri"/>
              </a:rPr>
              <a:t>call</a:t>
            </a:r>
            <a:r>
              <a:rPr sz="1889" dirty="0">
                <a:latin typeface="Calibri"/>
                <a:cs typeface="Calibri"/>
              </a:rPr>
              <a:t> a</a:t>
            </a:r>
            <a:r>
              <a:rPr sz="1889" spc="-9" dirty="0">
                <a:latin typeface="Calibri"/>
                <a:cs typeface="Calibri"/>
              </a:rPr>
              <a:t> </a:t>
            </a:r>
            <a:r>
              <a:rPr sz="1889" dirty="0">
                <a:latin typeface="Calibri"/>
                <a:cs typeface="Calibri"/>
              </a:rPr>
              <a:t>mobile </a:t>
            </a:r>
            <a:r>
              <a:rPr sz="1889" spc="-19" dirty="0">
                <a:latin typeface="Calibri"/>
                <a:cs typeface="Calibri"/>
              </a:rPr>
              <a:t>subscriber,</a:t>
            </a:r>
            <a:r>
              <a:rPr sz="1889" spc="5" dirty="0">
                <a:latin typeface="Calibri"/>
                <a:cs typeface="Calibri"/>
              </a:rPr>
              <a:t> </a:t>
            </a:r>
            <a:r>
              <a:rPr sz="1889" dirty="0">
                <a:latin typeface="Calibri"/>
                <a:cs typeface="Calibri"/>
              </a:rPr>
              <a:t>the</a:t>
            </a:r>
            <a:r>
              <a:rPr sz="1889" spc="-9" dirty="0">
                <a:latin typeface="Calibri"/>
                <a:cs typeface="Calibri"/>
              </a:rPr>
              <a:t> </a:t>
            </a:r>
            <a:r>
              <a:rPr sz="1889" spc="-5" dirty="0">
                <a:latin typeface="Calibri"/>
                <a:cs typeface="Calibri"/>
              </a:rPr>
              <a:t>call </a:t>
            </a:r>
            <a:r>
              <a:rPr sz="1889" dirty="0">
                <a:latin typeface="Calibri"/>
                <a:cs typeface="Calibri"/>
              </a:rPr>
              <a:t>is </a:t>
            </a:r>
            <a:r>
              <a:rPr sz="1889" spc="-410" dirty="0">
                <a:latin typeface="Calibri"/>
                <a:cs typeface="Calibri"/>
              </a:rPr>
              <a:t> </a:t>
            </a:r>
            <a:r>
              <a:rPr sz="1889" spc="-14" dirty="0">
                <a:latin typeface="Calibri"/>
                <a:cs typeface="Calibri"/>
              </a:rPr>
              <a:t>forwarded</a:t>
            </a:r>
            <a:r>
              <a:rPr sz="1889" spc="-19" dirty="0">
                <a:latin typeface="Calibri"/>
                <a:cs typeface="Calibri"/>
              </a:rPr>
              <a:t> </a:t>
            </a:r>
            <a:r>
              <a:rPr sz="1889" spc="-14" dirty="0">
                <a:latin typeface="Calibri"/>
                <a:cs typeface="Calibri"/>
              </a:rPr>
              <a:t>to</a:t>
            </a:r>
            <a:r>
              <a:rPr sz="1889" dirty="0">
                <a:latin typeface="Calibri"/>
                <a:cs typeface="Calibri"/>
              </a:rPr>
              <a:t> a </a:t>
            </a:r>
            <a:r>
              <a:rPr sz="1889" spc="-9" dirty="0">
                <a:latin typeface="Calibri"/>
                <a:cs typeface="Calibri"/>
              </a:rPr>
              <a:t>switch,</a:t>
            </a:r>
            <a:r>
              <a:rPr sz="1889" spc="5" dirty="0">
                <a:latin typeface="Calibri"/>
                <a:cs typeface="Calibri"/>
              </a:rPr>
              <a:t> </a:t>
            </a:r>
            <a:r>
              <a:rPr sz="1889" spc="-5" dirty="0">
                <a:latin typeface="Calibri"/>
                <a:cs typeface="Calibri"/>
              </a:rPr>
              <a:t>called</a:t>
            </a:r>
            <a:r>
              <a:rPr sz="1889" dirty="0">
                <a:latin typeface="Calibri"/>
                <a:cs typeface="Calibri"/>
              </a:rPr>
              <a:t> the</a:t>
            </a:r>
            <a:r>
              <a:rPr sz="1889" spc="24" dirty="0">
                <a:latin typeface="Calibri"/>
                <a:cs typeface="Calibri"/>
              </a:rPr>
              <a:t> </a:t>
            </a:r>
            <a:r>
              <a:rPr sz="1889" spc="-5" dirty="0">
                <a:solidFill>
                  <a:srgbClr val="0000FF"/>
                </a:solidFill>
                <a:latin typeface="Calibri"/>
                <a:cs typeface="Calibri"/>
              </a:rPr>
              <a:t>originating</a:t>
            </a:r>
            <a:r>
              <a:rPr sz="1889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89" spc="-9" dirty="0">
                <a:solidFill>
                  <a:srgbClr val="0000FF"/>
                </a:solidFill>
                <a:latin typeface="Calibri"/>
                <a:cs typeface="Calibri"/>
              </a:rPr>
              <a:t>switch</a:t>
            </a:r>
            <a:r>
              <a:rPr sz="1889" spc="1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89" dirty="0">
                <a:latin typeface="Calibri"/>
                <a:cs typeface="Calibri"/>
              </a:rPr>
              <a:t>in the</a:t>
            </a:r>
            <a:r>
              <a:rPr sz="1889" spc="-5" dirty="0">
                <a:latin typeface="Calibri"/>
                <a:cs typeface="Calibri"/>
              </a:rPr>
              <a:t> PSTN.</a:t>
            </a:r>
            <a:endParaRPr sz="1889">
              <a:latin typeface="Calibri"/>
              <a:cs typeface="Calibri"/>
            </a:endParaRPr>
          </a:p>
          <a:p>
            <a:pPr marL="714236" lvl="1" indent="-271062">
              <a:spcBef>
                <a:spcPts val="453"/>
              </a:spcBef>
              <a:buFont typeface="Arial MT"/>
              <a:buChar char="–"/>
              <a:tabLst>
                <a:tab pos="714236" algn="l"/>
                <a:tab pos="714835" algn="l"/>
              </a:tabLst>
            </a:pPr>
            <a:r>
              <a:rPr sz="1889" spc="-14" dirty="0">
                <a:solidFill>
                  <a:srgbClr val="4F81BC"/>
                </a:solidFill>
                <a:latin typeface="Calibri"/>
                <a:cs typeface="Calibri"/>
              </a:rPr>
              <a:t>Part</a:t>
            </a:r>
            <a:r>
              <a:rPr sz="1889" spc="9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89" dirty="0">
                <a:solidFill>
                  <a:srgbClr val="4F81BC"/>
                </a:solidFill>
                <a:latin typeface="Calibri"/>
                <a:cs typeface="Calibri"/>
              </a:rPr>
              <a:t>II.</a:t>
            </a:r>
            <a:r>
              <a:rPr sz="1889" spc="-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89" spc="-5" dirty="0">
                <a:latin typeface="Calibri"/>
                <a:cs typeface="Calibri"/>
              </a:rPr>
              <a:t>The</a:t>
            </a:r>
            <a:r>
              <a:rPr sz="1889" spc="-9" dirty="0">
                <a:latin typeface="Calibri"/>
                <a:cs typeface="Calibri"/>
              </a:rPr>
              <a:t> </a:t>
            </a:r>
            <a:r>
              <a:rPr sz="1889" spc="-5" dirty="0">
                <a:latin typeface="Calibri"/>
                <a:cs typeface="Calibri"/>
              </a:rPr>
              <a:t>originating</a:t>
            </a:r>
            <a:r>
              <a:rPr sz="1889" spc="5" dirty="0">
                <a:latin typeface="Calibri"/>
                <a:cs typeface="Calibri"/>
              </a:rPr>
              <a:t> </a:t>
            </a:r>
            <a:r>
              <a:rPr sz="1889" spc="-9" dirty="0">
                <a:latin typeface="Calibri"/>
                <a:cs typeface="Calibri"/>
              </a:rPr>
              <a:t>switch</a:t>
            </a:r>
            <a:r>
              <a:rPr sz="1889" spc="24" dirty="0">
                <a:latin typeface="Calibri"/>
                <a:cs typeface="Calibri"/>
              </a:rPr>
              <a:t> </a:t>
            </a:r>
            <a:r>
              <a:rPr sz="1889" dirty="0">
                <a:latin typeface="Calibri"/>
                <a:cs typeface="Calibri"/>
              </a:rPr>
              <a:t>queries the</a:t>
            </a:r>
            <a:r>
              <a:rPr sz="1889" spc="5" dirty="0">
                <a:latin typeface="Calibri"/>
                <a:cs typeface="Calibri"/>
              </a:rPr>
              <a:t> </a:t>
            </a:r>
            <a:r>
              <a:rPr sz="1889" spc="-5" dirty="0">
                <a:latin typeface="Calibri"/>
                <a:cs typeface="Calibri"/>
              </a:rPr>
              <a:t>HLR</a:t>
            </a:r>
            <a:r>
              <a:rPr sz="1889" spc="5" dirty="0">
                <a:latin typeface="Calibri"/>
                <a:cs typeface="Calibri"/>
              </a:rPr>
              <a:t> </a:t>
            </a:r>
            <a:r>
              <a:rPr sz="1889" spc="-14" dirty="0">
                <a:latin typeface="Calibri"/>
                <a:cs typeface="Calibri"/>
              </a:rPr>
              <a:t>to</a:t>
            </a:r>
            <a:r>
              <a:rPr sz="1889" spc="-5" dirty="0">
                <a:latin typeface="Calibri"/>
                <a:cs typeface="Calibri"/>
              </a:rPr>
              <a:t> find</a:t>
            </a:r>
            <a:r>
              <a:rPr sz="1889" spc="5" dirty="0">
                <a:latin typeface="Calibri"/>
                <a:cs typeface="Calibri"/>
              </a:rPr>
              <a:t> </a:t>
            </a:r>
            <a:r>
              <a:rPr sz="1889" dirty="0">
                <a:latin typeface="Calibri"/>
                <a:cs typeface="Calibri"/>
              </a:rPr>
              <a:t>the</a:t>
            </a:r>
            <a:r>
              <a:rPr sz="1889" spc="-5" dirty="0">
                <a:latin typeface="Calibri"/>
                <a:cs typeface="Calibri"/>
              </a:rPr>
              <a:t> </a:t>
            </a:r>
            <a:r>
              <a:rPr sz="1889" spc="-9" dirty="0">
                <a:latin typeface="Calibri"/>
                <a:cs typeface="Calibri"/>
              </a:rPr>
              <a:t>current</a:t>
            </a:r>
            <a:r>
              <a:rPr sz="1889" dirty="0">
                <a:latin typeface="Calibri"/>
                <a:cs typeface="Calibri"/>
              </a:rPr>
              <a:t> VLR</a:t>
            </a:r>
            <a:r>
              <a:rPr sz="1889" spc="-5" dirty="0">
                <a:latin typeface="Calibri"/>
                <a:cs typeface="Calibri"/>
              </a:rPr>
              <a:t> of </a:t>
            </a:r>
            <a:r>
              <a:rPr sz="1889" dirty="0">
                <a:latin typeface="Calibri"/>
                <a:cs typeface="Calibri"/>
              </a:rPr>
              <a:t>the</a:t>
            </a:r>
            <a:endParaRPr sz="1889">
              <a:latin typeface="Calibri"/>
              <a:cs typeface="Calibri"/>
            </a:endParaRPr>
          </a:p>
          <a:p>
            <a:pPr marL="714236">
              <a:spcBef>
                <a:spcPts val="5"/>
              </a:spcBef>
            </a:pPr>
            <a:r>
              <a:rPr sz="1889" dirty="0">
                <a:latin typeface="Calibri"/>
                <a:cs typeface="Calibri"/>
              </a:rPr>
              <a:t>MS.</a:t>
            </a:r>
            <a:endParaRPr sz="1889">
              <a:latin typeface="Calibri"/>
              <a:cs typeface="Calibri"/>
            </a:endParaRPr>
          </a:p>
          <a:p>
            <a:pPr marL="714236" marR="674056" lvl="1" indent="-271062">
              <a:spcBef>
                <a:spcPts val="453"/>
              </a:spcBef>
              <a:buFont typeface="Arial MT"/>
              <a:buChar char="–"/>
              <a:tabLst>
                <a:tab pos="714236" algn="l"/>
                <a:tab pos="714835" algn="l"/>
              </a:tabLst>
            </a:pPr>
            <a:r>
              <a:rPr sz="1889" spc="-14" dirty="0">
                <a:solidFill>
                  <a:srgbClr val="4F81BC"/>
                </a:solidFill>
                <a:latin typeface="Calibri"/>
                <a:cs typeface="Calibri"/>
              </a:rPr>
              <a:t>Part </a:t>
            </a:r>
            <a:r>
              <a:rPr sz="1889" dirty="0">
                <a:solidFill>
                  <a:srgbClr val="4F81BC"/>
                </a:solidFill>
                <a:latin typeface="Calibri"/>
                <a:cs typeface="Calibri"/>
              </a:rPr>
              <a:t>III. </a:t>
            </a:r>
            <a:r>
              <a:rPr sz="1889" spc="-5" dirty="0">
                <a:latin typeface="Calibri"/>
                <a:cs typeface="Calibri"/>
              </a:rPr>
              <a:t>The HLR </a:t>
            </a:r>
            <a:r>
              <a:rPr sz="1889" dirty="0">
                <a:latin typeface="Calibri"/>
                <a:cs typeface="Calibri"/>
              </a:rPr>
              <a:t>queries the </a:t>
            </a:r>
            <a:r>
              <a:rPr sz="1889" spc="-5" dirty="0">
                <a:latin typeface="Calibri"/>
                <a:cs typeface="Calibri"/>
              </a:rPr>
              <a:t>VLR in </a:t>
            </a:r>
            <a:r>
              <a:rPr sz="1889" dirty="0">
                <a:latin typeface="Calibri"/>
                <a:cs typeface="Calibri"/>
              </a:rPr>
              <a:t>the which the MS </a:t>
            </a:r>
            <a:r>
              <a:rPr sz="1889" spc="-5" dirty="0">
                <a:latin typeface="Calibri"/>
                <a:cs typeface="Calibri"/>
              </a:rPr>
              <a:t>resides </a:t>
            </a:r>
            <a:r>
              <a:rPr sz="1889" spc="-14" dirty="0">
                <a:latin typeface="Calibri"/>
                <a:cs typeface="Calibri"/>
              </a:rPr>
              <a:t>to </a:t>
            </a:r>
            <a:r>
              <a:rPr sz="1889" spc="-5" dirty="0">
                <a:latin typeface="Calibri"/>
                <a:cs typeface="Calibri"/>
              </a:rPr>
              <a:t>get </a:t>
            </a:r>
            <a:r>
              <a:rPr sz="1889" dirty="0">
                <a:latin typeface="Calibri"/>
                <a:cs typeface="Calibri"/>
              </a:rPr>
              <a:t>a </a:t>
            </a:r>
            <a:r>
              <a:rPr sz="1889" spc="-416" dirty="0">
                <a:latin typeface="Calibri"/>
                <a:cs typeface="Calibri"/>
              </a:rPr>
              <a:t> </a:t>
            </a:r>
            <a:r>
              <a:rPr sz="1889" spc="-9" dirty="0">
                <a:latin typeface="Calibri"/>
                <a:cs typeface="Calibri"/>
              </a:rPr>
              <a:t>routable</a:t>
            </a:r>
            <a:r>
              <a:rPr sz="1889" spc="-5" dirty="0">
                <a:latin typeface="Calibri"/>
                <a:cs typeface="Calibri"/>
              </a:rPr>
              <a:t> address.</a:t>
            </a:r>
            <a:endParaRPr sz="1889">
              <a:latin typeface="Calibri"/>
              <a:cs typeface="Calibri"/>
            </a:endParaRPr>
          </a:p>
          <a:p>
            <a:pPr marL="714236" marR="4798" lvl="1" indent="-271062">
              <a:spcBef>
                <a:spcPts val="453"/>
              </a:spcBef>
              <a:buFont typeface="Arial MT"/>
              <a:buChar char="–"/>
              <a:tabLst>
                <a:tab pos="714236" algn="l"/>
                <a:tab pos="714835" algn="l"/>
              </a:tabLst>
            </a:pPr>
            <a:r>
              <a:rPr sz="1889" spc="-5" dirty="0">
                <a:solidFill>
                  <a:srgbClr val="D90904"/>
                </a:solidFill>
                <a:latin typeface="Calibri"/>
                <a:cs typeface="Calibri"/>
              </a:rPr>
              <a:t>Note that </a:t>
            </a:r>
            <a:r>
              <a:rPr sz="1889" dirty="0">
                <a:latin typeface="Calibri"/>
                <a:cs typeface="Calibri"/>
              </a:rPr>
              <a:t>if the </a:t>
            </a:r>
            <a:r>
              <a:rPr sz="1889" spc="-5" dirty="0">
                <a:latin typeface="Calibri"/>
                <a:cs typeface="Calibri"/>
              </a:rPr>
              <a:t>originating </a:t>
            </a:r>
            <a:r>
              <a:rPr sz="1889" spc="-9" dirty="0">
                <a:latin typeface="Calibri"/>
                <a:cs typeface="Calibri"/>
              </a:rPr>
              <a:t>switch </a:t>
            </a:r>
            <a:r>
              <a:rPr sz="1889" dirty="0">
                <a:latin typeface="Calibri"/>
                <a:cs typeface="Calibri"/>
              </a:rPr>
              <a:t>is </a:t>
            </a:r>
            <a:r>
              <a:rPr sz="1889" spc="-5" dirty="0">
                <a:latin typeface="Calibri"/>
                <a:cs typeface="Calibri"/>
              </a:rPr>
              <a:t>not </a:t>
            </a:r>
            <a:r>
              <a:rPr sz="1889" dirty="0">
                <a:latin typeface="Calibri"/>
                <a:cs typeface="Calibri"/>
              </a:rPr>
              <a:t>capable </a:t>
            </a:r>
            <a:r>
              <a:rPr sz="1889" spc="-5" dirty="0">
                <a:latin typeface="Calibri"/>
                <a:cs typeface="Calibri"/>
              </a:rPr>
              <a:t>of </a:t>
            </a:r>
            <a:r>
              <a:rPr sz="1889" dirty="0">
                <a:latin typeface="Calibri"/>
                <a:cs typeface="Calibri"/>
              </a:rPr>
              <a:t>querying the </a:t>
            </a:r>
            <a:r>
              <a:rPr sz="1889" spc="-5" dirty="0">
                <a:latin typeface="Calibri"/>
                <a:cs typeface="Calibri"/>
              </a:rPr>
              <a:t>HLR (i.e., </a:t>
            </a:r>
            <a:r>
              <a:rPr sz="1889" dirty="0">
                <a:latin typeface="Calibri"/>
                <a:cs typeface="Calibri"/>
              </a:rPr>
              <a:t>it </a:t>
            </a:r>
            <a:r>
              <a:rPr sz="1889" spc="-416" dirty="0">
                <a:latin typeface="Calibri"/>
                <a:cs typeface="Calibri"/>
              </a:rPr>
              <a:t> </a:t>
            </a:r>
            <a:r>
              <a:rPr sz="1889" dirty="0">
                <a:latin typeface="Calibri"/>
                <a:cs typeface="Calibri"/>
              </a:rPr>
              <a:t>is </a:t>
            </a:r>
            <a:r>
              <a:rPr sz="1889" spc="-5" dirty="0">
                <a:latin typeface="Calibri"/>
                <a:cs typeface="Calibri"/>
              </a:rPr>
              <a:t>not</a:t>
            </a:r>
            <a:r>
              <a:rPr sz="1889" spc="-19" dirty="0">
                <a:latin typeface="Calibri"/>
                <a:cs typeface="Calibri"/>
              </a:rPr>
              <a:t> </a:t>
            </a:r>
            <a:r>
              <a:rPr sz="1889" dirty="0">
                <a:latin typeface="Calibri"/>
                <a:cs typeface="Calibri"/>
              </a:rPr>
              <a:t>equipped </a:t>
            </a:r>
            <a:r>
              <a:rPr sz="1889" spc="-9" dirty="0">
                <a:latin typeface="Calibri"/>
                <a:cs typeface="Calibri"/>
              </a:rPr>
              <a:t>to </a:t>
            </a:r>
            <a:r>
              <a:rPr sz="1889" spc="-5" dirty="0">
                <a:latin typeface="Calibri"/>
                <a:cs typeface="Calibri"/>
              </a:rPr>
              <a:t>support</a:t>
            </a:r>
            <a:r>
              <a:rPr sz="1889" spc="-14" dirty="0">
                <a:latin typeface="Calibri"/>
                <a:cs typeface="Calibri"/>
              </a:rPr>
              <a:t> </a:t>
            </a:r>
            <a:r>
              <a:rPr sz="1889" spc="-5" dirty="0">
                <a:latin typeface="Calibri"/>
                <a:cs typeface="Calibri"/>
              </a:rPr>
              <a:t>mobility),</a:t>
            </a:r>
            <a:r>
              <a:rPr sz="1889" spc="5" dirty="0">
                <a:latin typeface="Calibri"/>
                <a:cs typeface="Calibri"/>
              </a:rPr>
              <a:t> </a:t>
            </a:r>
            <a:r>
              <a:rPr sz="1889" dirty="0">
                <a:latin typeface="Calibri"/>
                <a:cs typeface="Calibri"/>
              </a:rPr>
              <a:t>the </a:t>
            </a:r>
            <a:r>
              <a:rPr sz="1889" spc="-5" dirty="0">
                <a:latin typeface="Calibri"/>
                <a:cs typeface="Calibri"/>
              </a:rPr>
              <a:t>call</a:t>
            </a:r>
            <a:r>
              <a:rPr sz="1889" spc="5" dirty="0">
                <a:latin typeface="Calibri"/>
                <a:cs typeface="Calibri"/>
              </a:rPr>
              <a:t> </a:t>
            </a:r>
            <a:r>
              <a:rPr sz="1889" spc="-5" dirty="0">
                <a:latin typeface="Calibri"/>
                <a:cs typeface="Calibri"/>
              </a:rPr>
              <a:t>is</a:t>
            </a:r>
            <a:r>
              <a:rPr sz="1889" spc="9" dirty="0">
                <a:latin typeface="Calibri"/>
                <a:cs typeface="Calibri"/>
              </a:rPr>
              <a:t> </a:t>
            </a:r>
            <a:r>
              <a:rPr sz="1889" spc="-9" dirty="0">
                <a:latin typeface="Calibri"/>
                <a:cs typeface="Calibri"/>
              </a:rPr>
              <a:t>routed </a:t>
            </a:r>
            <a:r>
              <a:rPr sz="1889" spc="-5" dirty="0">
                <a:latin typeface="Calibri"/>
                <a:cs typeface="Calibri"/>
              </a:rPr>
              <a:t>through</a:t>
            </a:r>
            <a:r>
              <a:rPr sz="1889" spc="-14" dirty="0">
                <a:latin typeface="Calibri"/>
                <a:cs typeface="Calibri"/>
              </a:rPr>
              <a:t> </a:t>
            </a:r>
            <a:r>
              <a:rPr sz="1889" dirty="0">
                <a:latin typeface="Calibri"/>
                <a:cs typeface="Calibri"/>
              </a:rPr>
              <a:t>the</a:t>
            </a:r>
            <a:r>
              <a:rPr sz="1889" spc="-5" dirty="0">
                <a:latin typeface="Calibri"/>
                <a:cs typeface="Calibri"/>
              </a:rPr>
              <a:t> PSTN</a:t>
            </a:r>
            <a:r>
              <a:rPr sz="1889" spc="5" dirty="0">
                <a:latin typeface="Calibri"/>
                <a:cs typeface="Calibri"/>
              </a:rPr>
              <a:t> </a:t>
            </a:r>
            <a:r>
              <a:rPr sz="1889" spc="-14" dirty="0">
                <a:latin typeface="Calibri"/>
                <a:cs typeface="Calibri"/>
              </a:rPr>
              <a:t>to </a:t>
            </a:r>
            <a:r>
              <a:rPr sz="1889" spc="-9" dirty="0">
                <a:latin typeface="Calibri"/>
                <a:cs typeface="Calibri"/>
              </a:rPr>
              <a:t> </a:t>
            </a:r>
            <a:r>
              <a:rPr sz="1889" dirty="0">
                <a:latin typeface="Calibri"/>
                <a:cs typeface="Calibri"/>
              </a:rPr>
              <a:t>the </a:t>
            </a:r>
            <a:r>
              <a:rPr sz="1889" spc="-9" dirty="0">
                <a:latin typeface="Calibri"/>
                <a:cs typeface="Calibri"/>
              </a:rPr>
              <a:t>subscriber’s</a:t>
            </a:r>
            <a:r>
              <a:rPr sz="1889" spc="14" dirty="0">
                <a:latin typeface="Calibri"/>
                <a:cs typeface="Calibri"/>
              </a:rPr>
              <a:t> </a:t>
            </a:r>
            <a:r>
              <a:rPr sz="1889" spc="-19" dirty="0">
                <a:solidFill>
                  <a:srgbClr val="D90904"/>
                </a:solidFill>
                <a:latin typeface="Calibri"/>
                <a:cs typeface="Calibri"/>
              </a:rPr>
              <a:t>Gateway</a:t>
            </a:r>
            <a:r>
              <a:rPr sz="1889" spc="5" dirty="0">
                <a:solidFill>
                  <a:srgbClr val="D90904"/>
                </a:solidFill>
                <a:latin typeface="Calibri"/>
                <a:cs typeface="Calibri"/>
              </a:rPr>
              <a:t> </a:t>
            </a:r>
            <a:r>
              <a:rPr sz="1889" spc="-5" dirty="0">
                <a:solidFill>
                  <a:srgbClr val="D90904"/>
                </a:solidFill>
                <a:latin typeface="Calibri"/>
                <a:cs typeface="Calibri"/>
              </a:rPr>
              <a:t>MSC</a:t>
            </a:r>
            <a:r>
              <a:rPr sz="1889" spc="-5" dirty="0">
                <a:latin typeface="Calibri"/>
                <a:cs typeface="Calibri"/>
              </a:rPr>
              <a:t>,</a:t>
            </a:r>
            <a:r>
              <a:rPr sz="1889" spc="5" dirty="0">
                <a:latin typeface="Calibri"/>
                <a:cs typeface="Calibri"/>
              </a:rPr>
              <a:t> </a:t>
            </a:r>
            <a:r>
              <a:rPr sz="1889" spc="-5" dirty="0">
                <a:latin typeface="Calibri"/>
                <a:cs typeface="Calibri"/>
              </a:rPr>
              <a:t>which </a:t>
            </a:r>
            <a:r>
              <a:rPr sz="1889" dirty="0">
                <a:latin typeface="Calibri"/>
                <a:cs typeface="Calibri"/>
              </a:rPr>
              <a:t>queries the</a:t>
            </a:r>
            <a:r>
              <a:rPr sz="1889" spc="5" dirty="0">
                <a:latin typeface="Calibri"/>
                <a:cs typeface="Calibri"/>
              </a:rPr>
              <a:t> </a:t>
            </a:r>
            <a:r>
              <a:rPr sz="1889" spc="-5" dirty="0">
                <a:latin typeface="Calibri"/>
                <a:cs typeface="Calibri"/>
              </a:rPr>
              <a:t>HLR</a:t>
            </a:r>
            <a:r>
              <a:rPr sz="1889" dirty="0">
                <a:latin typeface="Calibri"/>
                <a:cs typeface="Calibri"/>
              </a:rPr>
              <a:t> </a:t>
            </a:r>
            <a:r>
              <a:rPr sz="1889" spc="-14" dirty="0">
                <a:latin typeface="Calibri"/>
                <a:cs typeface="Calibri"/>
              </a:rPr>
              <a:t>to</a:t>
            </a:r>
            <a:r>
              <a:rPr sz="1889" spc="-5" dirty="0">
                <a:latin typeface="Calibri"/>
                <a:cs typeface="Calibri"/>
              </a:rPr>
              <a:t> determine</a:t>
            </a:r>
            <a:r>
              <a:rPr sz="1889" spc="14" dirty="0">
                <a:latin typeface="Calibri"/>
                <a:cs typeface="Calibri"/>
              </a:rPr>
              <a:t> </a:t>
            </a:r>
            <a:r>
              <a:rPr sz="1889" dirty="0">
                <a:latin typeface="Calibri"/>
                <a:cs typeface="Calibri"/>
              </a:rPr>
              <a:t>the </a:t>
            </a:r>
            <a:r>
              <a:rPr sz="1889" spc="5" dirty="0">
                <a:latin typeface="Calibri"/>
                <a:cs typeface="Calibri"/>
              </a:rPr>
              <a:t> </a:t>
            </a:r>
            <a:r>
              <a:rPr sz="1889" spc="-9" dirty="0">
                <a:latin typeface="Calibri"/>
                <a:cs typeface="Calibri"/>
              </a:rPr>
              <a:t>current</a:t>
            </a:r>
            <a:r>
              <a:rPr sz="1889" spc="-5" dirty="0">
                <a:latin typeface="Calibri"/>
                <a:cs typeface="Calibri"/>
              </a:rPr>
              <a:t> </a:t>
            </a:r>
            <a:r>
              <a:rPr sz="1889" dirty="0">
                <a:latin typeface="Calibri"/>
                <a:cs typeface="Calibri"/>
              </a:rPr>
              <a:t>VLR</a:t>
            </a:r>
            <a:r>
              <a:rPr sz="1889" spc="-9" dirty="0">
                <a:latin typeface="Calibri"/>
                <a:cs typeface="Calibri"/>
              </a:rPr>
              <a:t> </a:t>
            </a:r>
            <a:r>
              <a:rPr sz="1889" spc="-5" dirty="0">
                <a:latin typeface="Calibri"/>
                <a:cs typeface="Calibri"/>
              </a:rPr>
              <a:t>serving </a:t>
            </a:r>
            <a:r>
              <a:rPr sz="1889" dirty="0">
                <a:latin typeface="Calibri"/>
                <a:cs typeface="Calibri"/>
              </a:rPr>
              <a:t>the MS.</a:t>
            </a:r>
            <a:endParaRPr sz="1889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7454193" y="5777222"/>
            <a:ext cx="242288" cy="157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82">
              <a:lnSpc>
                <a:spcPts val="1171"/>
              </a:lnSpc>
            </a:pPr>
            <a:fld id="{81D60167-4931-47E6-BA6A-407CBD079E47}" type="slidenum">
              <a:rPr dirty="0"/>
              <a:pPr marL="35982">
                <a:lnSpc>
                  <a:spcPts val="1171"/>
                </a:lnSpc>
              </a:pPr>
              <a:t>72</a:t>
            </a:fld>
            <a:endParaRPr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28101" y="868510"/>
            <a:ext cx="1710408" cy="746054"/>
            <a:chOff x="135636" y="912875"/>
            <a:chExt cx="1811020" cy="789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636" y="931163"/>
              <a:ext cx="562356" cy="7360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295" y="912875"/>
              <a:ext cx="1482852" cy="78943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35364" y="1755140"/>
            <a:ext cx="1502904" cy="746054"/>
            <a:chOff x="355091" y="1851660"/>
            <a:chExt cx="1591310" cy="7899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091" y="2125980"/>
              <a:ext cx="128016" cy="1234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3295" y="1851660"/>
              <a:ext cx="1482852" cy="7894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11280" y="942588"/>
            <a:ext cx="7656053" cy="2122982"/>
          </a:xfrm>
          <a:prstGeom prst="rect">
            <a:avLst/>
          </a:prstGeom>
        </p:spPr>
        <p:txBody>
          <a:bodyPr vert="horz" wrap="square" lIns="0" tIns="11395" rIns="0" bIns="0" rtlCol="0">
            <a:spAutoFit/>
          </a:bodyPr>
          <a:lstStyle/>
          <a:p>
            <a:pPr marL="335829" marR="322635" indent="-323835">
              <a:spcBef>
                <a:spcPts val="90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2644" b="1" spc="-14" dirty="0">
                <a:solidFill>
                  <a:srgbClr val="036496"/>
                </a:solidFill>
                <a:latin typeface="Calibri"/>
                <a:cs typeface="Calibri"/>
              </a:rPr>
              <a:t>Step</a:t>
            </a:r>
            <a:r>
              <a:rPr sz="2644" b="1" spc="14" dirty="0">
                <a:solidFill>
                  <a:srgbClr val="036496"/>
                </a:solidFill>
                <a:latin typeface="Calibri"/>
                <a:cs typeface="Calibri"/>
              </a:rPr>
              <a:t> </a:t>
            </a:r>
            <a:r>
              <a:rPr sz="2644" b="1" spc="-5" dirty="0">
                <a:solidFill>
                  <a:srgbClr val="036496"/>
                </a:solidFill>
                <a:latin typeface="Calibri"/>
                <a:cs typeface="Calibri"/>
              </a:rPr>
              <a:t>2.</a:t>
            </a:r>
            <a:r>
              <a:rPr sz="2644" b="1" spc="14" dirty="0">
                <a:solidFill>
                  <a:srgbClr val="036496"/>
                </a:solidFill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The VLR</a:t>
            </a:r>
            <a:r>
              <a:rPr sz="2644" spc="9" dirty="0">
                <a:latin typeface="Calibri"/>
                <a:cs typeface="Calibri"/>
              </a:rPr>
              <a:t> </a:t>
            </a:r>
            <a:r>
              <a:rPr sz="2644" spc="-14" dirty="0">
                <a:latin typeface="Calibri"/>
                <a:cs typeface="Calibri"/>
              </a:rPr>
              <a:t>returns</a:t>
            </a:r>
            <a:r>
              <a:rPr sz="2644" spc="9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the</a:t>
            </a:r>
            <a:r>
              <a:rPr sz="2644" spc="-9" dirty="0">
                <a:latin typeface="Calibri"/>
                <a:cs typeface="Calibri"/>
              </a:rPr>
              <a:t> </a:t>
            </a:r>
            <a:r>
              <a:rPr sz="2644" spc="-14" dirty="0">
                <a:latin typeface="Calibri"/>
                <a:cs typeface="Calibri"/>
              </a:rPr>
              <a:t>routable</a:t>
            </a:r>
            <a:r>
              <a:rPr sz="2644" spc="19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address</a:t>
            </a:r>
            <a:r>
              <a:rPr sz="2644" spc="19" dirty="0">
                <a:latin typeface="Calibri"/>
                <a:cs typeface="Calibri"/>
              </a:rPr>
              <a:t> </a:t>
            </a:r>
            <a:r>
              <a:rPr sz="2644" spc="-19" dirty="0">
                <a:latin typeface="Calibri"/>
                <a:cs typeface="Calibri"/>
              </a:rPr>
              <a:t>to</a:t>
            </a:r>
            <a:r>
              <a:rPr sz="2644" spc="-5" dirty="0">
                <a:latin typeface="Calibri"/>
                <a:cs typeface="Calibri"/>
              </a:rPr>
              <a:t> the </a:t>
            </a:r>
            <a:r>
              <a:rPr sz="2644" spc="-581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originating</a:t>
            </a:r>
            <a:r>
              <a:rPr sz="2644" spc="9" dirty="0">
                <a:latin typeface="Calibri"/>
                <a:cs typeface="Calibri"/>
              </a:rPr>
              <a:t> </a:t>
            </a:r>
            <a:r>
              <a:rPr sz="2644" spc="-14" dirty="0">
                <a:latin typeface="Calibri"/>
                <a:cs typeface="Calibri"/>
              </a:rPr>
              <a:t>switch</a:t>
            </a:r>
            <a:r>
              <a:rPr sz="2644" spc="9" dirty="0">
                <a:latin typeface="Calibri"/>
                <a:cs typeface="Calibri"/>
              </a:rPr>
              <a:t> </a:t>
            </a:r>
            <a:r>
              <a:rPr sz="2644" spc="-14" dirty="0">
                <a:latin typeface="Calibri"/>
                <a:cs typeface="Calibri"/>
              </a:rPr>
              <a:t>through</a:t>
            </a:r>
            <a:r>
              <a:rPr sz="2644" spc="28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HLR.</a:t>
            </a:r>
            <a:endParaRPr sz="2644">
              <a:latin typeface="Calibri"/>
              <a:cs typeface="Calibri"/>
            </a:endParaRPr>
          </a:p>
          <a:p>
            <a:pPr marL="335829" marR="4798" indent="-323835">
              <a:spcBef>
                <a:spcPts val="637"/>
              </a:spcBef>
              <a:buFont typeface="Arial MT"/>
              <a:buChar char="•"/>
              <a:tabLst>
                <a:tab pos="335229" algn="l"/>
                <a:tab pos="335829" algn="l"/>
              </a:tabLst>
            </a:pPr>
            <a:r>
              <a:rPr sz="2644" b="1" spc="-14" dirty="0">
                <a:solidFill>
                  <a:srgbClr val="036496"/>
                </a:solidFill>
                <a:latin typeface="Calibri"/>
                <a:cs typeface="Calibri"/>
              </a:rPr>
              <a:t>Step</a:t>
            </a:r>
            <a:r>
              <a:rPr sz="2644" b="1" spc="14" dirty="0">
                <a:solidFill>
                  <a:srgbClr val="036496"/>
                </a:solidFill>
                <a:latin typeface="Calibri"/>
                <a:cs typeface="Calibri"/>
              </a:rPr>
              <a:t> </a:t>
            </a:r>
            <a:r>
              <a:rPr sz="2644" b="1" spc="-5" dirty="0">
                <a:solidFill>
                  <a:srgbClr val="036496"/>
                </a:solidFill>
                <a:latin typeface="Calibri"/>
                <a:cs typeface="Calibri"/>
              </a:rPr>
              <a:t>3.</a:t>
            </a:r>
            <a:r>
              <a:rPr sz="2644" b="1" spc="14" dirty="0">
                <a:solidFill>
                  <a:srgbClr val="036496"/>
                </a:solidFill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Based</a:t>
            </a:r>
            <a:r>
              <a:rPr sz="2644" spc="1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on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the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19" dirty="0">
                <a:latin typeface="Calibri"/>
                <a:cs typeface="Calibri"/>
              </a:rPr>
              <a:t>routable</a:t>
            </a:r>
            <a:r>
              <a:rPr sz="2644" spc="14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address,</a:t>
            </a:r>
            <a:r>
              <a:rPr sz="2644" spc="19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a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trunk</a:t>
            </a:r>
            <a:r>
              <a:rPr sz="2644" spc="33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(voice </a:t>
            </a:r>
            <a:r>
              <a:rPr sz="2644" spc="-5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circuit)</a:t>
            </a:r>
            <a:r>
              <a:rPr sz="2644" spc="1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is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set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up</a:t>
            </a:r>
            <a:r>
              <a:rPr sz="2644" spc="14" dirty="0">
                <a:latin typeface="Calibri"/>
                <a:cs typeface="Calibri"/>
              </a:rPr>
              <a:t> </a:t>
            </a:r>
            <a:r>
              <a:rPr sz="2644" spc="-19" dirty="0">
                <a:latin typeface="Calibri"/>
                <a:cs typeface="Calibri"/>
              </a:rPr>
              <a:t>from</a:t>
            </a:r>
            <a:r>
              <a:rPr sz="2644" spc="9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the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9" dirty="0">
                <a:latin typeface="Calibri"/>
                <a:cs typeface="Calibri"/>
              </a:rPr>
              <a:t>originating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14" dirty="0">
                <a:latin typeface="Calibri"/>
                <a:cs typeface="Calibri"/>
              </a:rPr>
              <a:t>switch</a:t>
            </a:r>
            <a:r>
              <a:rPr sz="2644" spc="28" dirty="0">
                <a:latin typeface="Calibri"/>
                <a:cs typeface="Calibri"/>
              </a:rPr>
              <a:t> </a:t>
            </a:r>
            <a:r>
              <a:rPr sz="2644" spc="-19" dirty="0">
                <a:latin typeface="Calibri"/>
                <a:cs typeface="Calibri"/>
              </a:rPr>
              <a:t>to</a:t>
            </a:r>
            <a:r>
              <a:rPr sz="264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the</a:t>
            </a:r>
            <a:r>
              <a:rPr sz="2644" spc="9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MS </a:t>
            </a:r>
            <a:r>
              <a:rPr sz="2644" spc="-586" dirty="0">
                <a:latin typeface="Calibri"/>
                <a:cs typeface="Calibri"/>
              </a:rPr>
              <a:t> </a:t>
            </a:r>
            <a:r>
              <a:rPr sz="2644" spc="-14" dirty="0">
                <a:latin typeface="Calibri"/>
                <a:cs typeface="Calibri"/>
              </a:rPr>
              <a:t>through</a:t>
            </a:r>
            <a:r>
              <a:rPr sz="2644" spc="24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the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14" dirty="0">
                <a:latin typeface="Calibri"/>
                <a:cs typeface="Calibri"/>
              </a:rPr>
              <a:t>visited</a:t>
            </a:r>
            <a:r>
              <a:rPr sz="2644" spc="5" dirty="0">
                <a:latin typeface="Calibri"/>
                <a:cs typeface="Calibri"/>
              </a:rPr>
              <a:t> </a:t>
            </a:r>
            <a:r>
              <a:rPr sz="2644" spc="-5" dirty="0">
                <a:latin typeface="Calibri"/>
                <a:cs typeface="Calibri"/>
              </a:rPr>
              <a:t>MSC.</a:t>
            </a:r>
            <a:endParaRPr sz="2644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7454193" y="5777222"/>
            <a:ext cx="242288" cy="157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82">
              <a:lnSpc>
                <a:spcPts val="1171"/>
              </a:lnSpc>
            </a:pPr>
            <a:fld id="{81D60167-4931-47E6-BA6A-407CBD079E47}" type="slidenum">
              <a:rPr dirty="0"/>
              <a:pPr marL="35982">
                <a:lnSpc>
                  <a:spcPts val="1171"/>
                </a:lnSpc>
              </a:pPr>
              <a:t>73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29" y="421640"/>
            <a:ext cx="746174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8020" marR="5080" indent="1040765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Examples </a:t>
            </a:r>
            <a:r>
              <a:rPr sz="2800" dirty="0"/>
              <a:t>of </a:t>
            </a:r>
            <a:r>
              <a:rPr sz="2800" spc="-5" dirty="0"/>
              <a:t>Wireless </a:t>
            </a:r>
            <a:r>
              <a:rPr sz="2800" dirty="0"/>
              <a:t> </a:t>
            </a:r>
            <a:r>
              <a:rPr sz="2800" spc="-5" dirty="0"/>
              <a:t>Communications</a:t>
            </a:r>
            <a:r>
              <a:rPr sz="2800" dirty="0"/>
              <a:t> </a:t>
            </a:r>
            <a:r>
              <a:rPr sz="2800" spc="-5" dirty="0"/>
              <a:t>Systems</a:t>
            </a:r>
            <a:r>
              <a:rPr sz="2800" dirty="0"/>
              <a:t> </a:t>
            </a:r>
            <a:r>
              <a:rPr sz="2800" spc="-5" dirty="0"/>
              <a:t>(3/4)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911" y="1664607"/>
            <a:ext cx="6941184" cy="255460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4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Wideband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wireless systems</a:t>
            </a:r>
            <a:endParaRPr sz="2800">
              <a:latin typeface="Arial MT"/>
              <a:cs typeface="Arial MT"/>
            </a:endParaRPr>
          </a:p>
          <a:p>
            <a:pPr marL="355600" marR="5080" indent="-343535">
              <a:lnSpc>
                <a:spcPts val="3020"/>
              </a:lnSpc>
              <a:spcBef>
                <a:spcPts val="73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To accommodate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Internet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 multimedia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services.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2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cdma2000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(evolved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from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cdmaOne)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W-CDMA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(proposed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 </a:t>
            </a:r>
            <a:r>
              <a:rPr sz="2400" spc="-10" dirty="0">
                <a:latin typeface="Arial MT"/>
                <a:cs typeface="Arial MT"/>
              </a:rPr>
              <a:t>Europe)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7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TD-SCDMA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(proposed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China/Europe)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29" y="421640"/>
            <a:ext cx="746174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8020" marR="5080" indent="1040765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Examples </a:t>
            </a:r>
            <a:r>
              <a:rPr sz="2800" dirty="0"/>
              <a:t>of </a:t>
            </a:r>
            <a:r>
              <a:rPr sz="2800" spc="-5" dirty="0"/>
              <a:t>Wireless </a:t>
            </a:r>
            <a:r>
              <a:rPr sz="2800" dirty="0"/>
              <a:t> </a:t>
            </a:r>
            <a:r>
              <a:rPr sz="2800" spc="-5" dirty="0"/>
              <a:t>Communications</a:t>
            </a:r>
            <a:r>
              <a:rPr sz="2800" dirty="0"/>
              <a:t> </a:t>
            </a:r>
            <a:r>
              <a:rPr sz="2800" spc="-5" dirty="0"/>
              <a:t>Systems</a:t>
            </a:r>
            <a:r>
              <a:rPr sz="2800" dirty="0"/>
              <a:t> </a:t>
            </a:r>
            <a:r>
              <a:rPr sz="2800" spc="-5" dirty="0"/>
              <a:t>(4/4)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911" y="1658539"/>
            <a:ext cx="7092950" cy="30226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PCS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umbrella</a:t>
            </a: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 Black"/>
              <a:buChar char="•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Paging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systems</a:t>
            </a:r>
          </a:p>
          <a:p>
            <a:pPr marL="756285" indent="-287020">
              <a:lnSpc>
                <a:spcPct val="100000"/>
              </a:lnSpc>
              <a:spcBef>
                <a:spcPts val="56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Trunking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Radio</a:t>
            </a:r>
          </a:p>
          <a:p>
            <a:pPr marL="756285" indent="-287020">
              <a:lnSpc>
                <a:spcPct val="100000"/>
              </a:lnSpc>
              <a:spcBef>
                <a:spcPts val="575"/>
              </a:spcBef>
              <a:buFont typeface="Arial Black"/>
              <a:buChar char="•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Mobile-satellite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system</a:t>
            </a:r>
            <a:endParaRPr sz="2400" dirty="0">
              <a:latin typeface="Arial MT"/>
              <a:cs typeface="Arial MT"/>
            </a:endParaRPr>
          </a:p>
          <a:p>
            <a:pPr marL="756285" indent="-287020">
              <a:lnSpc>
                <a:spcPct val="100000"/>
              </a:lnSpc>
              <a:spcBef>
                <a:spcPts val="565"/>
              </a:spcBef>
              <a:buFont typeface="Arial Black"/>
              <a:buChar char="•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Unlicensed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industrial,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scientific,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medical</a:t>
            </a:r>
          </a:p>
          <a:p>
            <a:pPr marL="756285" marR="5080">
              <a:lnSpc>
                <a:spcPct val="100000"/>
              </a:lnSpc>
            </a:pPr>
            <a:r>
              <a:rPr sz="2400" spc="-5" dirty="0">
                <a:latin typeface="SimSun"/>
                <a:cs typeface="SimSun"/>
              </a:rPr>
              <a:t>（</a:t>
            </a:r>
            <a:r>
              <a:rPr sz="2400" spc="-5" dirty="0">
                <a:latin typeface="Arial MT"/>
                <a:cs typeface="Arial MT"/>
              </a:rPr>
              <a:t>ISM</a:t>
            </a:r>
            <a:r>
              <a:rPr sz="2400" spc="-5" dirty="0">
                <a:latin typeface="SimSun"/>
                <a:cs typeface="SimSun"/>
              </a:rPr>
              <a:t>）</a:t>
            </a:r>
            <a:r>
              <a:rPr sz="2400" spc="-5" dirty="0">
                <a:latin typeface="Arial MT"/>
                <a:cs typeface="Arial MT"/>
              </a:rPr>
              <a:t>band technologies,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 well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 wireless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local area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networks</a:t>
            </a:r>
            <a:r>
              <a:rPr sz="2400" spc="-5" dirty="0">
                <a:latin typeface="SimSun"/>
                <a:cs typeface="SimSun"/>
              </a:rPr>
              <a:t>（</a:t>
            </a:r>
            <a:r>
              <a:rPr sz="2400" spc="-5" dirty="0">
                <a:latin typeface="Arial MT"/>
                <a:cs typeface="Arial MT"/>
              </a:rPr>
              <a:t>WLANs</a:t>
            </a:r>
            <a:r>
              <a:rPr sz="2400" spc="-5" dirty="0">
                <a:latin typeface="SimSun"/>
                <a:cs typeface="SimSun"/>
              </a:rPr>
              <a:t>）</a:t>
            </a:r>
            <a:endParaRPr sz="24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3674</Words>
  <Application>Microsoft Office PowerPoint</Application>
  <PresentationFormat>Custom</PresentationFormat>
  <Paragraphs>674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3" baseType="lpstr">
      <vt:lpstr>PMingLiU-ExtB</vt:lpstr>
      <vt:lpstr>SimSun</vt:lpstr>
      <vt:lpstr>Arial</vt:lpstr>
      <vt:lpstr>Arial Black</vt:lpstr>
      <vt:lpstr>Arial MT</vt:lpstr>
      <vt:lpstr>Calibri</vt:lpstr>
      <vt:lpstr>Symbol</vt:lpstr>
      <vt:lpstr>Times New Roman</vt:lpstr>
      <vt:lpstr>Wingdings</vt:lpstr>
      <vt:lpstr>Office Theme</vt:lpstr>
      <vt:lpstr>Introduction</vt:lpstr>
      <vt:lpstr>Reference</vt:lpstr>
      <vt:lpstr>Outline</vt:lpstr>
      <vt:lpstr>Introduction</vt:lpstr>
      <vt:lpstr>Personal Communications Services </vt:lpstr>
      <vt:lpstr>Examples of Wireless  Communications Systems (1/4)</vt:lpstr>
      <vt:lpstr>Examples of Wireless  Communications Systems (2/4)</vt:lpstr>
      <vt:lpstr>Examples of Wireless  Communications Systems (3/4)</vt:lpstr>
      <vt:lpstr>Examples of Wireless  Communications Systems (4/4)</vt:lpstr>
      <vt:lpstr>PCS Architecture</vt:lpstr>
      <vt:lpstr>PSTN</vt:lpstr>
      <vt:lpstr>PLMN</vt:lpstr>
      <vt:lpstr>The Basic PCS Architecture</vt:lpstr>
      <vt:lpstr>PCS Architecture</vt:lpstr>
      <vt:lpstr>Mobile Station (MS)</vt:lpstr>
      <vt:lpstr>Base Station (BS)</vt:lpstr>
      <vt:lpstr>GSM Antenna</vt:lpstr>
      <vt:lpstr>GSM Base Station</vt:lpstr>
      <vt:lpstr>Cellular Concept</vt:lpstr>
      <vt:lpstr>Duplex Technologies</vt:lpstr>
      <vt:lpstr>FDD</vt:lpstr>
      <vt:lpstr>Frequency</vt:lpstr>
      <vt:lpstr>Multiple Access Technology</vt:lpstr>
      <vt:lpstr>FDMA</vt:lpstr>
      <vt:lpstr>TDMA</vt:lpstr>
      <vt:lpstr>Cellular Telephony</vt:lpstr>
      <vt:lpstr>1G Cellular Telephony</vt:lpstr>
      <vt:lpstr>Advanced Mobile Phone Service  (AMPS) (1/2)</vt:lpstr>
      <vt:lpstr>Advanced Mobile Phone Service  (AMPS) (2/2)</vt:lpstr>
      <vt:lpstr>2G Cellular Telephony</vt:lpstr>
      <vt:lpstr>Global System for Mobile  Communications (GSM) (1/2)</vt:lpstr>
      <vt:lpstr>Global System for Mobile  Communication (GSM) (2/2)</vt:lpstr>
      <vt:lpstr>Comparison of Cellular Systems</vt:lpstr>
      <vt:lpstr>Cellular Characteristics</vt:lpstr>
      <vt:lpstr>Low-Tier PCS (2nd Generation)</vt:lpstr>
      <vt:lpstr>Examples of Low-Tier PCS</vt:lpstr>
      <vt:lpstr>Cordless Telephone, Second  Generation (CT2) (1/2)</vt:lpstr>
      <vt:lpstr>Cordless Telephone, Second  Generation (CT2) (2/2)</vt:lpstr>
      <vt:lpstr>Digital European Cordless  Telephone (DECT) (1/2)</vt:lpstr>
      <vt:lpstr>Digital European Cordless  Telephone (DECT) (2/2)</vt:lpstr>
      <vt:lpstr>Personal Handy Phone System  (PHS) (1/2)</vt:lpstr>
      <vt:lpstr>Personal Handy Phone System  (PHS) (2/2)</vt:lpstr>
      <vt:lpstr>Personal Access Communications  System (PACS)</vt:lpstr>
      <vt:lpstr>Comparison of PCS Systems</vt:lpstr>
      <vt:lpstr>Low-tier PCS Characteristics</vt:lpstr>
      <vt:lpstr>Summary</vt:lpstr>
      <vt:lpstr>Outlines</vt:lpstr>
      <vt:lpstr>A Common PCS Network Architecture</vt:lpstr>
      <vt:lpstr>Introduction</vt:lpstr>
      <vt:lpstr>Two Aspects of Mobility in a PCS network</vt:lpstr>
      <vt:lpstr>Three Strategies for Handoff Detection</vt:lpstr>
      <vt:lpstr>Inter-BS link transfer</vt:lpstr>
      <vt:lpstr>Inter-BS Handoff (1/3)</vt:lpstr>
      <vt:lpstr>Inter-BS Handoff (2/3)</vt:lpstr>
      <vt:lpstr>Inter-BS Handoff</vt:lpstr>
      <vt:lpstr>ISSUE 1: Channel Assignment Schemes for  Handoff Calls (1/3)</vt:lpstr>
      <vt:lpstr>Channel Assignment Schemes for Handoff Calls  (2/3)</vt:lpstr>
      <vt:lpstr>Channel Assignment Schemes for Handoff Calls  (3/3)</vt:lpstr>
      <vt:lpstr>Intersystem Handoff (1/3)</vt:lpstr>
      <vt:lpstr>Intersystem Handoff (2/3)</vt:lpstr>
      <vt:lpstr>Intersystem Handoff (3/3)</vt:lpstr>
      <vt:lpstr>ISSUE 2: Anchor Approach (1/2)</vt:lpstr>
      <vt:lpstr>Anchor Approach (2/2)</vt:lpstr>
      <vt:lpstr>Roaming Management</vt:lpstr>
      <vt:lpstr>Home Location Register (HLR)</vt:lpstr>
      <vt:lpstr>Visitor Location Register (VLR)</vt:lpstr>
      <vt:lpstr>MS Registration Process (1/3)</vt:lpstr>
      <vt:lpstr>MS Registration Process (2/3)</vt:lpstr>
      <vt:lpstr>MS Registration Process (3/3)</vt:lpstr>
      <vt:lpstr>Call Origination Procedure</vt:lpstr>
      <vt:lpstr>Call Delivery (Call Termination/Location Tracking)  (1/3)</vt:lpstr>
      <vt:lpstr>Call Delivery (Call Termination/Location Tracking)  (2/3)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Girish</dc:creator>
  <cp:lastModifiedBy>girish deshpande</cp:lastModifiedBy>
  <cp:revision>28</cp:revision>
  <dcterms:created xsi:type="dcterms:W3CDTF">2022-03-27T12:12:38Z</dcterms:created>
  <dcterms:modified xsi:type="dcterms:W3CDTF">2024-10-08T13:45:57Z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2005-09-13T00:00:00Z</vt:filetime>
  </property>
  <property fmtid="{D5CDD505-2E9C-101B-9397-08002B2CF9AE}" pid="3" name="LastSaved">
    <vt:filetime>2022-03-27T00:00:00Z</vt:filetime>
  </property>
</Properties>
</file>