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8" r:id="rId4"/>
  </p:sldMasterIdLst>
  <p:notesMasterIdLst>
    <p:notesMasterId r:id="rId46"/>
  </p:notesMasterIdLst>
  <p:handoutMasterIdLst>
    <p:handoutMasterId r:id="rId47"/>
  </p:handoutMasterIdLst>
  <p:sldIdLst>
    <p:sldId id="289" r:id="rId5"/>
    <p:sldId id="285" r:id="rId6"/>
    <p:sldId id="257" r:id="rId7"/>
    <p:sldId id="258" r:id="rId8"/>
    <p:sldId id="259" r:id="rId9"/>
    <p:sldId id="305" r:id="rId10"/>
    <p:sldId id="274" r:id="rId11"/>
    <p:sldId id="279" r:id="rId12"/>
    <p:sldId id="277" r:id="rId13"/>
    <p:sldId id="275" r:id="rId14"/>
    <p:sldId id="291" r:id="rId15"/>
    <p:sldId id="300" r:id="rId16"/>
    <p:sldId id="301" r:id="rId17"/>
    <p:sldId id="302" r:id="rId18"/>
    <p:sldId id="283" r:id="rId19"/>
    <p:sldId id="321" r:id="rId20"/>
    <p:sldId id="322" r:id="rId21"/>
    <p:sldId id="323" r:id="rId22"/>
    <p:sldId id="324" r:id="rId23"/>
    <p:sldId id="263" r:id="rId24"/>
    <p:sldId id="303" r:id="rId25"/>
    <p:sldId id="264" r:id="rId26"/>
    <p:sldId id="293" r:id="rId27"/>
    <p:sldId id="265" r:id="rId28"/>
    <p:sldId id="296" r:id="rId29"/>
    <p:sldId id="319" r:id="rId30"/>
    <p:sldId id="297" r:id="rId31"/>
    <p:sldId id="309" r:id="rId32"/>
    <p:sldId id="308" r:id="rId33"/>
    <p:sldId id="312" r:id="rId34"/>
    <p:sldId id="314" r:id="rId35"/>
    <p:sldId id="327" r:id="rId36"/>
    <p:sldId id="299" r:id="rId37"/>
    <p:sldId id="325" r:id="rId38"/>
    <p:sldId id="267" r:id="rId39"/>
    <p:sldId id="329" r:id="rId40"/>
    <p:sldId id="328" r:id="rId41"/>
    <p:sldId id="316" r:id="rId42"/>
    <p:sldId id="269" r:id="rId43"/>
    <p:sldId id="272" r:id="rId44"/>
    <p:sldId id="292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CD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33467D-1BD6-D01D-78BC-CDC64FDE6F76}" v="286" dt="2025-05-05T09:18:19.060"/>
    <p1510:client id="{1F331CA5-4F90-D691-B839-AE7F8C866FF1}" v="46" dt="2025-05-05T19:14:48.195"/>
    <p1510:client id="{2AE0C4B9-8ABD-B756-07C6-B23611159396}" v="4020" dt="2025-05-05T19:15:44.480"/>
    <p1510:client id="{2D0B6042-E0B4-48BA-172C-2AE9D52844B4}" v="322" dt="2025-05-05T17:04:14.725"/>
    <p1510:client id="{5351CC93-4911-182E-AD46-65D46B12988F}" v="652" dt="2025-05-05T07:00:33.081"/>
    <p1510:client id="{84B4B406-DCAD-EDF1-16CC-9E6996C4B5AC}" v="57" dt="2025-05-05T15:07:52.199"/>
    <p1510:client id="{89911DBA-F99E-36E3-8F36-34F6A18CFBE1}" v="35" dt="2025-05-04T23:43:36.226"/>
    <p1510:client id="{AFC77569-D45E-4967-8DAE-E3E269E44E58}" v="164" dt="2025-05-05T08:26:55.204"/>
    <p1510:client id="{D006F054-D42E-AA98-D735-107A61BB8F70}" v="1202" dt="2025-05-05T18:54:11.3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5/5/2025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5/5/2025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/>
              <a:t>We used the Redfin Housing Market dataset from Kaggle, which includes over 7 gigabytes of data covering 10 years of home sales.</a:t>
            </a:r>
          </a:p>
          <a:p>
            <a:r>
              <a:rPr lang="en-US"/>
              <a:t>The files include data at different levels — like county, zip code, and state.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50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B8B6B6-7599-DA0F-0EFC-5541A998E5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DB2053-B26E-1070-4117-0E84BC6067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0EA5D4-E22A-EC0D-B56C-3FA7CEC2B8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/>
              <a:t>We used the Redfin Housing Market dataset from Kaggle, which includes over 7 gigabytes of data covering 10 years of home sales.</a:t>
            </a:r>
          </a:p>
          <a:p>
            <a:r>
              <a:rPr lang="en-US"/>
              <a:t>The files include data at different levels — like county, zip code, and state.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0C8646-D359-BB04-0A95-A23411A442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638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25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11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0FD3CC-5FF9-1B7A-072D-607BAB482C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F1EECD-2A8D-C21D-65BB-FC0BB36082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91FB98-9163-42EA-019F-094FBD4284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47BFC-4E28-9AF1-B0ED-B8E457E08D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C2F538-497F-67C0-8281-1A3A2A4C0A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91A56D-FE51-060C-85A0-9A13F53BD3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B8CE94-CC3B-9F0A-2C02-19A769273B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5BC5B0-FB21-DC76-D906-71834E90D3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35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239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8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170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3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6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6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5/5/2025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09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8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28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0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64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0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sr.org/hs/index.php/path/article/view/3459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2402.04082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2006.10092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1552945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hyperlink" Target="https://www.midcamp.org/2018/sponsors" TargetMode="Externa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thuynyle/redfin-housing-market-data" TargetMode="External"/><Relationship Id="rId2" Type="http://schemas.openxmlformats.org/officeDocument/2006/relationships/hyperlink" Target="https://github.com/sirishavivek2/CIS556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manuellycruz3.wikidot.com/blog:188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rishavivek2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3FF0025-03AB-4126-9E23-1B4F2D4B17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3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C149C42-FAD2-4559-80A1-B6E921D04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black cover with red text&#10;&#10;AI-generated content may be incorrect.">
            <a:extLst>
              <a:ext uri="{FF2B5EF4-FFF2-40B4-BE49-F238E27FC236}">
                <a16:creationId xmlns:a16="http://schemas.microsoft.com/office/drawing/2014/main" id="{0F5A1305-3456-0B49-9B8F-32EA7A2AD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57" y="812134"/>
            <a:ext cx="10612097" cy="522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99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C962B8-EDA0-94FE-BA57-BD5FDB600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05202-3720-DA26-DAA8-B01D3891C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908" y="461939"/>
            <a:ext cx="8866909" cy="514021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Experimental Specifications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DFC78EFA-350A-3EA6-66D6-CE52D03D3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772" y="1310244"/>
            <a:ext cx="10223665" cy="488097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R="0" lvl="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80000"/>
              <a:tabLst/>
            </a:pP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Environments Used:</a:t>
            </a:r>
            <a:endParaRPr lang="en-US" altLang="en-US" sz="28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80000"/>
              <a:tabLst/>
            </a:pPr>
            <a:endParaRPr kumimoji="0" lang="en-US" altLang="en-US" sz="2800" b="1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-18288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Databricks Community Edition</a:t>
            </a:r>
            <a:endParaRPr kumimoji="0" lang="en-US" altLang="en-US" sz="28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marR="0" lvl="1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80000"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Databricks Runtime 12.2 LTS (Apache Spark 3.3.2, Scala 2.12)</a:t>
            </a:r>
            <a:endParaRPr lang="en-US" altLang="en-US" sz="28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lvl="1" indent="-18288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</a:pPr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-18288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Remote Linux Server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1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(via SSH 144.24.13.0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74320" marR="0" lvl="1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80000"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Apache Spark (standalone)</a:t>
            </a:r>
          </a:p>
          <a:p>
            <a:pPr marL="274320" marR="0" lvl="1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80000"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Hadoop Distributed File System (HDFS)</a:t>
            </a:r>
          </a:p>
          <a:p>
            <a:pPr marL="0" marR="0" lvl="0" indent="-18288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62988C-3E00-9B6B-1CE0-6D3E79FD407F}"/>
              </a:ext>
            </a:extLst>
          </p:cNvPr>
          <p:cNvSpPr txBox="1"/>
          <p:nvPr/>
        </p:nvSpPr>
        <p:spPr>
          <a:xfrm>
            <a:off x="344385" y="1059102"/>
            <a:ext cx="7445828" cy="5269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</a:pPr>
            <a:endParaRPr lang="en-US" sz="20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973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1047C4-6064-5AED-4062-C75F8A164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EAA0A092-64C3-01B7-C459-0ECC47710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F25FF5-3F9C-3E89-867D-77FC95F02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000" y="383423"/>
            <a:ext cx="9624379" cy="13354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>
                <a:solidFill>
                  <a:schemeClr val="tx1"/>
                </a:solidFill>
                <a:latin typeface="Times New Roman"/>
                <a:cs typeface="Times New Roman"/>
              </a:rPr>
              <a:t>EXPERIMENTAL SPECIFICATIONS</a:t>
            </a:r>
            <a:endParaRPr lang="en-US" sz="40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endParaRPr lang="en-US" sz="3200" b="1">
              <a:solidFill>
                <a:schemeClr val="tx1"/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0EB6788-8F55-1E52-2F64-B2A228372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292" y="1643407"/>
            <a:ext cx="5003114" cy="475026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R="0" lvl="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80000"/>
              <a:tabLst/>
            </a:pP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Workflow:</a:t>
            </a:r>
          </a:p>
          <a:p>
            <a:pPr marL="0" marR="0" lvl="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80000"/>
              <a:tabLst/>
            </a:pPr>
            <a:endParaRPr lang="en-US" altLang="en-US" sz="1200" b="1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-18288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tabLst/>
            </a:pPr>
            <a:r>
              <a:rPr kumimoji="0" lang="en-US" altLang="en-US" sz="2800" i="0" u="none" strike="noStrike" cap="none" normalizeH="0" baseline="0">
                <a:ln>
                  <a:noFill/>
                </a:ln>
                <a:effectLst/>
                <a:latin typeface="Times New Roman"/>
                <a:cs typeface="Times New Roman"/>
              </a:rPr>
              <a:t>Converted .TSV to </a:t>
            </a:r>
            <a:r>
              <a:rPr kumimoji="0" lang="en-US" altLang="en-US" sz="2800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Times New Roman"/>
                <a:cs typeface="Times New Roman"/>
              </a:rPr>
              <a:t>.CSV</a:t>
            </a:r>
            <a:endParaRPr lang="en-US" altLang="en-US" sz="280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Times New Roman"/>
              <a:cs typeface="Times New Roman"/>
            </a:endParaRPr>
          </a:p>
          <a:p>
            <a:pPr marR="0" lvl="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80000"/>
              <a:tabLst/>
            </a:pPr>
            <a:r>
              <a:rPr kumimoji="0" lang="en-US" altLang="en-US" sz="2800" b="1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-18288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tabLst/>
            </a:pPr>
            <a:r>
              <a:rPr kumimoji="0" lang="en-US" altLang="en-US" sz="2800" i="0" u="none" strike="noStrike" cap="none" normalizeH="0" baseline="0">
                <a:ln>
                  <a:noFill/>
                </a:ln>
                <a:effectLst/>
                <a:latin typeface="Times New Roman"/>
                <a:cs typeface="Times New Roman"/>
              </a:rPr>
              <a:t>Transfer files to </a:t>
            </a:r>
            <a:r>
              <a:rPr kumimoji="0" lang="en-US" altLang="en-US" sz="2800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Times New Roman"/>
                <a:cs typeface="Times New Roman"/>
              </a:rPr>
              <a:t>HDFS server</a:t>
            </a:r>
            <a:endParaRPr lang="en-US" altLang="en-US" sz="280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Times New Roman"/>
              <a:cs typeface="Times New Roman"/>
            </a:endParaRPr>
          </a:p>
          <a:p>
            <a:pPr marR="0" lvl="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80000"/>
              <a:tabLst/>
            </a:pPr>
            <a:endParaRPr kumimoji="0" lang="en-US" altLang="en-US" sz="2800" b="1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18288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</a:pPr>
            <a:r>
              <a:rPr kumimoji="0" lang="en-US" altLang="en-US" sz="2800" i="0" u="none" strike="noStrike" cap="none" normalizeH="0" baseline="0">
                <a:ln>
                  <a:noFill/>
                </a:ln>
                <a:effectLst/>
                <a:latin typeface="Times New Roman"/>
                <a:cs typeface="Times New Roman"/>
              </a:rPr>
              <a:t>Upload CSV files to </a:t>
            </a:r>
            <a:r>
              <a:rPr kumimoji="0" lang="en-US" altLang="en-US" sz="2800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Times New Roman"/>
                <a:cs typeface="Times New Roman"/>
              </a:rPr>
              <a:t>Databricks</a:t>
            </a:r>
            <a:r>
              <a:rPr kumimoji="0" lang="en-US" altLang="en-US" sz="2800" b="1" i="0" u="none" strike="noStrike" cap="none" normalizeH="0" baseline="0">
                <a:ln>
                  <a:noFill/>
                </a:ln>
                <a:effectLst/>
                <a:latin typeface="Times New Roman"/>
                <a:cs typeface="Times New Roman"/>
              </a:rPr>
              <a:t> </a:t>
            </a:r>
            <a:endParaRPr lang="en-US" altLang="en-US" sz="2800" b="1" i="0" u="none" strike="noStrike" cap="none" normalizeH="0" baseline="0">
              <a:ln>
                <a:noFill/>
              </a:ln>
              <a:effectLst/>
              <a:latin typeface="Times New Roman"/>
              <a:cs typeface="Times New Roman"/>
            </a:endParaRPr>
          </a:p>
          <a:p>
            <a:pPr indent="-18288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</a:pPr>
            <a:endParaRPr kumimoji="0" lang="en-US" altLang="en-US" sz="2800" b="1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-18288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tabLst/>
            </a:pPr>
            <a:r>
              <a:rPr kumimoji="0" lang="en-US" altLang="en-US" sz="2800" i="0" u="none" strike="noStrike" cap="none" normalizeH="0" baseline="0">
                <a:ln>
                  <a:noFill/>
                </a:ln>
                <a:effectLst/>
                <a:latin typeface="Times New Roman"/>
                <a:cs typeface="Times New Roman"/>
              </a:rPr>
              <a:t>Run Spark jobs </a:t>
            </a:r>
            <a:endParaRPr kumimoji="0" lang="en-US" altLang="en-US" sz="280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  <a:latin typeface="Times New Roman"/>
              <a:cs typeface="Times New 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8D34CB-78DC-1116-2265-D2C7692AB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096" y="1522967"/>
            <a:ext cx="6161787" cy="4739796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844AD038-F9B1-ECE3-486A-627D4B1EB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0838" y="243840"/>
            <a:ext cx="6541162" cy="601999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-18288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8CCCC8-0A6A-26C5-5A85-7A6A0BDAF540}"/>
              </a:ext>
            </a:extLst>
          </p:cNvPr>
          <p:cNvSpPr txBox="1"/>
          <p:nvPr/>
        </p:nvSpPr>
        <p:spPr>
          <a:xfrm>
            <a:off x="344385" y="1059102"/>
            <a:ext cx="7445828" cy="5269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</a:pPr>
            <a:endParaRPr lang="en-US" sz="20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128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FA1B6-2471-A9E4-288E-DE340CBF8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274" y="578285"/>
            <a:ext cx="10637520" cy="1356360"/>
          </a:xfrm>
        </p:spPr>
        <p:txBody>
          <a:bodyPr>
            <a:normAutofit/>
          </a:bodyPr>
          <a:lstStyle/>
          <a:p>
            <a:r>
              <a:rPr lang="en-US" sz="3200" b="1">
                <a:latin typeface="tim"/>
              </a:rPr>
              <a:t>ADVANTAGES OF PREDICTING HOUSING MARKET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6B17D-8851-13FF-FE27-47FB8A31B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713" y="2182660"/>
            <a:ext cx="10300843" cy="4038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800" b="1">
                <a:latin typeface="Times New Roman"/>
                <a:ea typeface="+mn-lt"/>
                <a:cs typeface="+mn-lt"/>
              </a:rPr>
              <a:t>Better Investment Decisions:</a:t>
            </a:r>
            <a:r>
              <a:rPr lang="en-US" sz="2800">
                <a:latin typeface="Times New Roman"/>
                <a:ea typeface="+mn-lt"/>
                <a:cs typeface="+mn-lt"/>
              </a:rPr>
              <a:t> Helps investors identify profitable opportunities and avoid risky markets.</a:t>
            </a:r>
            <a:endParaRPr lang="en-US" sz="2800">
              <a:latin typeface="Times New Roman"/>
              <a:cs typeface="Times New Roman"/>
            </a:endParaRPr>
          </a:p>
          <a:p>
            <a:pPr algn="just"/>
            <a:r>
              <a:rPr lang="en-US" sz="2800" b="1">
                <a:latin typeface="Times New Roman"/>
                <a:ea typeface="+mn-lt"/>
                <a:cs typeface="+mn-lt"/>
              </a:rPr>
              <a:t>Risk Management:</a:t>
            </a:r>
            <a:r>
              <a:rPr lang="en-US" sz="2800">
                <a:latin typeface="Times New Roman"/>
                <a:ea typeface="+mn-lt"/>
                <a:cs typeface="+mn-lt"/>
              </a:rPr>
              <a:t> Reduces exposure to market crashes and mortgage defaults.</a:t>
            </a:r>
            <a:endParaRPr lang="en-US" sz="2800">
              <a:latin typeface="Times New Roman"/>
              <a:cs typeface="Times New Roman"/>
            </a:endParaRPr>
          </a:p>
          <a:p>
            <a:pPr algn="just"/>
            <a:r>
              <a:rPr lang="en-US" sz="2800" b="1">
                <a:latin typeface="Times New Roman"/>
                <a:ea typeface="+mn-lt"/>
                <a:cs typeface="+mn-lt"/>
              </a:rPr>
              <a:t>Smarter Urban Planning:</a:t>
            </a:r>
            <a:r>
              <a:rPr lang="en-US" sz="2800">
                <a:latin typeface="Times New Roman"/>
                <a:ea typeface="+mn-lt"/>
                <a:cs typeface="+mn-lt"/>
              </a:rPr>
              <a:t> Assists governments in planning infrastructure and housing supply effectively.</a:t>
            </a:r>
            <a:endParaRPr lang="en-US" sz="2800">
              <a:latin typeface="Times New Roman"/>
              <a:cs typeface="Times New Roman"/>
            </a:endParaRPr>
          </a:p>
          <a:p>
            <a:pPr algn="just"/>
            <a:r>
              <a:rPr lang="en-US" sz="2800" b="1">
                <a:latin typeface="Times New Roman"/>
                <a:ea typeface="+mn-lt"/>
                <a:cs typeface="+mn-lt"/>
              </a:rPr>
              <a:t>Policy &amp; Financial Insights:</a:t>
            </a:r>
            <a:r>
              <a:rPr lang="en-US" sz="2800">
                <a:latin typeface="Times New Roman"/>
                <a:ea typeface="+mn-lt"/>
                <a:cs typeface="+mn-lt"/>
              </a:rPr>
              <a:t> Supports data-driven policymaking and improves loan risk assessments for banks.</a:t>
            </a:r>
            <a:endParaRPr lang="en-US" sz="2800">
              <a:latin typeface="Times New Roman"/>
              <a:cs typeface="Times New Roman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659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C0366-4333-60D4-2351-1DDAE961B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712" y="526093"/>
            <a:ext cx="9875520" cy="1356360"/>
          </a:xfrm>
        </p:spPr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Project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DF34D-0AD7-B700-B6AC-F00B5DE3F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096" y="1879948"/>
            <a:ext cx="10728816" cy="437262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sz="2800">
                <a:latin typeface="Times New Roman"/>
                <a:ea typeface="+mn-lt"/>
                <a:cs typeface="+mn-lt"/>
              </a:rPr>
              <a:t>Predict housing market trends using historical data and machine learning techniques.</a:t>
            </a:r>
            <a:endParaRPr lang="en-US" sz="2800">
              <a:latin typeface="Times New Roman"/>
              <a:cs typeface="Times New Roman"/>
            </a:endParaRPr>
          </a:p>
          <a:p>
            <a:pPr algn="just"/>
            <a:r>
              <a:rPr lang="en-US" sz="2800">
                <a:latin typeface="Times New Roman"/>
                <a:cs typeface="Times New Roman"/>
              </a:rPr>
              <a:t>Data Cleaning and Feature Engineering </a:t>
            </a:r>
          </a:p>
          <a:p>
            <a:pPr algn="just"/>
            <a:r>
              <a:rPr lang="en-US" sz="2800">
                <a:latin typeface="Times New Roman"/>
                <a:cs typeface="Times New Roman"/>
              </a:rPr>
              <a:t>Use Hyper-parameters and parameters tuning.</a:t>
            </a:r>
          </a:p>
          <a:p>
            <a:pPr algn="just"/>
            <a:r>
              <a:rPr lang="en-US" sz="2800">
                <a:latin typeface="Times New Roman"/>
                <a:cs typeface="Times New Roman"/>
              </a:rPr>
              <a:t>Use Cross Validation and Train </a:t>
            </a:r>
            <a:r>
              <a:rPr lang="en-US" sz="2800" err="1">
                <a:latin typeface="Times New Roman"/>
                <a:cs typeface="Times New Roman"/>
              </a:rPr>
              <a:t>ValidationSplit</a:t>
            </a:r>
            <a:r>
              <a:rPr lang="en-US" sz="2800">
                <a:latin typeface="Times New Roman"/>
                <a:cs typeface="Times New Roman"/>
              </a:rPr>
              <a:t> to improve model performance</a:t>
            </a:r>
          </a:p>
          <a:p>
            <a:pPr algn="just"/>
            <a:r>
              <a:rPr lang="en-US" sz="2800">
                <a:latin typeface="Times New Roman"/>
                <a:cs typeface="Times New Roman"/>
              </a:rPr>
              <a:t>Comparing the difference between four Regression Models</a:t>
            </a:r>
          </a:p>
          <a:p>
            <a:pPr algn="just"/>
            <a:r>
              <a:rPr lang="en-US" sz="2800">
                <a:latin typeface="Times New Roman"/>
                <a:cs typeface="Times New Roman"/>
              </a:rPr>
              <a:t>Check models for overfitting.</a:t>
            </a:r>
          </a:p>
        </p:txBody>
      </p:sp>
    </p:spTree>
    <p:extLst>
      <p:ext uri="{BB962C8B-B14F-4D97-AF65-F5344CB8AC3E}">
        <p14:creationId xmlns:p14="http://schemas.microsoft.com/office/powerpoint/2010/main" val="21514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036D0D5-3AA0-47FD-A83C-7A06CA2EE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" name="Content Placeholder 3" descr="A diagram of steps to a machine learning process&#10;&#10;AI-generated content may be incorrect.">
            <a:extLst>
              <a:ext uri="{FF2B5EF4-FFF2-40B4-BE49-F238E27FC236}">
                <a16:creationId xmlns:a16="http://schemas.microsoft.com/office/drawing/2014/main" id="{C5EA410A-240E-3633-B2C0-36362D6798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24869"/>
          <a:stretch/>
        </p:blipFill>
        <p:spPr>
          <a:xfrm>
            <a:off x="552872" y="2429842"/>
            <a:ext cx="11081175" cy="2997139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ACD98F69-0DB7-CF66-2FFD-FDCDCB444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753" y="567846"/>
            <a:ext cx="9875520" cy="1356360"/>
          </a:xfrm>
        </p:spPr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The Machine Learning Process</a:t>
            </a:r>
          </a:p>
        </p:txBody>
      </p:sp>
    </p:spTree>
    <p:extLst>
      <p:ext uri="{BB962C8B-B14F-4D97-AF65-F5344CB8AC3E}">
        <p14:creationId xmlns:p14="http://schemas.microsoft.com/office/powerpoint/2010/main" val="2164722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FA9770-30B8-702C-3AC1-2AC9FD3710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5F093-8D5F-E1D2-4145-1A0EF6086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916" y="354904"/>
            <a:ext cx="9875520" cy="1356360"/>
          </a:xfrm>
        </p:spPr>
        <p:txBody>
          <a:bodyPr>
            <a:normAutofit/>
          </a:bodyPr>
          <a:lstStyle/>
          <a:p>
            <a:r>
              <a:rPr lang="en-US">
                <a:latin typeface="Times New Roman"/>
                <a:cs typeface="Times New Roman"/>
              </a:rPr>
              <a:t>Architecture Workflow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C77CD86-83FF-5699-3E27-ADFF679AEB37}"/>
              </a:ext>
            </a:extLst>
          </p:cNvPr>
          <p:cNvSpPr/>
          <p:nvPr/>
        </p:nvSpPr>
        <p:spPr>
          <a:xfrm>
            <a:off x="1158657" y="1993726"/>
            <a:ext cx="1826712" cy="104383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>
                <a:solidFill>
                  <a:schemeClr val="tx1">
                    <a:lumMod val="95000"/>
                    <a:lumOff val="5000"/>
                  </a:schemeClr>
                </a:solidFill>
                <a:latin typeface="Gabriola"/>
                <a:cs typeface="Times New Roman"/>
              </a:rPr>
              <a:t>Problem Definition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C101609-38D6-22B3-4C78-6E6D842A38A7}"/>
              </a:ext>
            </a:extLst>
          </p:cNvPr>
          <p:cNvSpPr/>
          <p:nvPr/>
        </p:nvSpPr>
        <p:spPr>
          <a:xfrm>
            <a:off x="3987451" y="1983287"/>
            <a:ext cx="1826712" cy="1043835"/>
          </a:xfrm>
          <a:prstGeom prst="roundRect">
            <a:avLst/>
          </a:prstGeom>
          <a:solidFill>
            <a:srgbClr val="F2CDC2"/>
          </a:solidFill>
          <a:ln>
            <a:solidFill>
              <a:srgbClr val="F2CDC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000" b="1">
                <a:solidFill>
                  <a:schemeClr val="tx1">
                    <a:lumMod val="95000"/>
                    <a:lumOff val="5000"/>
                  </a:schemeClr>
                </a:solidFill>
                <a:latin typeface="Gabriola"/>
              </a:rPr>
              <a:t>Data Collection</a:t>
            </a:r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CE7CE9E-9708-759D-EFA1-18A926FAB869}"/>
              </a:ext>
            </a:extLst>
          </p:cNvPr>
          <p:cNvSpPr/>
          <p:nvPr/>
        </p:nvSpPr>
        <p:spPr>
          <a:xfrm>
            <a:off x="6837123" y="1962409"/>
            <a:ext cx="1826712" cy="104383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b="1">
                <a:solidFill>
                  <a:schemeClr val="tx1">
                    <a:lumMod val="95000"/>
                    <a:lumOff val="5000"/>
                  </a:schemeClr>
                </a:solidFill>
                <a:latin typeface="Gabriola"/>
              </a:rPr>
              <a:t>Data Preprocessing/  Exploration</a:t>
            </a:r>
            <a:endParaRPr lang="en-US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B9CAB63-413B-DE64-926A-8C29655E62A0}"/>
              </a:ext>
            </a:extLst>
          </p:cNvPr>
          <p:cNvSpPr/>
          <p:nvPr/>
        </p:nvSpPr>
        <p:spPr>
          <a:xfrm>
            <a:off x="9645041" y="1951971"/>
            <a:ext cx="1826712" cy="1043835"/>
          </a:xfrm>
          <a:prstGeom prst="roundRect">
            <a:avLst/>
          </a:prstGeom>
          <a:solidFill>
            <a:srgbClr val="F2CDC2"/>
          </a:solidFill>
          <a:ln>
            <a:solidFill>
              <a:srgbClr val="F2CDC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000" b="1">
                <a:solidFill>
                  <a:schemeClr val="tx1">
                    <a:lumMod val="95000"/>
                    <a:lumOff val="5000"/>
                  </a:schemeClr>
                </a:solidFill>
                <a:latin typeface="Gabriola"/>
              </a:rPr>
              <a:t>Feature Engineering</a:t>
            </a:r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F7F2A1B-0FCD-4473-83DA-432FAEE4A0D3}"/>
              </a:ext>
            </a:extLst>
          </p:cNvPr>
          <p:cNvSpPr/>
          <p:nvPr/>
        </p:nvSpPr>
        <p:spPr>
          <a:xfrm>
            <a:off x="1106465" y="5114793"/>
            <a:ext cx="1826712" cy="1043835"/>
          </a:xfrm>
          <a:prstGeom prst="roundRect">
            <a:avLst/>
          </a:prstGeom>
          <a:solidFill>
            <a:srgbClr val="F2CDC2"/>
          </a:solidFill>
          <a:ln>
            <a:solidFill>
              <a:srgbClr val="F2CDC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000" b="1">
                <a:solidFill>
                  <a:schemeClr val="tx1">
                    <a:lumMod val="95000"/>
                    <a:lumOff val="5000"/>
                  </a:schemeClr>
                </a:solidFill>
                <a:latin typeface="Gabriola"/>
              </a:rPr>
              <a:t>Model Training</a:t>
            </a:r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65E508E-6EAD-B65B-C428-B92198E55517}"/>
              </a:ext>
            </a:extLst>
          </p:cNvPr>
          <p:cNvSpPr/>
          <p:nvPr/>
        </p:nvSpPr>
        <p:spPr>
          <a:xfrm>
            <a:off x="3935259" y="5104354"/>
            <a:ext cx="1826712" cy="104383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000" b="1">
                <a:solidFill>
                  <a:schemeClr val="tx1">
                    <a:lumMod val="95000"/>
                    <a:lumOff val="5000"/>
                  </a:schemeClr>
                </a:solidFill>
                <a:latin typeface="Gabriola"/>
              </a:rPr>
              <a:t>Model Evaluation</a:t>
            </a:r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52C3A16-8B11-3C08-286F-3683A9DCAA38}"/>
              </a:ext>
            </a:extLst>
          </p:cNvPr>
          <p:cNvSpPr/>
          <p:nvPr/>
        </p:nvSpPr>
        <p:spPr>
          <a:xfrm>
            <a:off x="6784931" y="5083477"/>
            <a:ext cx="1826712" cy="1043835"/>
          </a:xfrm>
          <a:prstGeom prst="roundRect">
            <a:avLst/>
          </a:prstGeom>
          <a:solidFill>
            <a:srgbClr val="F2CDC2"/>
          </a:solidFill>
          <a:ln>
            <a:solidFill>
              <a:srgbClr val="F2CDC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000" b="1">
                <a:solidFill>
                  <a:schemeClr val="tx1">
                    <a:lumMod val="95000"/>
                    <a:lumOff val="5000"/>
                  </a:schemeClr>
                </a:solidFill>
                <a:latin typeface="Gabriola"/>
              </a:rPr>
              <a:t>Model Tuning</a:t>
            </a:r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0E7FDB9-7DBF-5D49-A057-7A5254B66320}"/>
              </a:ext>
            </a:extLst>
          </p:cNvPr>
          <p:cNvSpPr/>
          <p:nvPr/>
        </p:nvSpPr>
        <p:spPr>
          <a:xfrm>
            <a:off x="9624164" y="5073038"/>
            <a:ext cx="1826712" cy="1043835"/>
          </a:xfrm>
          <a:prstGeom prst="roundRect">
            <a:avLst/>
          </a:prstGeom>
          <a:solidFill>
            <a:srgbClr val="F2CDC2"/>
          </a:solidFill>
          <a:ln>
            <a:solidFill>
              <a:srgbClr val="F2CDC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000" b="1">
                <a:solidFill>
                  <a:schemeClr val="tx1">
                    <a:lumMod val="95000"/>
                    <a:lumOff val="5000"/>
                  </a:schemeClr>
                </a:solidFill>
                <a:latin typeface="Gabriola"/>
              </a:rPr>
              <a:t>Model Deployment</a:t>
            </a:r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152A186-D378-EE41-9485-CFB221D92A02}"/>
              </a:ext>
            </a:extLst>
          </p:cNvPr>
          <p:cNvSpPr/>
          <p:nvPr/>
        </p:nvSpPr>
        <p:spPr>
          <a:xfrm>
            <a:off x="5427943" y="3507285"/>
            <a:ext cx="1826712" cy="104383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000" b="1">
                <a:solidFill>
                  <a:schemeClr val="tx1">
                    <a:lumMod val="95000"/>
                    <a:lumOff val="5000"/>
                  </a:schemeClr>
                </a:solidFill>
                <a:latin typeface="Gabriola"/>
              </a:rPr>
              <a:t>Model Selection</a:t>
            </a:r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D506EA7-4813-25F3-BD01-6A2AEAC0283C}"/>
              </a:ext>
            </a:extLst>
          </p:cNvPr>
          <p:cNvCxnSpPr/>
          <p:nvPr/>
        </p:nvCxnSpPr>
        <p:spPr>
          <a:xfrm>
            <a:off x="2974931" y="2473890"/>
            <a:ext cx="1002082" cy="104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372E16C-C789-4951-EE2D-5C2FBEE35DA2}"/>
              </a:ext>
            </a:extLst>
          </p:cNvPr>
          <p:cNvCxnSpPr>
            <a:cxnSpLocks/>
          </p:cNvCxnSpPr>
          <p:nvPr/>
        </p:nvCxnSpPr>
        <p:spPr>
          <a:xfrm>
            <a:off x="5814162" y="2473889"/>
            <a:ext cx="1002082" cy="104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1EE5763-1A39-0EDC-3364-F916B30B6427}"/>
              </a:ext>
            </a:extLst>
          </p:cNvPr>
          <p:cNvCxnSpPr>
            <a:cxnSpLocks/>
          </p:cNvCxnSpPr>
          <p:nvPr/>
        </p:nvCxnSpPr>
        <p:spPr>
          <a:xfrm>
            <a:off x="8653395" y="2463451"/>
            <a:ext cx="1002082" cy="104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BB99D7A-1B3B-8F1E-2AD7-93502EAE55EA}"/>
              </a:ext>
            </a:extLst>
          </p:cNvPr>
          <p:cNvCxnSpPr>
            <a:cxnSpLocks/>
          </p:cNvCxnSpPr>
          <p:nvPr/>
        </p:nvCxnSpPr>
        <p:spPr>
          <a:xfrm flipH="1" flipV="1">
            <a:off x="7233780" y="4029204"/>
            <a:ext cx="3350709" cy="104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15B29BC-95B0-5AB3-ED7C-DD34061EBC15}"/>
              </a:ext>
            </a:extLst>
          </p:cNvPr>
          <p:cNvCxnSpPr/>
          <p:nvPr/>
        </p:nvCxnSpPr>
        <p:spPr>
          <a:xfrm>
            <a:off x="10563616" y="3006247"/>
            <a:ext cx="10438" cy="1002082"/>
          </a:xfrm>
          <a:prstGeom prst="straightConnector1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200B574-977F-8B11-E86B-3B902C822E2C}"/>
              </a:ext>
            </a:extLst>
          </p:cNvPr>
          <p:cNvCxnSpPr>
            <a:cxnSpLocks/>
          </p:cNvCxnSpPr>
          <p:nvPr/>
        </p:nvCxnSpPr>
        <p:spPr>
          <a:xfrm>
            <a:off x="2933177" y="5699341"/>
            <a:ext cx="1002082" cy="104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F6EB042-C548-D3FE-88E0-CE6BAE305399}"/>
              </a:ext>
            </a:extLst>
          </p:cNvPr>
          <p:cNvCxnSpPr>
            <a:cxnSpLocks/>
          </p:cNvCxnSpPr>
          <p:nvPr/>
        </p:nvCxnSpPr>
        <p:spPr>
          <a:xfrm>
            <a:off x="5761971" y="5626272"/>
            <a:ext cx="1002082" cy="104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24B9BA6-9418-C4B9-5D53-C7337DB24912}"/>
              </a:ext>
            </a:extLst>
          </p:cNvPr>
          <p:cNvCxnSpPr>
            <a:cxnSpLocks/>
          </p:cNvCxnSpPr>
          <p:nvPr/>
        </p:nvCxnSpPr>
        <p:spPr>
          <a:xfrm>
            <a:off x="8611641" y="5584518"/>
            <a:ext cx="1002082" cy="104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79A79A0-D45D-B6C0-7DC7-4617C63F8BF4}"/>
              </a:ext>
            </a:extLst>
          </p:cNvPr>
          <p:cNvCxnSpPr>
            <a:cxnSpLocks/>
          </p:cNvCxnSpPr>
          <p:nvPr/>
        </p:nvCxnSpPr>
        <p:spPr>
          <a:xfrm>
            <a:off x="678492" y="3945699"/>
            <a:ext cx="0" cy="1576192"/>
          </a:xfrm>
          <a:prstGeom prst="straightConnector1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3114599-DAF4-B746-9077-9F79884AE8F6}"/>
              </a:ext>
            </a:extLst>
          </p:cNvPr>
          <p:cNvCxnSpPr/>
          <p:nvPr/>
        </p:nvCxnSpPr>
        <p:spPr>
          <a:xfrm>
            <a:off x="678493" y="3966575"/>
            <a:ext cx="4749451" cy="20877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24739E9-9F48-E889-F347-A3455EE4801B}"/>
              </a:ext>
            </a:extLst>
          </p:cNvPr>
          <p:cNvCxnSpPr/>
          <p:nvPr/>
        </p:nvCxnSpPr>
        <p:spPr>
          <a:xfrm>
            <a:off x="678493" y="5511452"/>
            <a:ext cx="427971" cy="104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84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F9B90-2DCB-DE5E-12D2-B92562F6F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22" y="359079"/>
            <a:ext cx="9875520" cy="84089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Related Work - 1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30976-D34D-797C-BF5F-B6BA06F26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50" y="1232567"/>
            <a:ext cx="11083104" cy="443080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" indent="0" algn="just">
              <a:buNone/>
            </a:pPr>
            <a:r>
              <a:rPr lang="en-US" sz="2800" dirty="0">
                <a:latin typeface="Times New Roman"/>
                <a:ea typeface="+mn-lt"/>
                <a:cs typeface="+mn-lt"/>
              </a:rPr>
              <a:t>"Predicting Housing Prices and Analyzing Real Estate Market in the Chicago Suburbs Using Machine Learning" by Kevin Xu and Hieu Nguyen (2022)</a:t>
            </a:r>
            <a:endParaRPr lang="en-US" sz="2800" dirty="0">
              <a:latin typeface="Times New Roman"/>
              <a:cs typeface="Times New Roman"/>
            </a:endParaRPr>
          </a:p>
          <a:p>
            <a:pPr marL="45720" indent="0" algn="just">
              <a:buNone/>
            </a:pPr>
            <a:r>
              <a:rPr lang="en-US" sz="2800" dirty="0">
                <a:latin typeface="Times New Roman"/>
                <a:ea typeface="Noto Serif"/>
                <a:cs typeface="Noto Serif"/>
              </a:rPr>
              <a:t>Summary: </a:t>
            </a:r>
            <a:r>
              <a:rPr lang="en-US" sz="2800" dirty="0">
                <a:latin typeface="Times New Roman"/>
                <a:ea typeface="+mn-lt"/>
                <a:cs typeface="+mn-lt"/>
              </a:rPr>
              <a:t>This study analyzes the housing price predictions in the Chicago suburbs, utilizing machine learning models such as linear regression, support vector regression, decision tree regression, random forest regression, and </a:t>
            </a:r>
            <a:r>
              <a:rPr lang="en-US" sz="2800" err="1">
                <a:latin typeface="Times New Roman"/>
                <a:ea typeface="+mn-lt"/>
                <a:cs typeface="+mn-lt"/>
              </a:rPr>
              <a:t>XGBoost</a:t>
            </a:r>
            <a:r>
              <a:rPr lang="en-US" sz="2800" dirty="0">
                <a:latin typeface="Times New Roman"/>
                <a:ea typeface="+mn-lt"/>
                <a:cs typeface="+mn-lt"/>
              </a:rPr>
              <a:t> regression. The researchers collected sales data from Redfin, covering the period from 2018 to the summer of 2022, to analyze market trends and model performance. Their findings indicate that the </a:t>
            </a:r>
            <a:r>
              <a:rPr lang="en-US" sz="2800" err="1">
                <a:latin typeface="Times New Roman"/>
                <a:ea typeface="+mn-lt"/>
                <a:cs typeface="+mn-lt"/>
              </a:rPr>
              <a:t>XGBoost</a:t>
            </a:r>
            <a:r>
              <a:rPr lang="en-US" sz="2800" dirty="0">
                <a:latin typeface="Times New Roman"/>
                <a:ea typeface="+mn-lt"/>
                <a:cs typeface="+mn-lt"/>
              </a:rPr>
              <a:t> model outperforms others in predicting house prices, even amidst post-pandemic market volatility.</a:t>
            </a:r>
          </a:p>
          <a:p>
            <a:pPr marL="45720" indent="0" algn="just">
              <a:buNone/>
            </a:pPr>
            <a:r>
              <a:rPr lang="en-US" sz="2800" dirty="0">
                <a:latin typeface="Times New Roman"/>
                <a:ea typeface="Noto Serif"/>
                <a:cs typeface="Noto Serif"/>
              </a:rPr>
              <a:t>URL: </a:t>
            </a:r>
            <a:r>
              <a:rPr lang="en-US" sz="2800" dirty="0">
                <a:latin typeface="Times New Roman"/>
                <a:ea typeface="+mn-lt"/>
                <a:cs typeface="+mn-lt"/>
                <a:hlinkClick r:id="rId2"/>
              </a:rPr>
              <a:t>https://www.jsr.org/hs/index.php/path/article/view/3459</a:t>
            </a:r>
            <a:r>
              <a:rPr lang="en-US" sz="2800" dirty="0">
                <a:latin typeface="Times New Roman"/>
                <a:ea typeface="+mn-lt"/>
                <a:cs typeface="+mn-lt"/>
              </a:rPr>
              <a:t> </a:t>
            </a:r>
            <a:endParaRPr lang="en-US" sz="2800" dirty="0">
              <a:latin typeface="Times New Roman"/>
              <a:ea typeface="Noto Serif"/>
              <a:cs typeface="Noto Serif"/>
            </a:endParaRPr>
          </a:p>
        </p:txBody>
      </p:sp>
    </p:spTree>
    <p:extLst>
      <p:ext uri="{BB962C8B-B14F-4D97-AF65-F5344CB8AC3E}">
        <p14:creationId xmlns:p14="http://schemas.microsoft.com/office/powerpoint/2010/main" val="4260165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6083F-BB29-9525-D50B-3FC2FE543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740" y="139874"/>
            <a:ext cx="9875520" cy="100897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Related Work -2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30B9C-B9E1-F9AD-8F9E-42F6A0A43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718" y="1500358"/>
            <a:ext cx="11340841" cy="403860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" indent="0" algn="just">
              <a:buNone/>
            </a:pPr>
            <a:r>
              <a:rPr lang="en-US" sz="2800" dirty="0">
                <a:latin typeface="Times New Roman"/>
                <a:ea typeface="+mn-lt"/>
                <a:cs typeface="+mn-lt"/>
              </a:rPr>
              <a:t>"An Optimal House Price Prediction Algorithm: </a:t>
            </a:r>
            <a:r>
              <a:rPr lang="en-US" sz="2800" dirty="0" err="1">
                <a:latin typeface="Times New Roman"/>
                <a:ea typeface="+mn-lt"/>
                <a:cs typeface="+mn-lt"/>
              </a:rPr>
              <a:t>XGBoost</a:t>
            </a:r>
            <a:r>
              <a:rPr lang="en-US" sz="2800" dirty="0">
                <a:latin typeface="Times New Roman"/>
                <a:ea typeface="+mn-lt"/>
                <a:cs typeface="+mn-lt"/>
              </a:rPr>
              <a:t>" by Hemlata Sharma, Hitesh </a:t>
            </a:r>
            <a:r>
              <a:rPr lang="en-US" sz="2800" dirty="0" err="1">
                <a:latin typeface="Times New Roman"/>
                <a:ea typeface="+mn-lt"/>
                <a:cs typeface="+mn-lt"/>
              </a:rPr>
              <a:t>Harsora</a:t>
            </a:r>
            <a:r>
              <a:rPr lang="en-US" sz="2800" dirty="0">
                <a:latin typeface="Times New Roman"/>
                <a:ea typeface="+mn-lt"/>
                <a:cs typeface="+mn-lt"/>
              </a:rPr>
              <a:t>, and Bayode Ogunleye (2024)</a:t>
            </a:r>
            <a:endParaRPr lang="en-US" sz="2800" i="1">
              <a:latin typeface="Times New Roman"/>
              <a:ea typeface="+mn-lt"/>
              <a:cs typeface="Times New Roman"/>
            </a:endParaRPr>
          </a:p>
          <a:p>
            <a:pPr marL="45720" indent="0" algn="just">
              <a:buNone/>
            </a:pPr>
            <a:r>
              <a:rPr lang="en-US" sz="2800" dirty="0">
                <a:latin typeface="Times New Roman"/>
                <a:ea typeface="+mn-lt"/>
                <a:cs typeface="+mn-lt"/>
              </a:rPr>
              <a:t>Summary: This research addressed housing price predictions by use of comparing various machine learning techniques, including support vector regressor, random forest regressor, </a:t>
            </a:r>
            <a:r>
              <a:rPr lang="en-US" sz="2800" err="1">
                <a:latin typeface="Times New Roman"/>
                <a:ea typeface="+mn-lt"/>
                <a:cs typeface="+mn-lt"/>
              </a:rPr>
              <a:t>XGBoost</a:t>
            </a:r>
            <a:r>
              <a:rPr lang="en-US" sz="2800" dirty="0">
                <a:latin typeface="Times New Roman"/>
                <a:ea typeface="+mn-lt"/>
                <a:cs typeface="+mn-lt"/>
              </a:rPr>
              <a:t>, multilayer perceptron, and multiple linear regression. Utilizing the Ames City housing dataset from Iowa, the study illustrates key factors such as influencing housing costs. These results demonstrates that </a:t>
            </a:r>
            <a:r>
              <a:rPr lang="en-US" sz="2800" err="1">
                <a:latin typeface="Times New Roman"/>
                <a:ea typeface="+mn-lt"/>
                <a:cs typeface="+mn-lt"/>
              </a:rPr>
              <a:t>XGBoost</a:t>
            </a:r>
            <a:r>
              <a:rPr lang="en-US" sz="2800" dirty="0">
                <a:latin typeface="Times New Roman"/>
                <a:ea typeface="+mn-lt"/>
                <a:cs typeface="+mn-lt"/>
              </a:rPr>
              <a:t> is the best-performing model for house price prediction, highlighting its effectiveness in capturing complex relationships within the data.</a:t>
            </a:r>
            <a:endParaRPr lang="en-US" sz="2800" dirty="0">
              <a:latin typeface="Times New Roman"/>
              <a:cs typeface="Times New Roman"/>
            </a:endParaRPr>
          </a:p>
          <a:p>
            <a:pPr marL="45720" indent="0" algn="just">
              <a:buNone/>
            </a:pPr>
            <a:r>
              <a:rPr lang="en-US" sz="2800" dirty="0">
                <a:latin typeface="Times New Roman"/>
                <a:cs typeface="Times New Roman"/>
              </a:rPr>
              <a:t>URL: </a:t>
            </a:r>
            <a:r>
              <a:rPr lang="en-US" sz="2800" dirty="0">
                <a:latin typeface="Times New Roman"/>
                <a:ea typeface="+mn-lt"/>
                <a:cs typeface="+mn-lt"/>
                <a:hlinkClick r:id="rId2"/>
              </a:rPr>
              <a:t>https://arxiv.org/abs/2402.04082</a:t>
            </a:r>
            <a:r>
              <a:rPr lang="en-US" sz="2800" dirty="0">
                <a:latin typeface="Times New Roman"/>
                <a:ea typeface="+mn-lt"/>
                <a:cs typeface="+mn-lt"/>
              </a:rPr>
              <a:t> </a:t>
            </a:r>
            <a:endParaRPr lang="en-US" sz="2800" dirty="0">
              <a:latin typeface="Times New Roman"/>
              <a:cs typeface="Times New Roman"/>
            </a:endParaRPr>
          </a:p>
          <a:p>
            <a:pPr marL="45720" indent="0" algn="just">
              <a:buNone/>
            </a:pPr>
            <a:endParaRPr lang="en-US"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05765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3AC06-ED96-F004-0367-714AADB9B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70" y="181627"/>
            <a:ext cx="9830697" cy="94174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Related Work - 3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9FF0C-07E9-3BC9-58F2-4E3C4D15A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481" y="1542535"/>
            <a:ext cx="11226358" cy="412824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" indent="0" algn="just">
              <a:buNone/>
            </a:pPr>
            <a:r>
              <a:rPr lang="en-US" sz="2800" dirty="0">
                <a:latin typeface="Times New Roman"/>
                <a:ea typeface="+mn-lt"/>
                <a:cs typeface="+mn-lt"/>
              </a:rPr>
              <a:t>"Housing Market Prediction Problem Using Different Machine Learning Algorithms: A Case Study" by Shashi Bhushan Jha et al. (2020)</a:t>
            </a:r>
            <a:endParaRPr lang="en-US" sz="2800" i="1" dirty="0">
              <a:latin typeface="Times New Roman"/>
              <a:ea typeface="+mn-lt"/>
              <a:cs typeface="Times New Roman"/>
            </a:endParaRPr>
          </a:p>
          <a:p>
            <a:pPr marL="45720" indent="0" algn="just">
              <a:buNone/>
            </a:pPr>
            <a:r>
              <a:rPr lang="en-US" sz="2800" dirty="0">
                <a:latin typeface="Times New Roman"/>
                <a:cs typeface="Times New Roman"/>
              </a:rPr>
              <a:t>Summary: </a:t>
            </a:r>
            <a:r>
              <a:rPr lang="en-US" sz="2800" dirty="0">
                <a:latin typeface="Times New Roman"/>
                <a:ea typeface="+mn-lt"/>
                <a:cs typeface="+mn-lt"/>
              </a:rPr>
              <a:t>This paper explores the development of accurate prediction models for housing prices using various machine learning algorithms, including </a:t>
            </a:r>
            <a:r>
              <a:rPr lang="en-US" sz="2800" dirty="0" err="1">
                <a:latin typeface="Times New Roman"/>
                <a:ea typeface="+mn-lt"/>
                <a:cs typeface="+mn-lt"/>
              </a:rPr>
              <a:t>XGBoost</a:t>
            </a:r>
            <a:r>
              <a:rPr lang="en-US" sz="2800" dirty="0">
                <a:latin typeface="Times New Roman"/>
                <a:ea typeface="+mn-lt"/>
                <a:cs typeface="+mn-lt"/>
              </a:rPr>
              <a:t>, </a:t>
            </a:r>
            <a:r>
              <a:rPr lang="en-US" sz="2800" dirty="0" err="1">
                <a:latin typeface="Times New Roman"/>
                <a:ea typeface="+mn-lt"/>
                <a:cs typeface="+mn-lt"/>
              </a:rPr>
              <a:t>CatBoost</a:t>
            </a:r>
            <a:r>
              <a:rPr lang="en-US" sz="2800" dirty="0">
                <a:latin typeface="Times New Roman"/>
                <a:ea typeface="+mn-lt"/>
                <a:cs typeface="+mn-lt"/>
              </a:rPr>
              <a:t>, Random Forest, Lasso, and Voting Regressor. The study utilizes a dataset of 62,723 records from Florida's Volusia County, spanning January 2015 to November 2019. By comparing model performances based on metrics like R², MSE, MAE, and computational time, the research concludes that the </a:t>
            </a:r>
            <a:r>
              <a:rPr lang="en-US" sz="2800" dirty="0" err="1">
                <a:latin typeface="Times New Roman"/>
                <a:ea typeface="+mn-lt"/>
                <a:cs typeface="+mn-lt"/>
              </a:rPr>
              <a:t>XGBoost</a:t>
            </a:r>
            <a:r>
              <a:rPr lang="en-US" sz="2800" dirty="0">
                <a:latin typeface="Times New Roman"/>
                <a:ea typeface="+mn-lt"/>
                <a:cs typeface="+mn-lt"/>
              </a:rPr>
              <a:t> algorithm outperforms others in predicting housing prices.</a:t>
            </a:r>
            <a:endParaRPr lang="en-US" sz="2400" dirty="0">
              <a:latin typeface="Times New Roman"/>
              <a:cs typeface="Times New Roman"/>
            </a:endParaRPr>
          </a:p>
          <a:p>
            <a:pPr marL="45720" indent="0" algn="just">
              <a:buNone/>
            </a:pPr>
            <a:r>
              <a:rPr lang="en-US" sz="2800" dirty="0">
                <a:latin typeface="Times New Roman"/>
                <a:cs typeface="Times New Roman"/>
              </a:rPr>
              <a:t>URL: </a:t>
            </a:r>
            <a:r>
              <a:rPr lang="en-US" sz="2800" dirty="0">
                <a:latin typeface="Times New Roman"/>
                <a:ea typeface="+mn-lt"/>
                <a:cs typeface="+mn-lt"/>
                <a:hlinkClick r:id="rId2"/>
              </a:rPr>
              <a:t>https://arxiv.org/abs/2006.10092</a:t>
            </a:r>
            <a:r>
              <a:rPr lang="en-US" sz="2800" dirty="0">
                <a:latin typeface="Times New Roman"/>
                <a:ea typeface="+mn-lt"/>
                <a:cs typeface="+mn-lt"/>
              </a:rPr>
              <a:t> </a:t>
            </a:r>
            <a:endParaRPr lang="en-US" sz="2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83008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D9DB1-2193-8E65-85CA-8F2BDCE79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562" y="223381"/>
            <a:ext cx="9875520" cy="719621"/>
          </a:xfrm>
        </p:spPr>
        <p:txBody>
          <a:bodyPr/>
          <a:lstStyle/>
          <a:p>
            <a:r>
              <a:rPr lang="en-US" sz="3600">
                <a:latin typeface="Times New Roman"/>
                <a:cs typeface="Times New Roman"/>
              </a:rPr>
              <a:t>Related Work- Our </a:t>
            </a:r>
            <a:r>
              <a:rPr lang="en-US" sz="3600">
                <a:latin typeface="Times New Roman"/>
                <a:ea typeface="+mj-lt"/>
                <a:cs typeface="+mj-lt"/>
              </a:rPr>
              <a:t>Project Reflection</a:t>
            </a:r>
            <a:endParaRPr lang="en-US" sz="3600">
              <a:latin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E107C-1DC7-DD60-2070-9CA4A8868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407" y="1032679"/>
            <a:ext cx="11233347" cy="437477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" indent="0" algn="just">
              <a:buNone/>
            </a:pPr>
            <a:r>
              <a:rPr lang="en-US" sz="2800">
                <a:latin typeface="Times New Roman"/>
                <a:ea typeface="+mn-lt"/>
                <a:cs typeface="+mn-lt"/>
              </a:rPr>
              <a:t>Our</a:t>
            </a:r>
            <a:r>
              <a:rPr lang="en-US" sz="2800" dirty="0">
                <a:latin typeface="Times New Roman"/>
                <a:ea typeface="+mn-lt"/>
                <a:cs typeface="+mn-lt"/>
              </a:rPr>
              <a:t> project distinguishes itself through several key aspects. Incorporating real-time data from Redfin, </a:t>
            </a:r>
            <a:r>
              <a:rPr lang="en-US" sz="2800">
                <a:latin typeface="Times New Roman"/>
                <a:ea typeface="+mn-lt"/>
                <a:cs typeface="+mn-lt"/>
              </a:rPr>
              <a:t>capturing</a:t>
            </a:r>
            <a:r>
              <a:rPr lang="en-US" sz="2800" dirty="0">
                <a:latin typeface="Times New Roman"/>
                <a:ea typeface="+mn-lt"/>
                <a:cs typeface="+mn-lt"/>
              </a:rPr>
              <a:t> the most current market trends, </a:t>
            </a:r>
            <a:r>
              <a:rPr lang="en-US" sz="2800">
                <a:latin typeface="Times New Roman"/>
                <a:ea typeface="+mn-lt"/>
                <a:cs typeface="+mn-lt"/>
              </a:rPr>
              <a:t>and </a:t>
            </a:r>
            <a:r>
              <a:rPr lang="en-US" sz="2800" dirty="0">
                <a:latin typeface="Times New Roman"/>
                <a:ea typeface="+mn-lt"/>
                <a:cs typeface="+mn-lt"/>
              </a:rPr>
              <a:t>enhancing the relevance and timeliness of insights. </a:t>
            </a:r>
            <a:endParaRPr lang="en-US" sz="2800">
              <a:latin typeface="Times New Roman"/>
              <a:ea typeface="+mn-lt"/>
              <a:cs typeface="Times New Roman"/>
            </a:endParaRPr>
          </a:p>
          <a:p>
            <a:pPr marL="45720" indent="0" algn="just">
              <a:buNone/>
            </a:pPr>
            <a:r>
              <a:rPr lang="en-US" sz="2800">
                <a:latin typeface="Times New Roman"/>
                <a:ea typeface="+mn-lt"/>
                <a:cs typeface="+mn-lt"/>
              </a:rPr>
              <a:t>Since the</a:t>
            </a:r>
            <a:r>
              <a:rPr lang="en-US" sz="2800" dirty="0">
                <a:latin typeface="Times New Roman"/>
                <a:ea typeface="+mn-lt"/>
                <a:cs typeface="+mn-lt"/>
              </a:rPr>
              <a:t> other studies primarily predict average housing prices, our project emphasizes price volatility providing a more adequate understanding of market dynamics. Utilizing Apache Spark's distributed computing capabilities </a:t>
            </a:r>
            <a:r>
              <a:rPr lang="en-US" sz="2800">
                <a:latin typeface="Times New Roman"/>
                <a:ea typeface="+mn-lt"/>
                <a:cs typeface="+mn-lt"/>
              </a:rPr>
              <a:t>allowed</a:t>
            </a:r>
            <a:r>
              <a:rPr lang="en-US" sz="2800" dirty="0">
                <a:latin typeface="Times New Roman"/>
                <a:ea typeface="+mn-lt"/>
                <a:cs typeface="+mn-lt"/>
              </a:rPr>
              <a:t> our project to efficiently process and analyze </a:t>
            </a:r>
            <a:r>
              <a:rPr lang="en-US" sz="2800">
                <a:latin typeface="Times New Roman"/>
                <a:ea typeface="+mn-lt"/>
                <a:cs typeface="+mn-lt"/>
              </a:rPr>
              <a:t>a 7GB</a:t>
            </a:r>
            <a:r>
              <a:rPr lang="en-US" sz="2800" dirty="0">
                <a:latin typeface="Times New Roman"/>
                <a:ea typeface="+mn-lt"/>
                <a:cs typeface="+mn-lt"/>
              </a:rPr>
              <a:t>+ dataset, demonstrating the framework's scalability in handling large volumes of data. </a:t>
            </a:r>
            <a:endParaRPr lang="en-US" sz="2800">
              <a:latin typeface="Times New Roman"/>
              <a:ea typeface="+mn-lt"/>
              <a:cs typeface="Times New Roman"/>
            </a:endParaRPr>
          </a:p>
          <a:p>
            <a:pPr marL="45720" indent="0" algn="just">
              <a:buNone/>
            </a:pPr>
            <a:r>
              <a:rPr lang="en-US" sz="2800">
                <a:latin typeface="Times New Roman"/>
                <a:cs typeface="Times New Roman"/>
              </a:rPr>
              <a:t>In conclusion, our Apache Spark-based approach offers a comprehensive and scalable framework for analyzing housing price volatility, setting it apart from the other studies that may not have integrated real-time data or focus on these critical market indicators.</a:t>
            </a:r>
          </a:p>
          <a:p>
            <a:pPr>
              <a:buNone/>
            </a:pPr>
            <a:r>
              <a:rPr lang="en-US" sz="2800">
                <a:latin typeface="Times New Roman"/>
                <a:cs typeface="Times New Roman"/>
              </a:rPr>
              <a:t> </a:t>
            </a:r>
            <a:endParaRPr lang="en-US" sz="28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45720" indent="0" algn="just">
              <a:buNone/>
            </a:pPr>
            <a:endParaRPr lang="en-US">
              <a:latin typeface="Times New Roman"/>
              <a:cs typeface="Times New Roman"/>
            </a:endParaRPr>
          </a:p>
          <a:p>
            <a:pPr indent="0" algn="just">
              <a:buNone/>
            </a:pPr>
            <a:endParaRPr lang="en-US">
              <a:latin typeface="Times New Roman"/>
              <a:cs typeface="Times New Roman"/>
            </a:endParaRPr>
          </a:p>
          <a:p>
            <a:pPr marL="45720" indent="0" algn="just">
              <a:buNone/>
            </a:pPr>
            <a:endParaRPr 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60103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1101C0-83C5-F710-B9A9-2536D39BB4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25731" y="886135"/>
            <a:ext cx="4362450" cy="31881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9D67AAF-CB1F-FBA8-E64E-BDD6AA0736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721201" y="1960079"/>
            <a:ext cx="4746603" cy="11906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8F05E1-0BC3-F538-84EB-DBA6B0C787BD}"/>
              </a:ext>
            </a:extLst>
          </p:cNvPr>
          <p:cNvSpPr txBox="1"/>
          <p:nvPr/>
        </p:nvSpPr>
        <p:spPr>
          <a:xfrm>
            <a:off x="497606" y="5367196"/>
            <a:ext cx="3443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Christian </a:t>
            </a:r>
            <a:r>
              <a:rPr lang="en-US" sz="28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Ahamba</a:t>
            </a:r>
            <a:endParaRPr 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F27D3D-2329-6B59-3B9E-F7B9C2F492D4}"/>
              </a:ext>
            </a:extLst>
          </p:cNvPr>
          <p:cNvSpPr txBox="1"/>
          <p:nvPr/>
        </p:nvSpPr>
        <p:spPr>
          <a:xfrm>
            <a:off x="3699713" y="5367196"/>
            <a:ext cx="2850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Sirisha Mahesh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157BF7-1282-FFF4-7D1C-7D29E8B08F1D}"/>
              </a:ext>
            </a:extLst>
          </p:cNvPr>
          <p:cNvSpPr txBox="1"/>
          <p:nvPr/>
        </p:nvSpPr>
        <p:spPr>
          <a:xfrm>
            <a:off x="6398902" y="5367196"/>
            <a:ext cx="2850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Solange Ruiz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3C0E7C-F56B-B64A-F188-D34EE1A9F554}"/>
              </a:ext>
            </a:extLst>
          </p:cNvPr>
          <p:cNvSpPr txBox="1"/>
          <p:nvPr/>
        </p:nvSpPr>
        <p:spPr>
          <a:xfrm>
            <a:off x="8779840" y="5367196"/>
            <a:ext cx="2850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Damian Wilson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5E86F4-5FCE-BA66-A6CD-AC1002861EEC}"/>
              </a:ext>
            </a:extLst>
          </p:cNvPr>
          <p:cNvSpPr txBox="1"/>
          <p:nvPr/>
        </p:nvSpPr>
        <p:spPr>
          <a:xfrm>
            <a:off x="3138156" y="4417045"/>
            <a:ext cx="61465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DLaM Display" panose="020F0502020204030204" pitchFamily="2" charset="0"/>
                <a:cs typeface="Times New Roman" panose="02020603050405020304" pitchFamily="18" charset="0"/>
              </a:rPr>
              <a:t>HOUSING MARKET ANALYSIS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5851F9-4F32-B3E6-BEC6-C396C3241A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98708" y="5976068"/>
            <a:ext cx="662421" cy="6234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E170661-BA29-3033-AD63-20A4B039E8D7}"/>
              </a:ext>
            </a:extLst>
          </p:cNvPr>
          <p:cNvSpPr txBox="1"/>
          <p:nvPr/>
        </p:nvSpPr>
        <p:spPr>
          <a:xfrm>
            <a:off x="4017964" y="4919961"/>
            <a:ext cx="4362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 5560 – Term Project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B2BD49-89DD-0545-B8D2-79B6217397E1}"/>
              </a:ext>
            </a:extLst>
          </p:cNvPr>
          <p:cNvSpPr txBox="1"/>
          <p:nvPr/>
        </p:nvSpPr>
        <p:spPr>
          <a:xfrm>
            <a:off x="3514333" y="5877409"/>
            <a:ext cx="5065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Instructor: Dr. </a:t>
            </a:r>
            <a:r>
              <a:rPr lang="en-US" sz="28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Jongwook</a:t>
            </a: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Woo</a:t>
            </a:r>
          </a:p>
        </p:txBody>
      </p:sp>
    </p:spTree>
    <p:extLst>
      <p:ext uri="{BB962C8B-B14F-4D97-AF65-F5344CB8AC3E}">
        <p14:creationId xmlns:p14="http://schemas.microsoft.com/office/powerpoint/2010/main" val="48102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274" y="244258"/>
            <a:ext cx="9875520" cy="1356360"/>
          </a:xfrm>
        </p:spPr>
        <p:txBody>
          <a:bodyPr/>
          <a:lstStyle/>
          <a:p>
            <a:r>
              <a:rPr lang="en-US" b="1">
                <a:latin typeface="Times New Roman"/>
                <a:cs typeface="Times New Roman"/>
              </a:rPr>
              <a:t>Spark ML Algorithms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6781" y="1598113"/>
            <a:ext cx="10760131" cy="4873668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sz="2800" b="1" i="1" dirty="0">
                <a:latin typeface="Times New Roman"/>
                <a:cs typeface="Times New Roman"/>
              </a:rPr>
              <a:t>Linear Regression</a:t>
            </a:r>
            <a:endParaRPr lang="en-US" dirty="0"/>
          </a:p>
          <a:p>
            <a:pPr marL="274320" lvl="1" indent="0" algn="just">
              <a:spcAft>
                <a:spcPts val="0"/>
              </a:spcAft>
              <a:buNone/>
            </a:pPr>
            <a:endParaRPr lang="en-US" sz="1000">
              <a:latin typeface="Times New Roman"/>
              <a:cs typeface="Times New Roman"/>
            </a:endParaRPr>
          </a:p>
          <a:p>
            <a:pPr marL="274320" lvl="1" indent="0" algn="just">
              <a:spcAft>
                <a:spcPts val="0"/>
              </a:spcAft>
              <a:buNone/>
            </a:pPr>
            <a:r>
              <a:rPr lang="en-US" sz="2800" u="sng" dirty="0">
                <a:latin typeface="Times New Roman"/>
                <a:cs typeface="Times New Roman"/>
              </a:rPr>
              <a:t>Rationale</a:t>
            </a:r>
            <a:r>
              <a:rPr lang="en-US" sz="2800" dirty="0">
                <a:latin typeface="Times New Roman"/>
                <a:cs typeface="Times New Roman"/>
              </a:rPr>
              <a:t>:</a:t>
            </a:r>
          </a:p>
          <a:p>
            <a:pPr marL="274320" lvl="1" indent="0" algn="just">
              <a:buNone/>
            </a:pPr>
            <a:r>
              <a:rPr lang="en-US" sz="2800" dirty="0">
                <a:latin typeface="Times New Roman"/>
                <a:cs typeface="Times New Roman"/>
              </a:rPr>
              <a:t>It's a good baseline model that assumes a linear relationship between features (e.g. homes sold, new listings) and the target (median list price). It is fast to train and interpret.</a:t>
            </a:r>
          </a:p>
          <a:p>
            <a:pPr marL="274320" lvl="1" indent="0" algn="just">
              <a:buNone/>
            </a:pPr>
            <a:endParaRPr lang="en-US" sz="1400">
              <a:latin typeface="Times New Roman"/>
              <a:cs typeface="Times New Roman"/>
            </a:endParaRPr>
          </a:p>
          <a:p>
            <a:pPr algn="just"/>
            <a:r>
              <a:rPr lang="en-US" sz="2800" b="1" i="1" dirty="0">
                <a:latin typeface="Times New Roman"/>
                <a:cs typeface="Times New Roman"/>
              </a:rPr>
              <a:t>Random Forest Regression</a:t>
            </a:r>
          </a:p>
          <a:p>
            <a:pPr marL="274320" lvl="1" indent="0" algn="just">
              <a:buNone/>
            </a:pPr>
            <a:r>
              <a:rPr lang="en-US" sz="2800" u="sng" dirty="0">
                <a:latin typeface="Times New Roman"/>
                <a:cs typeface="Times New Roman"/>
              </a:rPr>
              <a:t>Rationale</a:t>
            </a:r>
            <a:r>
              <a:rPr lang="en-US" sz="2800" dirty="0">
                <a:latin typeface="Times New Roman"/>
                <a:cs typeface="Times New Roman"/>
              </a:rPr>
              <a:t>:</a:t>
            </a:r>
            <a:endParaRPr lang="en-US" sz="28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74320" lvl="1" indent="0" algn="just">
              <a:buNone/>
            </a:pPr>
            <a:r>
              <a:rPr lang="en-US" sz="2800" dirty="0">
                <a:latin typeface="Times New Roman"/>
                <a:cs typeface="Times New Roman"/>
              </a:rPr>
              <a:t>An ensemble of decision trees that reduces overfitting by averaging the predictions of many trees. </a:t>
            </a:r>
          </a:p>
          <a:p>
            <a:pPr marL="274320" lvl="1" indent="0" algn="just">
              <a:buNone/>
            </a:pPr>
            <a:r>
              <a:rPr lang="en-US" sz="2800" dirty="0">
                <a:latin typeface="Times New Roman"/>
                <a:cs typeface="Times New Roman"/>
              </a:rPr>
              <a:t>It is more robust and can handle missing data and feature importance.</a:t>
            </a:r>
          </a:p>
          <a:p>
            <a:pPr marL="45720" indent="0" algn="just">
              <a:buNone/>
            </a:pPr>
            <a:endParaRPr lang="en-US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DFDED6-1F78-F163-D907-6F31BB342D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01C02-D7AC-90FB-120D-F774D2998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274" y="244258"/>
            <a:ext cx="9875520" cy="1356360"/>
          </a:xfrm>
        </p:spPr>
        <p:txBody>
          <a:bodyPr/>
          <a:lstStyle/>
          <a:p>
            <a:r>
              <a:rPr lang="en-US" b="1">
                <a:latin typeface="Times New Roman"/>
                <a:cs typeface="Times New Roman"/>
              </a:rPr>
              <a:t>Spark ML Algorithms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0EC11-469E-17F4-E85D-6B813C702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713" y="1420661"/>
            <a:ext cx="10760131" cy="487366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b="1" i="1">
                <a:latin typeface="Times New Roman"/>
                <a:cs typeface="Times New Roman"/>
              </a:rPr>
              <a:t>Decision Tree</a:t>
            </a:r>
          </a:p>
          <a:p>
            <a:pPr marL="274320" lvl="1" indent="0">
              <a:spcAft>
                <a:spcPts val="0"/>
              </a:spcAft>
              <a:buNone/>
            </a:pPr>
            <a:endParaRPr lang="en-US" sz="1000">
              <a:latin typeface="Times New Roman"/>
              <a:cs typeface="Times New Roman"/>
            </a:endParaRPr>
          </a:p>
          <a:p>
            <a:pPr marL="274320" lvl="1" indent="0">
              <a:spcAft>
                <a:spcPts val="0"/>
              </a:spcAft>
              <a:buNone/>
            </a:pPr>
            <a:r>
              <a:rPr lang="en-US" sz="2800" u="sng">
                <a:latin typeface="Times New Roman"/>
                <a:cs typeface="Times New Roman"/>
              </a:rPr>
              <a:t>Rationale</a:t>
            </a:r>
            <a:r>
              <a:rPr lang="en-US" sz="2800">
                <a:latin typeface="Times New Roman"/>
                <a:cs typeface="Times New Roman"/>
              </a:rPr>
              <a:t>:</a:t>
            </a:r>
            <a:endParaRPr lang="en-US">
              <a:latin typeface="Times New Roman"/>
              <a:cs typeface="Times New Roman"/>
            </a:endParaRPr>
          </a:p>
          <a:p>
            <a:pPr marL="274320" lvl="1" indent="0">
              <a:buNone/>
            </a:pPr>
            <a:r>
              <a:rPr lang="en-US" sz="2800">
                <a:latin typeface="Times New Roman"/>
                <a:cs typeface="Times New Roman"/>
              </a:rPr>
              <a:t>It captures non-linear relationships and interactions between features by splitting the data recursively. It is easy to visualize and interpret and can handle both numerical and categorical data as well.</a:t>
            </a:r>
          </a:p>
          <a:p>
            <a:r>
              <a:rPr lang="en-US" sz="2800" b="1" i="1">
                <a:latin typeface="Times New Roman"/>
                <a:cs typeface="Times New Roman"/>
              </a:rPr>
              <a:t>Gradient Boosting Tree</a:t>
            </a:r>
            <a:endParaRPr lang="en-US">
              <a:latin typeface="Times New Roman"/>
              <a:cs typeface="Times New Roman"/>
            </a:endParaRPr>
          </a:p>
          <a:p>
            <a:pPr marL="274320" lvl="1" indent="0">
              <a:buNone/>
            </a:pPr>
            <a:r>
              <a:rPr lang="en-US" sz="2800" u="sng">
                <a:latin typeface="Times New Roman"/>
                <a:cs typeface="Times New Roman"/>
              </a:rPr>
              <a:t>Rationale</a:t>
            </a:r>
            <a:r>
              <a:rPr lang="en-US" sz="2800">
                <a:latin typeface="Times New Roman"/>
                <a:cs typeface="Times New Roman"/>
              </a:rPr>
              <a:t>:</a:t>
            </a:r>
            <a:endParaRPr lang="en-US" sz="28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74320" lvl="1" indent="0">
              <a:buNone/>
            </a:pPr>
            <a:r>
              <a:rPr lang="en-US" sz="2800">
                <a:latin typeface="Times New Roman"/>
                <a:cs typeface="Times New Roman"/>
              </a:rPr>
              <a:t>Build trees sequentially, each one trying to correct the errors of the previous one.</a:t>
            </a:r>
            <a:endParaRPr lang="en-US">
              <a:latin typeface="Times New Roman"/>
              <a:cs typeface="Times New Roman"/>
            </a:endParaRPr>
          </a:p>
          <a:p>
            <a:pPr marL="274320" lvl="1" indent="0">
              <a:buNone/>
            </a:pPr>
            <a:r>
              <a:rPr lang="en-US" sz="2800">
                <a:latin typeface="Times New Roman"/>
                <a:cs typeface="Times New Roman"/>
              </a:rPr>
              <a:t>Typically gives the best performance for structured/tabular data like the Redfin Housing Market.</a:t>
            </a:r>
          </a:p>
          <a:p>
            <a:pPr marL="45720" indent="0">
              <a:buNone/>
            </a:pPr>
            <a:endParaRPr 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495813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384" y="484340"/>
            <a:ext cx="9875520" cy="13563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17406D"/>
                </a:solidFill>
                <a:latin typeface="Times New Roman"/>
                <a:cs typeface="Times New Roman"/>
              </a:rPr>
              <a:t>Model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767" y="1942578"/>
            <a:ext cx="9872871" cy="4038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</a:p>
          <a:p>
            <a:pPr marL="45720" indent="0">
              <a:buNone/>
            </a:pPr>
            <a:endParaRPr lang="en-US" sz="2800">
              <a:latin typeface="Times New Roman"/>
              <a:cs typeface="Times New Roman"/>
            </a:endParaRPr>
          </a:p>
          <a:p>
            <a:r>
              <a:rPr lang="en-US" sz="2800">
                <a:latin typeface="Times New Roman"/>
                <a:cs typeface="Times New Roman"/>
              </a:rPr>
              <a:t>Training, Testing methods</a:t>
            </a:r>
          </a:p>
          <a:p>
            <a:pPr marL="45720" indent="0">
              <a:buNone/>
            </a:pPr>
            <a:endParaRPr lang="en-US" sz="2800">
              <a:latin typeface="Times New Roman"/>
              <a:cs typeface="Times New Roman"/>
            </a:endParaRPr>
          </a:p>
          <a:p>
            <a:r>
              <a:rPr lang="en-US" sz="2800">
                <a:latin typeface="Times New Roman"/>
                <a:cs typeface="Times New Roman"/>
              </a:rPr>
              <a:t>Use of Cross-Validator, </a:t>
            </a:r>
            <a:r>
              <a:rPr lang="en-US" sz="2800" err="1">
                <a:latin typeface="Times New Roman"/>
                <a:cs typeface="Times New Roman"/>
              </a:rPr>
              <a:t>TrainValidationSplit</a:t>
            </a:r>
            <a:r>
              <a:rPr lang="en-US" sz="2800">
                <a:latin typeface="Times New Roman"/>
                <a:cs typeface="Times New Roman"/>
              </a:rPr>
              <a:t>, Feature Importance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8D8554-5C8D-A903-3E6D-F8683DC375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0F7A-4AA7-A08E-E195-C7F305AB4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22" y="849682"/>
            <a:ext cx="10950670" cy="64602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900">
                <a:latin typeface="Times New Roman"/>
                <a:cs typeface="Times New Roman"/>
              </a:rPr>
              <a:t>Feature Importance of Linear Regression</a:t>
            </a:r>
            <a:endParaRPr lang="en-US" sz="49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249B6-FFDB-A4EE-6417-74FB64B1C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816" y="1700784"/>
            <a:ext cx="10202055" cy="43952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" indent="0">
              <a:buNone/>
            </a:pPr>
            <a:endParaRPr lang="en-US"/>
          </a:p>
          <a:p>
            <a:endParaRPr lang="en-US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72DE272-208B-E578-7475-2C93A77A8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046" y="1447038"/>
            <a:ext cx="8292128" cy="451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6316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644" y="536532"/>
            <a:ext cx="10616643" cy="135636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Results and Metrics &amp;Computation Time Using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816" y="1700784"/>
            <a:ext cx="10202055" cy="43952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" indent="0">
              <a:buNone/>
            </a:pPr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6" name="Picture 5" descr="A black and white screen with white text&#10;&#10;AI-generated content may be incorrect.">
            <a:extLst>
              <a:ext uri="{FF2B5EF4-FFF2-40B4-BE49-F238E27FC236}">
                <a16:creationId xmlns:a16="http://schemas.microsoft.com/office/drawing/2014/main" id="{790B0D7F-01BD-2FDB-AF48-EFDFC45DC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94" y="2112861"/>
            <a:ext cx="11041813" cy="300608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656C8B-DF47-751E-CFE5-D6079D0B7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0E73E-5724-57E9-11CD-61A8EF957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22" y="588723"/>
            <a:ext cx="11368204" cy="1356360"/>
          </a:xfrm>
        </p:spPr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Feature Importance of Random Forest Regression</a:t>
            </a:r>
            <a:endParaRPr lang="en-US" dirty="0">
              <a:solidFill>
                <a:srgbClr val="17406D"/>
              </a:solidFill>
              <a:latin typeface="Times New Roman"/>
              <a:cs typeface="Times New Roman"/>
            </a:endParaRP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B8749-BD4E-F934-3F38-B52D639A3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endParaRPr lang="en-US"/>
          </a:p>
        </p:txBody>
      </p:sp>
      <p:pic>
        <p:nvPicPr>
          <p:cNvPr id="4" name="Picture 3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C8AABADA-C037-871A-49E4-3D5511F39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828" y="1943936"/>
            <a:ext cx="549592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4219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1D931-1D32-4921-20F0-9C7D61A60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65" y="609600"/>
            <a:ext cx="10323755" cy="1356360"/>
          </a:xfrm>
        </p:spPr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Result and Matrix &amp; Computation Time using Random Forest Regression</a:t>
            </a:r>
          </a:p>
        </p:txBody>
      </p:sp>
      <p:pic>
        <p:nvPicPr>
          <p:cNvPr id="4" name="Content Placeholder 3" descr="A screenshot of a black and white screen&#10;&#10;AI-generated content may be incorrect.">
            <a:extLst>
              <a:ext uri="{FF2B5EF4-FFF2-40B4-BE49-F238E27FC236}">
                <a16:creationId xmlns:a16="http://schemas.microsoft.com/office/drawing/2014/main" id="{FA77C531-62EF-EEB1-8409-583AF33AA6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8882" y="2346725"/>
            <a:ext cx="9872871" cy="2496244"/>
          </a:xfrm>
        </p:spPr>
      </p:pic>
    </p:spTree>
    <p:extLst>
      <p:ext uri="{BB962C8B-B14F-4D97-AF65-F5344CB8AC3E}">
        <p14:creationId xmlns:p14="http://schemas.microsoft.com/office/powerpoint/2010/main" val="276553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28F87-1F9F-2A07-7BE4-294AE8062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59079"/>
            <a:ext cx="9875520" cy="1356360"/>
          </a:xfrm>
        </p:spPr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Feature Importance of Decision Trees</a:t>
            </a:r>
            <a:endParaRPr lang="en-US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pic>
        <p:nvPicPr>
          <p:cNvPr id="6" name="Content Placeholder 5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FD9FF35F-B04C-98F8-BD14-66B3C1418E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3717" y="2057400"/>
            <a:ext cx="5751437" cy="4038600"/>
          </a:xfrm>
        </p:spPr>
      </p:pic>
    </p:spTree>
    <p:extLst>
      <p:ext uri="{BB962C8B-B14F-4D97-AF65-F5344CB8AC3E}">
        <p14:creationId xmlns:p14="http://schemas.microsoft.com/office/powerpoint/2010/main" val="307994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2D7E82-E6B0-0B08-A47D-36DAF73EF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3467B-3698-CE23-82D6-E10D052EF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852" y="464436"/>
            <a:ext cx="11319544" cy="1375121"/>
          </a:xfrm>
        </p:spPr>
        <p:txBody>
          <a:bodyPr vert="horz" lIns="91440" tIns="45720" rIns="91440" bIns="45720" rtlCol="0" anchor="ctr">
            <a:noAutofit/>
          </a:bodyPr>
          <a:lstStyle/>
          <a:p>
            <a:endParaRPr lang="en-US" dirty="0">
              <a:solidFill>
                <a:srgbClr val="17406D"/>
              </a:solidFill>
              <a:latin typeface="Times New Roman"/>
              <a:cs typeface="Times New Roman"/>
            </a:endParaRPr>
          </a:p>
          <a:p>
            <a:r>
              <a:rPr lang="en-US" dirty="0">
                <a:solidFill>
                  <a:srgbClr val="17406D"/>
                </a:solidFill>
                <a:latin typeface="Corbel"/>
                <a:cs typeface="Times New Roman"/>
              </a:rPr>
              <a:t>Result Matrix &amp; Computation Time Using 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45684-52A8-D4E7-23A3-C43241A12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816" y="1700784"/>
            <a:ext cx="10202055" cy="43952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" indent="0">
              <a:buNone/>
            </a:pPr>
            <a:endParaRPr lang="en-US"/>
          </a:p>
          <a:p>
            <a:endParaRPr lang="en-US"/>
          </a:p>
        </p:txBody>
      </p:sp>
      <p:pic>
        <p:nvPicPr>
          <p:cNvPr id="6" name="Picture 5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3C257D6A-80CA-FD09-1A53-0F961257B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31" y="2422992"/>
            <a:ext cx="1080135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7947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017B2-D541-A483-2FBB-31BDD5194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21EC4-CD4B-4824-1141-AE864E708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699" y="442585"/>
            <a:ext cx="9875520" cy="1356360"/>
          </a:xfrm>
        </p:spPr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Results and Metrics Using Decision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FE6A5-06DD-F313-00F6-EA60F78B6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endParaRPr lang="en-US"/>
          </a:p>
        </p:txBody>
      </p:sp>
      <p:pic>
        <p:nvPicPr>
          <p:cNvPr id="4" name="Picture 3" descr="A screen shot of a computer error&#10;&#10;AI-generated content may be incorrect.">
            <a:extLst>
              <a:ext uri="{FF2B5EF4-FFF2-40B4-BE49-F238E27FC236}">
                <a16:creationId xmlns:a16="http://schemas.microsoft.com/office/drawing/2014/main" id="{1CA395A3-D9CA-674D-C864-2CA04280D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548" y="2062489"/>
            <a:ext cx="987742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788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086532B-5A3E-44A5-A0C2-22A0DB316C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064" y="609600"/>
            <a:ext cx="6993914" cy="1356360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chemeClr val="tx1"/>
                </a:solidFill>
                <a:latin typeface="Times New Roman"/>
                <a:cs typeface="Times New Roman"/>
              </a:rPr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C3BF5C-4EB0-740D-726C-A5D5673BD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064" y="2057400"/>
            <a:ext cx="6993914" cy="4038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" indent="0">
              <a:buNone/>
            </a:pPr>
            <a:r>
              <a:rPr lang="en-US" sz="2800" dirty="0">
                <a:latin typeface="Times New Roman"/>
                <a:cs typeface="Times New Roman"/>
              </a:rPr>
              <a:t>The housing market plays a critical role in shaping major financial decisions. To better understand its trends, we analyze a 8.5</a:t>
            </a:r>
            <a:r>
              <a:rPr lang="en-US" sz="2800" dirty="0">
                <a:solidFill>
                  <a:srgbClr val="C00000"/>
                </a:solidFill>
                <a:latin typeface="Times New Roman"/>
                <a:cs typeface="Times New Roman"/>
              </a:rPr>
              <a:t>GB</a:t>
            </a:r>
            <a:r>
              <a:rPr lang="en-US" sz="2800" dirty="0">
                <a:latin typeface="Times New Roman"/>
                <a:cs typeface="Times New Roman"/>
              </a:rPr>
              <a:t> dataset alongside real-time data from Redfin. Using Spark ML and scalable pipelines, we forecast price trends through regression, classify buyer behavior, and generate insights to support buyers, investors, and policymakers.</a:t>
            </a:r>
            <a:endParaRPr lang="en-US" dirty="0"/>
          </a:p>
        </p:txBody>
      </p:sp>
      <p:pic>
        <p:nvPicPr>
          <p:cNvPr id="6" name="Picture 5" descr="Calculator, pen, compass, money and a paper with graphs printed on it">
            <a:extLst>
              <a:ext uri="{FF2B5EF4-FFF2-40B4-BE49-F238E27FC236}">
                <a16:creationId xmlns:a16="http://schemas.microsoft.com/office/drawing/2014/main" id="{1A0471A3-5D7B-8E79-5F23-8EB20D794F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065" r="23357" b="3"/>
          <a:stretch/>
        </p:blipFill>
        <p:spPr>
          <a:xfrm>
            <a:off x="8185610" y="1522900"/>
            <a:ext cx="3135414" cy="3810218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039280-AAE4-5E30-ADE0-B31A24A8D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A00ECC4-B7DA-80ED-3631-A20B58BCC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A530A4-CE53-ED46-9F20-5903BD01D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115" y="359080"/>
            <a:ext cx="11115978" cy="1356360"/>
          </a:xfrm>
        </p:spPr>
        <p:txBody>
          <a:bodyPr>
            <a:normAutofit/>
          </a:bodyPr>
          <a:lstStyle/>
          <a:p>
            <a:r>
              <a:rPr lang="en-US">
                <a:latin typeface="Times New Roman"/>
                <a:cs typeface="Times New Roman"/>
              </a:rPr>
              <a:t>Feature Importance of Gradient 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36145-5224-9EBB-5693-4C8683D3D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6703" y="2057400"/>
            <a:ext cx="5364444" cy="4038600"/>
          </a:xfrm>
        </p:spPr>
        <p:txBody>
          <a:bodyPr vert="horz" lIns="91440" tIns="45720" rIns="91440" bIns="45720" rtlCol="0">
            <a:normAutofit/>
          </a:bodyPr>
          <a:lstStyle/>
          <a:p>
            <a:pPr marL="45720" indent="0">
              <a:buNone/>
            </a:pPr>
            <a:endParaRPr lang="en-US"/>
          </a:p>
          <a:p>
            <a:endParaRPr lang="en-US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9C3C142-553D-43A3-3C25-BBAC602644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3803" r="43270" b="-235"/>
          <a:stretch/>
        </p:blipFill>
        <p:spPr>
          <a:xfrm>
            <a:off x="450415" y="1612009"/>
            <a:ext cx="7592833" cy="476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3708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327F88-48C0-B63C-4506-6E91BF63B8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872DA-3A98-4DD1-76D9-B52269D0D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493" y="839244"/>
            <a:ext cx="11420396" cy="59383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Results Metrics &amp; Computation Times using Gradient Boosting</a:t>
            </a:r>
            <a:endParaRPr lang="en-US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90E84-5D14-65B7-7F7C-5772F301C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816" y="1700784"/>
            <a:ext cx="10202055" cy="43952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" indent="0">
              <a:buNone/>
            </a:pPr>
            <a:endParaRPr lang="en-US"/>
          </a:p>
          <a:p>
            <a:endParaRPr lang="en-US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7A28F60-5EA4-BC23-3813-A0CC60C4FE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965" r="23166" b="995"/>
          <a:stretch/>
        </p:blipFill>
        <p:spPr>
          <a:xfrm>
            <a:off x="490602" y="2708902"/>
            <a:ext cx="11036560" cy="193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287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648DAB-0C59-674E-B372-045E60ABF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51E4E-48F5-09E8-DBEB-BA8EFECB8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088" y="407894"/>
            <a:ext cx="9875520" cy="706419"/>
          </a:xfrm>
        </p:spPr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Comparing Models Base Models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897805A-71F3-1856-3FAC-EF4E4B48EF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4364360"/>
              </p:ext>
            </p:extLst>
          </p:nvPr>
        </p:nvGraphicFramePr>
        <p:xfrm>
          <a:off x="392205" y="1232647"/>
          <a:ext cx="10965776" cy="5086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1444">
                  <a:extLst>
                    <a:ext uri="{9D8B030D-6E8A-4147-A177-3AD203B41FA5}">
                      <a16:colId xmlns:a16="http://schemas.microsoft.com/office/drawing/2014/main" val="277390651"/>
                    </a:ext>
                  </a:extLst>
                </a:gridCol>
                <a:gridCol w="2741444">
                  <a:extLst>
                    <a:ext uri="{9D8B030D-6E8A-4147-A177-3AD203B41FA5}">
                      <a16:colId xmlns:a16="http://schemas.microsoft.com/office/drawing/2014/main" val="1968942348"/>
                    </a:ext>
                  </a:extLst>
                </a:gridCol>
                <a:gridCol w="2741444">
                  <a:extLst>
                    <a:ext uri="{9D8B030D-6E8A-4147-A177-3AD203B41FA5}">
                      <a16:colId xmlns:a16="http://schemas.microsoft.com/office/drawing/2014/main" val="686578468"/>
                    </a:ext>
                  </a:extLst>
                </a:gridCol>
                <a:gridCol w="2741444">
                  <a:extLst>
                    <a:ext uri="{9D8B030D-6E8A-4147-A177-3AD203B41FA5}">
                      <a16:colId xmlns:a16="http://schemas.microsoft.com/office/drawing/2014/main" val="3696539358"/>
                    </a:ext>
                  </a:extLst>
                </a:gridCol>
              </a:tblGrid>
              <a:tr h="507602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/>
                        </a:rPr>
                        <a:t>Model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/>
                        </a:rPr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Time</a:t>
                      </a:r>
                      <a:endParaRPr lang="en-US" sz="2800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419683"/>
                  </a:ext>
                </a:extLst>
              </a:tr>
              <a:tr h="1353606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/>
                        </a:rPr>
                        <a:t>Linear </a:t>
                      </a:r>
                      <a:r>
                        <a:rPr lang="en-US" sz="2800">
                          <a:latin typeface="Times New Roman"/>
                        </a:rPr>
                        <a:t>Regression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/>
                        </a:rPr>
                        <a:t>3.9921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/>
                        </a:rPr>
                        <a:t>-0.0465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/>
                        </a:rPr>
                        <a:t>10.0165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105904"/>
                  </a:ext>
                </a:extLst>
              </a:tr>
              <a:tr h="1353606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/>
                        </a:rPr>
                        <a:t>Random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/>
                        </a:rPr>
                        <a:t>4.1167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/>
                        </a:rPr>
                        <a:t>0.0076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/>
                        </a:rPr>
                        <a:t>45.7400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46361"/>
                  </a:ext>
                </a:extLst>
              </a:tr>
              <a:tr h="930603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/>
                        </a:rPr>
                        <a:t>Decision Tree 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/>
                        </a:rPr>
                        <a:t>244687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/>
                        </a:rPr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/>
                        </a:rPr>
                        <a:t>18.24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963957"/>
                  </a:ext>
                </a:extLst>
              </a:tr>
              <a:tr h="930603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/>
                        </a:rPr>
                        <a:t>GBT Regression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/>
                        </a:rPr>
                        <a:t>4.166222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/>
                        </a:rPr>
                        <a:t>0.0618717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/>
                        </a:rPr>
                        <a:t>0.0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884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4571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6784C-DA1F-470B-D3F3-24648AA10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088" y="407894"/>
            <a:ext cx="9875520" cy="706419"/>
          </a:xfrm>
        </p:spPr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Comparing Models Regression TVS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19BFEA4-D8B5-430F-6483-756E4C7D36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5974332"/>
              </p:ext>
            </p:extLst>
          </p:nvPr>
        </p:nvGraphicFramePr>
        <p:xfrm>
          <a:off x="392205" y="1232647"/>
          <a:ext cx="10965776" cy="5115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1444">
                  <a:extLst>
                    <a:ext uri="{9D8B030D-6E8A-4147-A177-3AD203B41FA5}">
                      <a16:colId xmlns:a16="http://schemas.microsoft.com/office/drawing/2014/main" val="277390651"/>
                    </a:ext>
                  </a:extLst>
                </a:gridCol>
                <a:gridCol w="2741444">
                  <a:extLst>
                    <a:ext uri="{9D8B030D-6E8A-4147-A177-3AD203B41FA5}">
                      <a16:colId xmlns:a16="http://schemas.microsoft.com/office/drawing/2014/main" val="1968942348"/>
                    </a:ext>
                  </a:extLst>
                </a:gridCol>
                <a:gridCol w="2741444">
                  <a:extLst>
                    <a:ext uri="{9D8B030D-6E8A-4147-A177-3AD203B41FA5}">
                      <a16:colId xmlns:a16="http://schemas.microsoft.com/office/drawing/2014/main" val="686578468"/>
                    </a:ext>
                  </a:extLst>
                </a:gridCol>
                <a:gridCol w="2741444">
                  <a:extLst>
                    <a:ext uri="{9D8B030D-6E8A-4147-A177-3AD203B41FA5}">
                      <a16:colId xmlns:a16="http://schemas.microsoft.com/office/drawing/2014/main" val="3696539358"/>
                    </a:ext>
                  </a:extLst>
                </a:gridCol>
              </a:tblGrid>
              <a:tr h="507602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/>
                        </a:rPr>
                        <a:t>Model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/>
                        </a:rPr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Time</a:t>
                      </a:r>
                      <a:endParaRPr lang="en-US" sz="2800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419683"/>
                  </a:ext>
                </a:extLst>
              </a:tr>
              <a:tr h="1353606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/>
                        </a:rPr>
                        <a:t>Linear Regression - TVS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/>
                        </a:rPr>
                        <a:t>3.4893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/>
                        </a:rPr>
                        <a:t>-0.0241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/>
                        </a:rPr>
                        <a:t>10.9060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105904"/>
                  </a:ext>
                </a:extLst>
              </a:tr>
              <a:tr h="1353606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/>
                        </a:rPr>
                        <a:t>Random Regression- TVS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/>
                        </a:rPr>
                        <a:t>4.1233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/>
                        </a:rPr>
                        <a:t>0.0045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/>
                        </a:rPr>
                        <a:t>47.1271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46361"/>
                  </a:ext>
                </a:extLst>
              </a:tr>
              <a:tr h="930603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/>
                        </a:rPr>
                        <a:t>Decision Tree - TVS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/>
                        </a:rPr>
                        <a:t>244997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/>
                        </a:rPr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/>
                        </a:rPr>
                        <a:t>21.15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963957"/>
                  </a:ext>
                </a:extLst>
              </a:tr>
              <a:tr h="930603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/>
                        </a:rPr>
                        <a:t>GBT Regression - TVS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/>
                        </a:rPr>
                        <a:t>4.124247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/>
                        </a:rPr>
                        <a:t>0.0878978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/>
                        </a:rPr>
                        <a:t>66.1701042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884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3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E4DE19-58F8-6346-5E82-C1EFB79EF6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02ABD-9379-1C1F-B749-8421B64CD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088" y="407894"/>
            <a:ext cx="9875520" cy="706419"/>
          </a:xfrm>
        </p:spPr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Comparing Models Regression CV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04A0B83-1D88-27D6-2B45-9761D856EE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547553"/>
              </p:ext>
            </p:extLst>
          </p:nvPr>
        </p:nvGraphicFramePr>
        <p:xfrm>
          <a:off x="392205" y="1232647"/>
          <a:ext cx="10965776" cy="5115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1444">
                  <a:extLst>
                    <a:ext uri="{9D8B030D-6E8A-4147-A177-3AD203B41FA5}">
                      <a16:colId xmlns:a16="http://schemas.microsoft.com/office/drawing/2014/main" val="277390651"/>
                    </a:ext>
                  </a:extLst>
                </a:gridCol>
                <a:gridCol w="2741444">
                  <a:extLst>
                    <a:ext uri="{9D8B030D-6E8A-4147-A177-3AD203B41FA5}">
                      <a16:colId xmlns:a16="http://schemas.microsoft.com/office/drawing/2014/main" val="1968942348"/>
                    </a:ext>
                  </a:extLst>
                </a:gridCol>
                <a:gridCol w="2741444">
                  <a:extLst>
                    <a:ext uri="{9D8B030D-6E8A-4147-A177-3AD203B41FA5}">
                      <a16:colId xmlns:a16="http://schemas.microsoft.com/office/drawing/2014/main" val="686578468"/>
                    </a:ext>
                  </a:extLst>
                </a:gridCol>
                <a:gridCol w="2741444">
                  <a:extLst>
                    <a:ext uri="{9D8B030D-6E8A-4147-A177-3AD203B41FA5}">
                      <a16:colId xmlns:a16="http://schemas.microsoft.com/office/drawing/2014/main" val="3696539358"/>
                    </a:ext>
                  </a:extLst>
                </a:gridCol>
              </a:tblGrid>
              <a:tr h="507602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/>
                        </a:rPr>
                        <a:t>Model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/>
                        </a:rPr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Time</a:t>
                      </a:r>
                      <a:endParaRPr lang="en-US" sz="2800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419683"/>
                  </a:ext>
                </a:extLst>
              </a:tr>
              <a:tr h="1353606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/>
                        </a:rPr>
                        <a:t>Linear Regression - 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/>
                        </a:rPr>
                        <a:t>3.5250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/>
                        </a:rPr>
                        <a:t>-0.0451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/>
                        </a:rPr>
                        <a:t>41.8927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105904"/>
                  </a:ext>
                </a:extLst>
              </a:tr>
              <a:tr h="1353606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/>
                        </a:rPr>
                        <a:t>Random Regression- 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/>
                        </a:rPr>
                        <a:t>4.1233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/>
                        </a:rPr>
                        <a:t>0.0045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/>
                        </a:rPr>
                        <a:t>68.1877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46361"/>
                  </a:ext>
                </a:extLst>
              </a:tr>
              <a:tr h="930603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/>
                        </a:rPr>
                        <a:t>Decision Tree - 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/>
                        </a:rPr>
                        <a:t>244687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/>
                        </a:rPr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/>
                        </a:rPr>
                        <a:t>37.46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963957"/>
                  </a:ext>
                </a:extLst>
              </a:tr>
              <a:tr h="930603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/>
                        </a:rPr>
                        <a:t>GBT Regression - 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/>
                        </a:rPr>
                        <a:t>4.12424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/>
                        </a:rPr>
                        <a:t>0.0878978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/>
                        </a:rPr>
                        <a:t>148.1108833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884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5728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288" y="317326"/>
            <a:ext cx="9875520" cy="982288"/>
          </a:xfrm>
        </p:spPr>
        <p:txBody>
          <a:bodyPr>
            <a:normAutofit/>
          </a:bodyPr>
          <a:lstStyle/>
          <a:p>
            <a:r>
              <a:rPr lang="en-US">
                <a:latin typeface="44"/>
                <a:cs typeface="Times New Roman"/>
              </a:rPr>
              <a:t>Summary of findings</a:t>
            </a:r>
            <a:endParaRPr lang="en-US">
              <a:latin typeface="4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905" y="1543833"/>
            <a:ext cx="10509610" cy="563187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02920" indent="-457200"/>
            <a:endParaRPr lang="en-US" sz="2800">
              <a:latin typeface="Times New Roman"/>
              <a:cs typeface="Times New Roman"/>
            </a:endParaRPr>
          </a:p>
          <a:p>
            <a:pPr marL="502920" indent="-457200"/>
            <a:r>
              <a:rPr lang="en-US" sz="2800">
                <a:latin typeface="Times New Roman"/>
                <a:cs typeface="Times New Roman"/>
              </a:rPr>
              <a:t>The results from Linear Regression shows a poor fit, as R2 is negative. With the </a:t>
            </a:r>
            <a:r>
              <a:rPr lang="en-US" sz="2800" err="1">
                <a:latin typeface="Times New Roman"/>
                <a:cs typeface="Times New Roman"/>
              </a:rPr>
              <a:t>TrainValidationSplit</a:t>
            </a:r>
            <a:r>
              <a:rPr lang="en-US" sz="2800">
                <a:latin typeface="Times New Roman"/>
                <a:cs typeface="Times New Roman"/>
              </a:rPr>
              <a:t>, there was a slight improvement but still poor fit. CrossValidating shows heavier tuning but still underperforms.</a:t>
            </a:r>
            <a:endParaRPr lang="en-US">
              <a:latin typeface="Corbel" panose="020B0503020204020204"/>
              <a:cs typeface="Times New Roman"/>
            </a:endParaRPr>
          </a:p>
          <a:p>
            <a:pPr marL="502920" indent="-457200"/>
            <a:endParaRPr lang="en-US" sz="2800">
              <a:latin typeface="Times New Roman"/>
              <a:cs typeface="Times New Roman"/>
            </a:endParaRPr>
          </a:p>
          <a:p>
            <a:pPr marL="502920" indent="-457200"/>
            <a:r>
              <a:rPr lang="en-US" sz="2800">
                <a:latin typeface="Times New Roman"/>
                <a:cs typeface="Times New Roman"/>
              </a:rPr>
              <a:t>The results from Random Forest has a slightly better R2 than Linear </a:t>
            </a:r>
            <a:r>
              <a:rPr lang="en-US" sz="2800" err="1">
                <a:latin typeface="Times New Roman"/>
                <a:cs typeface="Times New Roman"/>
              </a:rPr>
              <a:t>Regression.TrainValidationSplit</a:t>
            </a:r>
            <a:r>
              <a:rPr lang="en-US" sz="2800">
                <a:latin typeface="Times New Roman"/>
                <a:cs typeface="Times New Roman"/>
              </a:rPr>
              <a:t> gives a lower R2 than the base.</a:t>
            </a:r>
            <a:endParaRPr lang="en-US" sz="1600">
              <a:latin typeface="Times New Roman"/>
              <a:cs typeface="Times New Roman"/>
            </a:endParaRPr>
          </a:p>
          <a:p>
            <a:pPr marL="45720" indent="0">
              <a:buNone/>
            </a:pPr>
            <a:r>
              <a:rPr lang="en-US" sz="2800">
                <a:latin typeface="Times New Roman"/>
                <a:cs typeface="Times New Roman"/>
              </a:rPr>
              <a:t>     With </a:t>
            </a:r>
            <a:r>
              <a:rPr lang="en-US" sz="2800" err="1">
                <a:latin typeface="Times New Roman"/>
                <a:cs typeface="Times New Roman"/>
              </a:rPr>
              <a:t>CrossValidation</a:t>
            </a:r>
            <a:r>
              <a:rPr lang="en-US" sz="2800">
                <a:latin typeface="Times New Roman"/>
                <a:cs typeface="Times New Roman"/>
              </a:rPr>
              <a:t>, there is no gain from tuning.</a:t>
            </a:r>
            <a:endParaRPr lang="en-US"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CD2AE-31E3-3833-EF60-43D5FD145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863" y="2066509"/>
            <a:ext cx="9872871" cy="4038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02920" indent="-457200">
              <a:buFont typeface="Arial" pitchFamily="34" charset="0"/>
              <a:buChar char="•"/>
            </a:pPr>
            <a:r>
              <a:rPr lang="en-US" sz="2800">
                <a:latin typeface="Times New Roman"/>
                <a:cs typeface="Times New Roman"/>
              </a:rPr>
              <a:t>The results from Decision Tree has a high R2 but massive RMSE (unit scale). Decision Tree </a:t>
            </a:r>
            <a:r>
              <a:rPr lang="en-US" sz="2800" err="1">
                <a:latin typeface="Times New Roman"/>
                <a:cs typeface="Times New Roman"/>
              </a:rPr>
              <a:t>TrainValidationSplit</a:t>
            </a:r>
            <a:r>
              <a:rPr lang="en-US" sz="2800">
                <a:latin typeface="Times New Roman"/>
                <a:cs typeface="Times New Roman"/>
              </a:rPr>
              <a:t> gives a similar performance. CrossValidating shows consistency with others.</a:t>
            </a:r>
            <a:endParaRPr lang="en-US" sz="28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502920" indent="-457200">
              <a:buFont typeface="Arial" pitchFamily="34" charset="0"/>
              <a:buChar char="•"/>
            </a:pPr>
            <a:endParaRPr lang="en-US" sz="2800">
              <a:latin typeface="Times New Roman"/>
              <a:cs typeface="Times New Roman"/>
            </a:endParaRPr>
          </a:p>
          <a:p>
            <a:pPr marL="502920" indent="-457200">
              <a:buFont typeface="Arial" pitchFamily="34" charset="0"/>
              <a:buChar char="•"/>
            </a:pPr>
            <a:r>
              <a:rPr lang="en-US" sz="2800">
                <a:latin typeface="Times New Roman"/>
                <a:cs typeface="Times New Roman"/>
              </a:rPr>
              <a:t>The results from Gradient Boosted Tree shows a reasonable R2 with fast training. Gradient Boost </a:t>
            </a:r>
            <a:r>
              <a:rPr lang="en-US" sz="2800" err="1">
                <a:latin typeface="Times New Roman"/>
                <a:cs typeface="Times New Roman"/>
              </a:rPr>
              <a:t>TrainValidationSplit</a:t>
            </a:r>
            <a:r>
              <a:rPr lang="en-US" sz="2800">
                <a:latin typeface="Times New Roman"/>
                <a:cs typeface="Times New Roman"/>
              </a:rPr>
              <a:t> has the best R2 among other GBTs. CrossValidating shows same score but much longer training.</a:t>
            </a:r>
            <a:endParaRPr lang="en-US" sz="28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sz="1600">
              <a:solidFill>
                <a:srgbClr val="17406D"/>
              </a:solidFill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endParaRPr lang="en-US">
              <a:solidFill>
                <a:srgbClr val="17406D"/>
              </a:solidFill>
              <a:latin typeface="Corbel" panose="020B0503020204020204"/>
              <a:cs typeface="Times New Roman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6E576A7-E3B8-5027-0BAF-C10429A3C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096" y="317326"/>
            <a:ext cx="9875520" cy="982288"/>
          </a:xfrm>
        </p:spPr>
        <p:txBody>
          <a:bodyPr>
            <a:normAutofit/>
          </a:bodyPr>
          <a:lstStyle/>
          <a:p>
            <a:r>
              <a:rPr lang="en-US">
                <a:latin typeface="44"/>
                <a:cs typeface="Times New Roman"/>
              </a:rPr>
              <a:t>Summary of findings</a:t>
            </a:r>
            <a:endParaRPr lang="en-US">
              <a:latin typeface="44"/>
            </a:endParaRPr>
          </a:p>
        </p:txBody>
      </p:sp>
    </p:spTree>
    <p:extLst>
      <p:ext uri="{BB962C8B-B14F-4D97-AF65-F5344CB8AC3E}">
        <p14:creationId xmlns:p14="http://schemas.microsoft.com/office/powerpoint/2010/main" val="4050991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88BA3F-847E-8E46-A7A4-B9EC49438A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8EA0C-C628-53EC-9AFA-193140126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699" y="265134"/>
            <a:ext cx="9875520" cy="1356360"/>
          </a:xfrm>
        </p:spPr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0AFA4-767E-7C66-9B3F-38439B877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699" y="2057400"/>
            <a:ext cx="10509610" cy="403860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" indent="0" algn="just">
              <a:buNone/>
            </a:pPr>
            <a:r>
              <a:rPr lang="en-US" sz="2800">
                <a:solidFill>
                  <a:srgbClr val="17406D"/>
                </a:solidFill>
                <a:latin typeface="Times New Roman"/>
                <a:cs typeface="Times New Roman"/>
              </a:rPr>
              <a:t>GBT is the best model overall, balancing performance and RMSE.</a:t>
            </a:r>
            <a:endParaRPr lang="en-US" sz="2800">
              <a:latin typeface="Times New Roman"/>
              <a:cs typeface="Times New Roman"/>
            </a:endParaRPr>
          </a:p>
          <a:p>
            <a:pPr marL="45720" indent="0" algn="just">
              <a:buNone/>
            </a:pPr>
            <a:r>
              <a:rPr lang="en-US" sz="2800">
                <a:solidFill>
                  <a:srgbClr val="17406D"/>
                </a:solidFill>
                <a:latin typeface="Times New Roman"/>
                <a:cs typeface="Times New Roman"/>
              </a:rPr>
              <a:t>Decision Trees show promise, but need preprocessing (e.g. normalization, scaling) to manage RMSE magnitude.</a:t>
            </a:r>
          </a:p>
          <a:p>
            <a:pPr marL="45720" indent="0" algn="just">
              <a:buNone/>
            </a:pPr>
            <a:r>
              <a:rPr lang="en-US" sz="2800">
                <a:latin typeface="Times New Roman"/>
                <a:cs typeface="Times New Roman"/>
              </a:rPr>
              <a:t>Linear and Random Forest models should likely be discarded unless more features or transformation are introduced.</a:t>
            </a:r>
          </a:p>
          <a:p>
            <a:pPr marL="45720" indent="0" algn="just">
              <a:buNone/>
            </a:pPr>
            <a:r>
              <a:rPr lang="en-US" sz="2800">
                <a:latin typeface="Times New Roman"/>
                <a:cs typeface="Times New Roman"/>
              </a:rPr>
              <a:t>Cross-validation added little benefit in most cases – </a:t>
            </a:r>
            <a:r>
              <a:rPr lang="en-US" sz="2800" err="1">
                <a:latin typeface="Times New Roman"/>
                <a:cs typeface="Times New Roman"/>
              </a:rPr>
              <a:t>TrainValidationSplit</a:t>
            </a:r>
            <a:r>
              <a:rPr lang="en-US" sz="2800">
                <a:latin typeface="Times New Roman"/>
                <a:cs typeface="Times New Roman"/>
              </a:rPr>
              <a:t> was faster and yielded equivalent result.</a:t>
            </a:r>
          </a:p>
        </p:txBody>
      </p:sp>
    </p:spTree>
    <p:extLst>
      <p:ext uri="{BB962C8B-B14F-4D97-AF65-F5344CB8AC3E}">
        <p14:creationId xmlns:p14="http://schemas.microsoft.com/office/powerpoint/2010/main" val="17434290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9C59D-1288-3430-2AAA-F8EA06F3E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775" y="838200"/>
            <a:ext cx="9875520" cy="77365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/>
                <a:cs typeface="Times New Roman"/>
              </a:rPr>
              <a:t>Challenges</a:t>
            </a:r>
            <a:br>
              <a:rPr lang="en-US" dirty="0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272D8-9F7F-B7DC-5604-7AA361496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178" y="1712259"/>
            <a:ext cx="9872871" cy="4038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>
                <a:latin typeface="Times New Roman"/>
                <a:cs typeface="Times New Roman"/>
              </a:rPr>
              <a:t>Understanding the big dataset </a:t>
            </a:r>
          </a:p>
          <a:p>
            <a:r>
              <a:rPr lang="en-US" sz="2800">
                <a:latin typeface="Times New Roman"/>
                <a:cs typeface="Times New Roman"/>
              </a:rPr>
              <a:t>Understanding the feature and their meaning</a:t>
            </a:r>
          </a:p>
          <a:p>
            <a:r>
              <a:rPr lang="en-US" sz="2800">
                <a:latin typeface="Times New Roman"/>
                <a:cs typeface="Times New Roman"/>
              </a:rPr>
              <a:t>Handling null values</a:t>
            </a:r>
          </a:p>
          <a:p>
            <a:r>
              <a:rPr lang="en-US" sz="2800">
                <a:latin typeface="Times New Roman"/>
                <a:cs typeface="Times New Roman"/>
              </a:rPr>
              <a:t>Cleaning a large amount of data</a:t>
            </a:r>
          </a:p>
          <a:p>
            <a:r>
              <a:rPr lang="en-US" sz="2800">
                <a:latin typeface="Times New Roman"/>
                <a:cs typeface="Times New Roman"/>
              </a:rPr>
              <a:t>Frequent Parameter tuning to achieve high accuracy</a:t>
            </a:r>
          </a:p>
        </p:txBody>
      </p:sp>
    </p:spTree>
    <p:extLst>
      <p:ext uri="{BB962C8B-B14F-4D97-AF65-F5344CB8AC3E}">
        <p14:creationId xmlns:p14="http://schemas.microsoft.com/office/powerpoint/2010/main" val="1719671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068" y="359079"/>
            <a:ext cx="9875520" cy="1356360"/>
          </a:xfrm>
        </p:spPr>
        <p:txBody>
          <a:bodyPr/>
          <a:lstStyle/>
          <a:p>
            <a:r>
              <a:rPr>
                <a:latin typeface="Times New Roman"/>
                <a:cs typeface="Times New Roman"/>
              </a:rPr>
              <a:t>References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384" y="1712934"/>
            <a:ext cx="11229856" cy="44770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" indent="0">
              <a:buNone/>
            </a:pPr>
            <a:r>
              <a:rPr lang="en-US" sz="2800" err="1">
                <a:latin typeface="Times New Roman"/>
                <a:cs typeface="Times New Roman"/>
              </a:rPr>
              <a:t>Github</a:t>
            </a:r>
            <a:r>
              <a:rPr lang="en-US" sz="2800">
                <a:latin typeface="Times New Roman"/>
                <a:cs typeface="Times New Roman"/>
              </a:rPr>
              <a:t> Link: </a:t>
            </a:r>
            <a:r>
              <a:rPr lang="en-US" sz="2800">
                <a:latin typeface="Times New Roman"/>
                <a:ea typeface="+mn-lt"/>
                <a:cs typeface="+mn-lt"/>
                <a:hlinkClick r:id="rId2"/>
              </a:rPr>
              <a:t>https://github.com/sirishavivek2/CIS5560</a:t>
            </a:r>
            <a:endParaRPr lang="en-US" sz="2800">
              <a:latin typeface="Times New Roman"/>
              <a:ea typeface="+mn-lt"/>
              <a:cs typeface="+mn-lt"/>
            </a:endParaRPr>
          </a:p>
          <a:p>
            <a:pPr marL="45720" indent="0">
              <a:buNone/>
            </a:pPr>
            <a:r>
              <a:rPr lang="en-US" sz="2800">
                <a:latin typeface="Times New Roman"/>
                <a:cs typeface="Times New Roman"/>
              </a:rPr>
              <a:t>Data Source: </a:t>
            </a:r>
            <a:r>
              <a:rPr lang="en-US" sz="2800">
                <a:solidFill>
                  <a:srgbClr val="000000"/>
                </a:solidFill>
                <a:latin typeface="Times New Roman"/>
                <a:cs typeface="Times New Roman"/>
                <a:hlinkClick r:id="rId3"/>
              </a:rPr>
              <a:t>https://www.kaggle.com/datasets/thuynyle/redfin-housing-market-data</a:t>
            </a:r>
            <a:endParaRPr lang="en-US" sz="28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just">
              <a:buNone/>
            </a:pPr>
            <a:r>
              <a:rPr lang="en-US" sz="2800">
                <a:latin typeface="Times New Roman"/>
                <a:cs typeface="Times New Roman"/>
              </a:rPr>
              <a:t>Naeem, Nida, Irfan Ahmad Rana, and Abdur Rehman Nasir.</a:t>
            </a:r>
            <a:r>
              <a:rPr lang="en-US" sz="2800">
                <a:solidFill>
                  <a:srgbClr val="17406D"/>
                </a:solidFill>
                <a:latin typeface="Times New Roman"/>
                <a:cs typeface="Times New Roman"/>
              </a:rPr>
              <a:t> </a:t>
            </a:r>
            <a:r>
              <a:rPr lang="en-US" sz="2800" i="1">
                <a:solidFill>
                  <a:schemeClr val="bg2">
                    <a:lumMod val="76000"/>
                  </a:schemeClr>
                </a:solidFill>
                <a:latin typeface="Times New Roman"/>
                <a:cs typeface="Times New Roman"/>
              </a:rPr>
              <a:t>Digital Real</a:t>
            </a:r>
            <a:r>
              <a:rPr lang="en-US" sz="2800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800" i="1">
                <a:solidFill>
                  <a:schemeClr val="bg2">
                    <a:lumMod val="76000"/>
                  </a:schemeClr>
                </a:solidFill>
                <a:latin typeface="Times New Roman"/>
                <a:cs typeface="Times New Roman"/>
              </a:rPr>
              <a:t>Estate: A Review of the Technologies and Tools Transforming the Industry and Society.</a:t>
            </a:r>
            <a:r>
              <a:rPr lang="en-US" sz="2800">
                <a:solidFill>
                  <a:schemeClr val="bg2">
                    <a:lumMod val="76000"/>
                  </a:schemeClr>
                </a:solidFill>
                <a:latin typeface="Times New Roman"/>
                <a:cs typeface="Times New Roman"/>
              </a:rPr>
              <a:t> Publisher, Year.</a:t>
            </a:r>
          </a:p>
          <a:p>
            <a:pPr algn="just">
              <a:buNone/>
            </a:pPr>
            <a:endParaRPr lang="en-US" sz="600">
              <a:solidFill>
                <a:schemeClr val="bg2">
                  <a:lumMod val="76000"/>
                </a:schemeClr>
              </a:solidFill>
              <a:latin typeface="Times New Roman"/>
              <a:cs typeface="Times New Roman"/>
            </a:endParaRPr>
          </a:p>
          <a:p>
            <a:pPr algn="just">
              <a:buNone/>
            </a:pPr>
            <a:r>
              <a:rPr lang="en-US" sz="2800">
                <a:solidFill>
                  <a:schemeClr val="bg2">
                    <a:lumMod val="76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lang="en-US" sz="2800">
                <a:latin typeface="Times New Roman"/>
                <a:cs typeface="Times New Roman"/>
              </a:rPr>
              <a:t>etdin, Mariya, Dustin Read, and Spenser Robinson.</a:t>
            </a:r>
            <a:r>
              <a:rPr lang="en-US" sz="2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800" i="1">
                <a:solidFill>
                  <a:srgbClr val="000000"/>
                </a:solidFill>
                <a:latin typeface="Times New Roman"/>
                <a:cs typeface="Times New Roman"/>
              </a:rPr>
              <a:t>"</a:t>
            </a:r>
            <a:r>
              <a:rPr lang="en-US" sz="2800" i="1">
                <a:solidFill>
                  <a:schemeClr val="bg2">
                    <a:lumMod val="76000"/>
                  </a:schemeClr>
                </a:solidFill>
                <a:latin typeface="Times New Roman"/>
                <a:cs typeface="Times New Roman"/>
              </a:rPr>
              <a:t>Similarities, Differences, and Best Practices Across Real Estate Education Programs in the United States."</a:t>
            </a:r>
            <a:r>
              <a:rPr lang="en-US" sz="2800">
                <a:solidFill>
                  <a:schemeClr val="bg2">
                    <a:lumMod val="76000"/>
                  </a:schemeClr>
                </a:solidFill>
                <a:latin typeface="Times New Roman"/>
                <a:cs typeface="Times New Roman"/>
              </a:rPr>
              <a:t> Journal of Real Estate Practice and Education</a:t>
            </a:r>
            <a:endParaRPr lang="en-US">
              <a:solidFill>
                <a:schemeClr val="bg2">
                  <a:lumMod val="76000"/>
                </a:schemeClr>
              </a:solidFill>
              <a:latin typeface="Times New Roman"/>
              <a:cs typeface="Times New Roman"/>
            </a:endParaRPr>
          </a:p>
          <a:p>
            <a:pPr algn="just">
              <a:buNone/>
            </a:pPr>
            <a:endParaRPr lang="en-US" sz="12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45720" indent="0">
              <a:buNone/>
            </a:pPr>
            <a:endParaRPr lang="en-US" sz="28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45720" indent="0">
              <a:buNone/>
            </a:pPr>
            <a:endParaRPr lang="en-US" sz="28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45720" indent="0">
              <a:buNone/>
            </a:pPr>
            <a:endParaRPr lang="en-US" sz="2800">
              <a:latin typeface="Corbel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007E606-BF14-4D30-A51F-0442F7656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8404" y="609600"/>
            <a:ext cx="6822744" cy="135636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Originality</a:t>
            </a:r>
          </a:p>
        </p:txBody>
      </p:sp>
      <p:pic>
        <p:nvPicPr>
          <p:cNvPr id="5" name="Picture 4" descr="A group of houses with a red roof&#10;&#10;AI-generated content may be incorrect.">
            <a:extLst>
              <a:ext uri="{FF2B5EF4-FFF2-40B4-BE49-F238E27FC236}">
                <a16:creationId xmlns:a16="http://schemas.microsoft.com/office/drawing/2014/main" id="{97D4DD99-1E9F-669A-8DD8-81A42AC6AA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18442"/>
          <a:stretch/>
        </p:blipFill>
        <p:spPr>
          <a:xfrm>
            <a:off x="872065" y="2708803"/>
            <a:ext cx="3135414" cy="143841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404" y="2057400"/>
            <a:ext cx="6822744" cy="4038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Unique Aspects of Our Project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Combines historical (10+ years) and near real-time housing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Focuses on both price forecasting </a:t>
            </a:r>
            <a:r>
              <a:rPr 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consumer behavior modeling.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Integrates external Redfin data with public datasets for deeper insights.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09C0BCD-BEE9-423F-A51C-BCCD8E5EA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998D094-42B2-42BA-AA14-E8FBE073A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465D64B-59F4-4BDC-B833-A17EF1E04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7726A94-1EF0-4D91-B7BF-C033E3D6E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" name="Picture 3" descr="Yellow question mark">
            <a:extLst>
              <a:ext uri="{FF2B5EF4-FFF2-40B4-BE49-F238E27FC236}">
                <a16:creationId xmlns:a16="http://schemas.microsoft.com/office/drawing/2014/main" id="{8C2408FC-D21B-11CF-46CC-7BA4B0EA524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60000"/>
          </a:blip>
          <a:srcRect b="6250"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8F0650C-11DF-45E6-8EC2-E3B298F0D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4FB4153-1E3E-4AE9-8306-E8C292894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DD1552-9716-7166-8D68-16F4D7379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882376"/>
            <a:ext cx="9966960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7200" b="1" cap="all">
                <a:solidFill>
                  <a:srgbClr val="FFFFFF"/>
                </a:solidFill>
                <a:latin typeface="Times New Roman"/>
                <a:cs typeface="Times New Roman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9947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B48A63-010D-85E5-0E99-F0D4B4D04F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D2270-D0F4-3B97-F29C-19E9C96D8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6873" y="2339404"/>
            <a:ext cx="7478254" cy="1356360"/>
          </a:xfrm>
        </p:spPr>
        <p:txBody>
          <a:bodyPr>
            <a:noAutofit/>
          </a:bodyPr>
          <a:lstStyle/>
          <a:p>
            <a:r>
              <a:rPr lang="en-US" sz="88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sz="8800" b="1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7E0150-A1D4-1AC4-D6C8-3259FA7781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5069" y="5151329"/>
            <a:ext cx="988045" cy="8556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5C66DC-DF78-CC57-2C2E-186687FDC1B5}"/>
              </a:ext>
            </a:extLst>
          </p:cNvPr>
          <p:cNvSpPr txBox="1"/>
          <p:nvPr/>
        </p:nvSpPr>
        <p:spPr>
          <a:xfrm>
            <a:off x="2147105" y="5470759"/>
            <a:ext cx="5306571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>
                <a:latin typeface="Times New Roman"/>
                <a:ea typeface="+mn-lt"/>
                <a:cs typeface="+mn-lt"/>
                <a:hlinkClick r:id="rId3"/>
              </a:rPr>
              <a:t>https://github.com/sirishavivek2</a:t>
            </a:r>
            <a:r>
              <a:rPr lang="en-US" sz="2800">
                <a:latin typeface="Times New Roman"/>
                <a:ea typeface="+mn-lt"/>
                <a:cs typeface="+mn-lt"/>
              </a:rPr>
              <a:t> </a:t>
            </a:r>
            <a:endParaRPr lang="en-US" sz="2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41904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086532B-5A3E-44A5-A0C2-22A0DB316C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" name="Picture 3" descr="A blue logo of a server&#10;&#10;AI-generated content may be incorrect.">
            <a:extLst>
              <a:ext uri="{FF2B5EF4-FFF2-40B4-BE49-F238E27FC236}">
                <a16:creationId xmlns:a16="http://schemas.microsoft.com/office/drawing/2014/main" id="{30E0EB98-689F-2DD0-A4F9-AD2C4E0A409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196" t="14414" r="8684" b="8907"/>
          <a:stretch/>
        </p:blipFill>
        <p:spPr>
          <a:xfrm>
            <a:off x="8254298" y="1827375"/>
            <a:ext cx="3135414" cy="296376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08458" y="4248829"/>
            <a:ext cx="2527101" cy="542306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28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Overview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8B8A93D-3D4E-7F70-F73F-8A1421E4D234}"/>
              </a:ext>
            </a:extLst>
          </p:cNvPr>
          <p:cNvSpPr>
            <a:spLocks noGrp="1"/>
          </p:cNvSpPr>
          <p:nvPr/>
        </p:nvSpPr>
        <p:spPr>
          <a:xfrm>
            <a:off x="321582" y="445033"/>
            <a:ext cx="7932716" cy="596786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800" b="1" dirty="0">
                <a:solidFill>
                  <a:srgbClr val="C00000"/>
                </a:solidFill>
                <a:latin typeface="Times New Roman"/>
                <a:cs typeface="Times New Roman"/>
              </a:rPr>
              <a:t>DATA SOURCE URLS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imes New Roman"/>
                <a:cs typeface="Times New Roman"/>
              </a:rPr>
              <a:t>Source: Kaggle – Redfin Housing Market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imes New Roman"/>
                <a:cs typeface="Times New Roman"/>
              </a:rPr>
              <a:t>Size: Over 8.5</a:t>
            </a:r>
            <a:r>
              <a:rPr lang="en-US" sz="2800" dirty="0">
                <a:solidFill>
                  <a:srgbClr val="C00000"/>
                </a:solidFill>
                <a:latin typeface="Times New Roman"/>
                <a:cs typeface="Times New Roman"/>
              </a:rPr>
              <a:t> GB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imes New Roman"/>
                <a:cs typeface="Times New Roman"/>
              </a:rPr>
              <a:t>File Format: 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cs typeface="Times New Roman"/>
              </a:rPr>
              <a:t>TSV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imes New Roman"/>
                <a:cs typeface="Times New Roman"/>
              </a:rPr>
              <a:t>Scope: 10 years of property transactions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imes New Roman"/>
                <a:cs typeface="Times New Roman"/>
              </a:rPr>
              <a:t>Features: Prices, locations, home characteristics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🔗 Kaggle Dataset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3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8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8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A87C34-656C-9B37-E888-D1FC27C34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504" y="3308550"/>
            <a:ext cx="7602221" cy="224676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county_market_tracker.csv </a:t>
            </a:r>
            <a:r>
              <a:rPr kumimoji="0" lang="en-US" altLang="en-US" sz="2800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(363 MB)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neighborhood_market_tracker.csv </a:t>
            </a:r>
            <a:r>
              <a:rPr kumimoji="0" lang="en-US" altLang="en-US" sz="2800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(4.7 GB)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1" i="1" u="none" strike="noStrike" cap="none" normalizeH="0" baseline="0">
                <a:ln>
                  <a:noFill/>
                </a:ln>
                <a:effectLst/>
                <a:latin typeface="Times New Roman"/>
                <a:cs typeface="Times New Roman"/>
              </a:rPr>
              <a:t>state_market_tracker.csv </a:t>
            </a:r>
            <a:r>
              <a:rPr kumimoji="0" lang="en-US" altLang="en-US" sz="2800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Times New Roman"/>
                <a:cs typeface="Times New Roman"/>
              </a:rPr>
              <a:t>(20 MB)</a:t>
            </a:r>
            <a:endParaRPr lang="en-US" altLang="en-US" sz="280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Times New Roman"/>
              <a:cs typeface="Times New Roman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us_national_market_tracker.csv </a:t>
            </a:r>
            <a:r>
              <a:rPr kumimoji="0" lang="en-US" altLang="en-US" sz="2800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(983 KB)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zip_code_market_tracker.csv </a:t>
            </a:r>
            <a:r>
              <a:rPr kumimoji="0" lang="en-US" altLang="en-US" sz="2800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(2.8 GB)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2B0D61-3152-A006-8DE2-E45B15E6D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EA4992A-2D6B-AE09-67CE-6266C399B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09D38EE-9D54-694E-536F-84F3BED43579}"/>
              </a:ext>
            </a:extLst>
          </p:cNvPr>
          <p:cNvSpPr>
            <a:spLocks noGrp="1"/>
          </p:cNvSpPr>
          <p:nvPr/>
        </p:nvSpPr>
        <p:spPr>
          <a:xfrm>
            <a:off x="321582" y="445033"/>
            <a:ext cx="7932716" cy="59678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en-US" sz="28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b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sz="3000">
              <a:solidFill>
                <a:schemeClr val="tx1"/>
              </a:solidFill>
              <a:latin typeface="Times New Roman"/>
              <a:ea typeface="+mn-lt"/>
              <a:cs typeface="Times New Roman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3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3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8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8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66A62C87-3F3A-1248-DC83-FC862FC8B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63918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/>
                <a:cs typeface="Times New Roman"/>
              </a:rPr>
              <a:t>DATA SOURCE URLS</a:t>
            </a:r>
            <a:br>
              <a:rPr lang="en-US" dirty="0"/>
            </a:b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9CDE7A-9606-67B0-D8F1-DEBDDF4B1F48}"/>
              </a:ext>
            </a:extLst>
          </p:cNvPr>
          <p:cNvSpPr txBox="1"/>
          <p:nvPr/>
        </p:nvSpPr>
        <p:spPr>
          <a:xfrm>
            <a:off x="453629" y="1260068"/>
            <a:ext cx="1095785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FF0000"/>
                </a:solidFill>
                <a:latin typeface="Times New Roman"/>
                <a:cs typeface="Times New Roman"/>
              </a:rPr>
              <a:t>DATA SET URL (8.5 GB)</a:t>
            </a:r>
          </a:p>
          <a:p>
            <a:r>
              <a:rPr lang="en-US" sz="2800">
                <a:latin typeface="Times New Roman"/>
                <a:ea typeface="+mn-lt"/>
                <a:cs typeface="+mn-lt"/>
              </a:rPr>
              <a:t>https://www.kaggle.com/datasets/thuynyle/redfin-housing-market-data</a:t>
            </a:r>
            <a:endParaRPr lang="en-US" sz="2800">
              <a:latin typeface="Times New Roman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7242B7-DC89-BEF4-34A9-118BB48A1409}"/>
              </a:ext>
            </a:extLst>
          </p:cNvPr>
          <p:cNvSpPr txBox="1"/>
          <p:nvPr/>
        </p:nvSpPr>
        <p:spPr>
          <a:xfrm>
            <a:off x="455272" y="2662503"/>
            <a:ext cx="9417117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FF0000"/>
                </a:solidFill>
                <a:latin typeface="Times New Roman"/>
                <a:cs typeface="Times New Roman"/>
              </a:rPr>
              <a:t>GITHUB URL</a:t>
            </a:r>
          </a:p>
          <a:p>
            <a:r>
              <a:rPr lang="en-US" sz="2800">
                <a:latin typeface="Times New Roman"/>
                <a:ea typeface="+mn-lt"/>
                <a:cs typeface="+mn-lt"/>
              </a:rPr>
              <a:t>https://github.com/sirishavivek2</a:t>
            </a:r>
            <a:endParaRPr lang="en-US" sz="280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74455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DF0167-B07C-A869-680F-D5CED46AA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>
            <a:extLst>
              <a:ext uri="{FF2B5EF4-FFF2-40B4-BE49-F238E27FC236}">
                <a16:creationId xmlns:a16="http://schemas.microsoft.com/office/drawing/2014/main" id="{77F7D86A-709E-4A26-9BC7-C9D9922F4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2521B9D-892F-43BE-890E-E7B53E614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4D1E40A-ADD8-4074-BCF5-5ED160BB3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E1CF686D-7264-49FD-BF85-C5A26A47A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FD108DC0-25BB-4DD7-956A-EACF143614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323114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AB20734-2083-5E89-36B1-5087B52DE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3895344"/>
            <a:ext cx="9966960" cy="149047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85000"/>
              </a:lnSpc>
            </a:pPr>
            <a:r>
              <a:rPr lang="en-US" sz="5100" b="1" cap="all">
                <a:solidFill>
                  <a:schemeClr val="tx1"/>
                </a:solidFill>
                <a:latin typeface="Times New Roman"/>
                <a:cs typeface="Times New Roman"/>
              </a:rPr>
              <a:t>Hardware &amp; Experimental Specifications</a:t>
            </a:r>
          </a:p>
        </p:txBody>
      </p:sp>
      <p:pic>
        <p:nvPicPr>
          <p:cNvPr id="16" name="Picture 15" descr="A blue and yellow logo&#10;&#10;AI-generated content may be incorrect.">
            <a:extLst>
              <a:ext uri="{FF2B5EF4-FFF2-40B4-BE49-F238E27FC236}">
                <a16:creationId xmlns:a16="http://schemas.microsoft.com/office/drawing/2014/main" id="{244EFCAA-58B9-3407-2C6C-F07CCC8E2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497" y="1858171"/>
            <a:ext cx="2527733" cy="767918"/>
          </a:xfrm>
          <a:prstGeom prst="rect">
            <a:avLst/>
          </a:prstGeom>
        </p:spPr>
      </p:pic>
      <p:pic>
        <p:nvPicPr>
          <p:cNvPr id="12" name="Picture 11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2E5E9A54-00DB-0C2B-A9CE-F3BA90E915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2097" y="1568517"/>
            <a:ext cx="2527734" cy="1327060"/>
          </a:xfrm>
          <a:prstGeom prst="rect">
            <a:avLst/>
          </a:prstGeom>
        </p:spPr>
      </p:pic>
      <p:pic>
        <p:nvPicPr>
          <p:cNvPr id="13" name="Picture 12" descr="A black and orange logo&#10;&#10;AI-generated content may be incorrect.">
            <a:extLst>
              <a:ext uri="{FF2B5EF4-FFF2-40B4-BE49-F238E27FC236}">
                <a16:creationId xmlns:a16="http://schemas.microsoft.com/office/drawing/2014/main" id="{62537A61-582F-DF23-76AD-DF28FEFC89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0698" y="1574836"/>
            <a:ext cx="2527734" cy="1314421"/>
          </a:xfrm>
          <a:prstGeom prst="rect">
            <a:avLst/>
          </a:prstGeom>
        </p:spPr>
      </p:pic>
      <p:pic>
        <p:nvPicPr>
          <p:cNvPr id="14" name="Picture 13" descr="A blue oval object with text&#10;&#10;AI-generated content may be incorrect.">
            <a:extLst>
              <a:ext uri="{FF2B5EF4-FFF2-40B4-BE49-F238E27FC236}">
                <a16:creationId xmlns:a16="http://schemas.microsoft.com/office/drawing/2014/main" id="{9CBE7E6B-9FE2-E279-EF1B-54744F64367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24741" r="23890"/>
          <a:stretch/>
        </p:blipFill>
        <p:spPr>
          <a:xfrm>
            <a:off x="8859300" y="1100502"/>
            <a:ext cx="2539204" cy="226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310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C9EF7B-C951-9BEF-790F-DF3BDED907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00C4F1C3-3ADD-491F-8C66-57912A242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B323FE0-DFB0-4368-A3C2-FC1402A98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4BCA77F-6A46-46C1-822E-DF8DB6F08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A62E6B9D-7061-462E-8947-2825B75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EBCBE66D-4E28-4F31-90A0-960C40C59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71E064-E502-C938-C150-776D0232B7A3}"/>
              </a:ext>
            </a:extLst>
          </p:cNvPr>
          <p:cNvSpPr txBox="1"/>
          <p:nvPr/>
        </p:nvSpPr>
        <p:spPr>
          <a:xfrm>
            <a:off x="3012775" y="441844"/>
            <a:ext cx="4205470" cy="4179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 defTabSz="914400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</a:pPr>
            <a:r>
              <a:rPr lang="en-US" sz="4400" b="1" dirty="0">
                <a:latin typeface="Times New Roman"/>
                <a:cs typeface="Times New Roman"/>
              </a:rPr>
              <a:t>HARDWARE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C52061-FE05-7C93-3455-3FCA810E720A}"/>
              </a:ext>
            </a:extLst>
          </p:cNvPr>
          <p:cNvSpPr txBox="1"/>
          <p:nvPr/>
        </p:nvSpPr>
        <p:spPr>
          <a:xfrm>
            <a:off x="4995081" y="873457"/>
            <a:ext cx="6020790" cy="5222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</a:pPr>
            <a:endParaRPr lang="en-US" sz="1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593585-135D-A182-727F-78B3ADB13EAF}"/>
              </a:ext>
            </a:extLst>
          </p:cNvPr>
          <p:cNvSpPr txBox="1"/>
          <p:nvPr/>
        </p:nvSpPr>
        <p:spPr>
          <a:xfrm>
            <a:off x="403761" y="1329964"/>
            <a:ext cx="10969872" cy="419807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" indent="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80000"/>
              <a:buNone/>
            </a:pPr>
            <a:r>
              <a:rPr lang="en-US" sz="28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Platform 1: Databricks Community Edition</a:t>
            </a:r>
          </a:p>
          <a:p>
            <a:pPr marL="45720" indent="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80000"/>
              <a:buNone/>
            </a:pPr>
            <a:endParaRPr lang="en-US" sz="28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</a:pP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Cluster Type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: Community Optimized Instance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</a:pP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</a:pP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Driver Node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80000"/>
              <a:buFont typeface="Corbel,Sans-Serif" pitchFamily="34" charset="0"/>
              <a:buChar char="•"/>
            </a:pPr>
            <a:r>
              <a:rPr lang="en-US" sz="2800" b="1">
                <a:latin typeface="Times New Roman"/>
                <a:cs typeface="Times New Roman"/>
              </a:rPr>
              <a:t>Memory</a:t>
            </a:r>
            <a:r>
              <a:rPr lang="en-US" sz="2800">
                <a:latin typeface="Times New Roman"/>
                <a:cs typeface="Times New Roman"/>
              </a:rPr>
              <a:t>: 15.3 GB RAM</a:t>
            </a:r>
          </a:p>
          <a:p>
            <a:pPr marL="742950" lvl="1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</a:pP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: 2 cores</a:t>
            </a:r>
          </a:p>
          <a:p>
            <a:pPr marL="742950" lvl="1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</a:pP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</a:pP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: Databricks File System (DBFS)</a:t>
            </a:r>
          </a:p>
        </p:txBody>
      </p:sp>
    </p:spTree>
    <p:extLst>
      <p:ext uri="{BB962C8B-B14F-4D97-AF65-F5344CB8AC3E}">
        <p14:creationId xmlns:p14="http://schemas.microsoft.com/office/powerpoint/2010/main" val="908406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6D1155-0155-7274-ACBC-933DB5FA38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00C4F1C3-3ADD-491F-8C66-57912A242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B323FE0-DFB0-4368-A3C2-FC1402A98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4BCA77F-6A46-46C1-822E-DF8DB6F08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A62E6B9D-7061-462E-8947-2825B75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EBCBE66D-4E28-4F31-90A0-960C40C59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CC0899-D03D-9D07-2D05-B93EB3444089}"/>
              </a:ext>
            </a:extLst>
          </p:cNvPr>
          <p:cNvSpPr txBox="1"/>
          <p:nvPr/>
        </p:nvSpPr>
        <p:spPr>
          <a:xfrm>
            <a:off x="3548724" y="452857"/>
            <a:ext cx="3851800" cy="6977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defTabSz="914400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</a:pPr>
            <a:r>
              <a:rPr lang="en-US" sz="4400" b="1" dirty="0">
                <a:latin typeface="Times New Roman"/>
                <a:cs typeface="Times New Roman"/>
              </a:rPr>
              <a:t>HARDWARE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63F2CF-6EDD-E861-0AAF-0A332CEF7E08}"/>
              </a:ext>
            </a:extLst>
          </p:cNvPr>
          <p:cNvSpPr txBox="1"/>
          <p:nvPr/>
        </p:nvSpPr>
        <p:spPr>
          <a:xfrm>
            <a:off x="462280" y="1498062"/>
            <a:ext cx="110805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Platform 2: Remote HDFS Server (via SSH 144.24.13.0)</a:t>
            </a:r>
            <a:b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2800" b="1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2800" b="1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Server Type: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Linux-based server 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2800" b="1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Processing Engine: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Apache Spark to distribute data processing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2800" b="1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Storage System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Hadoop Distributed File System (HDFS)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800" b="1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Access Method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Git Bash terminal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2800" b="1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Job Execution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Spark-submit CLI jobs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630345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Custom 4">
      <a:dk1>
        <a:sysClr val="windowText" lastClr="000000"/>
      </a:dk1>
      <a:lt1>
        <a:sysClr val="window" lastClr="FFFFFF"/>
      </a:lt1>
      <a:dk2>
        <a:srgbClr val="17406D"/>
      </a:dk2>
      <a:lt2>
        <a:srgbClr val="17406D"/>
      </a:lt2>
      <a:accent1>
        <a:srgbClr val="17406D"/>
      </a:accent1>
      <a:accent2>
        <a:srgbClr val="17406D"/>
      </a:accent2>
      <a:accent3>
        <a:srgbClr val="17406D"/>
      </a:accent3>
      <a:accent4>
        <a:srgbClr val="17406D"/>
      </a:accent4>
      <a:accent5>
        <a:srgbClr val="17406D"/>
      </a:accent5>
      <a:accent6>
        <a:srgbClr val="17406D"/>
      </a:accent6>
      <a:hlink>
        <a:srgbClr val="17406D"/>
      </a:hlink>
      <a:folHlink>
        <a:srgbClr val="17406D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F6E303E3659D4F8E97DF8B40F06FC0" ma:contentTypeVersion="12" ma:contentTypeDescription="Create a new document." ma:contentTypeScope="" ma:versionID="5c226cd1eded1b46bdd51bc06ba5a677">
  <xsd:schema xmlns:xsd="http://www.w3.org/2001/XMLSchema" xmlns:xs="http://www.w3.org/2001/XMLSchema" xmlns:p="http://schemas.microsoft.com/office/2006/metadata/properties" xmlns:ns3="86b9a043-654b-42de-874d-1ce1558bdb3d" xmlns:ns4="db207626-b884-4b17-9964-c6bf06457e6c" targetNamespace="http://schemas.microsoft.com/office/2006/metadata/properties" ma:root="true" ma:fieldsID="c5a560ab84b2ffd210c9d4d07b82c31e" ns3:_="" ns4:_="">
    <xsd:import namespace="86b9a043-654b-42de-874d-1ce1558bdb3d"/>
    <xsd:import namespace="db207626-b884-4b17-9964-c6bf06457e6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b9a043-654b-42de-874d-1ce1558bdb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207626-b884-4b17-9964-c6bf06457e6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6b9a043-654b-42de-874d-1ce1558bdb3d" xsi:nil="true"/>
  </documentManagement>
</p:properties>
</file>

<file path=customXml/itemProps1.xml><?xml version="1.0" encoding="utf-8"?>
<ds:datastoreItem xmlns:ds="http://schemas.openxmlformats.org/officeDocument/2006/customXml" ds:itemID="{8F9B7596-41FB-4584-B169-DE343AE2EC4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1CF6BA8-0BA3-4F7D-9A70-6DD1B34DD3AF}">
  <ds:schemaRefs>
    <ds:schemaRef ds:uri="86b9a043-654b-42de-874d-1ce1558bdb3d"/>
    <ds:schemaRef ds:uri="db207626-b884-4b17-9964-c6bf06457e6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CDDBB83-77C1-4099-A0AA-289882E745E2}">
  <ds:schemaRefs>
    <ds:schemaRef ds:uri="86b9a043-654b-42de-874d-1ce1558bdb3d"/>
    <ds:schemaRef ds:uri="db207626-b884-4b17-9964-c6bf06457e6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41</Slides>
  <Notes>6</Notes>
  <HiddenSlides>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Basis</vt:lpstr>
      <vt:lpstr>PowerPoint Presentation</vt:lpstr>
      <vt:lpstr>PowerPoint Presentation</vt:lpstr>
      <vt:lpstr>Introduction</vt:lpstr>
      <vt:lpstr>Originality</vt:lpstr>
      <vt:lpstr>Data Overview</vt:lpstr>
      <vt:lpstr>DATA SOURCE URLS </vt:lpstr>
      <vt:lpstr>Hardware &amp; Experimental Specifications</vt:lpstr>
      <vt:lpstr>PowerPoint Presentation</vt:lpstr>
      <vt:lpstr>PowerPoint Presentation</vt:lpstr>
      <vt:lpstr>Experimental Specifications</vt:lpstr>
      <vt:lpstr>EXPERIMENTAL SPECIFICATIONS </vt:lpstr>
      <vt:lpstr>ADVANTAGES OF PREDICTING HOUSING MARKET ANALYSIS</vt:lpstr>
      <vt:lpstr>Project Scope</vt:lpstr>
      <vt:lpstr>The Machine Learning Process</vt:lpstr>
      <vt:lpstr>Architecture Workflow</vt:lpstr>
      <vt:lpstr>Related Work - 1</vt:lpstr>
      <vt:lpstr>Related Work -2</vt:lpstr>
      <vt:lpstr>Related Work - 3</vt:lpstr>
      <vt:lpstr>Related Work- Our Project Reflection</vt:lpstr>
      <vt:lpstr>Spark ML Algorithms Used</vt:lpstr>
      <vt:lpstr>Spark ML Algorithms Used</vt:lpstr>
      <vt:lpstr>Model Implementation</vt:lpstr>
      <vt:lpstr>Feature Importance of Linear Regression </vt:lpstr>
      <vt:lpstr>Results and Metrics &amp;Computation Time Using Linear Regression</vt:lpstr>
      <vt:lpstr>Feature Importance of Random Forest Regression </vt:lpstr>
      <vt:lpstr>Result and Matrix &amp; Computation Time using Random Forest Regression</vt:lpstr>
      <vt:lpstr>Feature Importance of Decision Trees</vt:lpstr>
      <vt:lpstr> Result Matrix &amp; Computation Time Using Decision Tree</vt:lpstr>
      <vt:lpstr>Results and Metrics Using Decision Trees</vt:lpstr>
      <vt:lpstr>Feature Importance of Gradient Boosting</vt:lpstr>
      <vt:lpstr>Results Metrics &amp; Computation Times using Gradient Boosting </vt:lpstr>
      <vt:lpstr>Comparing Models Base Models</vt:lpstr>
      <vt:lpstr>Comparing Models Regression TVS</vt:lpstr>
      <vt:lpstr>Comparing Models Regression CV</vt:lpstr>
      <vt:lpstr>Summary of findings</vt:lpstr>
      <vt:lpstr>Summary of findings</vt:lpstr>
      <vt:lpstr>Recommendations</vt:lpstr>
      <vt:lpstr>Challenges </vt:lpstr>
      <vt:lpstr>References</vt:lpstr>
      <vt:lpstr>Questions?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Solange Ruiz</dc:creator>
  <cp:revision>539</cp:revision>
  <dcterms:created xsi:type="dcterms:W3CDTF">2025-04-21T08:45:56Z</dcterms:created>
  <dcterms:modified xsi:type="dcterms:W3CDTF">2025-05-05T19:15:59Z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0x01010002F6E303E3659D4F8E97DF8B40F06FC0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