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61" r:id="rId4"/>
    <p:sldId id="260" r:id="rId5"/>
    <p:sldId id="262" r:id="rId6"/>
    <p:sldId id="263" r:id="rId7"/>
    <p:sldId id="258" r:id="rId8"/>
    <p:sldId id="265" r:id="rId9"/>
    <p:sldId id="266" r:id="rId10"/>
    <p:sldId id="259" r:id="rId11"/>
  </p:sldIdLst>
  <p:sldSz cx="12192000" cy="6858000"/>
  <p:notesSz cx="6858000" cy="9144000"/>
  <p:embeddedFontLst>
    <p:embeddedFont>
      <p:font typeface="Libre Baskerville" panose="02000000000000000000" pitchFamily="2" charset="0"/>
      <p:regular r:id="rId13"/>
      <p:bold r:id="rId14"/>
      <p: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701369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5229200"/>
          </a:xfrm>
          <a:prstGeom prst="rect">
            <a:avLst/>
          </a:prstGeom>
          <a:noFill/>
          <a:ln>
            <a:noFill/>
          </a:ln>
        </p:spPr>
      </p:pic>
      <p:sp>
        <p:nvSpPr>
          <p:cNvPr id="3" name="Rectangle 2"/>
          <p:cNvSpPr/>
          <p:nvPr/>
        </p:nvSpPr>
        <p:spPr>
          <a:xfrm>
            <a:off x="3222220" y="3717032"/>
            <a:ext cx="5739071" cy="1938992"/>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Code Refactoring </a:t>
            </a:r>
          </a:p>
          <a:p>
            <a:pPr algn="ctr"/>
            <a: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and </a:t>
            </a:r>
          </a:p>
          <a:p>
            <a:pPr algn="ctr"/>
            <a: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bug fixing</a:t>
            </a:r>
            <a:endParaRPr lang="en-IN"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Rectangle 3"/>
          <p:cNvSpPr/>
          <p:nvPr/>
        </p:nvSpPr>
        <p:spPr>
          <a:xfrm>
            <a:off x="6003634" y="2967335"/>
            <a:ext cx="184731" cy="923330"/>
          </a:xfrm>
          <a:prstGeom prst="rect">
            <a:avLst/>
          </a:prstGeom>
          <a:noFill/>
        </p:spPr>
        <p:txBody>
          <a:bodyPr wrap="none" lIns="91440" tIns="45720" rIns="91440" bIns="45720">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endParaRPr lang="en-US" sz="5400" b="1" dirty="0">
              <a:ln/>
              <a:solidFill>
                <a:schemeClr val="accent5">
                  <a:tint val="50000"/>
                  <a:satMod val="180000"/>
                </a:schemeClr>
              </a:solidFill>
            </a:endParaRPr>
          </a:p>
        </p:txBody>
      </p:sp>
      <p:sp>
        <p:nvSpPr>
          <p:cNvPr id="6" name="Title 5"/>
          <p:cNvSpPr>
            <a:spLocks noGrp="1"/>
          </p:cNvSpPr>
          <p:nvPr>
            <p:ph type="title"/>
          </p:nvPr>
        </p:nvSpPr>
        <p:spPr>
          <a:xfrm>
            <a:off x="119336" y="6205145"/>
            <a:ext cx="3240360" cy="652855"/>
          </a:xfrm>
        </p:spPr>
        <p:txBody>
          <a:bodyPr>
            <a:normAutofit/>
          </a:bodyPr>
          <a:lstStyle/>
          <a:p>
            <a:r>
              <a:rPr lang="en-US" sz="2000" dirty="0"/>
              <a:t>By :- </a:t>
            </a:r>
            <a:r>
              <a:rPr lang="en-US" sz="2000"/>
              <a:t>Sirisha Yelineedi</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2" name="Title 1"/>
          <p:cNvSpPr>
            <a:spLocks noGrp="1"/>
          </p:cNvSpPr>
          <p:nvPr>
            <p:ph type="title"/>
          </p:nvPr>
        </p:nvSpPr>
        <p:spPr>
          <a:xfrm>
            <a:off x="838200" y="365125"/>
            <a:ext cx="10515600" cy="615603"/>
          </a:xfrm>
        </p:spPr>
        <p:txBody>
          <a:bodyPr>
            <a:normAutofit fontScale="90000"/>
          </a:bodyPr>
          <a:lstStyle/>
          <a:p>
            <a:r>
              <a:rPr lang="en-US" sz="2400" dirty="0">
                <a:solidFill>
                  <a:srgbClr val="FF0000"/>
                </a:solidFill>
              </a:rPr>
              <a:t>Achieving Comprehensive Domain Insights Through Rigorous Requirements Elicitation and Use Case Modeling :- </a:t>
            </a:r>
            <a:endParaRPr lang="en-IN" sz="2400" dirty="0">
              <a:solidFill>
                <a:srgbClr val="FF0000"/>
              </a:solidFill>
            </a:endParaRPr>
          </a:p>
        </p:txBody>
      </p:sp>
      <p:sp>
        <p:nvSpPr>
          <p:cNvPr id="5" name="Subtitle 4"/>
          <p:cNvSpPr>
            <a:spLocks noGrp="1"/>
          </p:cNvSpPr>
          <p:nvPr>
            <p:ph type="body" idx="1"/>
          </p:nvPr>
        </p:nvSpPr>
        <p:spPr>
          <a:xfrm>
            <a:off x="838200" y="1124745"/>
            <a:ext cx="10442376" cy="2376263"/>
          </a:xfrm>
        </p:spPr>
        <p:txBody>
          <a:bodyPr>
            <a:normAutofit/>
          </a:bodyPr>
          <a:lstStyle/>
          <a:p>
            <a:pPr marL="114300" indent="0">
              <a:buNone/>
            </a:pPr>
            <a:r>
              <a:rPr lang="en-US" b="1" dirty="0"/>
              <a:t>Task :-</a:t>
            </a:r>
            <a:r>
              <a:rPr lang="en-US" sz="2400" b="1" dirty="0"/>
              <a:t> </a:t>
            </a:r>
            <a:r>
              <a:rPr lang="en-US" sz="2000" dirty="0"/>
              <a:t>Perform a code review and refactoring of the existing note taking application codebase to ensure intended functionality and performance. Document any identified defects uncovered during debugging. The objective is to optimize the current code rather than recreate the application completely.</a:t>
            </a:r>
            <a:endParaRPr lang="en-IN" sz="2000" dirty="0"/>
          </a:p>
        </p:txBody>
      </p:sp>
      <p:sp>
        <p:nvSpPr>
          <p:cNvPr id="6" name="Text Placeholder 5"/>
          <p:cNvSpPr>
            <a:spLocks noGrp="1"/>
          </p:cNvSpPr>
          <p:nvPr>
            <p:ph type="body" idx="2"/>
          </p:nvPr>
        </p:nvSpPr>
        <p:spPr>
          <a:xfrm>
            <a:off x="767408" y="3284984"/>
            <a:ext cx="10082336" cy="2963987"/>
          </a:xfrm>
        </p:spPr>
        <p:txBody>
          <a:bodyPr>
            <a:normAutofit fontScale="92500"/>
          </a:bodyPr>
          <a:lstStyle/>
          <a:p>
            <a:pPr marL="114300" indent="0">
              <a:buNone/>
            </a:pPr>
            <a:r>
              <a:rPr lang="en-IN" b="1" dirty="0"/>
              <a:t>Problem solving:-</a:t>
            </a:r>
            <a:endParaRPr lang="en-US" b="1" dirty="0"/>
          </a:p>
          <a:p>
            <a:pPr marL="114300" indent="0">
              <a:buNone/>
            </a:pPr>
            <a:r>
              <a:rPr lang="en-US" sz="2200" dirty="0"/>
              <a:t>1. Refactor existing codebase to optimize performance, extensibility and maintainability while preserving intended functionality as validated through comprehensive testing. </a:t>
            </a:r>
          </a:p>
          <a:p>
            <a:pPr marL="114300" indent="0">
              <a:buNone/>
            </a:pPr>
            <a:endParaRPr lang="en-US" sz="2200" dirty="0"/>
          </a:p>
          <a:p>
            <a:pPr marL="114300" indent="0">
              <a:buNone/>
            </a:pPr>
            <a:r>
              <a:rPr lang="en-US" sz="2200" dirty="0"/>
              <a:t>2. Prepare detailed documentation for all diagnosed issues covering root cause analysis, steps to reproduce, intended </a:t>
            </a:r>
            <a:r>
              <a:rPr lang="en-US" sz="2200" dirty="0" err="1"/>
              <a:t>vs</a:t>
            </a:r>
            <a:r>
              <a:rPr lang="en-US" sz="2200" dirty="0"/>
              <a:t> actual behavior, mitigation strategies explored, rationale for final solution approach and verification of resolution across applicable use cases.</a:t>
            </a:r>
            <a:endParaRPr lang="en-IN"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072664" cy="4869160"/>
          </a:xfrm>
        </p:spPr>
        <p:txBody>
          <a:bodyPr>
            <a:normAutofit fontScale="90000"/>
          </a:bodyPr>
          <a:lstStyle/>
          <a:p>
            <a:pPr algn="l"/>
            <a:r>
              <a:rPr lang="en-US" sz="2000" b="1" u="sng" dirty="0"/>
              <a:t>Defect Identification Prior to Structural Code Optimization Through Refactoring:-</a:t>
            </a:r>
            <a:br>
              <a:rPr lang="en-US" sz="2000" b="1" u="sng" dirty="0"/>
            </a:br>
            <a:r>
              <a:rPr lang="en-US" sz="2000" b="1" u="sng" dirty="0"/>
              <a:t>Lack of HTML-Flask </a:t>
            </a:r>
            <a:r>
              <a:rPr lang="en-US" sz="2000" b="1" dirty="0"/>
              <a:t>Connection: </a:t>
            </a:r>
            <a:r>
              <a:rPr lang="en-US" sz="2000" dirty="0"/>
              <a:t>1)</a:t>
            </a:r>
            <a:r>
              <a:rPr lang="en-US" sz="1800" dirty="0"/>
              <a:t>The current implementation exhibits insufficient integration between the HTML front-end user interface and the Flask backend application logic, inhibiting modular components from conveying data changes.</a:t>
            </a:r>
            <a:br>
              <a:rPr lang="en-US" sz="1800" dirty="0"/>
            </a:br>
            <a:r>
              <a:rPr lang="en-US" sz="1800" dirty="0"/>
              <a:t>2 )Absence of clearly defined interfaces and data flow pathways between presentation layer and core application tier impedes dynamic updates across architecture boundaries, hampering flexible cross-module communication.</a:t>
            </a:r>
            <a:br>
              <a:rPr lang="en-US" sz="1800" dirty="0"/>
            </a:br>
            <a:r>
              <a:rPr lang="en-US" sz="1800" b="1" dirty="0"/>
              <a:t>The key focus areas in this reframing are:</a:t>
            </a:r>
            <a:br>
              <a:rPr lang="en-US" sz="1800" b="1" dirty="0"/>
            </a:br>
            <a:r>
              <a:rPr lang="en-US" sz="1800" b="1" dirty="0"/>
              <a:t>* </a:t>
            </a:r>
            <a:r>
              <a:rPr lang="en-US" sz="1800" dirty="0"/>
              <a:t>Using precise technical terminology to describe the deficiencies.</a:t>
            </a:r>
            <a:br>
              <a:rPr lang="en-US" sz="1800" dirty="0"/>
            </a:br>
            <a:r>
              <a:rPr lang="en-US" sz="1800" dirty="0"/>
              <a:t>* Expanding on the high-level issues to elucidate underlying technical shortcomings.</a:t>
            </a:r>
            <a:br>
              <a:rPr lang="en-US" sz="1800" dirty="0"/>
            </a:br>
            <a:r>
              <a:rPr lang="en-US" sz="1800" dirty="0"/>
              <a:t>* Discussing impact of lack of proper decoupling and interfacing.</a:t>
            </a:r>
            <a:br>
              <a:rPr lang="en-US" sz="1800" dirty="0"/>
            </a:br>
            <a:r>
              <a:rPr lang="en-US" sz="2000" b="1" u="sng" dirty="0"/>
              <a:t>Inconsistent HTTP Method </a:t>
            </a:r>
            <a:r>
              <a:rPr lang="en-US" sz="2000" b="1" dirty="0"/>
              <a:t>Specification: </a:t>
            </a:r>
            <a:r>
              <a:rPr lang="en-US" sz="2000" dirty="0"/>
              <a:t>1)</a:t>
            </a:r>
            <a:r>
              <a:rPr lang="en-US" sz="1800" dirty="0"/>
              <a:t>Misalignment exists between the HTTP POST method declared in the HTML form definition for transmitting input data and usage of the </a:t>
            </a:r>
            <a:r>
              <a:rPr lang="en-US" sz="1800" dirty="0" err="1"/>
              <a:t>request.args.get</a:t>
            </a:r>
            <a:r>
              <a:rPr lang="en-US" sz="1800" dirty="0"/>
              <a:t>() function on the server side which relies on GET parameters, creating dissonance in expected communication protocols for submitted information extraction.</a:t>
            </a:r>
            <a:br>
              <a:rPr lang="en-US" sz="1800" dirty="0"/>
            </a:br>
            <a:r>
              <a:rPr lang="en-US" sz="1800" dirty="0"/>
              <a:t>2)The inconsistent encoding of the client request mode and server retrieval mechanism can prevent backend handlers from accessing and validating user-supplied data accepted through front-end UI flows. This architectural deviation from web development best practices may result in failures during form submission and application state change procedures.</a:t>
            </a:r>
            <a:br>
              <a:rPr lang="en-US" sz="1800" dirty="0"/>
            </a:br>
            <a:r>
              <a:rPr lang="en-US" sz="2000" b="1" dirty="0"/>
              <a:t>In this reframing, I have focused on:</a:t>
            </a:r>
            <a:br>
              <a:rPr lang="en-US" sz="1800" dirty="0"/>
            </a:br>
            <a:r>
              <a:rPr lang="en-US" sz="1800" dirty="0"/>
              <a:t>* Using precise web development terminology</a:t>
            </a:r>
            <a:br>
              <a:rPr lang="en-US" sz="1800" dirty="0"/>
            </a:br>
            <a:r>
              <a:rPr lang="en-US" sz="1800" dirty="0"/>
              <a:t>* Expanding on the core technical discrepancy</a:t>
            </a:r>
            <a:br>
              <a:rPr lang="en-US" sz="1800" dirty="0"/>
            </a:br>
            <a:r>
              <a:rPr lang="en-US" sz="1800" dirty="0"/>
              <a:t>* Highlighting the downstream impacts of the inconsistency</a:t>
            </a:r>
            <a:br>
              <a:rPr lang="en-US" sz="1800" dirty="0"/>
            </a:br>
            <a:endParaRPr lang="en-IN" sz="1800" b="1" u="sng" dirty="0"/>
          </a:p>
        </p:txBody>
      </p:sp>
      <p:sp>
        <p:nvSpPr>
          <p:cNvPr id="4" name="Rectangle 3"/>
          <p:cNvSpPr/>
          <p:nvPr/>
        </p:nvSpPr>
        <p:spPr>
          <a:xfrm>
            <a:off x="0" y="5013176"/>
            <a:ext cx="11280576" cy="769441"/>
          </a:xfrm>
          <a:prstGeom prst="rect">
            <a:avLst/>
          </a:prstGeom>
        </p:spPr>
        <p:txBody>
          <a:bodyPr wrap="square">
            <a:spAutoFit/>
          </a:bodyPr>
          <a:lstStyle/>
          <a:p>
            <a:r>
              <a:rPr lang="en-US" sz="1600" b="1" dirty="0"/>
              <a:t>Data retrieving issues:- </a:t>
            </a:r>
            <a:r>
              <a:rPr lang="en-US" dirty="0"/>
              <a:t>The application's usage of the </a:t>
            </a:r>
            <a:r>
              <a:rPr lang="en-US" dirty="0" err="1"/>
              <a:t>request.args.get</a:t>
            </a:r>
            <a:r>
              <a:rPr lang="en-US" dirty="0"/>
              <a:t>() method to retrieve form-posted data fails to conform to the front-end's HTML definition utilizing the POST protocol for transmission, potentially resulting in server-side handlers inability to fully obtain the submitted notebook entry details, hampering back-end processing and data persistence across architecture tiers.</a:t>
            </a:r>
            <a:endParaRPr lang="en-IN" dirty="0"/>
          </a:p>
        </p:txBody>
      </p:sp>
    </p:spTree>
    <p:extLst>
      <p:ext uri="{BB962C8B-B14F-4D97-AF65-F5344CB8AC3E}">
        <p14:creationId xmlns:p14="http://schemas.microsoft.com/office/powerpoint/2010/main" val="78965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64).png"/>
          <p:cNvPicPr>
            <a:picLocks noChangeAspect="1"/>
          </p:cNvPicPr>
          <p:nvPr/>
        </p:nvPicPr>
        <p:blipFill>
          <a:blip r:embed="rId2"/>
          <a:stretch>
            <a:fillRect/>
          </a:stretch>
        </p:blipFill>
        <p:spPr>
          <a:xfrm>
            <a:off x="0" y="620688"/>
            <a:ext cx="5493342" cy="3744416"/>
          </a:xfrm>
          <a:prstGeom prst="rect">
            <a:avLst/>
          </a:prstGeom>
        </p:spPr>
      </p:pic>
      <p:pic>
        <p:nvPicPr>
          <p:cNvPr id="5" name="Picture 4" descr="Screenshot (63).png"/>
          <p:cNvPicPr>
            <a:picLocks noChangeAspect="1"/>
          </p:cNvPicPr>
          <p:nvPr/>
        </p:nvPicPr>
        <p:blipFill>
          <a:blip r:embed="rId3"/>
          <a:stretch>
            <a:fillRect/>
          </a:stretch>
        </p:blipFill>
        <p:spPr>
          <a:xfrm>
            <a:off x="5591944" y="607779"/>
            <a:ext cx="6341363" cy="3757326"/>
          </a:xfrm>
          <a:prstGeom prst="rect">
            <a:avLst/>
          </a:prstGeom>
        </p:spPr>
      </p:pic>
      <p:sp>
        <p:nvSpPr>
          <p:cNvPr id="6" name="Title 5"/>
          <p:cNvSpPr>
            <a:spLocks noGrp="1"/>
          </p:cNvSpPr>
          <p:nvPr>
            <p:ph type="title"/>
          </p:nvPr>
        </p:nvSpPr>
        <p:spPr>
          <a:xfrm>
            <a:off x="-12526" y="1"/>
            <a:ext cx="6324550" cy="836711"/>
          </a:xfrm>
        </p:spPr>
        <p:txBody>
          <a:bodyPr>
            <a:normAutofit/>
          </a:bodyPr>
          <a:lstStyle/>
          <a:p>
            <a:r>
              <a:rPr lang="en-IN" sz="2400" b="1" dirty="0"/>
              <a:t>Html and python files before problem solving:</a:t>
            </a:r>
          </a:p>
        </p:txBody>
      </p:sp>
      <p:sp>
        <p:nvSpPr>
          <p:cNvPr id="8" name="Rectangle 7"/>
          <p:cNvSpPr/>
          <p:nvPr/>
        </p:nvSpPr>
        <p:spPr>
          <a:xfrm>
            <a:off x="0" y="4727466"/>
            <a:ext cx="11784632" cy="861774"/>
          </a:xfrm>
          <a:prstGeom prst="rect">
            <a:avLst/>
          </a:prstGeom>
        </p:spPr>
        <p:txBody>
          <a:bodyPr wrap="square">
            <a:spAutoFit/>
          </a:bodyPr>
          <a:lstStyle/>
          <a:p>
            <a:r>
              <a:rPr lang="en-US" sz="1800" dirty="0"/>
              <a:t>Identified software defects in Figure 1 and Figure 2 adversely impact system functionality necessitating targeted remediation aligning to standard practices prior to advancing additional capability</a:t>
            </a:r>
          </a:p>
          <a:p>
            <a:endParaRPr lang="en-IN" dirty="0"/>
          </a:p>
        </p:txBody>
      </p:sp>
    </p:spTree>
    <p:extLst>
      <p:ext uri="{BB962C8B-B14F-4D97-AF65-F5344CB8AC3E}">
        <p14:creationId xmlns:p14="http://schemas.microsoft.com/office/powerpoint/2010/main" val="1320358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332656"/>
            <a:ext cx="5112568" cy="369332"/>
          </a:xfrm>
          <a:prstGeom prst="rect">
            <a:avLst/>
          </a:prstGeom>
        </p:spPr>
        <p:txBody>
          <a:bodyPr wrap="square">
            <a:spAutoFit/>
          </a:bodyPr>
          <a:lstStyle/>
          <a:p>
            <a:r>
              <a:rPr lang="en-IN" sz="1800" dirty="0">
                <a:solidFill>
                  <a:srgbClr val="FF0000"/>
                </a:solidFill>
              </a:rPr>
              <a:t>Code refactoring  and Bug/defect fixing:-</a:t>
            </a:r>
          </a:p>
        </p:txBody>
      </p:sp>
      <p:pic>
        <p:nvPicPr>
          <p:cNvPr id="6" name="Picture 5" descr="Screenshot (65).png"/>
          <p:cNvPicPr>
            <a:picLocks noChangeAspect="1"/>
          </p:cNvPicPr>
          <p:nvPr/>
        </p:nvPicPr>
        <p:blipFill>
          <a:blip r:embed="rId2"/>
          <a:stretch>
            <a:fillRect/>
          </a:stretch>
        </p:blipFill>
        <p:spPr>
          <a:xfrm>
            <a:off x="119336" y="1600200"/>
            <a:ext cx="11218846" cy="4568447"/>
          </a:xfrm>
          <a:prstGeom prst="rect">
            <a:avLst/>
          </a:prstGeom>
        </p:spPr>
      </p:pic>
      <p:sp>
        <p:nvSpPr>
          <p:cNvPr id="8" name="Rectangle 7"/>
          <p:cNvSpPr/>
          <p:nvPr/>
        </p:nvSpPr>
        <p:spPr>
          <a:xfrm>
            <a:off x="282016" y="980728"/>
            <a:ext cx="3581736" cy="523220"/>
          </a:xfrm>
          <a:prstGeom prst="rect">
            <a:avLst/>
          </a:prstGeom>
        </p:spPr>
        <p:txBody>
          <a:bodyPr wrap="square">
            <a:spAutoFit/>
          </a:bodyPr>
          <a:lstStyle/>
          <a:p>
            <a:r>
              <a:rPr lang="en-IN" sz="1600" b="1" dirty="0"/>
              <a:t>Custom ecosystem creation :- </a:t>
            </a:r>
          </a:p>
          <a:p>
            <a:endParaRPr lang="en-IN" sz="1200" b="1" dirty="0"/>
          </a:p>
        </p:txBody>
      </p:sp>
    </p:spTree>
    <p:extLst>
      <p:ext uri="{BB962C8B-B14F-4D97-AF65-F5344CB8AC3E}">
        <p14:creationId xmlns:p14="http://schemas.microsoft.com/office/powerpoint/2010/main" val="1852166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66).png"/>
          <p:cNvPicPr>
            <a:picLocks noChangeAspect="1"/>
          </p:cNvPicPr>
          <p:nvPr/>
        </p:nvPicPr>
        <p:blipFill>
          <a:blip r:embed="rId2"/>
          <a:stretch>
            <a:fillRect/>
          </a:stretch>
        </p:blipFill>
        <p:spPr>
          <a:xfrm>
            <a:off x="1" y="0"/>
            <a:ext cx="7680176" cy="6163581"/>
          </a:xfrm>
          <a:prstGeom prst="rect">
            <a:avLst/>
          </a:prstGeom>
        </p:spPr>
      </p:pic>
      <p:sp>
        <p:nvSpPr>
          <p:cNvPr id="6" name="Rectangle 5"/>
          <p:cNvSpPr/>
          <p:nvPr/>
        </p:nvSpPr>
        <p:spPr>
          <a:xfrm>
            <a:off x="7824192" y="1412776"/>
            <a:ext cx="4248472" cy="2308324"/>
          </a:xfrm>
          <a:prstGeom prst="rect">
            <a:avLst/>
          </a:prstGeom>
        </p:spPr>
        <p:txBody>
          <a:bodyPr wrap="square">
            <a:spAutoFit/>
          </a:bodyPr>
          <a:lstStyle/>
          <a:p>
            <a:pPr algn="ctr"/>
            <a:r>
              <a:rPr lang="en-US" sz="1800" dirty="0"/>
              <a:t>key technical elements:</a:t>
            </a:r>
          </a:p>
          <a:p>
            <a:pPr marL="285750" indent="-285750">
              <a:buFont typeface="Arial" pitchFamily="34" charset="0"/>
              <a:buChar char="•"/>
            </a:pPr>
            <a:r>
              <a:rPr lang="en-US" dirty="0"/>
              <a:t>Utilizing debugging capabilities in Python</a:t>
            </a:r>
          </a:p>
          <a:p>
            <a:pPr marL="285750" indent="-285750">
              <a:buFont typeface="Arial" pitchFamily="34" charset="0"/>
              <a:buChar char="•"/>
            </a:pPr>
            <a:r>
              <a:rPr lang="en-US" dirty="0"/>
              <a:t>Testing across architecture tiers shown in image</a:t>
            </a:r>
          </a:p>
          <a:p>
            <a:pPr marL="285750" indent="-285750">
              <a:buFont typeface="Arial" pitchFamily="34" charset="0"/>
              <a:buChar char="•"/>
            </a:pPr>
            <a:r>
              <a:rPr lang="en-US" dirty="0"/>
              <a:t>Defect isolation and categorization based on traces</a:t>
            </a:r>
          </a:p>
          <a:p>
            <a:pPr marL="285750" indent="-285750">
              <a:buFont typeface="Arial" pitchFamily="34" charset="0"/>
              <a:buChar char="•"/>
            </a:pPr>
            <a:r>
              <a:rPr lang="en-US" dirty="0"/>
              <a:t>Identifying root causes methodically</a:t>
            </a:r>
          </a:p>
          <a:p>
            <a:pPr marL="285750" indent="-285750">
              <a:buFont typeface="Arial" pitchFamily="34" charset="0"/>
              <a:buChar char="•"/>
            </a:pPr>
            <a:r>
              <a:rPr lang="en-US" dirty="0"/>
              <a:t>Formulating and testing fixes incrementally</a:t>
            </a:r>
          </a:p>
          <a:p>
            <a:pPr marL="285750" indent="-285750">
              <a:buFont typeface="Arial" pitchFamily="34" charset="0"/>
              <a:buChar char="•"/>
            </a:pPr>
            <a:r>
              <a:rPr lang="en-US" dirty="0"/>
              <a:t>Confirming resolution across architecture</a:t>
            </a:r>
          </a:p>
          <a:p>
            <a:pPr marL="285750" indent="-285750">
              <a:buFont typeface="Arial" pitchFamily="34" charset="0"/>
              <a:buChar char="•"/>
            </a:pPr>
            <a:r>
              <a:rPr lang="en-US" dirty="0"/>
              <a:t>Preserving original architecture paradigms</a:t>
            </a:r>
          </a:p>
        </p:txBody>
      </p:sp>
    </p:spTree>
    <p:extLst>
      <p:ext uri="{BB962C8B-B14F-4D97-AF65-F5344CB8AC3E}">
        <p14:creationId xmlns:p14="http://schemas.microsoft.com/office/powerpoint/2010/main" val="111554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4" name="Rectangle 3"/>
          <p:cNvSpPr/>
          <p:nvPr/>
        </p:nvSpPr>
        <p:spPr>
          <a:xfrm>
            <a:off x="162316" y="620688"/>
            <a:ext cx="11406292" cy="5755422"/>
          </a:xfrm>
          <a:prstGeom prst="rect">
            <a:avLst/>
          </a:prstGeom>
        </p:spPr>
        <p:txBody>
          <a:bodyPr wrap="square">
            <a:spAutoFit/>
          </a:bodyPr>
          <a:lstStyle/>
          <a:p>
            <a:r>
              <a:rPr lang="en-US" sz="1600" dirty="0">
                <a:solidFill>
                  <a:srgbClr val="FF0000"/>
                </a:solidFill>
              </a:rPr>
              <a:t>Home.html File Post Problem Resolution</a:t>
            </a:r>
            <a:r>
              <a:rPr lang="en-US" sz="1600" dirty="0"/>
              <a:t>:</a:t>
            </a:r>
          </a:p>
          <a:p>
            <a:r>
              <a:rPr lang="en-US" sz="1600" b="1" dirty="0"/>
              <a:t>1. Structured HTML: </a:t>
            </a:r>
          </a:p>
          <a:p>
            <a:r>
              <a:rPr lang="en-US" sz="1600" dirty="0"/>
              <a:t>   - The HTML document delineates the architecture of a user-friendly note-taking web application.</a:t>
            </a:r>
          </a:p>
          <a:p>
            <a:r>
              <a:rPr lang="en-US" sz="1600" dirty="0"/>
              <a:t>   - Featuring a header adorned with a stylish pen </a:t>
            </a:r>
            <a:r>
              <a:rPr lang="en-US" sz="1600" dirty="0" err="1"/>
              <a:t>emoji</a:t>
            </a:r>
            <a:r>
              <a:rPr lang="en-US" sz="1600" dirty="0"/>
              <a:t> and a tagline advocating seamless note-taking.</a:t>
            </a:r>
          </a:p>
          <a:p>
            <a:endParaRPr lang="en-US" sz="1600" dirty="0"/>
          </a:p>
          <a:p>
            <a:r>
              <a:rPr lang="en-US" sz="1600" b="1" dirty="0"/>
              <a:t>2. Flask-powered Form Management:</a:t>
            </a:r>
          </a:p>
          <a:p>
            <a:r>
              <a:rPr lang="en-US" sz="1600" dirty="0"/>
              <a:t>   - Within the 'top' section, a form adeptly captures user input through the POST method, seamlessly communicating with the Flask server's root route ('/').</a:t>
            </a:r>
          </a:p>
          <a:p>
            <a:r>
              <a:rPr lang="en-US" sz="1600" dirty="0"/>
              <a:t>   - The 'action' hidden input field serves to discern intent, while the 'Add Note' button instigates form submission.</a:t>
            </a:r>
          </a:p>
          <a:p>
            <a:endParaRPr lang="en-US" sz="1600" b="1" dirty="0"/>
          </a:p>
          <a:p>
            <a:r>
              <a:rPr lang="en-US" sz="1600" b="1" dirty="0"/>
              <a:t>3. Dynamic Note Presentation:</a:t>
            </a:r>
          </a:p>
          <a:p>
            <a:r>
              <a:rPr lang="en-US" sz="1600" dirty="0"/>
              <a:t>   - The '</a:t>
            </a:r>
            <a:r>
              <a:rPr lang="en-US" sz="1600" dirty="0" err="1"/>
              <a:t>todo</a:t>
            </a:r>
            <a:r>
              <a:rPr lang="en-US" sz="1600" dirty="0"/>
              <a:t>' section dynamically showcases existing notes fetched from the Flask server via </a:t>
            </a:r>
            <a:r>
              <a:rPr lang="en-US" sz="1600" dirty="0" err="1"/>
              <a:t>Jinja</a:t>
            </a:r>
            <a:r>
              <a:rPr lang="en-US" sz="1600" dirty="0"/>
              <a:t> </a:t>
            </a:r>
            <a:r>
              <a:rPr lang="en-US" sz="1600" dirty="0" err="1"/>
              <a:t>templating</a:t>
            </a:r>
            <a:r>
              <a:rPr lang="en-US" sz="1600" dirty="0"/>
              <a:t>.</a:t>
            </a:r>
          </a:p>
          <a:p>
            <a:r>
              <a:rPr lang="en-US" sz="1600" dirty="0"/>
              <a:t>   - Each note triggers the creation of a 'note' div with an 'Edit' button, empowering users to modify, save, or discard their edits.</a:t>
            </a:r>
          </a:p>
          <a:p>
            <a:endParaRPr lang="en-US" sz="1600" dirty="0"/>
          </a:p>
          <a:p>
            <a:r>
              <a:rPr lang="en-US" sz="1600" b="1" dirty="0"/>
              <a:t>4. Engaging JavaScript Integration</a:t>
            </a:r>
            <a:r>
              <a:rPr lang="en-US" sz="1600" dirty="0"/>
              <a:t>:</a:t>
            </a:r>
          </a:p>
          <a:p>
            <a:r>
              <a:rPr lang="en-US" sz="1600" dirty="0"/>
              <a:t>   - Imbedded JavaScript functions elevate user interaction, fostering a more intuitive experience.</a:t>
            </a:r>
          </a:p>
          <a:p>
            <a:r>
              <a:rPr lang="en-US" sz="1600" dirty="0"/>
              <a:t>   - 'Edit' buttons seamlessly toggle the visibility of corresponding edit forms, enabling users to edit notes in real-time.</a:t>
            </a:r>
          </a:p>
          <a:p>
            <a:r>
              <a:rPr lang="en-US" sz="1600" dirty="0"/>
              <a:t>   - 'Cancel' buttons within edit forms discreetly conceal the form, affording users the liberty to revoke their edits.</a:t>
            </a:r>
          </a:p>
          <a:p>
            <a:endParaRPr lang="en-US" sz="1600" dirty="0"/>
          </a:p>
          <a:p>
            <a:r>
              <a:rPr lang="en-US" sz="1600" dirty="0"/>
              <a:t>5</a:t>
            </a:r>
            <a:r>
              <a:rPr lang="en-US" sz="1600" b="1" dirty="0"/>
              <a:t>. Aesthetic Appeal and Brand Consistency:</a:t>
            </a:r>
          </a:p>
          <a:p>
            <a:r>
              <a:rPr lang="en-US" sz="1600" dirty="0"/>
              <a:t>   - Elevating the design ethos is a 'container' div fostering layout uniformity, alongside CSS </a:t>
            </a:r>
            <a:r>
              <a:rPr lang="en-US" sz="1600" dirty="0" err="1"/>
              <a:t>stylings</a:t>
            </a:r>
            <a:r>
              <a:rPr lang="en-US" sz="1600" dirty="0"/>
              <a:t> for edit form concealment and button aesthetics.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67).png"/>
          <p:cNvPicPr>
            <a:picLocks noChangeAspect="1"/>
          </p:cNvPicPr>
          <p:nvPr/>
        </p:nvPicPr>
        <p:blipFill>
          <a:blip r:embed="rId2"/>
          <a:stretch>
            <a:fillRect/>
          </a:stretch>
        </p:blipFill>
        <p:spPr>
          <a:xfrm>
            <a:off x="81490" y="1052736"/>
            <a:ext cx="10839046" cy="5040560"/>
          </a:xfrm>
          <a:prstGeom prst="rect">
            <a:avLst/>
          </a:prstGeom>
        </p:spPr>
      </p:pic>
      <p:sp>
        <p:nvSpPr>
          <p:cNvPr id="5" name="Rectangle 4"/>
          <p:cNvSpPr/>
          <p:nvPr/>
        </p:nvSpPr>
        <p:spPr>
          <a:xfrm>
            <a:off x="81490" y="188640"/>
            <a:ext cx="8894830" cy="584775"/>
          </a:xfrm>
          <a:prstGeom prst="rect">
            <a:avLst/>
          </a:prstGeom>
        </p:spPr>
        <p:txBody>
          <a:bodyPr wrap="square">
            <a:spAutoFit/>
          </a:bodyPr>
          <a:lstStyle/>
          <a:p>
            <a:r>
              <a:rPr lang="en-IN" sz="1600" b="1" dirty="0">
                <a:solidFill>
                  <a:srgbClr val="FF0000"/>
                </a:solidFill>
              </a:rPr>
              <a:t>Revamping HTML Code: Professional Bug Identification and Correction:-</a:t>
            </a:r>
          </a:p>
          <a:p>
            <a:endParaRPr lang="en-IN" sz="1600" b="1" dirty="0">
              <a:solidFill>
                <a:srgbClr val="FF0000"/>
              </a:solidFill>
            </a:endParaRPr>
          </a:p>
        </p:txBody>
      </p:sp>
    </p:spTree>
    <p:extLst>
      <p:ext uri="{BB962C8B-B14F-4D97-AF65-F5344CB8AC3E}">
        <p14:creationId xmlns:p14="http://schemas.microsoft.com/office/powerpoint/2010/main" val="1847915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169568" cy="831627"/>
          </a:xfrm>
        </p:spPr>
        <p:txBody>
          <a:bodyPr>
            <a:normAutofit/>
          </a:bodyPr>
          <a:lstStyle/>
          <a:p>
            <a:r>
              <a:rPr lang="en-IN" sz="2000" b="1" u="sng" dirty="0"/>
              <a:t>Setup of Flask Application:</a:t>
            </a:r>
          </a:p>
        </p:txBody>
      </p:sp>
      <p:sp>
        <p:nvSpPr>
          <p:cNvPr id="3" name="Text Placeholder 2"/>
          <p:cNvSpPr>
            <a:spLocks noGrp="1"/>
          </p:cNvSpPr>
          <p:nvPr>
            <p:ph type="body" idx="1"/>
          </p:nvPr>
        </p:nvSpPr>
        <p:spPr>
          <a:xfrm>
            <a:off x="838200" y="980729"/>
            <a:ext cx="10515600" cy="4392487"/>
          </a:xfrm>
        </p:spPr>
        <p:txBody>
          <a:bodyPr>
            <a:normAutofit fontScale="70000" lnSpcReduction="20000"/>
          </a:bodyPr>
          <a:lstStyle/>
          <a:p>
            <a:r>
              <a:rPr lang="en-US" dirty="0"/>
              <a:t>Flask Web App Creation: Utilizing Flask(</a:t>
            </a:r>
            <a:r>
              <a:rPr lang="en-US" b="1" dirty="0"/>
              <a:t>name</a:t>
            </a:r>
            <a:r>
              <a:rPr lang="en-US" dirty="0"/>
              <a:t>) for seamless setup.</a:t>
            </a:r>
          </a:p>
          <a:p>
            <a:r>
              <a:rPr lang="en-US" dirty="0"/>
              <a:t>Static Folder Configuration: Setting static folder to 'statics' via </a:t>
            </a:r>
            <a:r>
              <a:rPr lang="en-US" dirty="0" err="1"/>
              <a:t>app.static_folder</a:t>
            </a:r>
            <a:r>
              <a:rPr lang="en-US" dirty="0"/>
              <a:t> = 'statics', with emphasis on recommended usage of default 'static' folder.</a:t>
            </a:r>
          </a:p>
          <a:p>
            <a:r>
              <a:rPr lang="en-US" dirty="0"/>
              <a:t>Global Variable and Routes: Introduction of global list 'notes' for user-added notes storage. Three key routes defined:</a:t>
            </a:r>
          </a:p>
          <a:p>
            <a:pPr lvl="1"/>
            <a:r>
              <a:rPr lang="en-US" dirty="0"/>
              <a:t>'/' (Root Route): Handling both GET and POST requests, with post-request actions and redirection.</a:t>
            </a:r>
          </a:p>
          <a:p>
            <a:pPr lvl="1"/>
            <a:r>
              <a:rPr lang="en-US" dirty="0"/>
              <a:t>'/edit': Handling GET and POST requests for note editing, ensuring seamless updates and redirection.</a:t>
            </a:r>
          </a:p>
          <a:p>
            <a:pPr lvl="1"/>
            <a:r>
              <a:rPr lang="en-US" dirty="0"/>
              <a:t>'/delete': Managing GET and POST requests for note deletion, with efficient removal and redirection.</a:t>
            </a:r>
          </a:p>
          <a:p>
            <a:r>
              <a:rPr lang="en-US" dirty="0"/>
              <a:t>Application Execution: Implementation of if </a:t>
            </a:r>
            <a:r>
              <a:rPr lang="en-US" b="1" dirty="0"/>
              <a:t>name</a:t>
            </a:r>
            <a:r>
              <a:rPr lang="en-US" dirty="0"/>
              <a:t> == '</a:t>
            </a:r>
            <a:r>
              <a:rPr lang="en-US" b="1" dirty="0"/>
              <a:t>main</a:t>
            </a:r>
            <a:r>
              <a:rPr lang="en-US" dirty="0"/>
              <a:t>': block for controlled execution. Utilization of </a:t>
            </a:r>
            <a:r>
              <a:rPr lang="en-US" dirty="0" err="1"/>
              <a:t>app.run</a:t>
            </a:r>
            <a:r>
              <a:rPr lang="en-US" dirty="0"/>
              <a:t>(debug=True) for real-time debugging and server reloading.</a:t>
            </a:r>
          </a:p>
          <a:p>
            <a:r>
              <a:rPr lang="en-US" dirty="0"/>
              <a:t>Template Rendering: Leveraging </a:t>
            </a:r>
            <a:r>
              <a:rPr lang="en-US" dirty="0" err="1"/>
              <a:t>render_template</a:t>
            </a:r>
            <a:r>
              <a:rPr lang="en-US" dirty="0"/>
              <a:t> function for rendering 'home.html' template, facilitating seamless display of notes on webpage.</a:t>
            </a:r>
          </a:p>
          <a:p>
            <a:r>
              <a:rPr lang="en-US" dirty="0"/>
              <a:t>CSS Styling: Enhancing visual appeal and user experience with CSS integration."</a:t>
            </a:r>
          </a:p>
          <a:p>
            <a:pPr marL="114300" indent="0">
              <a:buNone/>
            </a:pPr>
            <a:br>
              <a:rPr lang="en-US" dirty="0"/>
            </a:br>
            <a:endParaRPr lang="en-IN" dirty="0"/>
          </a:p>
        </p:txBody>
      </p:sp>
    </p:spTree>
    <p:extLst>
      <p:ext uri="{BB962C8B-B14F-4D97-AF65-F5344CB8AC3E}">
        <p14:creationId xmlns:p14="http://schemas.microsoft.com/office/powerpoint/2010/main" val="258303231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1007</Words>
  <Application>Microsoft Office PowerPoint</Application>
  <PresentationFormat>Widescreen</PresentationFormat>
  <Paragraphs>57</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Libre Baskerville</vt:lpstr>
      <vt:lpstr>Office Theme</vt:lpstr>
      <vt:lpstr>By :- Sirisha Yelineedi</vt:lpstr>
      <vt:lpstr>Achieving Comprehensive Domain Insights Through Rigorous Requirements Elicitation and Use Case Modeling :- </vt:lpstr>
      <vt:lpstr>Defect Identification Prior to Structural Code Optimization Through Refactoring:- Lack of HTML-Flask Connection: 1)The current implementation exhibits insufficient integration between the HTML front-end user interface and the Flask backend application logic, inhibiting modular components from conveying data changes. 2 )Absence of clearly defined interfaces and data flow pathways between presentation layer and core application tier impedes dynamic updates across architecture boundaries, hampering flexible cross-module communication. The key focus areas in this reframing are: * Using precise technical terminology to describe the deficiencies. * Expanding on the high-level issues to elucidate underlying technical shortcomings. * Discussing impact of lack of proper decoupling and interfacing. Inconsistent HTTP Method Specification: 1)Misalignment exists between the HTTP POST method declared in the HTML form definition for transmitting input data and usage of the request.args.get() function on the server side which relies on GET parameters, creating dissonance in expected communication protocols for submitted information extraction. 2)The inconsistent encoding of the client request mode and server retrieval mechanism can prevent backend handlers from accessing and validating user-supplied data accepted through front-end UI flows. This architectural deviation from web development best practices may result in failures during form submission and application state change procedures. In this reframing, I have focused on: * Using precise web development terminology * Expanding on the core technical discrepancy * Highlighting the downstream impacts of the inconsistency </vt:lpstr>
      <vt:lpstr>Html and python files before problem solving:</vt:lpstr>
      <vt:lpstr>PowerPoint Presentation</vt:lpstr>
      <vt:lpstr>PowerPoint Presentation</vt:lpstr>
      <vt:lpstr>PowerPoint Presentation</vt:lpstr>
      <vt:lpstr>PowerPoint Presentation</vt:lpstr>
      <vt:lpstr>Setup of Flask 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srikanth yelineedi</cp:lastModifiedBy>
  <cp:revision>12</cp:revision>
  <dcterms:created xsi:type="dcterms:W3CDTF">2021-02-16T05:19:01Z</dcterms:created>
  <dcterms:modified xsi:type="dcterms:W3CDTF">2024-03-06T07:37:45Z</dcterms:modified>
</cp:coreProperties>
</file>