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2" r:id="rId6"/>
    <p:sldId id="271" r:id="rId7"/>
    <p:sldId id="261" r:id="rId8"/>
    <p:sldId id="262" r:id="rId9"/>
    <p:sldId id="260" r:id="rId10"/>
    <p:sldId id="278" r:id="rId11"/>
    <p:sldId id="277" r:id="rId12"/>
    <p:sldId id="268" r:id="rId13"/>
    <p:sldId id="269" r:id="rId14"/>
    <p:sldId id="270" r:id="rId15"/>
    <p:sldId id="275" r:id="rId16"/>
    <p:sldId id="274" r:id="rId17"/>
    <p:sldId id="273"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9" d="100"/>
          <a:sy n="89" d="100"/>
        </p:scale>
        <p:origin x="26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sayantanmukh/consumer-reviews-of-amazon-products"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2.xml"/><Relationship Id="rId6" Type="http://schemas.openxmlformats.org/officeDocument/2006/relationships/hyperlink" Target="https://developers.google.com/machine-learning/recommendation/collaborative/basics" TargetMode="External"/><Relationship Id="rId5" Type="http://schemas.openxmlformats.org/officeDocument/2006/relationships/hyperlink" Target="https://developers.google.com/machine-learning/recommendation/content-based/basics" TargetMode="External"/><Relationship Id="rId4" Type="http://schemas.openxmlformats.org/officeDocument/2006/relationships/hyperlink" Target="https://www.kaggle.com/datasets/promptcloud/amazon-product-dataset-202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19CE03-B38C-1020-9939-E284D1F22F3E}"/>
              </a:ext>
            </a:extLst>
          </p:cNvPr>
          <p:cNvSpPr>
            <a:spLocks noGrp="1"/>
          </p:cNvSpPr>
          <p:nvPr>
            <p:ph type="ctrTitle"/>
          </p:nvPr>
        </p:nvSpPr>
        <p:spPr>
          <a:xfrm>
            <a:off x="1876424" y="426720"/>
            <a:ext cx="8791575" cy="3083243"/>
          </a:xfrm>
        </p:spPr>
        <p:txBody>
          <a:bodyPr>
            <a:normAutofit fontScale="90000"/>
          </a:bodyPr>
          <a:lstStyle/>
          <a:p>
            <a:pPr algn="ctr"/>
            <a:r>
              <a:rPr lang="en-IN" sz="4400" spc="-10" dirty="0">
                <a:solidFill>
                  <a:srgbClr val="FFFFFF"/>
                </a:solidFill>
              </a:rPr>
              <a:t>Product  </a:t>
            </a:r>
            <a:r>
              <a:rPr lang="en-IN" sz="4400" spc="-5" dirty="0">
                <a:solidFill>
                  <a:srgbClr val="FFFFFF"/>
                </a:solidFill>
              </a:rPr>
              <a:t>Recommendation  System </a:t>
            </a:r>
            <a:r>
              <a:rPr lang="en-IN" sz="4400" spc="-1145" dirty="0">
                <a:solidFill>
                  <a:srgbClr val="FFFFFF"/>
                </a:solidFill>
              </a:rPr>
              <a:t> </a:t>
            </a:r>
            <a:r>
              <a:rPr lang="en-US" sz="4400" spc="-10" dirty="0">
                <a:solidFill>
                  <a:srgbClr val="FFFFFF"/>
                </a:solidFill>
              </a:rPr>
              <a:t>for E-Commerce using Collaborative Filtering and Content Based Filtering</a:t>
            </a:r>
            <a:r>
              <a:rPr lang="en-IN" sz="4800" dirty="0"/>
              <a:t/>
            </a:r>
            <a:br>
              <a:rPr lang="en-IN" sz="4800" dirty="0"/>
            </a:br>
            <a:endParaRPr lang="en-IN" dirty="0"/>
          </a:p>
        </p:txBody>
      </p:sp>
      <p:sp>
        <p:nvSpPr>
          <p:cNvPr id="3" name="Subtitle 2">
            <a:extLst>
              <a:ext uri="{FF2B5EF4-FFF2-40B4-BE49-F238E27FC236}">
                <a16:creationId xmlns="" xmlns:a16="http://schemas.microsoft.com/office/drawing/2014/main" id="{26E9D2AF-0218-9DDF-5960-6C3D8464A9FD}"/>
              </a:ext>
            </a:extLst>
          </p:cNvPr>
          <p:cNvSpPr>
            <a:spLocks noGrp="1"/>
          </p:cNvSpPr>
          <p:nvPr>
            <p:ph type="subTitle" idx="1"/>
          </p:nvPr>
        </p:nvSpPr>
        <p:spPr>
          <a:xfrm>
            <a:off x="1303971" y="3642678"/>
            <a:ext cx="10525760" cy="2636202"/>
          </a:xfrm>
        </p:spPr>
        <p:txBody>
          <a:bodyPr>
            <a:normAutofit fontScale="47500" lnSpcReduction="20000"/>
          </a:bodyPr>
          <a:lstStyle/>
          <a:p>
            <a:r>
              <a:rPr lang="en-US" sz="3400" dirty="0" err="1"/>
              <a:t>Aadithya</a:t>
            </a:r>
            <a:r>
              <a:rPr lang="en-US" sz="3400" dirty="0"/>
              <a:t> </a:t>
            </a:r>
            <a:r>
              <a:rPr lang="en-US" sz="3400" dirty="0" err="1"/>
              <a:t>pabbisetty</a:t>
            </a:r>
            <a:r>
              <a:rPr lang="en-US" sz="3400" dirty="0"/>
              <a:t> -245318733061</a:t>
            </a:r>
          </a:p>
          <a:p>
            <a:r>
              <a:rPr lang="en-US" sz="3400" dirty="0"/>
              <a:t>Unnathi kunchakuri -245318733095</a:t>
            </a:r>
          </a:p>
          <a:p>
            <a:r>
              <a:rPr lang="en-US" sz="3400" dirty="0" err="1"/>
              <a:t>Sirispandana</a:t>
            </a:r>
            <a:r>
              <a:rPr lang="en-US" sz="3400" dirty="0"/>
              <a:t> </a:t>
            </a:r>
            <a:r>
              <a:rPr lang="en-US" sz="3400" dirty="0" err="1"/>
              <a:t>velagala</a:t>
            </a:r>
            <a:r>
              <a:rPr lang="en-US" sz="3400" dirty="0"/>
              <a:t>-  245318733117</a:t>
            </a:r>
          </a:p>
          <a:p>
            <a:pPr algn="ctr">
              <a:spcAft>
                <a:spcPts val="1000"/>
              </a:spcAft>
            </a:pPr>
            <a:r>
              <a:rPr lang="en-US" sz="3400" dirty="0"/>
              <a:t>                                                                                         Internal Guide  : </a:t>
            </a:r>
            <a:r>
              <a:rPr lang="en-US" sz="3400" b="1" dirty="0">
                <a:effectLst/>
                <a:latin typeface="Times New Roman" panose="02020603050405020304" pitchFamily="18" charset="0"/>
                <a:ea typeface="Times New Roman" panose="02020603050405020304" pitchFamily="18" charset="0"/>
                <a:cs typeface="Times New Roman" panose="02020603050405020304" pitchFamily="18" charset="0"/>
              </a:rPr>
              <a:t>Mr.</a:t>
            </a:r>
            <a:r>
              <a:rPr lang="en-US" sz="3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3400" b="1" dirty="0" err="1">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3400" dirty="0" err="1">
                <a:effectLst/>
                <a:latin typeface="Calibri" panose="020F0502020204030204" pitchFamily="34" charset="0"/>
                <a:ea typeface="Times New Roman" panose="02020603050405020304" pitchFamily="18" charset="0"/>
                <a:cs typeface="Times New Roman" panose="02020603050405020304" pitchFamily="18" charset="0"/>
              </a:rPr>
              <a:t>.</a:t>
            </a:r>
            <a:r>
              <a:rPr lang="en-US" sz="3400" b="1" dirty="0" err="1">
                <a:effectLst/>
                <a:latin typeface="Times New Roman" panose="02020603050405020304" pitchFamily="18" charset="0"/>
                <a:ea typeface="Times New Roman" panose="02020603050405020304" pitchFamily="18" charset="0"/>
                <a:cs typeface="Times New Roman" panose="02020603050405020304" pitchFamily="18" charset="0"/>
              </a:rPr>
              <a:t>Nageswara</a:t>
            </a:r>
            <a:r>
              <a:rPr lang="en-US" sz="3400" b="1" dirty="0">
                <a:effectLst/>
                <a:latin typeface="Times New Roman" panose="02020603050405020304" pitchFamily="18" charset="0"/>
                <a:ea typeface="Times New Roman" panose="02020603050405020304" pitchFamily="18" charset="0"/>
                <a:cs typeface="Times New Roman" panose="02020603050405020304" pitchFamily="18" charset="0"/>
              </a:rPr>
              <a:t> Rao</a:t>
            </a:r>
            <a:endParaRPr lang="en-IN" sz="3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spcBef>
                <a:spcPts val="0"/>
              </a:spcBef>
              <a:spcAft>
                <a:spcPts val="1000"/>
              </a:spcAft>
            </a:pPr>
            <a:r>
              <a:rPr lang="en-US" sz="3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300" b="1" dirty="0" err="1">
                <a:effectLst/>
                <a:latin typeface="Times New Roman" panose="02020603050405020304" pitchFamily="18" charset="0"/>
                <a:ea typeface="Times New Roman" panose="02020603050405020304" pitchFamily="18" charset="0"/>
                <a:cs typeface="Times New Roman" panose="02020603050405020304" pitchFamily="18" charset="0"/>
              </a:rPr>
              <a:t>Assisstant</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Professor)</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300" dirty="0"/>
          </a:p>
          <a:p>
            <a:r>
              <a:rPr lang="en-US" dirty="0"/>
              <a:t>                                                                                                          </a:t>
            </a:r>
            <a:endParaRPr lang="en-IN" dirty="0"/>
          </a:p>
          <a:p>
            <a:endParaRPr lang="en-IN" dirty="0"/>
          </a:p>
        </p:txBody>
      </p:sp>
    </p:spTree>
    <p:extLst>
      <p:ext uri="{BB962C8B-B14F-4D97-AF65-F5344CB8AC3E}">
        <p14:creationId xmlns:p14="http://schemas.microsoft.com/office/powerpoint/2010/main" val="122479166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033303" y="2173287"/>
            <a:ext cx="4743654" cy="3855624"/>
          </a:xfrm>
          <a:prstGeom prst="rect">
            <a:avLst/>
          </a:prstGeom>
        </p:spPr>
      </p:pic>
      <p:pic>
        <p:nvPicPr>
          <p:cNvPr id="5" name="Picture 4"/>
          <p:cNvPicPr>
            <a:picLocks noChangeAspect="1"/>
          </p:cNvPicPr>
          <p:nvPr/>
        </p:nvPicPr>
        <p:blipFill>
          <a:blip r:embed="rId3"/>
          <a:stretch>
            <a:fillRect/>
          </a:stretch>
        </p:blipFill>
        <p:spPr>
          <a:xfrm>
            <a:off x="5885066" y="1632213"/>
            <a:ext cx="5334462" cy="1234547"/>
          </a:xfrm>
          <a:prstGeom prst="rect">
            <a:avLst/>
          </a:prstGeom>
        </p:spPr>
      </p:pic>
    </p:spTree>
    <p:extLst>
      <p:ext uri="{BB962C8B-B14F-4D97-AF65-F5344CB8AC3E}">
        <p14:creationId xmlns:p14="http://schemas.microsoft.com/office/powerpoint/2010/main" val="101824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22A5BA9-8FE0-679A-F668-FB42DDE8EEDB}"/>
              </a:ext>
            </a:extLst>
          </p:cNvPr>
          <p:cNvPicPr>
            <a:picLocks noChangeAspect="1"/>
          </p:cNvPicPr>
          <p:nvPr/>
        </p:nvPicPr>
        <p:blipFill>
          <a:blip r:embed="rId2"/>
          <a:stretch>
            <a:fillRect/>
          </a:stretch>
        </p:blipFill>
        <p:spPr>
          <a:xfrm>
            <a:off x="2570602" y="864065"/>
            <a:ext cx="7050795" cy="5461233"/>
          </a:xfrm>
          <a:prstGeom prst="rect">
            <a:avLst/>
          </a:prstGeom>
        </p:spPr>
      </p:pic>
    </p:spTree>
    <p:extLst>
      <p:ext uri="{BB962C8B-B14F-4D97-AF65-F5344CB8AC3E}">
        <p14:creationId xmlns:p14="http://schemas.microsoft.com/office/powerpoint/2010/main" val="128137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1CC265-F827-D20A-6FB1-A48766359B5F}"/>
              </a:ext>
            </a:extLst>
          </p:cNvPr>
          <p:cNvSpPr>
            <a:spLocks noGrp="1"/>
          </p:cNvSpPr>
          <p:nvPr>
            <p:ph type="title"/>
          </p:nvPr>
        </p:nvSpPr>
        <p:spPr>
          <a:xfrm>
            <a:off x="1141413" y="618518"/>
            <a:ext cx="9905998" cy="715332"/>
          </a:xfrm>
        </p:spPr>
        <p:txBody>
          <a:bodyPr/>
          <a:lstStyle/>
          <a:p>
            <a:pPr algn="ctr"/>
            <a:r>
              <a:rPr lang="en-US" dirty="0"/>
              <a:t>Sequence diagram</a:t>
            </a:r>
            <a:endParaRPr lang="en-IN" dirty="0"/>
          </a:p>
        </p:txBody>
      </p:sp>
      <p:pic>
        <p:nvPicPr>
          <p:cNvPr id="5" name="Content Placeholder 4">
            <a:extLst>
              <a:ext uri="{FF2B5EF4-FFF2-40B4-BE49-F238E27FC236}">
                <a16:creationId xmlns="" xmlns:a16="http://schemas.microsoft.com/office/drawing/2014/main" id="{CDD4656D-EA71-C0A0-FDA9-7E1151FFB44F}"/>
              </a:ext>
            </a:extLst>
          </p:cNvPr>
          <p:cNvPicPr>
            <a:picLocks noGrp="1" noChangeAspect="1"/>
          </p:cNvPicPr>
          <p:nvPr>
            <p:ph idx="1"/>
          </p:nvPr>
        </p:nvPicPr>
        <p:blipFill rotWithShape="1">
          <a:blip r:embed="rId2"/>
          <a:srcRect l="7673" t="16504" r="8160" b="11981"/>
          <a:stretch/>
        </p:blipFill>
        <p:spPr>
          <a:xfrm>
            <a:off x="2501317" y="1680879"/>
            <a:ext cx="7189365" cy="4927686"/>
          </a:xfrm>
        </p:spPr>
      </p:pic>
    </p:spTree>
    <p:extLst>
      <p:ext uri="{BB962C8B-B14F-4D97-AF65-F5344CB8AC3E}">
        <p14:creationId xmlns:p14="http://schemas.microsoft.com/office/powerpoint/2010/main" val="366025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4036CD-28E8-D454-20C8-DBC3AA735739}"/>
              </a:ext>
            </a:extLst>
          </p:cNvPr>
          <p:cNvSpPr>
            <a:spLocks noGrp="1"/>
          </p:cNvSpPr>
          <p:nvPr>
            <p:ph type="title"/>
          </p:nvPr>
        </p:nvSpPr>
        <p:spPr>
          <a:xfrm>
            <a:off x="1141413" y="618518"/>
            <a:ext cx="9905998" cy="832777"/>
          </a:xfrm>
        </p:spPr>
        <p:txBody>
          <a:bodyPr/>
          <a:lstStyle/>
          <a:p>
            <a:pPr algn="ctr"/>
            <a:r>
              <a:rPr lang="en-US" dirty="0"/>
              <a:t>State diagram</a:t>
            </a:r>
            <a:endParaRPr lang="en-IN" dirty="0"/>
          </a:p>
        </p:txBody>
      </p:sp>
      <p:pic>
        <p:nvPicPr>
          <p:cNvPr id="5" name="Content Placeholder 4">
            <a:extLst>
              <a:ext uri="{FF2B5EF4-FFF2-40B4-BE49-F238E27FC236}">
                <a16:creationId xmlns="" xmlns:a16="http://schemas.microsoft.com/office/drawing/2014/main" id="{56F2BB15-F457-92DA-D6AC-5300DA68E283}"/>
              </a:ext>
            </a:extLst>
          </p:cNvPr>
          <p:cNvPicPr>
            <a:picLocks noGrp="1" noChangeAspect="1"/>
          </p:cNvPicPr>
          <p:nvPr>
            <p:ph idx="1"/>
          </p:nvPr>
        </p:nvPicPr>
        <p:blipFill>
          <a:blip r:embed="rId2"/>
          <a:stretch>
            <a:fillRect/>
          </a:stretch>
        </p:blipFill>
        <p:spPr>
          <a:xfrm>
            <a:off x="3271707" y="1341992"/>
            <a:ext cx="5510655" cy="5184644"/>
          </a:xfrm>
        </p:spPr>
      </p:pic>
    </p:spTree>
    <p:extLst>
      <p:ext uri="{BB962C8B-B14F-4D97-AF65-F5344CB8AC3E}">
        <p14:creationId xmlns:p14="http://schemas.microsoft.com/office/powerpoint/2010/main" val="317050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26F43C-99A2-8284-C6F4-114C27783ACC}"/>
              </a:ext>
            </a:extLst>
          </p:cNvPr>
          <p:cNvSpPr>
            <a:spLocks noGrp="1"/>
          </p:cNvSpPr>
          <p:nvPr>
            <p:ph type="title"/>
          </p:nvPr>
        </p:nvSpPr>
        <p:spPr>
          <a:xfrm>
            <a:off x="1141413" y="618518"/>
            <a:ext cx="9905998" cy="488829"/>
          </a:xfrm>
        </p:spPr>
        <p:txBody>
          <a:bodyPr>
            <a:normAutofit fontScale="90000"/>
          </a:bodyPr>
          <a:lstStyle/>
          <a:p>
            <a:pPr algn="ctr"/>
            <a:r>
              <a:rPr lang="en-US" dirty="0"/>
              <a:t>USE case diagram</a:t>
            </a:r>
            <a:endParaRPr lang="en-IN" dirty="0"/>
          </a:p>
        </p:txBody>
      </p:sp>
      <p:pic>
        <p:nvPicPr>
          <p:cNvPr id="5" name="Content Placeholder 4">
            <a:extLst>
              <a:ext uri="{FF2B5EF4-FFF2-40B4-BE49-F238E27FC236}">
                <a16:creationId xmlns="" xmlns:a16="http://schemas.microsoft.com/office/drawing/2014/main" id="{7BD8F33D-6F8F-F8DC-18E2-21ACCA4E4C2D}"/>
              </a:ext>
            </a:extLst>
          </p:cNvPr>
          <p:cNvPicPr>
            <a:picLocks noGrp="1" noChangeAspect="1"/>
          </p:cNvPicPr>
          <p:nvPr>
            <p:ph idx="1"/>
          </p:nvPr>
        </p:nvPicPr>
        <p:blipFill>
          <a:blip r:embed="rId2"/>
          <a:stretch>
            <a:fillRect/>
          </a:stretch>
        </p:blipFill>
        <p:spPr>
          <a:xfrm>
            <a:off x="3090878" y="1174458"/>
            <a:ext cx="6187346" cy="5565578"/>
          </a:xfrm>
        </p:spPr>
      </p:pic>
    </p:spTree>
    <p:extLst>
      <p:ext uri="{BB962C8B-B14F-4D97-AF65-F5344CB8AC3E}">
        <p14:creationId xmlns:p14="http://schemas.microsoft.com/office/powerpoint/2010/main" val="217813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7E3C45-236A-0910-1AAF-427305722C82}"/>
              </a:ext>
            </a:extLst>
          </p:cNvPr>
          <p:cNvSpPr>
            <a:spLocks noGrp="1"/>
          </p:cNvSpPr>
          <p:nvPr>
            <p:ph type="title"/>
          </p:nvPr>
        </p:nvSpPr>
        <p:spPr>
          <a:xfrm>
            <a:off x="1149802" y="2539597"/>
            <a:ext cx="2742690" cy="1478570"/>
          </a:xfrm>
        </p:spPr>
        <p:txBody>
          <a:bodyPr>
            <a:normAutofit/>
          </a:bodyPr>
          <a:lstStyle/>
          <a:p>
            <a:r>
              <a:rPr lang="en-US" sz="3200" dirty="0"/>
              <a:t>Work-flow</a:t>
            </a:r>
            <a:endParaRPr lang="en-IN" sz="3200" dirty="0"/>
          </a:p>
        </p:txBody>
      </p:sp>
      <p:pic>
        <p:nvPicPr>
          <p:cNvPr id="5" name="Content Placeholder 4">
            <a:extLst>
              <a:ext uri="{FF2B5EF4-FFF2-40B4-BE49-F238E27FC236}">
                <a16:creationId xmlns="" xmlns:a16="http://schemas.microsoft.com/office/drawing/2014/main" id="{44789A29-CAED-5EC6-29CB-13495C66864B}"/>
              </a:ext>
            </a:extLst>
          </p:cNvPr>
          <p:cNvPicPr>
            <a:picLocks noGrp="1" noChangeAspect="1"/>
          </p:cNvPicPr>
          <p:nvPr>
            <p:ph idx="1"/>
          </p:nvPr>
        </p:nvPicPr>
        <p:blipFill>
          <a:blip r:embed="rId2"/>
          <a:stretch>
            <a:fillRect/>
          </a:stretch>
        </p:blipFill>
        <p:spPr>
          <a:xfrm>
            <a:off x="4949505" y="461963"/>
            <a:ext cx="5536734" cy="5645222"/>
          </a:xfrm>
          <a:prstGeom prst="rect">
            <a:avLst/>
          </a:prstGeom>
        </p:spPr>
      </p:pic>
    </p:spTree>
    <p:extLst>
      <p:ext uri="{BB962C8B-B14F-4D97-AF65-F5344CB8AC3E}">
        <p14:creationId xmlns:p14="http://schemas.microsoft.com/office/powerpoint/2010/main" val="3290407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8B932F-F47B-5241-EAAB-53D9DBDA591E}"/>
              </a:ext>
            </a:extLst>
          </p:cNvPr>
          <p:cNvSpPr>
            <a:spLocks noGrp="1"/>
          </p:cNvSpPr>
          <p:nvPr>
            <p:ph type="title"/>
          </p:nvPr>
        </p:nvSpPr>
        <p:spPr>
          <a:xfrm>
            <a:off x="1141413" y="618518"/>
            <a:ext cx="9905998" cy="606275"/>
          </a:xfrm>
        </p:spPr>
        <p:txBody>
          <a:bodyPr>
            <a:normAutofit/>
          </a:bodyPr>
          <a:lstStyle/>
          <a:p>
            <a:r>
              <a:rPr lang="en-US" sz="2800" dirty="0"/>
              <a:t>Future work</a:t>
            </a:r>
            <a:endParaRPr lang="en-IN" sz="2800" dirty="0"/>
          </a:p>
        </p:txBody>
      </p:sp>
      <p:sp>
        <p:nvSpPr>
          <p:cNvPr id="3" name="Content Placeholder 2">
            <a:extLst>
              <a:ext uri="{FF2B5EF4-FFF2-40B4-BE49-F238E27FC236}">
                <a16:creationId xmlns="" xmlns:a16="http://schemas.microsoft.com/office/drawing/2014/main" id="{C58FA1F5-876B-51C5-4B64-91ACD2DDEBB9}"/>
              </a:ext>
            </a:extLst>
          </p:cNvPr>
          <p:cNvSpPr>
            <a:spLocks noGrp="1"/>
          </p:cNvSpPr>
          <p:nvPr>
            <p:ph idx="1"/>
          </p:nvPr>
        </p:nvSpPr>
        <p:spPr>
          <a:xfrm>
            <a:off x="1141412" y="1593908"/>
            <a:ext cx="9905999" cy="4197293"/>
          </a:xfrm>
        </p:spPr>
        <p:txBody>
          <a:bodyPr/>
          <a:lstStyle/>
          <a:p>
            <a:r>
              <a:rPr lang="en-US" dirty="0"/>
              <a:t>In future, we would like to collect data about product description, extract keywords from product information for cosine similarity and use it for content based filtering to produce more efficient recommendation system.</a:t>
            </a:r>
          </a:p>
          <a:p>
            <a:r>
              <a:rPr lang="en-IN" dirty="0"/>
              <a:t>Add filtering techniques like whether reviews are </a:t>
            </a:r>
            <a:r>
              <a:rPr lang="en-US" dirty="0"/>
              <a:t>Spam or not.</a:t>
            </a:r>
          </a:p>
          <a:p>
            <a:r>
              <a:rPr lang="en-US" dirty="0"/>
              <a:t>Including products reviews of users in data, only when the product has been bought by them.</a:t>
            </a:r>
            <a:endParaRPr lang="en-IN" dirty="0"/>
          </a:p>
        </p:txBody>
      </p:sp>
    </p:spTree>
    <p:extLst>
      <p:ext uri="{BB962C8B-B14F-4D97-AF65-F5344CB8AC3E}">
        <p14:creationId xmlns:p14="http://schemas.microsoft.com/office/powerpoint/2010/main" val="183567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E33E66-003A-1BD2-2134-DA4EDC766620}"/>
              </a:ext>
            </a:extLst>
          </p:cNvPr>
          <p:cNvSpPr>
            <a:spLocks noGrp="1"/>
          </p:cNvSpPr>
          <p:nvPr>
            <p:ph type="title"/>
          </p:nvPr>
        </p:nvSpPr>
        <p:spPr>
          <a:xfrm>
            <a:off x="1141413" y="618518"/>
            <a:ext cx="9905998" cy="1067669"/>
          </a:xfrm>
        </p:spPr>
        <p:txBody>
          <a:bodyPr>
            <a:normAutofit/>
          </a:bodyPr>
          <a:lstStyle/>
          <a:p>
            <a:r>
              <a:rPr lang="en-US" sz="2800" dirty="0"/>
              <a:t>References</a:t>
            </a:r>
            <a:endParaRPr lang="en-IN" sz="2800" dirty="0"/>
          </a:p>
        </p:txBody>
      </p:sp>
      <p:sp>
        <p:nvSpPr>
          <p:cNvPr id="3" name="Content Placeholder 2">
            <a:extLst>
              <a:ext uri="{FF2B5EF4-FFF2-40B4-BE49-F238E27FC236}">
                <a16:creationId xmlns="" xmlns:a16="http://schemas.microsoft.com/office/drawing/2014/main" id="{9BC49075-DCAB-F699-8C87-C71956AF496A}"/>
              </a:ext>
            </a:extLst>
          </p:cNvPr>
          <p:cNvSpPr>
            <a:spLocks noGrp="1"/>
          </p:cNvSpPr>
          <p:nvPr>
            <p:ph idx="1"/>
          </p:nvPr>
        </p:nvSpPr>
        <p:spPr>
          <a:xfrm>
            <a:off x="1133532" y="1652631"/>
            <a:ext cx="9905999" cy="4637185"/>
          </a:xfrm>
        </p:spPr>
        <p:txBody>
          <a:bodyPr/>
          <a:lstStyle/>
          <a:p>
            <a:r>
              <a:rPr lang="en-IN" dirty="0">
                <a:hlinkClick r:id="rId2"/>
              </a:rPr>
              <a:t>https://docs.streamlit.io/</a:t>
            </a:r>
            <a:endParaRPr lang="en-IN" dirty="0"/>
          </a:p>
          <a:p>
            <a:r>
              <a:rPr lang="en-IN" dirty="0">
                <a:hlinkClick r:id="rId3"/>
              </a:rPr>
              <a:t>https://www.kaggle.com/datasets/sayantanmukh/consumer-reviews-of-amazon-products</a:t>
            </a:r>
            <a:endParaRPr lang="en-IN" dirty="0"/>
          </a:p>
          <a:p>
            <a:r>
              <a:rPr lang="en-IN" dirty="0">
                <a:hlinkClick r:id="rId4"/>
              </a:rPr>
              <a:t>https://www.kaggle.com/datasets/promptcloud/amazon-product-dataset-2020</a:t>
            </a:r>
            <a:endParaRPr lang="en-IN" dirty="0"/>
          </a:p>
          <a:p>
            <a:r>
              <a:rPr lang="en-IN" dirty="0">
                <a:hlinkClick r:id="rId5"/>
              </a:rPr>
              <a:t>https://developers.google.com/machine-learning/recommendation/content-based/basics</a:t>
            </a:r>
            <a:endParaRPr lang="en-IN" dirty="0"/>
          </a:p>
          <a:p>
            <a:r>
              <a:rPr lang="en-IN" dirty="0">
                <a:hlinkClick r:id="rId6"/>
              </a:rPr>
              <a:t>https://developers.google.com/machine-learning/recommendation/collaborative/basics</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6561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3A5B93-0985-9127-65E4-F0C0E664A958}"/>
              </a:ext>
            </a:extLst>
          </p:cNvPr>
          <p:cNvSpPr>
            <a:spLocks noGrp="1"/>
          </p:cNvSpPr>
          <p:nvPr>
            <p:ph type="title"/>
          </p:nvPr>
        </p:nvSpPr>
        <p:spPr/>
        <p:txBody>
          <a:bodyPr/>
          <a:lstStyle/>
          <a:p>
            <a:r>
              <a:rPr lang="en-IN" spc="-5" dirty="0"/>
              <a:t>Conclusion</a:t>
            </a:r>
            <a:endParaRPr lang="en-IN" dirty="0"/>
          </a:p>
        </p:txBody>
      </p:sp>
      <p:sp>
        <p:nvSpPr>
          <p:cNvPr id="3" name="Content Placeholder 2">
            <a:extLst>
              <a:ext uri="{FF2B5EF4-FFF2-40B4-BE49-F238E27FC236}">
                <a16:creationId xmlns="" xmlns:a16="http://schemas.microsoft.com/office/drawing/2014/main" id="{4D438BFC-559B-5158-9CEA-A3C4C2F05DFA}"/>
              </a:ext>
            </a:extLst>
          </p:cNvPr>
          <p:cNvSpPr>
            <a:spLocks noGrp="1"/>
          </p:cNvSpPr>
          <p:nvPr>
            <p:ph idx="1"/>
          </p:nvPr>
        </p:nvSpPr>
        <p:spPr/>
        <p:txBody>
          <a:bodyPr/>
          <a:lstStyle/>
          <a:p>
            <a:pPr marL="431800" marR="350520" indent="-419734">
              <a:lnSpc>
                <a:spcPct val="100000"/>
              </a:lnSpc>
              <a:spcBef>
                <a:spcPts val="100"/>
              </a:spcBef>
              <a:buSzPct val="166666"/>
              <a:buFont typeface="Arial MT"/>
              <a:buChar char="•"/>
              <a:tabLst>
                <a:tab pos="432434" algn="l"/>
              </a:tabLst>
            </a:pPr>
            <a:r>
              <a:rPr lang="en-US" sz="2400" spc="-5" dirty="0">
                <a:latin typeface="Georgia"/>
                <a:cs typeface="Georgia"/>
              </a:rPr>
              <a:t>Recommendation systems </a:t>
            </a:r>
            <a:r>
              <a:rPr lang="en-US" sz="2400" dirty="0">
                <a:latin typeface="Georgia"/>
                <a:cs typeface="Georgia"/>
              </a:rPr>
              <a:t>provide </a:t>
            </a:r>
            <a:r>
              <a:rPr lang="en-US" sz="2400" spc="-5" dirty="0">
                <a:latin typeface="Georgia"/>
                <a:cs typeface="Georgia"/>
              </a:rPr>
              <a:t>content </a:t>
            </a:r>
            <a:r>
              <a:rPr lang="en-US" sz="2400" spc="-710" dirty="0">
                <a:latin typeface="Georgia"/>
                <a:cs typeface="Georgia"/>
              </a:rPr>
              <a:t> </a:t>
            </a:r>
            <a:r>
              <a:rPr lang="en-US" sz="2400" spc="-5" dirty="0">
                <a:latin typeface="Georgia"/>
                <a:cs typeface="Georgia"/>
              </a:rPr>
              <a:t>for us by taking what other people </a:t>
            </a:r>
            <a:r>
              <a:rPr lang="en-US" sz="2400" dirty="0">
                <a:latin typeface="Georgia"/>
                <a:cs typeface="Georgia"/>
              </a:rPr>
              <a:t> recommend as </a:t>
            </a:r>
            <a:r>
              <a:rPr lang="en-US" sz="2400" spc="-5" dirty="0">
                <a:latin typeface="Georgia"/>
                <a:cs typeface="Georgia"/>
              </a:rPr>
              <a:t>well </a:t>
            </a:r>
            <a:r>
              <a:rPr lang="en-US" sz="2400" dirty="0">
                <a:latin typeface="Georgia"/>
                <a:cs typeface="Georgia"/>
              </a:rPr>
              <a:t>as </a:t>
            </a:r>
            <a:r>
              <a:rPr lang="en-US" sz="2400" spc="-5" dirty="0">
                <a:latin typeface="Georgia"/>
                <a:cs typeface="Georgia"/>
              </a:rPr>
              <a:t>our selections </a:t>
            </a:r>
            <a:r>
              <a:rPr lang="en-US" sz="2400" dirty="0">
                <a:latin typeface="Georgia"/>
                <a:cs typeface="Georgia"/>
              </a:rPr>
              <a:t>into </a:t>
            </a:r>
            <a:r>
              <a:rPr lang="en-US" sz="2400" spc="5" dirty="0">
                <a:latin typeface="Georgia"/>
                <a:cs typeface="Georgia"/>
              </a:rPr>
              <a:t> </a:t>
            </a:r>
            <a:r>
              <a:rPr lang="en-US" sz="2400" spc="-5" dirty="0">
                <a:latin typeface="Georgia"/>
                <a:cs typeface="Georgia"/>
              </a:rPr>
              <a:t>account</a:t>
            </a:r>
            <a:endParaRPr lang="en-US" sz="2400" dirty="0">
              <a:latin typeface="Georgia"/>
              <a:cs typeface="Georgia"/>
            </a:endParaRPr>
          </a:p>
          <a:p>
            <a:pPr>
              <a:lnSpc>
                <a:spcPct val="100000"/>
              </a:lnSpc>
              <a:spcBef>
                <a:spcPts val="35"/>
              </a:spcBef>
              <a:buFont typeface="Arial MT"/>
              <a:buChar char="•"/>
            </a:pPr>
            <a:endParaRPr lang="en-US" sz="2400" dirty="0">
              <a:latin typeface="Georgia"/>
              <a:cs typeface="Georgia"/>
            </a:endParaRPr>
          </a:p>
          <a:p>
            <a:pPr marL="431800" marR="5080" indent="-419734">
              <a:lnSpc>
                <a:spcPct val="100000"/>
              </a:lnSpc>
              <a:buSzPct val="166666"/>
              <a:buFont typeface="Arial MT"/>
              <a:buChar char="•"/>
              <a:tabLst>
                <a:tab pos="432434" algn="l"/>
              </a:tabLst>
            </a:pPr>
            <a:r>
              <a:rPr lang="en-US" sz="2400" spc="-5" dirty="0">
                <a:latin typeface="Georgia"/>
                <a:cs typeface="Georgia"/>
              </a:rPr>
              <a:t>Collaborative Filtering </a:t>
            </a:r>
            <a:r>
              <a:rPr lang="en-US" sz="2400" dirty="0">
                <a:latin typeface="Georgia"/>
                <a:cs typeface="Georgia"/>
              </a:rPr>
              <a:t>is a </a:t>
            </a:r>
            <a:r>
              <a:rPr lang="en-US" sz="2400" spc="-5" dirty="0">
                <a:latin typeface="Georgia"/>
                <a:cs typeface="Georgia"/>
              </a:rPr>
              <a:t>widely used </a:t>
            </a:r>
            <a:r>
              <a:rPr lang="en-US" sz="2400" dirty="0">
                <a:latin typeface="Georgia"/>
                <a:cs typeface="Georgia"/>
              </a:rPr>
              <a:t> </a:t>
            </a:r>
            <a:r>
              <a:rPr lang="en-US" sz="2400" spc="-5" dirty="0">
                <a:latin typeface="Georgia"/>
                <a:cs typeface="Georgia"/>
              </a:rPr>
              <a:t>solution for this problem which we </a:t>
            </a:r>
            <a:r>
              <a:rPr lang="en-US" sz="2400" dirty="0">
                <a:latin typeface="Georgia"/>
                <a:cs typeface="Georgia"/>
              </a:rPr>
              <a:t>make </a:t>
            </a:r>
            <a:r>
              <a:rPr lang="en-US" sz="2400" spc="-5" dirty="0">
                <a:latin typeface="Georgia"/>
                <a:cs typeface="Georgia"/>
              </a:rPr>
              <a:t>use </a:t>
            </a:r>
            <a:r>
              <a:rPr lang="en-US" sz="2400" spc="-710" dirty="0">
                <a:latin typeface="Georgia"/>
                <a:cs typeface="Georgia"/>
              </a:rPr>
              <a:t> </a:t>
            </a:r>
            <a:r>
              <a:rPr lang="en-US" sz="2400" spc="-5" dirty="0">
                <a:latin typeface="Georgia"/>
                <a:cs typeface="Georgia"/>
              </a:rPr>
              <a:t>of</a:t>
            </a:r>
            <a:r>
              <a:rPr lang="en-US" sz="2400" spc="-10" dirty="0">
                <a:latin typeface="Georgia"/>
                <a:cs typeface="Georgia"/>
              </a:rPr>
              <a:t> </a:t>
            </a:r>
            <a:r>
              <a:rPr lang="en-US" sz="2400" dirty="0">
                <a:latin typeface="Georgia"/>
                <a:cs typeface="Georgia"/>
              </a:rPr>
              <a:t>in</a:t>
            </a:r>
            <a:r>
              <a:rPr lang="en-US" sz="2400" spc="-5" dirty="0">
                <a:latin typeface="Georgia"/>
                <a:cs typeface="Georgia"/>
              </a:rPr>
              <a:t> our</a:t>
            </a:r>
            <a:r>
              <a:rPr lang="en-US" sz="2400" spc="-10" dirty="0">
                <a:latin typeface="Georgia"/>
                <a:cs typeface="Georgia"/>
              </a:rPr>
              <a:t> </a:t>
            </a:r>
            <a:r>
              <a:rPr lang="en-US" sz="2400" spc="-5" dirty="0">
                <a:latin typeface="Georgia"/>
                <a:cs typeface="Georgia"/>
              </a:rPr>
              <a:t>project</a:t>
            </a:r>
            <a:endParaRPr lang="en-US" sz="2400" dirty="0">
              <a:latin typeface="Georgia"/>
              <a:cs typeface="Georgia"/>
            </a:endParaRPr>
          </a:p>
          <a:p>
            <a:endParaRPr lang="en-IN" dirty="0"/>
          </a:p>
        </p:txBody>
      </p:sp>
    </p:spTree>
    <p:extLst>
      <p:ext uri="{BB962C8B-B14F-4D97-AF65-F5344CB8AC3E}">
        <p14:creationId xmlns:p14="http://schemas.microsoft.com/office/powerpoint/2010/main" val="8464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CDEE3-30C4-E851-56C0-ABEB8DF64332}"/>
              </a:ext>
            </a:extLst>
          </p:cNvPr>
          <p:cNvSpPr>
            <a:spLocks noGrp="1"/>
          </p:cNvSpPr>
          <p:nvPr>
            <p:ph type="title"/>
          </p:nvPr>
        </p:nvSpPr>
        <p:spPr>
          <a:xfrm>
            <a:off x="3825890" y="2606709"/>
            <a:ext cx="9905998" cy="1478570"/>
          </a:xfrm>
        </p:spPr>
        <p:txBody>
          <a:bodyPr/>
          <a:lstStyle/>
          <a:p>
            <a:r>
              <a:rPr lang="en-US" dirty="0"/>
              <a:t>Thank you</a:t>
            </a:r>
            <a:endParaRPr lang="en-IN" dirty="0"/>
          </a:p>
        </p:txBody>
      </p:sp>
    </p:spTree>
    <p:extLst>
      <p:ext uri="{BB962C8B-B14F-4D97-AF65-F5344CB8AC3E}">
        <p14:creationId xmlns:p14="http://schemas.microsoft.com/office/powerpoint/2010/main" val="256116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 xmlns:a16="http://schemas.microsoft.com/office/drawing/2014/main" id="{D86D33BA-6B13-6FF0-DB31-1D498D2B4E8A}"/>
              </a:ext>
            </a:extLst>
          </p:cNvPr>
          <p:cNvSpPr txBox="1">
            <a:spLocks/>
          </p:cNvSpPr>
          <p:nvPr/>
        </p:nvSpPr>
        <p:spPr>
          <a:xfrm>
            <a:off x="1587377" y="454991"/>
            <a:ext cx="2182495" cy="75755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00"/>
              </a:spcBef>
            </a:pPr>
            <a:r>
              <a:rPr lang="en-IN" spc="-5" dirty="0"/>
              <a:t>Content</a:t>
            </a:r>
          </a:p>
        </p:txBody>
      </p:sp>
      <p:sp>
        <p:nvSpPr>
          <p:cNvPr id="5" name="object 3">
            <a:extLst>
              <a:ext uri="{FF2B5EF4-FFF2-40B4-BE49-F238E27FC236}">
                <a16:creationId xmlns="" xmlns:a16="http://schemas.microsoft.com/office/drawing/2014/main" id="{E4CA7865-DE09-3556-4E08-971C30D735AE}"/>
              </a:ext>
            </a:extLst>
          </p:cNvPr>
          <p:cNvSpPr txBox="1"/>
          <p:nvPr/>
        </p:nvSpPr>
        <p:spPr>
          <a:xfrm>
            <a:off x="1539117" y="1638921"/>
            <a:ext cx="4461510" cy="3998531"/>
          </a:xfrm>
          <a:prstGeom prst="rect">
            <a:avLst/>
          </a:prstGeom>
        </p:spPr>
        <p:txBody>
          <a:bodyPr vert="horz" wrap="square" lIns="0" tIns="12700" rIns="0" bIns="0" rtlCol="0">
            <a:spAutoFit/>
          </a:bodyPr>
          <a:lstStyle/>
          <a:p>
            <a:pPr marL="469900" indent="-419734">
              <a:lnSpc>
                <a:spcPct val="100000"/>
              </a:lnSpc>
              <a:spcBef>
                <a:spcPts val="100"/>
              </a:spcBef>
              <a:buSzPct val="138888"/>
              <a:buFont typeface="Arial MT"/>
              <a:buChar char="•"/>
              <a:tabLst>
                <a:tab pos="470534" algn="l"/>
              </a:tabLst>
            </a:pPr>
            <a:r>
              <a:rPr sz="2800" dirty="0">
                <a:latin typeface="Georgia"/>
                <a:cs typeface="Georgia"/>
              </a:rPr>
              <a:t>Introduction</a:t>
            </a:r>
          </a:p>
          <a:p>
            <a:pPr marL="469900" indent="-457834">
              <a:lnSpc>
                <a:spcPct val="100000"/>
              </a:lnSpc>
              <a:spcBef>
                <a:spcPts val="600"/>
              </a:spcBef>
              <a:buSzPct val="166666"/>
              <a:buFont typeface="Arial MT"/>
              <a:buChar char="•"/>
              <a:tabLst>
                <a:tab pos="470534" algn="l"/>
              </a:tabLst>
            </a:pPr>
            <a:r>
              <a:rPr sz="2800" dirty="0">
                <a:latin typeface="Georgia"/>
                <a:cs typeface="Georgia"/>
              </a:rPr>
              <a:t>Problem</a:t>
            </a:r>
            <a:r>
              <a:rPr sz="2800" spc="-70" dirty="0">
                <a:latin typeface="Georgia"/>
                <a:cs typeface="Georgia"/>
              </a:rPr>
              <a:t> </a:t>
            </a:r>
            <a:r>
              <a:rPr sz="2800" spc="-5" dirty="0">
                <a:latin typeface="Georgia"/>
                <a:cs typeface="Georgia"/>
              </a:rPr>
              <a:t>Statement</a:t>
            </a:r>
            <a:endParaRPr sz="2800" dirty="0">
              <a:latin typeface="Georgia"/>
              <a:cs typeface="Georgia"/>
            </a:endParaRPr>
          </a:p>
          <a:p>
            <a:pPr marL="469900" indent="-457834">
              <a:lnSpc>
                <a:spcPct val="100000"/>
              </a:lnSpc>
              <a:spcBef>
                <a:spcPts val="605"/>
              </a:spcBef>
              <a:buSzPct val="166666"/>
              <a:buFont typeface="Arial MT"/>
              <a:buChar char="•"/>
              <a:tabLst>
                <a:tab pos="470534" algn="l"/>
              </a:tabLst>
            </a:pPr>
            <a:r>
              <a:rPr sz="2800" spc="-5" dirty="0">
                <a:latin typeface="Georgia"/>
                <a:cs typeface="Georgia"/>
              </a:rPr>
              <a:t>Background</a:t>
            </a:r>
            <a:endParaRPr sz="2800" dirty="0">
              <a:latin typeface="Georgia"/>
              <a:cs typeface="Georgia"/>
            </a:endParaRPr>
          </a:p>
          <a:p>
            <a:pPr marL="469900" indent="-457834">
              <a:lnSpc>
                <a:spcPct val="100000"/>
              </a:lnSpc>
              <a:spcBef>
                <a:spcPts val="600"/>
              </a:spcBef>
              <a:buSzPct val="166666"/>
              <a:buFont typeface="Arial MT"/>
              <a:buChar char="•"/>
              <a:tabLst>
                <a:tab pos="470534" algn="l"/>
              </a:tabLst>
            </a:pPr>
            <a:r>
              <a:rPr sz="2800" dirty="0">
                <a:latin typeface="Georgia"/>
                <a:cs typeface="Georgia"/>
              </a:rPr>
              <a:t>Proposed</a:t>
            </a:r>
            <a:r>
              <a:rPr sz="2800" spc="-40" dirty="0">
                <a:latin typeface="Georgia"/>
                <a:cs typeface="Georgia"/>
              </a:rPr>
              <a:t> </a:t>
            </a:r>
            <a:r>
              <a:rPr sz="2800" spc="-5" dirty="0">
                <a:latin typeface="Georgia"/>
                <a:cs typeface="Georgia"/>
              </a:rPr>
              <a:t>Solution</a:t>
            </a:r>
            <a:endParaRPr lang="en-US" sz="2800" spc="-5" dirty="0">
              <a:latin typeface="Georgia"/>
              <a:cs typeface="Georgia"/>
            </a:endParaRPr>
          </a:p>
          <a:p>
            <a:pPr marL="469900" indent="-457834">
              <a:lnSpc>
                <a:spcPct val="100000"/>
              </a:lnSpc>
              <a:spcBef>
                <a:spcPts val="600"/>
              </a:spcBef>
              <a:buSzPct val="166666"/>
              <a:buFont typeface="Arial MT"/>
              <a:buChar char="•"/>
              <a:tabLst>
                <a:tab pos="470534" algn="l"/>
              </a:tabLst>
            </a:pPr>
            <a:r>
              <a:rPr lang="en-US" sz="2800" dirty="0">
                <a:latin typeface="Georgia"/>
                <a:cs typeface="Georgia"/>
              </a:rPr>
              <a:t>Work-flow</a:t>
            </a:r>
            <a:endParaRPr sz="2800" dirty="0">
              <a:latin typeface="Georgia"/>
              <a:cs typeface="Georgia"/>
            </a:endParaRPr>
          </a:p>
          <a:p>
            <a:pPr marL="469900" indent="-457834">
              <a:lnSpc>
                <a:spcPct val="100000"/>
              </a:lnSpc>
              <a:spcBef>
                <a:spcPts val="600"/>
              </a:spcBef>
              <a:buSzPct val="166666"/>
              <a:buFont typeface="Arial MT"/>
              <a:buChar char="•"/>
              <a:tabLst>
                <a:tab pos="470534" algn="l"/>
              </a:tabLst>
            </a:pPr>
            <a:r>
              <a:rPr sz="2800" spc="-5" dirty="0">
                <a:latin typeface="Georgia"/>
                <a:cs typeface="Georgia"/>
              </a:rPr>
              <a:t>Future</a:t>
            </a:r>
            <a:r>
              <a:rPr sz="2800" spc="-45" dirty="0">
                <a:latin typeface="Georgia"/>
                <a:cs typeface="Georgia"/>
              </a:rPr>
              <a:t> </a:t>
            </a:r>
            <a:r>
              <a:rPr sz="2800" dirty="0">
                <a:latin typeface="Georgia"/>
                <a:cs typeface="Georgia"/>
              </a:rPr>
              <a:t>Work</a:t>
            </a:r>
          </a:p>
          <a:p>
            <a:pPr marL="469900" indent="-457834">
              <a:lnSpc>
                <a:spcPct val="100000"/>
              </a:lnSpc>
              <a:spcBef>
                <a:spcPts val="600"/>
              </a:spcBef>
              <a:buSzPct val="166666"/>
              <a:buFont typeface="Arial MT"/>
              <a:buChar char="•"/>
              <a:tabLst>
                <a:tab pos="470534" algn="l"/>
              </a:tabLst>
            </a:pPr>
            <a:r>
              <a:rPr lang="en-IN" sz="2800" spc="-10" dirty="0">
                <a:latin typeface="Georgia"/>
                <a:cs typeface="Georgia"/>
              </a:rPr>
              <a:t>References</a:t>
            </a:r>
            <a:endParaRPr sz="2800" dirty="0">
              <a:latin typeface="Georgia"/>
              <a:cs typeface="Georgia"/>
            </a:endParaRPr>
          </a:p>
          <a:p>
            <a:pPr marL="469900" indent="-457834">
              <a:lnSpc>
                <a:spcPct val="100000"/>
              </a:lnSpc>
              <a:spcBef>
                <a:spcPts val="605"/>
              </a:spcBef>
              <a:buSzPct val="166666"/>
              <a:buFont typeface="Arial MT"/>
              <a:buChar char="•"/>
              <a:tabLst>
                <a:tab pos="470534" algn="l"/>
              </a:tabLst>
            </a:pPr>
            <a:r>
              <a:rPr sz="2800" spc="-5" dirty="0">
                <a:latin typeface="Georgia"/>
                <a:cs typeface="Georgia"/>
              </a:rPr>
              <a:t>Conclusion</a:t>
            </a:r>
            <a:endParaRPr sz="2800" dirty="0">
              <a:latin typeface="Georgia"/>
              <a:cs typeface="Georgia"/>
            </a:endParaRPr>
          </a:p>
        </p:txBody>
      </p:sp>
    </p:spTree>
    <p:extLst>
      <p:ext uri="{BB962C8B-B14F-4D97-AF65-F5344CB8AC3E}">
        <p14:creationId xmlns:p14="http://schemas.microsoft.com/office/powerpoint/2010/main" val="22830031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AFB953-1C0B-FCF4-E226-9755486B596E}"/>
              </a:ext>
            </a:extLst>
          </p:cNvPr>
          <p:cNvSpPr>
            <a:spLocks noGrp="1"/>
          </p:cNvSpPr>
          <p:nvPr>
            <p:ph type="title"/>
          </p:nvPr>
        </p:nvSpPr>
        <p:spPr/>
        <p:txBody>
          <a:bodyPr/>
          <a:lstStyle/>
          <a:p>
            <a:r>
              <a:rPr lang="en-IN" dirty="0"/>
              <a:t>What is a recommendation engine?</a:t>
            </a:r>
          </a:p>
        </p:txBody>
      </p:sp>
      <p:pic>
        <p:nvPicPr>
          <p:cNvPr id="4" name="Picture 2" descr="how does a recommendation engine work">
            <a:extLst>
              <a:ext uri="{FF2B5EF4-FFF2-40B4-BE49-F238E27FC236}">
                <a16:creationId xmlns="" xmlns:a16="http://schemas.microsoft.com/office/drawing/2014/main" id="{2D3BB040-E127-0578-6A21-A1C47C4D57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 b="6380"/>
          <a:stretch/>
        </p:blipFill>
        <p:spPr bwMode="auto">
          <a:xfrm>
            <a:off x="1472029" y="2187523"/>
            <a:ext cx="5389339" cy="403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72146"/>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C9EFD6-F14C-F4C8-7335-ECD7647B9DFC}"/>
              </a:ext>
            </a:extLst>
          </p:cNvPr>
          <p:cNvSpPr>
            <a:spLocks noGrp="1"/>
          </p:cNvSpPr>
          <p:nvPr>
            <p:ph type="title"/>
          </p:nvPr>
        </p:nvSpPr>
        <p:spPr/>
        <p:txBody>
          <a:bodyPr/>
          <a:lstStyle/>
          <a:p>
            <a:r>
              <a:rPr lang="en-IN" dirty="0"/>
              <a:t>Problem</a:t>
            </a:r>
            <a:r>
              <a:rPr lang="en-IN" spc="-65" dirty="0"/>
              <a:t> </a:t>
            </a:r>
            <a:r>
              <a:rPr lang="en-IN" spc="-5" dirty="0"/>
              <a:t>Statement</a:t>
            </a:r>
            <a:endParaRPr lang="en-IN" dirty="0"/>
          </a:p>
        </p:txBody>
      </p:sp>
      <p:sp>
        <p:nvSpPr>
          <p:cNvPr id="3" name="Content Placeholder 2">
            <a:extLst>
              <a:ext uri="{FF2B5EF4-FFF2-40B4-BE49-F238E27FC236}">
                <a16:creationId xmlns="" xmlns:a16="http://schemas.microsoft.com/office/drawing/2014/main" id="{B3BC8A16-BE29-8F93-5F4C-18ABDC4FEF92}"/>
              </a:ext>
            </a:extLst>
          </p:cNvPr>
          <p:cNvSpPr>
            <a:spLocks noGrp="1"/>
          </p:cNvSpPr>
          <p:nvPr>
            <p:ph idx="1"/>
          </p:nvPr>
        </p:nvSpPr>
        <p:spPr/>
        <p:txBody>
          <a:bodyPr>
            <a:normAutofit fontScale="92500"/>
          </a:bodyPr>
          <a:lstStyle/>
          <a:p>
            <a:pPr marL="431800" marR="5080" indent="-419734">
              <a:lnSpc>
                <a:spcPct val="100000"/>
              </a:lnSpc>
              <a:spcBef>
                <a:spcPts val="100"/>
              </a:spcBef>
              <a:buSzPct val="166666"/>
              <a:buFont typeface="Arial MT"/>
              <a:buChar char="•"/>
              <a:tabLst>
                <a:tab pos="432434" algn="l"/>
              </a:tabLst>
            </a:pPr>
            <a:r>
              <a:rPr lang="en-US" sz="2400" spc="-5" dirty="0">
                <a:latin typeface="Georgia"/>
                <a:cs typeface="Georgia"/>
              </a:rPr>
              <a:t>Providing </a:t>
            </a:r>
            <a:r>
              <a:rPr lang="en-US" sz="2400" dirty="0">
                <a:latin typeface="Georgia"/>
                <a:cs typeface="Georgia"/>
              </a:rPr>
              <a:t>related </a:t>
            </a:r>
            <a:r>
              <a:rPr lang="en-US" sz="2400" spc="-5" dirty="0">
                <a:latin typeface="Georgia"/>
                <a:cs typeface="Georgia"/>
              </a:rPr>
              <a:t>content out of </a:t>
            </a:r>
            <a:r>
              <a:rPr lang="en-US" sz="2400" dirty="0">
                <a:latin typeface="Georgia"/>
                <a:cs typeface="Georgia"/>
              </a:rPr>
              <a:t>relevant and </a:t>
            </a:r>
            <a:r>
              <a:rPr lang="en-US" sz="2400" spc="-710" dirty="0">
                <a:latin typeface="Georgia"/>
                <a:cs typeface="Georgia"/>
              </a:rPr>
              <a:t> </a:t>
            </a:r>
            <a:r>
              <a:rPr lang="en-US" sz="2400" spc="-5" dirty="0">
                <a:latin typeface="Georgia"/>
                <a:cs typeface="Georgia"/>
              </a:rPr>
              <a:t>irrelevant collection of items to users.</a:t>
            </a:r>
          </a:p>
          <a:p>
            <a:pPr marL="431800" marR="5080" indent="-419734">
              <a:lnSpc>
                <a:spcPct val="100000"/>
              </a:lnSpc>
              <a:spcBef>
                <a:spcPts val="100"/>
              </a:spcBef>
              <a:buSzPct val="166666"/>
              <a:buFont typeface="Arial MT"/>
              <a:buChar char="•"/>
              <a:tabLst>
                <a:tab pos="432434" algn="l"/>
              </a:tabLst>
            </a:pPr>
            <a:endParaRPr lang="en-US" sz="2400" spc="-5" dirty="0">
              <a:latin typeface="Georgia"/>
              <a:cs typeface="Georgia"/>
            </a:endParaRPr>
          </a:p>
          <a:p>
            <a:pPr marL="431800" marR="65405" indent="-419734">
              <a:lnSpc>
                <a:spcPct val="100000"/>
              </a:lnSpc>
              <a:buSzPct val="166666"/>
              <a:buFont typeface="Arial MT"/>
              <a:buChar char="•"/>
              <a:tabLst>
                <a:tab pos="432434" algn="l"/>
              </a:tabLst>
            </a:pPr>
            <a:r>
              <a:rPr lang="en-US" sz="2400" dirty="0">
                <a:latin typeface="Georgia"/>
                <a:cs typeface="Georgia"/>
              </a:rPr>
              <a:t>Product Recommendation </a:t>
            </a:r>
            <a:r>
              <a:rPr lang="en-US" sz="2400" spc="5" dirty="0">
                <a:latin typeface="Georgia"/>
                <a:cs typeface="Georgia"/>
              </a:rPr>
              <a:t> </a:t>
            </a:r>
            <a:r>
              <a:rPr lang="en-US" sz="2400" spc="-5" dirty="0">
                <a:latin typeface="Georgia"/>
                <a:cs typeface="Georgia"/>
              </a:rPr>
              <a:t>System </a:t>
            </a:r>
            <a:r>
              <a:rPr lang="en-US" sz="2400" dirty="0">
                <a:latin typeface="Georgia"/>
                <a:cs typeface="Georgia"/>
              </a:rPr>
              <a:t>aims </a:t>
            </a:r>
            <a:r>
              <a:rPr lang="en-US" sz="2400" spc="-5" dirty="0">
                <a:latin typeface="Georgia"/>
                <a:cs typeface="Georgia"/>
              </a:rPr>
              <a:t>to recommend products to users </a:t>
            </a:r>
            <a:r>
              <a:rPr lang="en-US" sz="2400" spc="-710" dirty="0">
                <a:latin typeface="Georgia"/>
                <a:cs typeface="Georgia"/>
              </a:rPr>
              <a:t> </a:t>
            </a:r>
            <a:r>
              <a:rPr lang="en-US" sz="2400" spc="-5" dirty="0">
                <a:latin typeface="Georgia"/>
                <a:cs typeface="Georgia"/>
              </a:rPr>
              <a:t>based</a:t>
            </a:r>
            <a:r>
              <a:rPr lang="en-US" sz="2400" dirty="0">
                <a:latin typeface="Georgia"/>
                <a:cs typeface="Georgia"/>
              </a:rPr>
              <a:t> </a:t>
            </a:r>
            <a:r>
              <a:rPr lang="en-US" sz="2400" spc="-5" dirty="0">
                <a:latin typeface="Georgia"/>
                <a:cs typeface="Georgia"/>
              </a:rPr>
              <a:t>on user-items</a:t>
            </a:r>
            <a:r>
              <a:rPr lang="en-US" sz="2400" spc="-20" dirty="0">
                <a:latin typeface="Georgia"/>
                <a:cs typeface="Georgia"/>
              </a:rPr>
              <a:t> </a:t>
            </a:r>
            <a:r>
              <a:rPr lang="en-US" sz="2400" dirty="0">
                <a:latin typeface="Georgia"/>
                <a:cs typeface="Georgia"/>
              </a:rPr>
              <a:t>(item)</a:t>
            </a:r>
            <a:r>
              <a:rPr lang="en-US" sz="2400" spc="-5" dirty="0">
                <a:latin typeface="Georgia"/>
                <a:cs typeface="Georgia"/>
              </a:rPr>
              <a:t> ratings.</a:t>
            </a:r>
          </a:p>
          <a:p>
            <a:pPr marL="12066" marR="65405">
              <a:lnSpc>
                <a:spcPct val="100000"/>
              </a:lnSpc>
              <a:buSzPct val="166666"/>
              <a:tabLst>
                <a:tab pos="432434" algn="l"/>
              </a:tabLst>
            </a:pPr>
            <a:endParaRPr lang="en-US" sz="2400" spc="-5" dirty="0">
              <a:latin typeface="Georgia"/>
              <a:cs typeface="Georgia"/>
            </a:endParaRPr>
          </a:p>
          <a:p>
            <a:pPr marL="431800" marR="65405" indent="-419734">
              <a:buSzPct val="166666"/>
              <a:buFont typeface="Arial MT"/>
              <a:buChar char="•"/>
              <a:tabLst>
                <a:tab pos="432434" algn="l"/>
              </a:tabLst>
            </a:pPr>
            <a:r>
              <a:rPr lang="en-US" sz="2400" spc="-5" dirty="0">
                <a:latin typeface="Georgia"/>
                <a:cs typeface="Georgia"/>
              </a:rPr>
              <a:t>Given </a:t>
            </a:r>
            <a:r>
              <a:rPr lang="en-US" sz="2400" dirty="0">
                <a:latin typeface="Georgia"/>
                <a:cs typeface="Georgia"/>
              </a:rPr>
              <a:t>a </a:t>
            </a:r>
            <a:r>
              <a:rPr lang="en-US" sz="2400" spc="-5" dirty="0">
                <a:latin typeface="Georgia"/>
                <a:cs typeface="Georgia"/>
              </a:rPr>
              <a:t>set of users with </a:t>
            </a:r>
            <a:r>
              <a:rPr lang="en-US" sz="2400" dirty="0">
                <a:latin typeface="Georgia"/>
                <a:cs typeface="Georgia"/>
              </a:rPr>
              <a:t>their </a:t>
            </a:r>
            <a:r>
              <a:rPr lang="en-US" sz="2400" spc="-5" dirty="0">
                <a:latin typeface="Georgia"/>
                <a:cs typeface="Georgia"/>
              </a:rPr>
              <a:t>previous </a:t>
            </a:r>
            <a:r>
              <a:rPr lang="en-US" sz="2400" dirty="0">
                <a:latin typeface="Georgia"/>
                <a:cs typeface="Georgia"/>
              </a:rPr>
              <a:t> </a:t>
            </a:r>
            <a:r>
              <a:rPr lang="en-US" sz="2400" spc="-5" dirty="0">
                <a:latin typeface="Georgia"/>
                <a:cs typeface="Georgia"/>
              </a:rPr>
              <a:t>ratings</a:t>
            </a:r>
            <a:r>
              <a:rPr lang="en-US" sz="2400" spc="-10" dirty="0">
                <a:latin typeface="Georgia"/>
                <a:cs typeface="Georgia"/>
              </a:rPr>
              <a:t> </a:t>
            </a:r>
            <a:r>
              <a:rPr lang="en-US" sz="2400" spc="-5" dirty="0">
                <a:latin typeface="Georgia"/>
                <a:cs typeface="Georgia"/>
              </a:rPr>
              <a:t>for </a:t>
            </a:r>
            <a:r>
              <a:rPr lang="en-US" sz="2400" dirty="0">
                <a:latin typeface="Georgia"/>
                <a:cs typeface="Georgia"/>
              </a:rPr>
              <a:t>a </a:t>
            </a:r>
            <a:r>
              <a:rPr lang="en-US" sz="2400" spc="-5" dirty="0">
                <a:latin typeface="Georgia"/>
                <a:cs typeface="Georgia"/>
              </a:rPr>
              <a:t>set</a:t>
            </a:r>
            <a:r>
              <a:rPr lang="en-US" sz="2400" spc="10" dirty="0">
                <a:latin typeface="Georgia"/>
                <a:cs typeface="Georgia"/>
              </a:rPr>
              <a:t> </a:t>
            </a:r>
            <a:r>
              <a:rPr lang="en-US" sz="2400" spc="-5" dirty="0">
                <a:latin typeface="Georgia"/>
                <a:cs typeface="Georgia"/>
              </a:rPr>
              <a:t>of</a:t>
            </a:r>
            <a:r>
              <a:rPr lang="en-US" sz="2400" spc="-10" dirty="0">
                <a:latin typeface="Georgia"/>
                <a:cs typeface="Georgia"/>
              </a:rPr>
              <a:t> </a:t>
            </a:r>
            <a:r>
              <a:rPr lang="en-US" sz="2400" spc="-5" dirty="0">
                <a:latin typeface="Georgia"/>
                <a:cs typeface="Georgia"/>
              </a:rPr>
              <a:t>items, can we</a:t>
            </a:r>
            <a:r>
              <a:rPr lang="en-US" sz="2400" dirty="0">
                <a:latin typeface="Georgia"/>
                <a:cs typeface="Georgia"/>
              </a:rPr>
              <a:t> </a:t>
            </a:r>
            <a:r>
              <a:rPr lang="en-US" sz="2400" spc="-5" dirty="0">
                <a:latin typeface="Georgia"/>
                <a:cs typeface="Georgia"/>
              </a:rPr>
              <a:t>predict </a:t>
            </a:r>
            <a:r>
              <a:rPr lang="en-US" sz="2400" spc="-10" dirty="0">
                <a:latin typeface="Georgia"/>
                <a:cs typeface="Georgia"/>
              </a:rPr>
              <a:t>the </a:t>
            </a:r>
            <a:r>
              <a:rPr lang="en-US" sz="2400" spc="-710" dirty="0">
                <a:latin typeface="Georgia"/>
                <a:cs typeface="Georgia"/>
              </a:rPr>
              <a:t> </a:t>
            </a:r>
            <a:r>
              <a:rPr lang="en-US" sz="2400" spc="-5" dirty="0">
                <a:latin typeface="Georgia"/>
                <a:cs typeface="Georgia"/>
              </a:rPr>
              <a:t>rating they will </a:t>
            </a:r>
            <a:r>
              <a:rPr lang="en-US" sz="2400" dirty="0">
                <a:latin typeface="Georgia"/>
                <a:cs typeface="Georgia"/>
              </a:rPr>
              <a:t>assign </a:t>
            </a:r>
            <a:r>
              <a:rPr lang="en-US" sz="2400" spc="-5" dirty="0">
                <a:latin typeface="Georgia"/>
                <a:cs typeface="Georgia"/>
              </a:rPr>
              <a:t>to </a:t>
            </a:r>
            <a:r>
              <a:rPr lang="en-US" sz="2400" dirty="0">
                <a:latin typeface="Georgia"/>
                <a:cs typeface="Georgia"/>
              </a:rPr>
              <a:t>a item </a:t>
            </a:r>
            <a:r>
              <a:rPr lang="en-US" sz="2400" spc="-5" dirty="0">
                <a:latin typeface="Georgia"/>
                <a:cs typeface="Georgia"/>
              </a:rPr>
              <a:t>they </a:t>
            </a:r>
            <a:r>
              <a:rPr lang="en-US" sz="2400" dirty="0">
                <a:latin typeface="Georgia"/>
                <a:cs typeface="Georgia"/>
              </a:rPr>
              <a:t>have </a:t>
            </a:r>
            <a:r>
              <a:rPr lang="en-US" sz="2400" spc="5" dirty="0">
                <a:latin typeface="Georgia"/>
                <a:cs typeface="Georgia"/>
              </a:rPr>
              <a:t> </a:t>
            </a:r>
            <a:r>
              <a:rPr lang="en-US" sz="2400" dirty="0">
                <a:latin typeface="Georgia"/>
                <a:cs typeface="Georgia"/>
              </a:rPr>
              <a:t>not</a:t>
            </a:r>
            <a:r>
              <a:rPr lang="en-US" sz="2400" spc="-5" dirty="0">
                <a:latin typeface="Georgia"/>
                <a:cs typeface="Georgia"/>
              </a:rPr>
              <a:t> previously</a:t>
            </a:r>
            <a:r>
              <a:rPr lang="en-US" sz="2400" spc="-20" dirty="0">
                <a:latin typeface="Georgia"/>
                <a:cs typeface="Georgia"/>
              </a:rPr>
              <a:t> </a:t>
            </a:r>
            <a:r>
              <a:rPr lang="en-US" sz="2400" spc="-5" dirty="0">
                <a:latin typeface="Georgia"/>
                <a:cs typeface="Georgia"/>
              </a:rPr>
              <a:t>rated?</a:t>
            </a:r>
            <a:endParaRPr lang="en-US" sz="2400" dirty="0">
              <a:latin typeface="Georgia"/>
              <a:cs typeface="Georgia"/>
            </a:endParaRPr>
          </a:p>
          <a:p>
            <a:pPr marL="431800" marR="65405" indent="-419734">
              <a:lnSpc>
                <a:spcPct val="100000"/>
              </a:lnSpc>
              <a:buSzPct val="166666"/>
              <a:buFont typeface="Arial MT"/>
              <a:buChar char="•"/>
              <a:tabLst>
                <a:tab pos="432434" algn="l"/>
              </a:tabLst>
            </a:pPr>
            <a:endParaRPr lang="en-US" sz="2400" dirty="0">
              <a:latin typeface="Georgia"/>
              <a:cs typeface="Georgia"/>
            </a:endParaRPr>
          </a:p>
          <a:p>
            <a:endParaRPr lang="en-IN" dirty="0"/>
          </a:p>
        </p:txBody>
      </p:sp>
    </p:spTree>
    <p:extLst>
      <p:ext uri="{BB962C8B-B14F-4D97-AF65-F5344CB8AC3E}">
        <p14:creationId xmlns:p14="http://schemas.microsoft.com/office/powerpoint/2010/main" val="253334359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9CDA87-CF5C-E16C-64E4-85F6C6253BF5}"/>
              </a:ext>
            </a:extLst>
          </p:cNvPr>
          <p:cNvSpPr>
            <a:spLocks noGrp="1"/>
          </p:cNvSpPr>
          <p:nvPr>
            <p:ph type="title"/>
          </p:nvPr>
        </p:nvSpPr>
        <p:spPr/>
        <p:txBody>
          <a:bodyPr/>
          <a:lstStyle/>
          <a:p>
            <a:pPr algn="ctr"/>
            <a:r>
              <a:rPr lang="en-US" dirty="0"/>
              <a:t>EXISTING SYSTEM</a:t>
            </a:r>
            <a:endParaRPr lang="en-IN" dirty="0"/>
          </a:p>
        </p:txBody>
      </p:sp>
      <p:sp>
        <p:nvSpPr>
          <p:cNvPr id="3" name="Content Placeholder 2">
            <a:extLst>
              <a:ext uri="{FF2B5EF4-FFF2-40B4-BE49-F238E27FC236}">
                <a16:creationId xmlns="" xmlns:a16="http://schemas.microsoft.com/office/drawing/2014/main" id="{5D3C1A27-5DA6-9341-37BA-90DEE2876415}"/>
              </a:ext>
            </a:extLst>
          </p:cNvPr>
          <p:cNvSpPr>
            <a:spLocks noGrp="1"/>
          </p:cNvSpPr>
          <p:nvPr>
            <p:ph idx="1"/>
          </p:nvPr>
        </p:nvSpPr>
        <p:spPr/>
        <p:txBody>
          <a:bodyPr/>
          <a:lstStyle/>
          <a:p>
            <a:pPr>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Here we present several different e-commerce recommender system approaches and their advantages or disadvantages. We see recommendation systems utilizing data mining techniques, clustering analysis (in which the system focuses on customer’s comments and reviews), Dynamic Table based approach which takes into account the customer’s life cycle for his recommendations, mining user-contributed photos, and using visual and UGC for user interest mining, Fuzzy logic, portal. One of the main conclusions is that the mentioned systems aim to enhance conversion rate (the buying part of recommendations) by providing more personalized recommendations.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10622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65FDEC-182A-249E-5534-DB204EDAEEFF}"/>
              </a:ext>
            </a:extLst>
          </p:cNvPr>
          <p:cNvSpPr>
            <a:spLocks noGrp="1"/>
          </p:cNvSpPr>
          <p:nvPr>
            <p:ph type="title"/>
          </p:nvPr>
        </p:nvSpPr>
        <p:spPr/>
        <p:txBody>
          <a:bodyPr/>
          <a:lstStyle/>
          <a:p>
            <a:pPr algn="ctr"/>
            <a:r>
              <a:rPr lang="en-US" dirty="0"/>
              <a:t>Proposed system</a:t>
            </a:r>
            <a:endParaRPr lang="en-IN" dirty="0"/>
          </a:p>
        </p:txBody>
      </p:sp>
      <p:sp>
        <p:nvSpPr>
          <p:cNvPr id="3" name="Content Placeholder 2">
            <a:extLst>
              <a:ext uri="{FF2B5EF4-FFF2-40B4-BE49-F238E27FC236}">
                <a16:creationId xmlns="" xmlns:a16="http://schemas.microsoft.com/office/drawing/2014/main" id="{84A60FF5-52BC-6C10-5B0C-08F0FAA217C4}"/>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proposed recommendation system will use model-based collaborative filtering and will recommend products based on the rating and previous purchase history of the users. Also, the new users will get recommendations of new products, popular products, and products on sale. Since we're setting up a new e-commerce website, initially we won't have user ratings on the different products, so in this case, we will be making recommendations based on the textual clustering analysis of product descriptions. The proposed E-Commerce website is having two views- one for the admin and the other for the users or buyers.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8786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9ACC3A-18F5-2061-CFD5-39789D78BED5}"/>
              </a:ext>
            </a:extLst>
          </p:cNvPr>
          <p:cNvSpPr>
            <a:spLocks noGrp="1"/>
          </p:cNvSpPr>
          <p:nvPr>
            <p:ph type="title"/>
          </p:nvPr>
        </p:nvSpPr>
        <p:spPr/>
        <p:txBody>
          <a:bodyPr/>
          <a:lstStyle/>
          <a:p>
            <a:r>
              <a:rPr lang="en-IN" kern="0" dirty="0"/>
              <a:t>Problem</a:t>
            </a:r>
            <a:r>
              <a:rPr lang="en-IN" kern="0" spc="-75" dirty="0"/>
              <a:t> </a:t>
            </a:r>
            <a:r>
              <a:rPr lang="en-IN" kern="0" dirty="0"/>
              <a:t>Background</a:t>
            </a:r>
            <a:br>
              <a:rPr lang="en-IN" kern="0" dirty="0"/>
            </a:br>
            <a:endParaRPr lang="en-IN" dirty="0"/>
          </a:p>
        </p:txBody>
      </p:sp>
      <p:pic>
        <p:nvPicPr>
          <p:cNvPr id="4" name="Picture 2" descr="https://www.aurigait.com/resources/files/2020/04/image-10.png">
            <a:extLst>
              <a:ext uri="{FF2B5EF4-FFF2-40B4-BE49-F238E27FC236}">
                <a16:creationId xmlns="" xmlns:a16="http://schemas.microsoft.com/office/drawing/2014/main" id="{6D6BD28F-F258-5823-A442-C00B3C5F16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6836" y="1882065"/>
            <a:ext cx="10678422" cy="420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095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ntent based filtering system">
            <a:extLst>
              <a:ext uri="{FF2B5EF4-FFF2-40B4-BE49-F238E27FC236}">
                <a16:creationId xmlns="" xmlns:a16="http://schemas.microsoft.com/office/drawing/2014/main" id="{63A0E957-1A71-35AF-F2C7-75205FA738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14" b="7590"/>
          <a:stretch/>
        </p:blipFill>
        <p:spPr bwMode="auto">
          <a:xfrm>
            <a:off x="722937" y="1137301"/>
            <a:ext cx="4836704" cy="3639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42C172E7-EFF1-C87D-E38A-F4B940B1BEC6}"/>
              </a:ext>
            </a:extLst>
          </p:cNvPr>
          <p:cNvSpPr txBox="1"/>
          <p:nvPr/>
        </p:nvSpPr>
        <p:spPr>
          <a:xfrm flipH="1">
            <a:off x="1350735" y="585926"/>
            <a:ext cx="4002499" cy="477054"/>
          </a:xfrm>
          <a:prstGeom prst="rect">
            <a:avLst/>
          </a:prstGeom>
          <a:noFill/>
        </p:spPr>
        <p:txBody>
          <a:bodyPr wrap="square" rtlCol="0">
            <a:spAutoFit/>
          </a:bodyPr>
          <a:lstStyle/>
          <a:p>
            <a:r>
              <a:rPr lang="en-US" sz="2500" b="1" dirty="0"/>
              <a:t>Content based  filtering</a:t>
            </a:r>
            <a:endParaRPr lang="en-IN" sz="2500" b="1" dirty="0"/>
          </a:p>
        </p:txBody>
      </p:sp>
      <p:pic>
        <p:nvPicPr>
          <p:cNvPr id="7" name="Picture 2" descr="collaborative filtering recommender system">
            <a:extLst>
              <a:ext uri="{FF2B5EF4-FFF2-40B4-BE49-F238E27FC236}">
                <a16:creationId xmlns="" xmlns:a16="http://schemas.microsoft.com/office/drawing/2014/main" id="{B6B6411E-A5C1-6DE2-2D7B-0A053F42B7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606" b="5935"/>
          <a:stretch/>
        </p:blipFill>
        <p:spPr bwMode="auto">
          <a:xfrm>
            <a:off x="6030864" y="1192158"/>
            <a:ext cx="4811764" cy="35845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89D815A6-E78A-ABFD-2E3F-4D6F83BD3656}"/>
              </a:ext>
            </a:extLst>
          </p:cNvPr>
          <p:cNvSpPr txBox="1"/>
          <p:nvPr/>
        </p:nvSpPr>
        <p:spPr>
          <a:xfrm>
            <a:off x="6221767" y="639192"/>
            <a:ext cx="4429958" cy="477054"/>
          </a:xfrm>
          <a:prstGeom prst="rect">
            <a:avLst/>
          </a:prstGeom>
          <a:noFill/>
        </p:spPr>
        <p:txBody>
          <a:bodyPr wrap="square" rtlCol="0">
            <a:spAutoFit/>
          </a:bodyPr>
          <a:lstStyle/>
          <a:p>
            <a:r>
              <a:rPr lang="en-US" sz="2500" b="1" dirty="0"/>
              <a:t>Collaborative based filtering</a:t>
            </a:r>
            <a:endParaRPr lang="en-IN" sz="2500" b="1" dirty="0"/>
          </a:p>
        </p:txBody>
      </p:sp>
    </p:spTree>
    <p:extLst>
      <p:ext uri="{BB962C8B-B14F-4D97-AF65-F5344CB8AC3E}">
        <p14:creationId xmlns:p14="http://schemas.microsoft.com/office/powerpoint/2010/main" val="29361803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2982DC-6251-2A94-5418-55AF9AFBB2ED}"/>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 xmlns:a16="http://schemas.microsoft.com/office/drawing/2014/main" id="{B0168F95-CA48-F8D1-4E66-06AB4051AF41}"/>
              </a:ext>
            </a:extLst>
          </p:cNvPr>
          <p:cNvSpPr>
            <a:spLocks noGrp="1"/>
          </p:cNvSpPr>
          <p:nvPr>
            <p:ph idx="1"/>
          </p:nvPr>
        </p:nvSpPr>
        <p:spPr>
          <a:xfrm>
            <a:off x="729842" y="1912690"/>
            <a:ext cx="10830187" cy="4420997"/>
          </a:xfrm>
        </p:spPr>
        <p:txBody>
          <a:bodyPr/>
          <a:lstStyle/>
          <a:p>
            <a:r>
              <a:rPr lang="en-US" dirty="0">
                <a:latin typeface="Georgia"/>
              </a:rPr>
              <a:t>Datafiniti_Amazon_Consumer_Reviews_of_Amazon_Products.csv  </a:t>
            </a:r>
            <a:r>
              <a:rPr lang="en-US" sz="2400" dirty="0">
                <a:latin typeface="Georgia"/>
                <a:cs typeface="Georgia"/>
              </a:rPr>
              <a:t>is a </a:t>
            </a:r>
            <a:r>
              <a:rPr lang="en-US" sz="2400" spc="-5" dirty="0">
                <a:latin typeface="Georgia"/>
                <a:cs typeface="Georgia"/>
              </a:rPr>
              <a:t>data set that provides user</a:t>
            </a:r>
            <a:r>
              <a:rPr lang="en-US" sz="2400" spc="-10" dirty="0">
                <a:latin typeface="Georgia"/>
                <a:cs typeface="Georgia"/>
              </a:rPr>
              <a:t> </a:t>
            </a:r>
            <a:r>
              <a:rPr lang="en-US" sz="2400" spc="-5" dirty="0">
                <a:latin typeface="Georgia"/>
                <a:cs typeface="Georgia"/>
              </a:rPr>
              <a:t>ratings on</a:t>
            </a:r>
            <a:r>
              <a:rPr lang="en-US" sz="2400" spc="-10" dirty="0">
                <a:latin typeface="Georgia"/>
                <a:cs typeface="Georgia"/>
              </a:rPr>
              <a:t> </a:t>
            </a:r>
            <a:r>
              <a:rPr lang="en-US" sz="2400" dirty="0">
                <a:latin typeface="Georgia"/>
                <a:cs typeface="Georgia"/>
              </a:rPr>
              <a:t>Products.</a:t>
            </a:r>
          </a:p>
          <a:p>
            <a:endParaRPr lang="en-IN" dirty="0">
              <a:latin typeface="Georgia"/>
            </a:endParaRPr>
          </a:p>
        </p:txBody>
      </p:sp>
      <p:pic>
        <p:nvPicPr>
          <p:cNvPr id="7" name="Picture 6">
            <a:extLst>
              <a:ext uri="{FF2B5EF4-FFF2-40B4-BE49-F238E27FC236}">
                <a16:creationId xmlns="" xmlns:a16="http://schemas.microsoft.com/office/drawing/2014/main" id="{4CF3E5F4-DCD0-60B2-1F8F-9DAFA884D3F9}"/>
              </a:ext>
            </a:extLst>
          </p:cNvPr>
          <p:cNvPicPr>
            <a:picLocks noChangeAspect="1"/>
          </p:cNvPicPr>
          <p:nvPr/>
        </p:nvPicPr>
        <p:blipFill>
          <a:blip r:embed="rId2"/>
          <a:stretch>
            <a:fillRect/>
          </a:stretch>
        </p:blipFill>
        <p:spPr>
          <a:xfrm>
            <a:off x="913001" y="3156368"/>
            <a:ext cx="10463868" cy="3435292"/>
          </a:xfrm>
          <a:prstGeom prst="rect">
            <a:avLst/>
          </a:prstGeom>
        </p:spPr>
      </p:pic>
    </p:spTree>
    <p:extLst>
      <p:ext uri="{BB962C8B-B14F-4D97-AF65-F5344CB8AC3E}">
        <p14:creationId xmlns:p14="http://schemas.microsoft.com/office/powerpoint/2010/main" val="2761865006"/>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913</TotalTime>
  <Words>483</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MT</vt:lpstr>
      <vt:lpstr>Calibri</vt:lpstr>
      <vt:lpstr>Georgia</vt:lpstr>
      <vt:lpstr>Times New Roman</vt:lpstr>
      <vt:lpstr>Trebuchet MS</vt:lpstr>
      <vt:lpstr>Tw Cen MT</vt:lpstr>
      <vt:lpstr>Circuit</vt:lpstr>
      <vt:lpstr>Product  Recommendation  System  for E-Commerce using Collaborative Filtering and Content Based Filtering </vt:lpstr>
      <vt:lpstr>PowerPoint Presentation</vt:lpstr>
      <vt:lpstr>What is a recommendation engine?</vt:lpstr>
      <vt:lpstr>Problem Statement</vt:lpstr>
      <vt:lpstr>EXISTING SYSTEM</vt:lpstr>
      <vt:lpstr>Proposed system</vt:lpstr>
      <vt:lpstr>Problem Background </vt:lpstr>
      <vt:lpstr>PowerPoint Presentation</vt:lpstr>
      <vt:lpstr>Dataset</vt:lpstr>
      <vt:lpstr>PowerPoint Presentation</vt:lpstr>
      <vt:lpstr>PowerPoint Presentation</vt:lpstr>
      <vt:lpstr>Sequence diagram</vt:lpstr>
      <vt:lpstr>State diagram</vt:lpstr>
      <vt:lpstr>USE case diagram</vt:lpstr>
      <vt:lpstr>Work-flow</vt:lpstr>
      <vt:lpstr>Future work</vt:lpstr>
      <vt:lpstr>References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Recommendation System</dc:title>
  <dc:creator>Sirispandana Velagala</dc:creator>
  <cp:lastModifiedBy>Hp</cp:lastModifiedBy>
  <cp:revision>21</cp:revision>
  <dcterms:created xsi:type="dcterms:W3CDTF">2022-05-07T02:50:57Z</dcterms:created>
  <dcterms:modified xsi:type="dcterms:W3CDTF">2022-06-07T04:37:44Z</dcterms:modified>
</cp:coreProperties>
</file>