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
  </p:handoutMasterIdLst>
  <p:sldIdLst>
    <p:sldId id="257" r:id="rId3"/>
    <p:sldId id="299" r:id="rId5"/>
    <p:sldId id="264" r:id="rId6"/>
    <p:sldId id="311" r:id="rId7"/>
    <p:sldId id="312" r:id="rId8"/>
    <p:sldId id="313" r:id="rId9"/>
    <p:sldId id="314" r:id="rId10"/>
    <p:sldId id="31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阮 幸云" initials="阮"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180A9"/>
    <a:srgbClr val="161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20" autoAdjust="0"/>
    <p:restoredTop sz="94660"/>
  </p:normalViewPr>
  <p:slideViewPr>
    <p:cSldViewPr snapToGrid="0">
      <p:cViewPr varScale="1">
        <p:scale>
          <a:sx n="130" d="100"/>
          <a:sy n="130" d="100"/>
        </p:scale>
        <p:origin x="132" y="3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5ED54-37BF-4A37-8AE3-4DA4C6C1967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EA792-08B3-4A15-9729-343F8E6FD0C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04205-67A0-46A8-ACF0-7354F2BB1D1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44C97-CFD8-4B1A-9809-75060EC22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sers/tejasripattapu/Downloads/istockphoto-1127220988-612x612.jpegistockphoto-1127220988-612x612"/>
          <p:cNvPicPr>
            <a:picLocks noChangeAspect="1"/>
          </p:cNvPicPr>
          <p:nvPr/>
        </p:nvPicPr>
        <p:blipFill>
          <a:blip r:embed="rId1"/>
          <a:srcRect/>
          <a:stretch>
            <a:fillRect/>
          </a:stretch>
        </p:blipFill>
        <p:spPr>
          <a:xfrm>
            <a:off x="1078230" y="-11430"/>
            <a:ext cx="11261090" cy="6869430"/>
          </a:xfrm>
          <a:prstGeom prst="rect">
            <a:avLst/>
          </a:prstGeom>
        </p:spPr>
      </p:pic>
      <p:sp>
        <p:nvSpPr>
          <p:cNvPr id="25" name="任意多边形 107"/>
          <p:cNvSpPr/>
          <p:nvPr/>
        </p:nvSpPr>
        <p:spPr>
          <a:xfrm>
            <a:off x="0" y="0"/>
            <a:ext cx="9769475" cy="685800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E3A93"/>
              </a:solidFill>
              <a:effectLst/>
              <a:uLnTx/>
              <a:uFillTx/>
              <a:latin typeface="等线" panose="02010600030101010101" charset="-122"/>
              <a:ea typeface="等线" panose="02010600030101010101" charset="-122"/>
              <a:cs typeface="+mn-cs"/>
            </a:endParaRPr>
          </a:p>
        </p:txBody>
      </p:sp>
      <p:sp>
        <p:nvSpPr>
          <p:cNvPr id="72" name="文本框 71"/>
          <p:cNvSpPr txBox="1"/>
          <p:nvPr/>
        </p:nvSpPr>
        <p:spPr>
          <a:xfrm>
            <a:off x="474980" y="1006475"/>
            <a:ext cx="7371080" cy="2122805"/>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6600" dirty="0">
                <a:latin typeface="Arial" panose="020B0604020202090204" pitchFamily="34" charset="0"/>
                <a:sym typeface="Arial" panose="020B0604020202090204" pitchFamily="34" charset="0"/>
              </a:rPr>
              <a:t>Wine Quality Analysis</a:t>
            </a:r>
            <a:endParaRPr kumimoji="0" lang="en-US" altLang="zh-CN" sz="6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2" name="平行四边形 81"/>
          <p:cNvSpPr/>
          <p:nvPr/>
        </p:nvSpPr>
        <p:spPr>
          <a:xfrm flipH="1">
            <a:off x="6654800" y="2992755"/>
            <a:ext cx="3364230" cy="3865245"/>
          </a:xfrm>
          <a:prstGeom prst="parallelogram">
            <a:avLst>
              <a:gd name="adj" fmla="val 91551"/>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PA_文本框 10"/>
          <p:cNvSpPr txBox="1"/>
          <p:nvPr>
            <p:custDataLst>
              <p:tags r:id="rId2"/>
            </p:custDataLst>
          </p:nvPr>
        </p:nvSpPr>
        <p:spPr>
          <a:xfrm>
            <a:off x="474980" y="4141470"/>
            <a:ext cx="5342890" cy="1568450"/>
          </a:xfrm>
          <a:prstGeom prst="rect">
            <a:avLst/>
          </a:prstGeom>
        </p:spPr>
        <p:txBody>
          <a:bodyPr wrap="square" rtlCol="0">
            <a:spAutoFit/>
          </a:bodyPr>
          <a:lstStyle/>
          <a:p>
            <a:r>
              <a:rPr lang="en-US" altLang="zh-CN" sz="3200" dirty="0">
                <a:solidFill>
                  <a:schemeClr val="bg1"/>
                </a:solidFill>
                <a:latin typeface="Century Gothic" panose="020B0502020202020204" pitchFamily="34" charset="0"/>
                <a:ea typeface="微软雅黑" panose="020B0503020204020204" pitchFamily="34" charset="-122"/>
              </a:rPr>
              <a:t>Pattapu Teja Sri(J2)</a:t>
            </a:r>
            <a:endParaRPr lang="en-US" altLang="zh-CN" sz="3200" dirty="0">
              <a:solidFill>
                <a:schemeClr val="bg1"/>
              </a:solidFill>
              <a:latin typeface="Century Gothic" panose="020B0502020202020204" pitchFamily="34" charset="0"/>
              <a:ea typeface="微软雅黑" panose="020B0503020204020204" pitchFamily="34" charset="-122"/>
            </a:endParaRPr>
          </a:p>
          <a:p>
            <a:r>
              <a:rPr lang="en-US" altLang="zh-CN" sz="3200" dirty="0">
                <a:solidFill>
                  <a:schemeClr val="bg1"/>
                </a:solidFill>
                <a:latin typeface="Century Gothic" panose="020B0502020202020204" pitchFamily="34" charset="0"/>
                <a:ea typeface="微软雅黑" panose="020B0503020204020204" pitchFamily="34" charset="-122"/>
              </a:rPr>
              <a:t>Siri Sudheeksha(K1)</a:t>
            </a:r>
            <a:endParaRPr lang="en-US" altLang="zh-CN" sz="3200" dirty="0">
              <a:solidFill>
                <a:schemeClr val="bg1"/>
              </a:solidFill>
              <a:latin typeface="Century Gothic" panose="020B0502020202020204" pitchFamily="34" charset="0"/>
              <a:ea typeface="微软雅黑" panose="020B0503020204020204" pitchFamily="34" charset="-122"/>
            </a:endParaRPr>
          </a:p>
          <a:p>
            <a:r>
              <a:rPr lang="en-US" altLang="zh-CN" sz="3200" dirty="0">
                <a:solidFill>
                  <a:schemeClr val="bg1"/>
                </a:solidFill>
                <a:latin typeface="Century Gothic" panose="020B0502020202020204" pitchFamily="34" charset="0"/>
                <a:ea typeface="微软雅黑" panose="020B0503020204020204" pitchFamily="34" charset="-122"/>
              </a:rPr>
              <a:t>Surya Kiran</a:t>
            </a:r>
            <a:r>
              <a:rPr lang="en-US" altLang="zh-CN" sz="3200" dirty="0">
                <a:solidFill>
                  <a:schemeClr val="bg1"/>
                </a:solidFill>
                <a:latin typeface="Century Gothic" panose="020B0502020202020204" pitchFamily="34" charset="0"/>
                <a:ea typeface="微软雅黑" panose="020B0503020204020204" pitchFamily="34" charset="-122"/>
                <a:sym typeface="+mn-ea"/>
              </a:rPr>
              <a:t>(K1)</a:t>
            </a:r>
            <a:endParaRPr lang="en-US" altLang="zh-CN" sz="3200" dirty="0">
              <a:solidFill>
                <a:schemeClr val="bg1"/>
              </a:solidFill>
              <a:latin typeface="Century Gothic" panose="020B0502020202020204" pitchFamily="34" charset="0"/>
              <a:ea typeface="微软雅黑" panose="020B0503020204020204" pitchFamily="34" charset="-122"/>
            </a:endParaRPr>
          </a:p>
        </p:txBody>
      </p:sp>
      <p:cxnSp>
        <p:nvCxnSpPr>
          <p:cNvPr id="17" name="直接连接符 16"/>
          <p:cNvCxnSpPr/>
          <p:nvPr/>
        </p:nvCxnSpPr>
        <p:spPr>
          <a:xfrm>
            <a:off x="774700" y="6223000"/>
            <a:ext cx="50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ṡľïḑè"/>
          <p:cNvSpPr txBox="1"/>
          <p:nvPr/>
        </p:nvSpPr>
        <p:spPr bwMode="auto">
          <a:xfrm>
            <a:off x="3510784" y="1780800"/>
            <a:ext cx="8009703" cy="4003616"/>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panose="020B0503020204020204" pitchFamily="34" charset="-122"/>
                <a:cs typeface="+mn-ea"/>
              </a:defRPr>
            </a:lvl1pPr>
            <a:lvl2pPr marL="742950" indent="-285750">
              <a:defRPr sz="3200" b="1">
                <a:solidFill>
                  <a:srgbClr val="4D4D4D"/>
                </a:solidFill>
                <a:latin typeface="Arial" panose="020B0604020202090204" pitchFamily="34" charset="0"/>
                <a:ea typeface="黑体" panose="02010609060101010101" charset="-122"/>
              </a:defRPr>
            </a:lvl2pPr>
            <a:lvl3pPr marL="1143000" indent="-228600">
              <a:defRPr sz="3200" b="1">
                <a:solidFill>
                  <a:srgbClr val="4D4D4D"/>
                </a:solidFill>
                <a:latin typeface="Arial" panose="020B0604020202090204" pitchFamily="34" charset="0"/>
                <a:ea typeface="黑体" panose="02010609060101010101" charset="-122"/>
              </a:defRPr>
            </a:lvl3pPr>
            <a:lvl4pPr marL="1600200" indent="-228600">
              <a:defRPr sz="3200" b="1">
                <a:solidFill>
                  <a:srgbClr val="4D4D4D"/>
                </a:solidFill>
                <a:latin typeface="Arial" panose="020B0604020202090204" pitchFamily="34" charset="0"/>
                <a:ea typeface="黑体" panose="02010609060101010101" charset="-122"/>
              </a:defRPr>
            </a:lvl4pPr>
            <a:lvl5pPr marL="2057400" indent="-228600">
              <a:defRPr sz="3200" b="1">
                <a:solidFill>
                  <a:srgbClr val="4D4D4D"/>
                </a:solidFill>
                <a:latin typeface="Arial" panose="020B0604020202090204" pitchFamily="34" charset="0"/>
                <a:ea typeface="黑体" panose="02010609060101010101"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charset="-122"/>
              </a:defRPr>
            </a:lvl9pPr>
          </a:lstStyle>
          <a:p>
            <a:pPr marL="342900" indent="-342900">
              <a:lnSpc>
                <a:spcPct val="150000"/>
              </a:lnSpc>
              <a:buFont typeface="+mj-lt"/>
              <a:buAutoNum type="arabicPeriod"/>
            </a:pPr>
            <a:r>
              <a:rPr lang="en-US" altLang="zh-CN" sz="2400" dirty="0">
                <a:cs typeface="+mj-cs"/>
                <a:sym typeface="Arial" panose="020B0604020202090204" pitchFamily="34" charset="0"/>
              </a:rPr>
              <a:t>Problem Statement</a:t>
            </a:r>
            <a:endParaRPr lang="en-US" altLang="zh-CN" sz="2400" b="0" dirty="0">
              <a:solidFill>
                <a:schemeClr val="bg1">
                  <a:lumMod val="50000"/>
                </a:schemeClr>
              </a:solidFill>
              <a:latin typeface="+mn-lt"/>
              <a:ea typeface="+mn-ea"/>
              <a:sym typeface="+mn-lt"/>
            </a:endParaRPr>
          </a:p>
          <a:p>
            <a:pPr marL="342900" indent="-342900">
              <a:lnSpc>
                <a:spcPct val="150000"/>
              </a:lnSpc>
              <a:buFont typeface="+mj-lt"/>
              <a:buAutoNum type="arabicPeriod"/>
            </a:pPr>
            <a:r>
              <a:rPr lang="en-US" altLang="zh-CN" sz="2400" dirty="0">
                <a:cs typeface="+mj-cs"/>
                <a:sym typeface="Arial" panose="020B0604020202090204" pitchFamily="34" charset="0"/>
              </a:rPr>
              <a:t>Objective</a:t>
            </a:r>
            <a:endParaRPr lang="en-US" altLang="zh-CN" sz="2400" dirty="0">
              <a:cs typeface="+mj-cs"/>
              <a:sym typeface="Arial" panose="020B0604020202090204" pitchFamily="34" charset="0"/>
            </a:endParaRPr>
          </a:p>
          <a:p>
            <a:pPr marL="342900" indent="-342900">
              <a:lnSpc>
                <a:spcPct val="150000"/>
              </a:lnSpc>
              <a:buFont typeface="+mj-lt"/>
              <a:buAutoNum type="arabicPeriod"/>
            </a:pPr>
            <a:r>
              <a:rPr lang="en-US" altLang="zh-CN" sz="2400" dirty="0">
                <a:cs typeface="+mj-cs"/>
                <a:sym typeface="Arial" panose="020B0604020202090204" pitchFamily="34" charset="0"/>
              </a:rPr>
              <a:t>Abstract</a:t>
            </a:r>
            <a:endParaRPr lang="en-US" altLang="zh-CN" sz="2400" dirty="0">
              <a:solidFill>
                <a:schemeClr val="tx1"/>
              </a:solidFill>
              <a:latin typeface="Arial" panose="020B0604020202090204" pitchFamily="34" charset="0"/>
              <a:cs typeface="+mj-cs"/>
              <a:sym typeface="Arial" panose="020B0604020202090204" pitchFamily="34" charset="0"/>
            </a:endParaRPr>
          </a:p>
          <a:p>
            <a:pPr marL="342900" indent="-342900">
              <a:lnSpc>
                <a:spcPct val="150000"/>
              </a:lnSpc>
              <a:buFont typeface="+mj-lt"/>
              <a:buAutoNum type="arabicPeriod"/>
            </a:pPr>
            <a:r>
              <a:rPr lang="en-US" altLang="zh-CN" sz="2400" dirty="0">
                <a:cs typeface="+mj-cs"/>
                <a:sym typeface="Arial" panose="020B0604020202090204" pitchFamily="34" charset="0"/>
              </a:rPr>
              <a:t>Justification</a:t>
            </a:r>
            <a:endParaRPr lang="en-US" altLang="zh-CN" sz="2400" dirty="0">
              <a:solidFill>
                <a:schemeClr val="tx1"/>
              </a:solidFill>
              <a:latin typeface="Arial" panose="020B0604020202090204" pitchFamily="34" charset="0"/>
              <a:cs typeface="+mj-cs"/>
              <a:sym typeface="Arial" panose="020B0604020202090204" pitchFamily="34" charset="0"/>
            </a:endParaRPr>
          </a:p>
          <a:p>
            <a:pPr marL="342900" indent="-342900">
              <a:lnSpc>
                <a:spcPct val="150000"/>
              </a:lnSpc>
              <a:buFont typeface="+mj-lt"/>
              <a:buAutoNum type="arabicPeriod"/>
            </a:pPr>
            <a:r>
              <a:rPr lang="en-US" altLang="zh-CN" sz="2400" dirty="0">
                <a:cs typeface="+mj-cs"/>
                <a:sym typeface="Arial" panose="020B0604020202090204" pitchFamily="34" charset="0"/>
              </a:rPr>
              <a:t>Algorithms used</a:t>
            </a:r>
            <a:endParaRPr lang="en-US" altLang="zh-CN" sz="2400" dirty="0">
              <a:solidFill>
                <a:schemeClr val="tx1"/>
              </a:solidFill>
              <a:latin typeface="Arial" panose="020B0604020202090204" pitchFamily="34" charset="0"/>
              <a:cs typeface="+mj-cs"/>
              <a:sym typeface="Arial" panose="020B0604020202090204" pitchFamily="34" charset="0"/>
            </a:endParaRPr>
          </a:p>
          <a:p>
            <a:pPr indent="0">
              <a:lnSpc>
                <a:spcPct val="150000"/>
              </a:lnSpc>
              <a:buFont typeface="+mj-lt"/>
              <a:buNone/>
            </a:pPr>
            <a:endParaRPr lang="en-US" altLang="zh-CN" sz="2400" b="0" dirty="0">
              <a:solidFill>
                <a:schemeClr val="bg1">
                  <a:lumMod val="50000"/>
                </a:schemeClr>
              </a:solidFill>
              <a:latin typeface="+mn-lt"/>
              <a:ea typeface="+mn-ea"/>
              <a:sym typeface="+mn-lt"/>
            </a:endParaRPr>
          </a:p>
        </p:txBody>
      </p:sp>
      <p:cxnSp>
        <p:nvCxnSpPr>
          <p:cNvPr id="6" name="直接连接符 5"/>
          <p:cNvCxnSpPr/>
          <p:nvPr/>
        </p:nvCxnSpPr>
        <p:spPr>
          <a:xfrm>
            <a:off x="3380411"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7" name="išľïḋé"/>
          <p:cNvSpPr txBox="1"/>
          <p:nvPr/>
        </p:nvSpPr>
        <p:spPr>
          <a:xfrm>
            <a:off x="757282" y="1700808"/>
            <a:ext cx="2623091"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endParaRPr lang="tr-TR" sz="2800" b="1" dirty="0">
              <a:solidFill>
                <a:schemeClr val="accent1"/>
              </a:solidFill>
              <a:cs typeface="+mn-ea"/>
              <a:sym typeface="+mn-lt"/>
            </a:endParaRPr>
          </a:p>
        </p:txBody>
      </p:sp>
      <p:sp>
        <p:nvSpPr>
          <p:cNvPr id="4" name="poetry_91022"/>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solidFill>
                <a:schemeClr val="accent1"/>
              </a:solidFill>
              <a:cs typeface="+mn-ea"/>
              <a:sym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46088" y="475991"/>
            <a:ext cx="3119755" cy="398780"/>
          </a:xfrm>
          <a:prstGeom prst="rect">
            <a:avLst/>
          </a:prstGeom>
          <a:noFill/>
        </p:spPr>
        <p:txBody>
          <a:bodyPr wrap="none" rtlCol="0">
            <a:spAutoFit/>
          </a:bodyPr>
          <a:lstStyle/>
          <a:p>
            <a:pPr algn="l"/>
            <a:r>
              <a:rPr lang="en-US" altLang="zh-CN" sz="2000" dirty="0">
                <a:latin typeface="微软雅黑 Light" panose="020B0502040204020203" pitchFamily="34" charset="-122"/>
                <a:ea typeface="微软雅黑 Light" panose="020B0502040204020203" pitchFamily="34" charset="-122"/>
              </a:rPr>
              <a:t>PROBLEM STATEMENT</a:t>
            </a:r>
            <a:r>
              <a:rPr lang="zh-CN" altLang="en-US" sz="2000" dirty="0">
                <a:latin typeface="微软雅黑 Light" panose="020B0502040204020203" pitchFamily="34" charset="-122"/>
                <a:ea typeface="微软雅黑 Light" panose="020B0502040204020203" pitchFamily="34" charset="-122"/>
              </a:rPr>
              <a:t> </a:t>
            </a:r>
            <a:endParaRPr lang="zh-CN" altLang="en-US" sz="2000" dirty="0">
              <a:latin typeface="微软雅黑 Light" panose="020B0502040204020203" pitchFamily="34" charset="-122"/>
              <a:ea typeface="微软雅黑 Light" panose="020B0502040204020203" pitchFamily="34" charset="-122"/>
            </a:endParaRPr>
          </a:p>
        </p:txBody>
      </p:sp>
      <p:sp>
        <p:nvSpPr>
          <p:cNvPr id="11" name="矩形 10"/>
          <p:cNvSpPr/>
          <p:nvPr/>
        </p:nvSpPr>
        <p:spPr>
          <a:xfrm>
            <a:off x="6089650" y="1861185"/>
            <a:ext cx="5059680" cy="3719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1" name="Straight Connector 13"/>
          <p:cNvCxnSpPr/>
          <p:nvPr/>
        </p:nvCxnSpPr>
        <p:spPr>
          <a:xfrm>
            <a:off x="879679" y="6158533"/>
            <a:ext cx="4355261" cy="0"/>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5224054" y="6158533"/>
            <a:ext cx="771911" cy="0"/>
          </a:xfrm>
          <a:prstGeom prst="line">
            <a:avLst/>
          </a:prstGeom>
          <a:ln w="38100">
            <a:solidFill>
              <a:srgbClr val="40A693"/>
            </a:solidFill>
          </a:ln>
        </p:spPr>
        <p:style>
          <a:lnRef idx="1">
            <a:schemeClr val="accent1"/>
          </a:lnRef>
          <a:fillRef idx="0">
            <a:schemeClr val="accent1"/>
          </a:fillRef>
          <a:effectRef idx="0">
            <a:schemeClr val="accent1"/>
          </a:effectRef>
          <a:fontRef idx="minor">
            <a:schemeClr val="tx1"/>
          </a:fontRef>
        </p:style>
      </p:cxnSp>
      <p:pic>
        <p:nvPicPr>
          <p:cNvPr id="3" name="Picture 3" descr="/Users/tejasripattapu/Downloads/download (1).jpegdownload (1)"/>
          <p:cNvPicPr>
            <a:picLocks noChangeAspect="1"/>
          </p:cNvPicPr>
          <p:nvPr/>
        </p:nvPicPr>
        <p:blipFill>
          <a:blip r:embed="rId1"/>
          <a:srcRect/>
          <a:stretch>
            <a:fillRect/>
          </a:stretch>
        </p:blipFill>
        <p:spPr>
          <a:xfrm>
            <a:off x="5842635" y="1771015"/>
            <a:ext cx="4982845" cy="3315335"/>
          </a:xfrm>
          <a:prstGeom prst="rect">
            <a:avLst/>
          </a:prstGeom>
          <a:noFill/>
          <a:ln w="9525">
            <a:noFill/>
          </a:ln>
          <a:effectLst>
            <a:outerShdw blurRad="50800" dist="38100" dir="2700000" algn="tl" rotWithShape="0">
              <a:prstClr val="black">
                <a:alpha val="40000"/>
              </a:prstClr>
            </a:outerShdw>
          </a:effectLst>
        </p:spPr>
      </p:pic>
      <p:sp>
        <p:nvSpPr>
          <p:cNvPr id="5" name="Text Box 4"/>
          <p:cNvSpPr txBox="1"/>
          <p:nvPr/>
        </p:nvSpPr>
        <p:spPr>
          <a:xfrm>
            <a:off x="467995" y="1200785"/>
            <a:ext cx="5050155" cy="2861310"/>
          </a:xfrm>
          <a:prstGeom prst="rect">
            <a:avLst/>
          </a:prstGeom>
          <a:noFill/>
        </p:spPr>
        <p:txBody>
          <a:bodyPr wrap="square" rtlCol="0">
            <a:spAutoFit/>
          </a:bodyPr>
          <a:p>
            <a:r>
              <a:rPr lang="en-US"/>
              <a:t>Consider a wine manufacturing company and this company wants to create a new brand of wine.Here we are finding the quality of the wine using several chemical parametres like acidity, citric acid content etc. and now we are going to build a machine learning model that takes in all these chemical parameters to determine whether the wine is of good quality or not and determine what is its quality.</a:t>
            </a:r>
            <a:endParaRPr lang="en-US"/>
          </a:p>
        </p:txBody>
      </p:sp>
      <p:pic>
        <p:nvPicPr>
          <p:cNvPr id="6" name="Picture 5" descr="Screenshot 2021-10-24 at 4.21.35 PM"/>
          <p:cNvPicPr>
            <a:picLocks noChangeAspect="1"/>
          </p:cNvPicPr>
          <p:nvPr/>
        </p:nvPicPr>
        <p:blipFill>
          <a:blip r:embed="rId2"/>
          <a:srcRect l="9830" t="37222" r="44447" b="31505"/>
          <a:stretch>
            <a:fillRect/>
          </a:stretch>
        </p:blipFill>
        <p:spPr>
          <a:xfrm>
            <a:off x="919480" y="4062095"/>
            <a:ext cx="4598670" cy="19659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46125" y="476250"/>
            <a:ext cx="2315210" cy="583565"/>
          </a:xfrm>
          <a:prstGeom prst="rect">
            <a:avLst/>
          </a:prstGeom>
          <a:noFill/>
        </p:spPr>
        <p:txBody>
          <a:bodyPr wrap="square" rtlCol="0">
            <a:spAutoFit/>
          </a:bodyPr>
          <a:lstStyle/>
          <a:p>
            <a:pPr algn="l"/>
            <a:r>
              <a:rPr lang="en-US" altLang="zh-CN" sz="3200" dirty="0">
                <a:ln/>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rPr>
              <a:t>Objective </a:t>
            </a:r>
            <a:endParaRPr lang="en-US" altLang="zh-CN" sz="3200" dirty="0">
              <a:ln/>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endParaRPr>
          </a:p>
        </p:txBody>
      </p:sp>
      <p:sp>
        <p:nvSpPr>
          <p:cNvPr id="11" name="矩形 10"/>
          <p:cNvSpPr/>
          <p:nvPr/>
        </p:nvSpPr>
        <p:spPr>
          <a:xfrm>
            <a:off x="6089650" y="1861185"/>
            <a:ext cx="5059680" cy="3719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1" name="Straight Connector 13"/>
          <p:cNvCxnSpPr/>
          <p:nvPr/>
        </p:nvCxnSpPr>
        <p:spPr>
          <a:xfrm>
            <a:off x="879679" y="6158533"/>
            <a:ext cx="4355261" cy="0"/>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5224054" y="6158533"/>
            <a:ext cx="771911" cy="0"/>
          </a:xfrm>
          <a:prstGeom prst="line">
            <a:avLst/>
          </a:prstGeom>
          <a:ln w="38100">
            <a:solidFill>
              <a:srgbClr val="40A693"/>
            </a:solidFill>
          </a:ln>
        </p:spPr>
        <p:style>
          <a:lnRef idx="1">
            <a:schemeClr val="accent1"/>
          </a:lnRef>
          <a:fillRef idx="0">
            <a:schemeClr val="accent1"/>
          </a:fillRef>
          <a:effectRef idx="0">
            <a:schemeClr val="accent1"/>
          </a:effectRef>
          <a:fontRef idx="minor">
            <a:schemeClr val="tx1"/>
          </a:fontRef>
        </p:style>
      </p:cxnSp>
      <p:pic>
        <p:nvPicPr>
          <p:cNvPr id="3" name="Picture 3" descr="/Users/tejasripattapu/Downloads/1_2ayKmvVZCYaLPl-nmLLp5g.png1_2ayKmvVZCYaLPl-nmLLp5g"/>
          <p:cNvPicPr>
            <a:picLocks noChangeAspect="1"/>
          </p:cNvPicPr>
          <p:nvPr/>
        </p:nvPicPr>
        <p:blipFill>
          <a:blip r:embed="rId1"/>
          <a:srcRect/>
          <a:stretch>
            <a:fillRect/>
          </a:stretch>
        </p:blipFill>
        <p:spPr>
          <a:xfrm>
            <a:off x="6004560" y="1771015"/>
            <a:ext cx="5651500" cy="4020820"/>
          </a:xfrm>
          <a:prstGeom prst="rect">
            <a:avLst/>
          </a:prstGeom>
          <a:noFill/>
          <a:ln w="9525">
            <a:noFill/>
          </a:ln>
          <a:effectLst>
            <a:outerShdw blurRad="50800" dist="38100" dir="2700000" algn="tl" rotWithShape="0">
              <a:prstClr val="black">
                <a:alpha val="40000"/>
              </a:prstClr>
            </a:outerShdw>
          </a:effectLst>
        </p:spPr>
      </p:pic>
      <p:sp>
        <p:nvSpPr>
          <p:cNvPr id="5" name="Text Box 4"/>
          <p:cNvSpPr txBox="1"/>
          <p:nvPr/>
        </p:nvSpPr>
        <p:spPr>
          <a:xfrm>
            <a:off x="532130" y="2552065"/>
            <a:ext cx="5050155" cy="1753235"/>
          </a:xfrm>
          <a:prstGeom prst="rect">
            <a:avLst/>
          </a:prstGeom>
          <a:noFill/>
        </p:spPr>
        <p:txBody>
          <a:bodyPr wrap="square" rtlCol="0">
            <a:spAutoFit/>
            <a:scene3d>
              <a:camera prst="orthographicFront"/>
              <a:lightRig rig="threePt" dir="t"/>
            </a:scene3d>
          </a:bodyPr>
          <a:p>
            <a:r>
              <a:rPr lang="en-US">
                <a:ln/>
                <a:solidFill>
                  <a:schemeClr val="tx1"/>
                </a:solidFill>
                <a:effectLst>
                  <a:outerShdw blurRad="38100" dist="19050" dir="2700000" algn="tl" rotWithShape="0">
                    <a:schemeClr val="dk1">
                      <a:alpha val="40000"/>
                    </a:schemeClr>
                  </a:outerShdw>
                </a:effectLst>
              </a:rPr>
              <a:t>The objectives of this project are as follows:</a:t>
            </a:r>
            <a:endParaRPr lang="en-US">
              <a:ln/>
              <a:solidFill>
                <a:schemeClr val="tx1"/>
              </a:solidFill>
              <a:effectLst>
                <a:outerShdw blurRad="38100" dist="19050" dir="2700000" algn="tl" rotWithShape="0">
                  <a:schemeClr val="dk1">
                    <a:alpha val="40000"/>
                  </a:schemeClr>
                </a:outerShdw>
              </a:effectLst>
            </a:endParaRPr>
          </a:p>
          <a:p>
            <a:r>
              <a:rPr lang="en-US">
                <a:ln/>
                <a:solidFill>
                  <a:schemeClr val="tx1"/>
                </a:solidFill>
                <a:effectLst>
                  <a:outerShdw blurRad="38100" dist="19050" dir="2700000" algn="tl" rotWithShape="0">
                    <a:schemeClr val="dk1">
                      <a:alpha val="40000"/>
                    </a:schemeClr>
                  </a:outerShdw>
                </a:effectLst>
              </a:rPr>
              <a:t>1)To experiment with different classification methods to see which yields the highest accuracy</a:t>
            </a:r>
            <a:endParaRPr lang="en-US">
              <a:ln/>
              <a:solidFill>
                <a:schemeClr val="tx1"/>
              </a:solidFill>
              <a:effectLst>
                <a:outerShdw blurRad="38100" dist="19050" dir="2700000" algn="tl" rotWithShape="0">
                  <a:schemeClr val="dk1">
                    <a:alpha val="40000"/>
                  </a:schemeClr>
                </a:outerShdw>
              </a:effectLst>
            </a:endParaRPr>
          </a:p>
          <a:p>
            <a:r>
              <a:rPr lang="en-US">
                <a:ln/>
                <a:solidFill>
                  <a:schemeClr val="tx1"/>
                </a:solidFill>
                <a:effectLst>
                  <a:outerShdw blurRad="38100" dist="19050" dir="2700000" algn="tl" rotWithShape="0">
                    <a:schemeClr val="dk1">
                      <a:alpha val="40000"/>
                    </a:schemeClr>
                  </a:outerShdw>
                </a:effectLst>
              </a:rPr>
              <a:t>2)To determine which features are the most indicative of a good quality wine</a:t>
            </a:r>
            <a:endParaRPr lang="en-US">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46125" y="476250"/>
            <a:ext cx="2315210" cy="583565"/>
          </a:xfrm>
          <a:prstGeom prst="rect">
            <a:avLst/>
          </a:prstGeom>
          <a:noFill/>
        </p:spPr>
        <p:txBody>
          <a:bodyPr wrap="square" rtlCol="0">
            <a:spAutoFit/>
          </a:bodyPr>
          <a:lstStyle/>
          <a:p>
            <a:pPr algn="l"/>
            <a:r>
              <a:rPr lang="en-US" altLang="zh-CN" sz="32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rPr>
              <a:t>Abstract</a:t>
            </a:r>
            <a:endParaRPr lang="en-US" altLang="zh-CN" sz="32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endParaRPr>
          </a:p>
        </p:txBody>
      </p:sp>
      <p:sp>
        <p:nvSpPr>
          <p:cNvPr id="11" name="矩形 10"/>
          <p:cNvSpPr/>
          <p:nvPr/>
        </p:nvSpPr>
        <p:spPr>
          <a:xfrm>
            <a:off x="6089650" y="1861185"/>
            <a:ext cx="5059680" cy="3719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1" name="Straight Connector 13"/>
          <p:cNvCxnSpPr/>
          <p:nvPr/>
        </p:nvCxnSpPr>
        <p:spPr>
          <a:xfrm>
            <a:off x="879679" y="6158533"/>
            <a:ext cx="4355261" cy="0"/>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5318034" y="6158533"/>
            <a:ext cx="771911" cy="0"/>
          </a:xfrm>
          <a:prstGeom prst="line">
            <a:avLst/>
          </a:prstGeom>
          <a:ln w="38100">
            <a:solidFill>
              <a:srgbClr val="40A693"/>
            </a:solidFill>
          </a:ln>
        </p:spPr>
        <p:style>
          <a:lnRef idx="1">
            <a:schemeClr val="accent1"/>
          </a:lnRef>
          <a:fillRef idx="0">
            <a:schemeClr val="accent1"/>
          </a:fillRef>
          <a:effectRef idx="0">
            <a:schemeClr val="accent1"/>
          </a:effectRef>
          <a:fontRef idx="minor">
            <a:schemeClr val="tx1"/>
          </a:fontRef>
        </p:style>
      </p:cxnSp>
      <p:pic>
        <p:nvPicPr>
          <p:cNvPr id="3" name="Picture 3" descr="/Users/tejasripattapu/Downloads/GettyImages-1162366543_header-1024x575.jpegGettyImages-1162366543_header-1024x575"/>
          <p:cNvPicPr>
            <a:picLocks noChangeAspect="1"/>
          </p:cNvPicPr>
          <p:nvPr/>
        </p:nvPicPr>
        <p:blipFill>
          <a:blip r:embed="rId1"/>
          <a:srcRect/>
          <a:stretch>
            <a:fillRect/>
          </a:stretch>
        </p:blipFill>
        <p:spPr>
          <a:xfrm>
            <a:off x="6004560" y="2194878"/>
            <a:ext cx="5651500" cy="3173095"/>
          </a:xfrm>
          <a:prstGeom prst="rect">
            <a:avLst/>
          </a:prstGeom>
          <a:noFill/>
          <a:ln w="9525">
            <a:noFill/>
          </a:ln>
          <a:effectLst>
            <a:outerShdw blurRad="50800" dist="38100" dir="2700000" algn="tl" rotWithShape="0">
              <a:prstClr val="black">
                <a:alpha val="40000"/>
              </a:prstClr>
            </a:outerShdw>
          </a:effectLst>
        </p:spPr>
      </p:pic>
      <p:sp>
        <p:nvSpPr>
          <p:cNvPr id="5" name="Text Box 4"/>
          <p:cNvSpPr txBox="1"/>
          <p:nvPr/>
        </p:nvSpPr>
        <p:spPr>
          <a:xfrm>
            <a:off x="289560" y="1242695"/>
            <a:ext cx="5714365" cy="4799965"/>
          </a:xfrm>
          <a:prstGeom prst="rect">
            <a:avLst/>
          </a:prstGeom>
          <a:noFill/>
        </p:spPr>
        <p:txBody>
          <a:bodyPr wrap="square" rtlCol="0">
            <a:spAutoFit/>
            <a:scene3d>
              <a:camera prst="orthographicFront"/>
              <a:lightRig rig="threePt" dir="t"/>
            </a:scene3d>
          </a:bodyPr>
          <a:p>
            <a:r>
              <a:rPr lang="en-US">
                <a:solidFill>
                  <a:schemeClr val="tx1"/>
                </a:solidFill>
                <a:effectLst>
                  <a:outerShdw blurRad="38100" dist="19050" dir="2700000" algn="tl" rotWithShape="0">
                    <a:schemeClr val="dk1">
                      <a:alpha val="40000"/>
                    </a:schemeClr>
                  </a:outerShdw>
                </a:effectLst>
              </a:rPr>
              <a:t>These days the consumption of red wine is very common to all. So many mine manufacturing companies are being set. So it became important to analyze the quality of red wine before its consumption to preserve human health. Hence this research is a step towards the quality prediction of the red wine using its various attributes. Dataset is taken from the sources and the techniques such as Random Forest, Logistic Regression, SVM(rbf) and SVM(linear) are applied. Various measures are calculated and the results are compared among training set and testing set and accordingly the best out of the two techniques depending on the training set results is predicted. Better results can be observed if the best features out from other techniques are extracted and merged with one another to improve the accuracy and efficiency.</a:t>
            </a:r>
            <a:endParaRPr 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46125" y="476250"/>
            <a:ext cx="3793490" cy="583565"/>
          </a:xfrm>
          <a:prstGeom prst="rect">
            <a:avLst/>
          </a:prstGeom>
          <a:noFill/>
        </p:spPr>
        <p:txBody>
          <a:bodyPr wrap="square" rtlCol="0">
            <a:spAutoFit/>
          </a:bodyPr>
          <a:lstStyle/>
          <a:p>
            <a:pPr algn="l"/>
            <a:r>
              <a:rPr lang="en-US" altLang="zh-CN" sz="32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rPr>
              <a:t>Algorithms used</a:t>
            </a:r>
            <a:endParaRPr lang="en-US" altLang="zh-CN" sz="32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endParaRPr>
          </a:p>
        </p:txBody>
      </p:sp>
      <p:sp>
        <p:nvSpPr>
          <p:cNvPr id="11" name="矩形 10"/>
          <p:cNvSpPr/>
          <p:nvPr/>
        </p:nvSpPr>
        <p:spPr>
          <a:xfrm>
            <a:off x="6089650" y="1861185"/>
            <a:ext cx="5059680" cy="3719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1" name="Straight Connector 13"/>
          <p:cNvCxnSpPr/>
          <p:nvPr/>
        </p:nvCxnSpPr>
        <p:spPr>
          <a:xfrm>
            <a:off x="879679" y="6158533"/>
            <a:ext cx="4355261" cy="0"/>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5318034" y="6158533"/>
            <a:ext cx="771911" cy="0"/>
          </a:xfrm>
          <a:prstGeom prst="line">
            <a:avLst/>
          </a:prstGeom>
          <a:ln w="38100">
            <a:solidFill>
              <a:srgbClr val="40A693"/>
            </a:solidFill>
          </a:ln>
        </p:spPr>
        <p:style>
          <a:lnRef idx="1">
            <a:schemeClr val="accent1"/>
          </a:lnRef>
          <a:fillRef idx="0">
            <a:schemeClr val="accent1"/>
          </a:fillRef>
          <a:effectRef idx="0">
            <a:schemeClr val="accent1"/>
          </a:effectRef>
          <a:fontRef idx="minor">
            <a:schemeClr val="tx1"/>
          </a:fontRef>
        </p:style>
      </p:cxnSp>
      <p:pic>
        <p:nvPicPr>
          <p:cNvPr id="3" name="Picture 3" descr="/Users/tejasripattapu/Downloads/30pour-superJumbo.jpeg30pour-superJumbo"/>
          <p:cNvPicPr>
            <a:picLocks noChangeAspect="1"/>
          </p:cNvPicPr>
          <p:nvPr/>
        </p:nvPicPr>
        <p:blipFill>
          <a:blip r:embed="rId1"/>
          <a:srcRect/>
          <a:stretch>
            <a:fillRect/>
          </a:stretch>
        </p:blipFill>
        <p:spPr>
          <a:xfrm>
            <a:off x="6246813" y="2133918"/>
            <a:ext cx="5165725" cy="3173095"/>
          </a:xfrm>
          <a:prstGeom prst="rect">
            <a:avLst/>
          </a:prstGeom>
          <a:noFill/>
          <a:ln w="9525">
            <a:noFill/>
          </a:ln>
          <a:effectLst>
            <a:outerShdw blurRad="50800" dist="38100" dir="2700000" algn="tl" rotWithShape="0">
              <a:prstClr val="black">
                <a:alpha val="40000"/>
              </a:prstClr>
            </a:outerShdw>
          </a:effectLst>
        </p:spPr>
      </p:pic>
      <p:sp>
        <p:nvSpPr>
          <p:cNvPr id="5" name="Text Box 4"/>
          <p:cNvSpPr txBox="1"/>
          <p:nvPr/>
        </p:nvSpPr>
        <p:spPr>
          <a:xfrm>
            <a:off x="289560" y="1242695"/>
            <a:ext cx="5714365" cy="1322070"/>
          </a:xfrm>
          <a:prstGeom prst="rect">
            <a:avLst/>
          </a:prstGeom>
          <a:noFill/>
        </p:spPr>
        <p:txBody>
          <a:bodyPr wrap="square" rtlCol="0">
            <a:spAutoFit/>
            <a:scene3d>
              <a:camera prst="orthographicFront"/>
              <a:lightRig rig="threePt" dir="t"/>
            </a:scene3d>
          </a:bodyPr>
          <a:p>
            <a:r>
              <a:rPr lang="en-US" sz="2000">
                <a:solidFill>
                  <a:schemeClr val="tx1"/>
                </a:solidFill>
                <a:effectLst>
                  <a:outerShdw blurRad="38100" dist="19050" dir="2700000" algn="tl" rotWithShape="0">
                    <a:schemeClr val="dk1">
                      <a:alpha val="40000"/>
                    </a:schemeClr>
                  </a:outerShdw>
                </a:effectLst>
              </a:rPr>
              <a:t>1) Logistic Regression</a:t>
            </a:r>
            <a:endParaRPr lang="en-US" sz="2000">
              <a:solidFill>
                <a:schemeClr val="tx1"/>
              </a:solidFill>
              <a:effectLst>
                <a:outerShdw blurRad="38100" dist="19050" dir="2700000" algn="tl" rotWithShape="0">
                  <a:schemeClr val="dk1">
                    <a:alpha val="40000"/>
                  </a:schemeClr>
                </a:outerShdw>
              </a:effectLst>
            </a:endParaRPr>
          </a:p>
          <a:p>
            <a:r>
              <a:rPr lang="en-US" sz="2000">
                <a:solidFill>
                  <a:schemeClr val="tx1"/>
                </a:solidFill>
                <a:effectLst>
                  <a:outerShdw blurRad="38100" dist="19050" dir="2700000" algn="tl" rotWithShape="0">
                    <a:schemeClr val="dk1">
                      <a:alpha val="40000"/>
                    </a:schemeClr>
                  </a:outerShdw>
                </a:effectLst>
              </a:rPr>
              <a:t>2)SVM(rbf)</a:t>
            </a:r>
            <a:endParaRPr lang="en-US" sz="2000">
              <a:solidFill>
                <a:schemeClr val="tx1"/>
              </a:solidFill>
              <a:effectLst>
                <a:outerShdw blurRad="38100" dist="19050" dir="2700000" algn="tl" rotWithShape="0">
                  <a:schemeClr val="dk1">
                    <a:alpha val="40000"/>
                  </a:schemeClr>
                </a:outerShdw>
              </a:effectLst>
            </a:endParaRPr>
          </a:p>
          <a:p>
            <a:r>
              <a:rPr lang="en-US" sz="2000">
                <a:solidFill>
                  <a:schemeClr val="tx1"/>
                </a:solidFill>
                <a:effectLst>
                  <a:outerShdw blurRad="38100" dist="19050" dir="2700000" algn="tl" rotWithShape="0">
                    <a:schemeClr val="dk1">
                      <a:alpha val="40000"/>
                    </a:schemeClr>
                  </a:outerShdw>
                </a:effectLst>
              </a:rPr>
              <a:t>3)SVM(Linear)</a:t>
            </a:r>
            <a:endParaRPr lang="en-US" sz="2000">
              <a:solidFill>
                <a:schemeClr val="tx1"/>
              </a:solidFill>
              <a:effectLst>
                <a:outerShdw blurRad="38100" dist="19050" dir="2700000" algn="tl" rotWithShape="0">
                  <a:schemeClr val="dk1">
                    <a:alpha val="40000"/>
                  </a:schemeClr>
                </a:outerShdw>
              </a:effectLst>
            </a:endParaRPr>
          </a:p>
          <a:p>
            <a:r>
              <a:rPr lang="en-US" sz="2000">
                <a:solidFill>
                  <a:schemeClr val="tx1"/>
                </a:solidFill>
                <a:effectLst>
                  <a:outerShdw blurRad="38100" dist="19050" dir="2700000" algn="tl" rotWithShape="0">
                    <a:schemeClr val="dk1">
                      <a:alpha val="40000"/>
                    </a:schemeClr>
                  </a:outerShdw>
                </a:effectLst>
              </a:rPr>
              <a:t>4)Random Forest Classifier</a:t>
            </a:r>
            <a:endParaRPr lang="en-US" sz="20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46125" y="476250"/>
            <a:ext cx="3108325" cy="583565"/>
          </a:xfrm>
          <a:prstGeom prst="rect">
            <a:avLst/>
          </a:prstGeom>
          <a:noFill/>
        </p:spPr>
        <p:txBody>
          <a:bodyPr wrap="square" rtlCol="0">
            <a:spAutoFit/>
          </a:bodyPr>
          <a:lstStyle/>
          <a:p>
            <a:pPr algn="l"/>
            <a:r>
              <a:rPr lang="en-US" altLang="zh-CN" sz="32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rPr>
              <a:t>Justification</a:t>
            </a:r>
            <a:endParaRPr lang="en-US" altLang="zh-CN" sz="32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endParaRPr>
          </a:p>
        </p:txBody>
      </p:sp>
      <p:sp>
        <p:nvSpPr>
          <p:cNvPr id="11" name="矩形 10"/>
          <p:cNvSpPr/>
          <p:nvPr/>
        </p:nvSpPr>
        <p:spPr>
          <a:xfrm>
            <a:off x="6089650" y="1861185"/>
            <a:ext cx="5059680" cy="3719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1" name="Straight Connector 13"/>
          <p:cNvCxnSpPr/>
          <p:nvPr/>
        </p:nvCxnSpPr>
        <p:spPr>
          <a:xfrm>
            <a:off x="879679" y="6158533"/>
            <a:ext cx="4355261" cy="0"/>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5318034" y="6158533"/>
            <a:ext cx="771911" cy="0"/>
          </a:xfrm>
          <a:prstGeom prst="line">
            <a:avLst/>
          </a:prstGeom>
          <a:ln w="38100">
            <a:solidFill>
              <a:srgbClr val="40A693"/>
            </a:solidFill>
          </a:ln>
        </p:spPr>
        <p:style>
          <a:lnRef idx="1">
            <a:schemeClr val="accent1"/>
          </a:lnRef>
          <a:fillRef idx="0">
            <a:schemeClr val="accent1"/>
          </a:fillRef>
          <a:effectRef idx="0">
            <a:schemeClr val="accent1"/>
          </a:effectRef>
          <a:fontRef idx="minor">
            <a:schemeClr val="tx1"/>
          </a:fontRef>
        </p:style>
      </p:cxnSp>
      <p:pic>
        <p:nvPicPr>
          <p:cNvPr id="3" name="Picture 3" descr="/Users/tejasripattapu/Downloads/30pour-superJumbo.jpeg30pour-superJumbo"/>
          <p:cNvPicPr>
            <a:picLocks noChangeAspect="1"/>
          </p:cNvPicPr>
          <p:nvPr/>
        </p:nvPicPr>
        <p:blipFill>
          <a:blip r:embed="rId1"/>
          <a:srcRect/>
          <a:stretch>
            <a:fillRect/>
          </a:stretch>
        </p:blipFill>
        <p:spPr>
          <a:xfrm>
            <a:off x="6246813" y="2133918"/>
            <a:ext cx="5165725" cy="3173095"/>
          </a:xfrm>
          <a:prstGeom prst="rect">
            <a:avLst/>
          </a:prstGeom>
          <a:noFill/>
          <a:ln w="9525">
            <a:noFill/>
          </a:ln>
          <a:effectLst>
            <a:outerShdw blurRad="50800" dist="38100" dir="2700000" algn="tl" rotWithShape="0">
              <a:prstClr val="black">
                <a:alpha val="40000"/>
              </a:prstClr>
            </a:outerShdw>
          </a:effectLst>
        </p:spPr>
      </p:pic>
      <p:sp>
        <p:nvSpPr>
          <p:cNvPr id="5" name="Text Box 4"/>
          <p:cNvSpPr txBox="1"/>
          <p:nvPr/>
        </p:nvSpPr>
        <p:spPr>
          <a:xfrm>
            <a:off x="289560" y="1242695"/>
            <a:ext cx="5714365" cy="1938020"/>
          </a:xfrm>
          <a:prstGeom prst="rect">
            <a:avLst/>
          </a:prstGeom>
          <a:noFill/>
        </p:spPr>
        <p:txBody>
          <a:bodyPr wrap="square" rtlCol="0">
            <a:spAutoFit/>
            <a:scene3d>
              <a:camera prst="orthographicFront"/>
              <a:lightRig rig="threePt" dir="t"/>
            </a:scene3d>
          </a:bodyPr>
          <a:p>
            <a:r>
              <a:rPr lang="en-US" sz="2000">
                <a:solidFill>
                  <a:schemeClr val="tx1"/>
                </a:solidFill>
                <a:effectLst>
                  <a:outerShdw blurRad="38100" dist="19050" dir="2700000" algn="tl" rotWithShape="0">
                    <a:schemeClr val="dk1">
                      <a:alpha val="40000"/>
                    </a:schemeClr>
                  </a:outerShdw>
                </a:effectLst>
              </a:rPr>
              <a:t>By looking into the details, we can see that good quality wines have higher levels of alcohol on average, have a lower volatile acidity on average, higher levels of sulphates on average, and higher levels of residual sugar on average.</a:t>
            </a:r>
            <a:endParaRPr lang="en-US" sz="20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sers/tejasripattapu/Downloads/istockphoto-1127220988-612x612.jpegistockphoto-1127220988-612x612"/>
          <p:cNvPicPr>
            <a:picLocks noChangeAspect="1"/>
          </p:cNvPicPr>
          <p:nvPr/>
        </p:nvPicPr>
        <p:blipFill>
          <a:blip r:embed="rId1"/>
          <a:srcRect/>
          <a:stretch>
            <a:fillRect/>
          </a:stretch>
        </p:blipFill>
        <p:spPr>
          <a:xfrm>
            <a:off x="1078230" y="-11430"/>
            <a:ext cx="11261090" cy="6869430"/>
          </a:xfrm>
          <a:prstGeom prst="rect">
            <a:avLst/>
          </a:prstGeom>
        </p:spPr>
      </p:pic>
      <p:sp>
        <p:nvSpPr>
          <p:cNvPr id="25" name="任意多边形 107"/>
          <p:cNvSpPr/>
          <p:nvPr/>
        </p:nvSpPr>
        <p:spPr>
          <a:xfrm>
            <a:off x="0" y="0"/>
            <a:ext cx="9769475" cy="685800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E3A93"/>
              </a:solidFill>
              <a:effectLst/>
              <a:uLnTx/>
              <a:uFillTx/>
              <a:latin typeface="等线" panose="02010600030101010101" charset="-122"/>
              <a:ea typeface="等线" panose="02010600030101010101" charset="-122"/>
              <a:cs typeface="+mn-cs"/>
            </a:endParaRPr>
          </a:p>
        </p:txBody>
      </p:sp>
      <p:sp>
        <p:nvSpPr>
          <p:cNvPr id="72" name="文本框 71"/>
          <p:cNvSpPr txBox="1"/>
          <p:nvPr/>
        </p:nvSpPr>
        <p:spPr>
          <a:xfrm>
            <a:off x="1078230" y="3876675"/>
            <a:ext cx="7371080" cy="1106805"/>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6600" dirty="0">
                <a:latin typeface="Arial" panose="020B0604020202090204" pitchFamily="34" charset="0"/>
                <a:sym typeface="Arial" panose="020B0604020202090204" pitchFamily="34" charset="0"/>
              </a:rPr>
              <a:t>THANK-YOU</a:t>
            </a:r>
            <a:endParaRPr kumimoji="0" lang="en-US" altLang="zh-CN" sz="6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2" name="平行四边形 81"/>
          <p:cNvSpPr/>
          <p:nvPr/>
        </p:nvSpPr>
        <p:spPr>
          <a:xfrm flipH="1">
            <a:off x="6654800" y="2992755"/>
            <a:ext cx="3364230" cy="3865245"/>
          </a:xfrm>
          <a:prstGeom prst="parallelogram">
            <a:avLst>
              <a:gd name="adj" fmla="val 91551"/>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17" name="直接连接符 16"/>
          <p:cNvCxnSpPr/>
          <p:nvPr/>
        </p:nvCxnSpPr>
        <p:spPr>
          <a:xfrm>
            <a:off x="774700" y="6223000"/>
            <a:ext cx="50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1957</Words>
  <Application>WPS Presentation</Application>
  <PresentationFormat>宽屏</PresentationFormat>
  <Paragraphs>42</Paragraphs>
  <Slides>8</Slides>
  <Notes>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8</vt:i4>
      </vt:variant>
    </vt:vector>
  </HeadingPairs>
  <TitlesOfParts>
    <vt:vector size="30" baseType="lpstr">
      <vt:lpstr>Arial</vt:lpstr>
      <vt:lpstr>SimSun</vt:lpstr>
      <vt:lpstr>Wingdings</vt:lpstr>
      <vt:lpstr>等线</vt:lpstr>
      <vt:lpstr>微软雅黑</vt:lpstr>
      <vt:lpstr>汉仪旗黑</vt:lpstr>
      <vt:lpstr>Century Gothic</vt:lpstr>
      <vt:lpstr>黑体</vt:lpstr>
      <vt:lpstr>黑体-简</vt:lpstr>
      <vt:lpstr>微软雅黑 Light</vt:lpstr>
      <vt:lpstr>苹方-简</vt:lpstr>
      <vt:lpstr>Montserrat</vt:lpstr>
      <vt:lpstr>方正兰亭粗黑简体</vt:lpstr>
      <vt:lpstr>冬青黑体简体中文 W3</vt:lpstr>
      <vt:lpstr>Gulim</vt:lpstr>
      <vt:lpstr>Apple SD Gothic Neo</vt:lpstr>
      <vt:lpstr>Arial Unicode MS</vt:lpstr>
      <vt:lpstr>等线 Light</vt:lpstr>
      <vt:lpstr>等线</vt:lpstr>
      <vt:lpstr>宋体-简</vt:lpstr>
      <vt:lpstr>冬青黑体简体中文</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美仑设计</dc:creator>
  <cp:keywords>www.51pptmoban.com</cp:keywords>
  <cp:lastModifiedBy>tejasripattapu</cp:lastModifiedBy>
  <cp:revision>25</cp:revision>
  <dcterms:created xsi:type="dcterms:W3CDTF">2021-10-24T11:34:05Z</dcterms:created>
  <dcterms:modified xsi:type="dcterms:W3CDTF">2021-10-24T11:34:05Z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1033-3.1.6.6275</vt:lpwstr>
  </property>
</Properties>
</file>