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280160"/>
          </a:xfrm>
          <a:prstGeom prst="rect">
            <a:avLst/>
          </a:prstGeom>
          <a:solidFill>
            <a:srgbClr val="ADD8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0" y="182880"/>
            <a:ext cx="1645920" cy="457200"/>
          </a:xfrm>
          <a:prstGeom prst="rect">
            <a:avLst/>
          </a:prstGeom>
          <a:noFill/>
        </p:spPr>
        <p:txBody>
          <a:bodyPr wrap="none">
            <a:spAutoFit/>
          </a:bodyPr>
          <a:lstStyle/>
          <a:p/>
          <a:p>
            <a:pPr algn="r">
              <a:defRPr b="1" sz="1400">
                <a:solidFill>
                  <a:srgbClr val="003366"/>
                </a:solidFill>
              </a:defRPr>
            </a:pPr>
            <a:r>
              <a:t>@INFOSYS</a:t>
            </a:r>
          </a:p>
        </p:txBody>
      </p:sp>
      <p:sp>
        <p:nvSpPr>
          <p:cNvPr id="4" name="TextBox 3"/>
          <p:cNvSpPr txBox="1"/>
          <p:nvPr/>
        </p:nvSpPr>
        <p:spPr>
          <a:xfrm>
            <a:off x="457200" y="457200"/>
            <a:ext cx="8229600" cy="914400"/>
          </a:xfrm>
          <a:prstGeom prst="rect">
            <a:avLst/>
          </a:prstGeom>
          <a:noFill/>
        </p:spPr>
        <p:txBody>
          <a:bodyPr wrap="none">
            <a:spAutoFit/>
          </a:bodyPr>
          <a:lstStyle/>
          <a:p/>
          <a:p>
            <a:pPr algn="ctr">
              <a:defRPr sz="3200" b="1"/>
            </a:pPr>
            <a:r>
              <a:t>Success Story Repository</a:t>
            </a:r>
          </a:p>
        </p:txBody>
      </p:sp>
      <p:sp>
        <p:nvSpPr>
          <p:cNvPr id="5" name="TextBox 4"/>
          <p:cNvSpPr txBox="1"/>
          <p:nvPr/>
        </p:nvSpPr>
        <p:spPr>
          <a:xfrm>
            <a:off x="457200" y="1371600"/>
            <a:ext cx="8229600" cy="640080"/>
          </a:xfrm>
          <a:prstGeom prst="rect">
            <a:avLst/>
          </a:prstGeom>
          <a:noFill/>
        </p:spPr>
        <p:txBody>
          <a:bodyPr wrap="square" lIns="0" rIns="0" tIns="0" bIns="0">
            <a:spAutoFit/>
          </a:bodyPr>
          <a:lstStyle/>
          <a:p/>
          <a:p>
            <a:pPr>
              <a:defRPr b="1" sz="2000"/>
            </a:pPr>
            <a:r>
              <a:t>Story Title:</a:t>
            </a:r>
          </a:p>
          <a:p>
            <a:pPr>
              <a:defRPr sz="1200"/>
            </a:pPr>
            <a:r>
              <a:t>Driving Digital Transformation for a Leading Global Bank</a:t>
            </a:r>
          </a:p>
        </p:txBody>
      </p:sp>
      <p:sp>
        <p:nvSpPr>
          <p:cNvPr id="6" name="TextBox 5"/>
          <p:cNvSpPr txBox="1"/>
          <p:nvPr/>
        </p:nvSpPr>
        <p:spPr>
          <a:xfrm>
            <a:off x="457200" y="2194560"/>
            <a:ext cx="8229600" cy="1024890"/>
          </a:xfrm>
          <a:prstGeom prst="rect">
            <a:avLst/>
          </a:prstGeom>
          <a:noFill/>
        </p:spPr>
        <p:txBody>
          <a:bodyPr wrap="square" lIns="0" rIns="0" tIns="0" bIns="0">
            <a:spAutoFit/>
          </a:bodyPr>
          <a:lstStyle/>
          <a:p/>
          <a:p>
            <a:pPr>
              <a:defRPr b="1" sz="2000"/>
            </a:pPr>
            <a:r>
              <a:t>Client MCC:</a:t>
            </a:r>
          </a:p>
          <a:p>
            <a:pPr>
              <a:defRPr sz="1200"/>
            </a:pPr>
            <a:r>
              <a:t>Banking and Financial Services</a:t>
            </a:r>
          </a:p>
        </p:txBody>
      </p:sp>
      <p:pic>
        <p:nvPicPr>
          <p:cNvPr id="7" name="Picture 6" descr="image.jpg"/>
          <p:cNvPicPr>
            <a:picLocks noChangeAspect="1"/>
          </p:cNvPicPr>
          <p:nvPr/>
        </p:nvPicPr>
        <p:blipFill>
          <a:blip r:embed="rId2"/>
          <a:stretch>
            <a:fillRect/>
          </a:stretch>
        </p:blipFill>
        <p:spPr>
          <a:xfrm>
            <a:off x="4333875" y="3200400"/>
            <a:ext cx="476250" cy="476250"/>
          </a:xfrm>
          <a:prstGeom prst="rect">
            <a:avLst/>
          </a:prstGeom>
        </p:spPr>
      </p:pic>
      <p:sp>
        <p:nvSpPr>
          <p:cNvPr id="8" name="TextBox 7"/>
          <p:cNvSpPr txBox="1"/>
          <p:nvPr/>
        </p:nvSpPr>
        <p:spPr>
          <a:xfrm>
            <a:off x="457200" y="4042410"/>
            <a:ext cx="8229600" cy="1645920"/>
          </a:xfrm>
          <a:prstGeom prst="rect">
            <a:avLst/>
          </a:prstGeom>
          <a:noFill/>
        </p:spPr>
        <p:txBody>
          <a:bodyPr wrap="square" lIns="0" rIns="0" tIns="0" bIns="0">
            <a:spAutoFit/>
          </a:bodyPr>
          <a:lstStyle/>
          <a:p/>
          <a:p>
            <a:pPr>
              <a:defRPr b="1" sz="2000"/>
            </a:pPr>
            <a:r>
              <a:t>Executive Summary:</a:t>
            </a:r>
          </a:p>
          <a:p>
            <a:pPr>
              <a:defRPr sz="1200"/>
            </a:pPr>
            <a:r>
              <a:t>GlobalTrust Bank partnered with us to accelerate its digital banking initiatives. The engagement involved modernizing customer engagement platforms, implementing data-driven decision-making processes, and migrating critical operations to the cloud, enabling superior customer experience and operational efficiency.</a:t>
            </a:r>
          </a:p>
        </p:txBody>
      </p:sp>
      <p:sp>
        <p:nvSpPr>
          <p:cNvPr id="9" name="Rectangle 8"/>
          <p:cNvSpPr/>
          <p:nvPr/>
        </p:nvSpPr>
        <p:spPr>
          <a:xfrm>
            <a:off x="0" y="6400800"/>
            <a:ext cx="9144000" cy="45720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457200" y="6492240"/>
            <a:ext cx="8229600" cy="274320"/>
          </a:xfrm>
          <a:prstGeom prst="rect">
            <a:avLst/>
          </a:prstGeom>
          <a:noFill/>
        </p:spPr>
        <p:txBody>
          <a:bodyPr wrap="none">
            <a:spAutoFit/>
          </a:bodyPr>
          <a:lstStyle/>
          <a:p>
            <a:pPr algn="r">
              <a:defRPr sz="1200">
                <a:solidFill>
                  <a:srgbClr val="FFFFFF"/>
                </a:solidFill>
              </a:defRPr>
            </a:pPr>
            <a:r>
              <a:t>@surveys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280160"/>
          </a:xfrm>
          <a:prstGeom prst="rect">
            <a:avLst/>
          </a:prstGeom>
          <a:solidFill>
            <a:srgbClr val="ADD8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0" y="182880"/>
            <a:ext cx="1645920" cy="457200"/>
          </a:xfrm>
          <a:prstGeom prst="rect">
            <a:avLst/>
          </a:prstGeom>
          <a:noFill/>
        </p:spPr>
        <p:txBody>
          <a:bodyPr wrap="none">
            <a:spAutoFit/>
          </a:bodyPr>
          <a:lstStyle/>
          <a:p/>
          <a:p>
            <a:pPr algn="r">
              <a:defRPr b="1" sz="1400">
                <a:solidFill>
                  <a:srgbClr val="003366"/>
                </a:solidFill>
              </a:defRPr>
            </a:pPr>
            <a:r>
              <a:t>@INFOSYS</a:t>
            </a:r>
          </a:p>
        </p:txBody>
      </p:sp>
      <p:sp>
        <p:nvSpPr>
          <p:cNvPr id="4" name="TextBox 3"/>
          <p:cNvSpPr txBox="1"/>
          <p:nvPr/>
        </p:nvSpPr>
        <p:spPr>
          <a:xfrm>
            <a:off x="457200" y="274320"/>
            <a:ext cx="8229600" cy="914400"/>
          </a:xfrm>
          <a:prstGeom prst="rect">
            <a:avLst/>
          </a:prstGeom>
          <a:noFill/>
        </p:spPr>
        <p:txBody>
          <a:bodyPr wrap="none">
            <a:spAutoFit/>
          </a:bodyPr>
          <a:lstStyle/>
          <a:p>
            <a:pPr>
              <a:defRPr sz="2800" b="1"/>
            </a:pPr>
            <a:r>
              <a:t>Client Challenge, Solution, and Impact</a:t>
            </a:r>
          </a:p>
        </p:txBody>
      </p:sp>
      <p:sp>
        <p:nvSpPr>
          <p:cNvPr id="5" name="Rounded Rectangle 4"/>
          <p:cNvSpPr/>
          <p:nvPr/>
        </p:nvSpPr>
        <p:spPr>
          <a:xfrm>
            <a:off x="457200" y="1371600"/>
            <a:ext cx="3657600" cy="1965960"/>
          </a:xfrm>
          <a:prstGeom prst="roundRect">
            <a:avLst/>
          </a:prstGeom>
          <a:solidFill>
            <a:srgbClr val="DCDCDC"/>
          </a:solidFill>
          <a:ln>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548640" y="1463040"/>
            <a:ext cx="3474720" cy="1371600"/>
          </a:xfrm>
          <a:prstGeom prst="rect">
            <a:avLst/>
          </a:prstGeom>
          <a:noFill/>
        </p:spPr>
        <p:txBody>
          <a:bodyPr wrap="square" tIns="0" bIns="0" lIns="0" rIns="0">
            <a:spAutoFit/>
          </a:bodyPr>
          <a:lstStyle/>
          <a:p/>
          <a:p>
            <a:pPr>
              <a:spcBef>
                <a:spcPts val="0"/>
              </a:spcBef>
              <a:spcAft>
                <a:spcPts val="200"/>
              </a:spcAft>
              <a:defRPr b="1" sz="1400"/>
            </a:pPr>
            <a:r>
              <a:t>Problem Statement:</a:t>
            </a:r>
          </a:p>
          <a:p>
            <a:pPr>
              <a:spcBef>
                <a:spcPts val="0"/>
              </a:spcBef>
              <a:spcAft>
                <a:spcPts val="0"/>
              </a:spcAft>
              <a:defRPr b="0" sz="1200"/>
            </a:pPr>
            <a:r>
              <a:t>The bank faced challenges with legacy systems that led to slow customer onboarding, fragmented customer experiences, and limited insights into customer behavior, affecting competitiveness in the rapidly evolving digital banking landscape</a:t>
            </a:r>
          </a:p>
        </p:txBody>
      </p:sp>
      <p:sp>
        <p:nvSpPr>
          <p:cNvPr id="7" name="Rounded Rectangle 6"/>
          <p:cNvSpPr/>
          <p:nvPr/>
        </p:nvSpPr>
        <p:spPr>
          <a:xfrm>
            <a:off x="4572000" y="1371600"/>
            <a:ext cx="3657600" cy="2148840"/>
          </a:xfrm>
          <a:prstGeom prst="roundRect">
            <a:avLst/>
          </a:prstGeom>
          <a:solidFill>
            <a:srgbClr val="FFC8C8"/>
          </a:solidFill>
          <a:ln>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4663440" y="1463040"/>
            <a:ext cx="3474720" cy="1371600"/>
          </a:xfrm>
          <a:prstGeom prst="rect">
            <a:avLst/>
          </a:prstGeom>
          <a:noFill/>
        </p:spPr>
        <p:txBody>
          <a:bodyPr wrap="square" tIns="0" bIns="0" lIns="0" rIns="0">
            <a:spAutoFit/>
          </a:bodyPr>
          <a:lstStyle/>
          <a:p/>
          <a:p>
            <a:pPr>
              <a:spcBef>
                <a:spcPts val="0"/>
              </a:spcBef>
              <a:spcAft>
                <a:spcPts val="200"/>
              </a:spcAft>
              <a:defRPr b="1" sz="1400"/>
            </a:pPr>
            <a:r>
              <a:t>Business Value Delivered:</a:t>
            </a:r>
          </a:p>
          <a:p>
            <a:pPr>
              <a:spcBef>
                <a:spcPts val="0"/>
              </a:spcBef>
              <a:spcAft>
                <a:spcPts val="0"/>
              </a:spcAft>
            </a:pPr>
            <a:r>
              <a:rPr sz="1200" b="0"/>
              <a:t>The client achieved a </a:t>
            </a:r>
            <a:r>
              <a:rPr b="1" sz="1400"/>
              <a:t>40</a:t>
            </a:r>
            <a:r>
              <a:rPr sz="1200" b="0"/>
              <a:t>% reduction in customer onboarding time, a </a:t>
            </a:r>
            <a:r>
              <a:rPr b="1" sz="1400"/>
              <a:t>25</a:t>
            </a:r>
            <a:r>
              <a:rPr sz="1200" b="0"/>
              <a:t>% increase in digital engagement metrics, and significant improvements in operational cost efficiency. The modern platform enabled faster product launches and enhanced customer satisfaction scores.</a:t>
            </a:r>
          </a:p>
        </p:txBody>
      </p:sp>
      <p:sp>
        <p:nvSpPr>
          <p:cNvPr id="9" name="Rounded Rectangle 8"/>
          <p:cNvSpPr/>
          <p:nvPr/>
        </p:nvSpPr>
        <p:spPr>
          <a:xfrm>
            <a:off x="457200" y="4069080"/>
            <a:ext cx="8229600" cy="2148840"/>
          </a:xfrm>
          <a:prstGeom prst="roundRect">
            <a:avLst/>
          </a:prstGeom>
          <a:solidFill>
            <a:srgbClr val="DCDCDC"/>
          </a:solidFill>
          <a:ln>
            <a:solidFill>
              <a:srgbClr val="C8C8C8"/>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48640" y="4160520"/>
            <a:ext cx="8046720" cy="1371600"/>
          </a:xfrm>
          <a:prstGeom prst="rect">
            <a:avLst/>
          </a:prstGeom>
          <a:noFill/>
        </p:spPr>
        <p:txBody>
          <a:bodyPr wrap="square" tIns="0" bIns="0" lIns="0" rIns="0">
            <a:spAutoFit/>
          </a:bodyPr>
          <a:lstStyle/>
          <a:p/>
          <a:p>
            <a:pPr>
              <a:spcBef>
                <a:spcPts val="0"/>
              </a:spcBef>
              <a:spcAft>
                <a:spcPts val="200"/>
              </a:spcAft>
              <a:defRPr b="1" sz="1400"/>
            </a:pPr>
            <a:r>
              <a:t>Solution Provided:</a:t>
            </a:r>
          </a:p>
          <a:p>
            <a:pPr>
              <a:spcBef>
                <a:spcPts val="0"/>
              </a:spcBef>
              <a:spcAft>
                <a:spcPts val="0"/>
              </a:spcAft>
              <a:defRPr b="0" sz="1200"/>
            </a:pPr>
            <a:r>
              <a:t>We designed and implemented a unified digital banking platform integrated with AI-driven analytics, automated onboarding workflows, and personalized customer service solutions. Critical legacy systems were modernized and migrated to a scalable cloud infrastructure.</a:t>
            </a:r>
          </a:p>
        </p:txBody>
      </p:sp>
      <p:sp>
        <p:nvSpPr>
          <p:cNvPr id="11" name="Rectangle 10"/>
          <p:cNvSpPr/>
          <p:nvPr/>
        </p:nvSpPr>
        <p:spPr>
          <a:xfrm>
            <a:off x="0" y="6400800"/>
            <a:ext cx="9144000" cy="45720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457200" y="6492240"/>
            <a:ext cx="8229600" cy="274320"/>
          </a:xfrm>
          <a:prstGeom prst="rect">
            <a:avLst/>
          </a:prstGeom>
          <a:noFill/>
        </p:spPr>
        <p:txBody>
          <a:bodyPr wrap="none">
            <a:spAutoFit/>
          </a:bodyPr>
          <a:lstStyle/>
          <a:p>
            <a:pPr algn="r">
              <a:defRPr sz="1200">
                <a:solidFill>
                  <a:srgbClr val="FFFFFF"/>
                </a:solidFill>
              </a:defRPr>
            </a:pPr>
            <a:r>
              <a:t>@surveys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1280160"/>
          </a:xfrm>
          <a:prstGeom prst="rect">
            <a:avLst/>
          </a:prstGeom>
          <a:solidFill>
            <a:srgbClr val="ADD8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7315200" y="182880"/>
            <a:ext cx="1645920" cy="457200"/>
          </a:xfrm>
          <a:prstGeom prst="rect">
            <a:avLst/>
          </a:prstGeom>
          <a:noFill/>
        </p:spPr>
        <p:txBody>
          <a:bodyPr wrap="none">
            <a:spAutoFit/>
          </a:bodyPr>
          <a:lstStyle/>
          <a:p/>
          <a:p>
            <a:pPr algn="r">
              <a:defRPr b="1" sz="1400">
                <a:solidFill>
                  <a:srgbClr val="003366"/>
                </a:solidFill>
              </a:defRPr>
            </a:pPr>
            <a:r>
              <a:t>@INFOSYS</a:t>
            </a:r>
          </a:p>
        </p:txBody>
      </p:sp>
      <p:sp>
        <p:nvSpPr>
          <p:cNvPr id="4" name="TextBox 3"/>
          <p:cNvSpPr txBox="1"/>
          <p:nvPr/>
        </p:nvSpPr>
        <p:spPr>
          <a:xfrm>
            <a:off x="457200" y="457200"/>
            <a:ext cx="8229600" cy="914400"/>
          </a:xfrm>
          <a:prstGeom prst="rect">
            <a:avLst/>
          </a:prstGeom>
          <a:noFill/>
        </p:spPr>
        <p:txBody>
          <a:bodyPr wrap="none">
            <a:spAutoFit/>
          </a:bodyPr>
          <a:lstStyle/>
          <a:p/>
          <a:p>
            <a:pPr algn="ctr">
              <a:defRPr sz="3200" b="1"/>
            </a:pPr>
            <a:r>
              <a:t>Platforms and coes</a:t>
            </a:r>
          </a:p>
        </p:txBody>
      </p:sp>
      <p:sp>
        <p:nvSpPr>
          <p:cNvPr id="5" name="TextBox 4"/>
          <p:cNvSpPr txBox="1"/>
          <p:nvPr/>
        </p:nvSpPr>
        <p:spPr>
          <a:xfrm>
            <a:off x="457200" y="1371600"/>
            <a:ext cx="8229600" cy="914400"/>
          </a:xfrm>
          <a:prstGeom prst="rect">
            <a:avLst/>
          </a:prstGeom>
          <a:noFill/>
        </p:spPr>
        <p:txBody>
          <a:bodyPr wrap="square" lIns="0" rIns="0" tIns="0" bIns="0">
            <a:spAutoFit/>
          </a:bodyPr>
          <a:lstStyle/>
          <a:p/>
          <a:p>
            <a:pPr>
              <a:defRPr b="1" sz="2000"/>
            </a:pPr>
            <a:r>
              <a:t>Platforms / Accelerators / Assets Used</a:t>
            </a:r>
          </a:p>
          <a:p>
            <a:pPr>
              <a:defRPr sz="1200"/>
            </a:pPr>
            <a:r>
              <a:t>Digital Experience Platform (DXP) Accelerator,Cloud Migration Toolkit,AI-Based Customer Analytics Framework,Automated Workflow Engine</a:t>
            </a:r>
          </a:p>
        </p:txBody>
      </p:sp>
      <p:sp>
        <p:nvSpPr>
          <p:cNvPr id="6" name="TextBox 5"/>
          <p:cNvSpPr txBox="1"/>
          <p:nvPr/>
        </p:nvSpPr>
        <p:spPr>
          <a:xfrm>
            <a:off x="457200" y="2468880"/>
            <a:ext cx="8229600" cy="914400"/>
          </a:xfrm>
          <a:prstGeom prst="rect">
            <a:avLst/>
          </a:prstGeom>
          <a:noFill/>
        </p:spPr>
        <p:txBody>
          <a:bodyPr wrap="square" lIns="0" rIns="0" tIns="0" bIns="0">
            <a:spAutoFit/>
          </a:bodyPr>
          <a:lstStyle/>
          <a:p/>
          <a:p>
            <a:pPr>
              <a:defRPr b="1" sz="2000"/>
            </a:pPr>
            <a:r>
              <a:t>COE</a:t>
            </a:r>
          </a:p>
          <a:p>
            <a:r>
              <a:t>COE</a:t>
            </a:r>
          </a:p>
          <a:p>
            <a:pPr lvl="1"/>
            <a:r>
              <a:t>• Cobalt</a:t>
            </a:r>
          </a:p>
          <a:p>
            <a:pPr lvl="1"/>
            <a:r>
              <a:t>• Topaz</a:t>
            </a:r>
          </a:p>
        </p:txBody>
      </p:sp>
      <p:sp>
        <p:nvSpPr>
          <p:cNvPr id="7" name="Rectangle 6"/>
          <p:cNvSpPr/>
          <p:nvPr/>
        </p:nvSpPr>
        <p:spPr>
          <a:xfrm>
            <a:off x="0" y="6400800"/>
            <a:ext cx="9144000" cy="457200"/>
          </a:xfrm>
          <a:prstGeom prst="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457200" y="6492240"/>
            <a:ext cx="8229600" cy="274320"/>
          </a:xfrm>
          <a:prstGeom prst="rect">
            <a:avLst/>
          </a:prstGeom>
          <a:noFill/>
        </p:spPr>
        <p:txBody>
          <a:bodyPr wrap="none">
            <a:spAutoFit/>
          </a:bodyPr>
          <a:lstStyle/>
          <a:p>
            <a:pPr algn="r">
              <a:defRPr sz="1200">
                <a:solidFill>
                  <a:srgbClr val="FFFFFF"/>
                </a:solidFill>
              </a:defRPr>
            </a:pPr>
            <a:r>
              <a:t>@surveys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