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 b="1"/>
            </a:pPr>
            <a:r>
              <a:t>Introduction to Data Science with Python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0248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76250" cy="476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939290"/>
            <a:ext cx="47625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i="1"/>
            </a:pPr>
            <a:r>
              <a:t>Python Programming Language Logo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670810"/>
            <a:ext cx="8229600" cy="822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Python has become the leading language for data science and machine learning applications.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768090"/>
            <a:ext cx="822960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lvl="1"/>
            <a:r>
              <a:t>• Easy to learn and use</a:t>
            </a:r>
          </a:p>
          <a:p>
            <a:pPr lvl="1"/>
            <a:r>
              <a:t>• Rich ecosystem of libraries</a:t>
            </a:r>
          </a:p>
          <a:p>
            <a:pPr lvl="1"/>
            <a:r>
              <a:t>• Strong community support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 b="1"/>
            </a:pPr>
            <a:r>
              <a:t>Machine Learning Pipeline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0248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76250" cy="476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2670810"/>
            <a:ext cx="8229600" cy="10248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70810"/>
            <a:ext cx="476250" cy="476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970020"/>
            <a:ext cx="8229600" cy="1463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lvl="1"/>
            <a:r>
              <a:t>1. Data Collection - Gathering relevant data from various sources</a:t>
            </a:r>
          </a:p>
          <a:p>
            <a:pPr lvl="1"/>
            <a:r>
              <a:t>2. Data Preprocessing - Cleaning and transforming raw data</a:t>
            </a:r>
          </a:p>
          <a:p>
            <a:pPr lvl="1"/>
            <a:r>
              <a:t>3. Feature Engineering - Creating meaningful features for models</a:t>
            </a:r>
          </a:p>
          <a:p>
            <a:pPr lvl="1"/>
            <a:r>
              <a:t>4. Model Training - Building and tuning ML algorithms</a:t>
            </a:r>
          </a:p>
          <a:p>
            <a:pPr lvl="1"/>
            <a:r>
              <a:t>5. Evaluation - Assessing model performance</a:t>
            </a:r>
          </a:p>
          <a:p>
            <a:pPr lvl="1"/>
            <a:r>
              <a:t>6. Deployment - Implementing the model in production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Slide 7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3657600" cy="5029200"/>
          </a:xfrm>
          <a:prstGeom prst="rect">
            <a:avLst/>
          </a:prstGeom>
          <a:solidFill>
            <a:srgbClr val="F0F5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548640" y="1371600"/>
            <a:ext cx="3474720" cy="155448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40080" y="1463040"/>
            <a:ext cx="329184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Infosys is a global leader in digital services and consulting, helping companies navigate their digital transformation. It offers a wide range of services, including digital transformation, consulting, and outsourcing. Founded in 1981, Infosys is headquartered in Bangalore, India.</a:t>
            </a:r>
          </a:p>
        </p:txBody>
      </p:sp>
      <p:sp>
        <p:nvSpPr>
          <p:cNvPr id="6" name="Rectangle 5"/>
          <p:cNvSpPr/>
          <p:nvPr/>
        </p:nvSpPr>
        <p:spPr>
          <a:xfrm>
            <a:off x="548640" y="3063240"/>
            <a:ext cx="3474720" cy="155448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40080" y="3154680"/>
            <a:ext cx="329184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Infosys is a global leader in digital services and consulting, helping companies navigate their digital transformation. It offers a wide range of services, including digital transformation, consulting, and outsourcing. Founded in 1981, Infosys is headquartered in Bangalore, India.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640" y="4754880"/>
            <a:ext cx="3474720" cy="73152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640080" y="4846320"/>
            <a:ext cx="329184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Left Column - Row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1371600"/>
            <a:ext cx="3657600" cy="5029200"/>
          </a:xfrm>
          <a:prstGeom prst="rect">
            <a:avLst/>
          </a:prstGeom>
          <a:solidFill>
            <a:srgbClr val="F0F5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4663440" y="1371600"/>
            <a:ext cx="3474720" cy="73152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754880" y="1463040"/>
            <a:ext cx="329184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right column row one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63440" y="2240280"/>
            <a:ext cx="347472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4754880" y="2331720"/>
            <a:ext cx="329184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right column row two</a:t>
            </a:r>
          </a:p>
        </p:txBody>
      </p:sp>
      <p:pic>
        <p:nvPicPr>
          <p:cNvPr id="15" name="Picture 1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2926080"/>
            <a:ext cx="1371600" cy="9144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663440" y="4206240"/>
            <a:ext cx="3474720" cy="73152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4297680"/>
            <a:ext cx="329184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Right Column - Row 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Slide 8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3657600" cy="5029200"/>
          </a:xfrm>
          <a:prstGeom prst="rect">
            <a:avLst/>
          </a:prstGeom>
          <a:solidFill>
            <a:srgbClr val="F0F5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548640" y="1371600"/>
            <a:ext cx="3474720" cy="155448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40080" y="1463040"/>
            <a:ext cx="329184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Infosys is a global leader in digital services and consulting, helping companies navigate their digital transformation. It offers a wide range of services, including digital transformation, consulting, and outsourcing. Founded in 1981, Infosys is headquartered in Bangalore, India.</a:t>
            </a:r>
          </a:p>
        </p:txBody>
      </p:sp>
      <p:sp>
        <p:nvSpPr>
          <p:cNvPr id="6" name="Rectangle 5"/>
          <p:cNvSpPr/>
          <p:nvPr/>
        </p:nvSpPr>
        <p:spPr>
          <a:xfrm>
            <a:off x="548640" y="3063240"/>
            <a:ext cx="3474720" cy="73152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40080" y="3154680"/>
            <a:ext cx="329184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Left Column - Row 2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640" y="3931920"/>
            <a:ext cx="3474720" cy="73152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640080" y="4023360"/>
            <a:ext cx="329184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Left Column - Row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8640" y="4800600"/>
            <a:ext cx="3474720" cy="73152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640080" y="4892040"/>
            <a:ext cx="329184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Left Column - Row 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0" y="1371600"/>
            <a:ext cx="3657600" cy="5029200"/>
          </a:xfrm>
          <a:prstGeom prst="rect">
            <a:avLst/>
          </a:prstGeom>
          <a:solidFill>
            <a:srgbClr val="F0F5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4663440" y="1371600"/>
            <a:ext cx="3474720" cy="73152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4754880" y="1463040"/>
            <a:ext cx="329184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Right Column - Row 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63440" y="2240280"/>
            <a:ext cx="3474720" cy="73152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754880" y="2331720"/>
            <a:ext cx="329184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Right Column - Row 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Exceptions and KPIs: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3657600" cy="5029200"/>
          </a:xfrm>
          <a:prstGeom prst="rect">
            <a:avLst/>
          </a:prstGeom>
          <a:solidFill>
            <a:srgbClr val="F0F5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548640" y="1371600"/>
            <a:ext cx="3474720" cy="73152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40080" y="1463040"/>
            <a:ext cx="329184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Left Column - Row 1</a:t>
            </a:r>
          </a:p>
        </p:txBody>
      </p:sp>
      <p:sp>
        <p:nvSpPr>
          <p:cNvPr id="6" name="Rectangle 5"/>
          <p:cNvSpPr/>
          <p:nvPr/>
        </p:nvSpPr>
        <p:spPr>
          <a:xfrm>
            <a:off x="548640" y="2240280"/>
            <a:ext cx="3474720" cy="73152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40080" y="2331720"/>
            <a:ext cx="329184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Left Column - Row 2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1371600"/>
            <a:ext cx="3657600" cy="5029200"/>
          </a:xfrm>
          <a:prstGeom prst="rect">
            <a:avLst/>
          </a:prstGeom>
          <a:solidFill>
            <a:srgbClr val="F0F5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4663440" y="1371600"/>
            <a:ext cx="3474720" cy="73152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4754880" y="1463040"/>
            <a:ext cx="329184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Right Column - Row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63440" y="2240280"/>
            <a:ext cx="3474720" cy="73152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754880" y="2331720"/>
            <a:ext cx="329184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Right Column - Row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63440" y="3108960"/>
            <a:ext cx="3474720" cy="73152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4754880" y="3200400"/>
            <a:ext cx="329184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Exceptions and KPIs: hey hi....how are you...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63440" y="3977640"/>
            <a:ext cx="3474720" cy="73152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754880" y="4069080"/>
            <a:ext cx="329184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Right Column - Row 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63440" y="4846320"/>
            <a:ext cx="3474720" cy="73152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4754880" y="4937760"/>
            <a:ext cx="329184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Right Column - Row 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 b="1"/>
            </a:pPr>
            <a:r>
              <a:t>Q&amp;A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0248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952500" cy="476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2670810"/>
            <a:ext cx="8229600" cy="10248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70810"/>
            <a:ext cx="952500" cy="476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97002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Contact Information</a:t>
            </a:r>
            <a:br/>
            <a:r>
              <a:t>Email: presenter@example.com</a:t>
            </a:r>
            <a:br/>
            <a:r>
              <a:t>Twitter: @datascientist</a:t>
            </a:r>
            <a:br/>
            <a:r>
              <a:t>GitHub: github.com/datascientist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497586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Download slides and code examples: example.com/resources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 b="1"/>
            </a:pPr>
            <a:r>
              <a:t>To check the coverage of the content to next slides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To check the coverage of the content to next slides</a:t>
            </a:r>
            <a:br/>
            <a:r>
              <a:t>Infosys is a global leader in next-generation digital services and consulting. We enable clients in more than 55 countries to navigate their digital transformation.Infosys is a global leader in next-generation digital services and consulting. We enable clients in more than 55 countries to navigate their digital transformation.Infosys is a global leader in next-generation digital services and consulting. We enable clients in more than 55 countries to navigate their digital transformation.Infosys is a global leader in next-generation digital services and consulting. We enable clients in more than 55 countries to navigate their digital transformation.Infosys is a global leader in next-generation digital services and consulting.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i="1" b="1" sz="1800"/>
            </a:pPr>
            <a:r>
              <a:t>Continued from Slide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We enable clients in more than 55 countries to navigate their digital transformation.Infosys is a global leader in next-generation digital services and consulting. We enable clients in more than 55 countries to navigate their digital transformation.Infosys is a global leader in next-generation digital services and consulting. We enable clients in more than 55 countries to navigate their digital transformation.Infosys is a global leader in next-generation digital services and consulting. We enable clients in more than 55 countries to navigate their digital transformation.Infosys is a global leader in next-generation digital services and consulting.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i="1" b="1" sz="1800"/>
            </a:pPr>
            <a:r>
              <a:t>Continued from Slide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We enable clients in more than 55 countries to navigate their digital transformation.Infosys is a global leader in next-generation digital services and consulting. We enable clients in more than 55 countries to navigate their digital transformation.Infosys is a global leader in next-generation digital services and consulting. We enable clients in more than 55 countries to navigate their digital transformation.Infosys is a global leader in next-generation digital services and consulting. We enable clients in more than 55 countries to navigate their digital transformation.Infosys is a global leader in next-generation digital services and consulting.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i="1" b="1" sz="1800"/>
            </a:pPr>
            <a:r>
              <a:t>Continued from Slide 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We enable clients in more than 55 countries to navigate their digital transformation.Infosys is a global leader in next-generation digital services and consulting. We enable clients in more than 55 countries to navigate their digital transformation.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 b="1"/>
            </a:pPr>
            <a:r>
              <a:t>Essential Python Libraries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0248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Data Analysis</a:t>
            </a:r>
          </a:p>
          <a:p>
            <a:pPr lvl="1"/>
            <a:r>
              <a:t>• NumPy - Numerical computing</a:t>
            </a:r>
          </a:p>
          <a:p>
            <a:pPr lvl="1"/>
            <a:r>
              <a:t>• Pandas - Data manipulation</a:t>
            </a:r>
          </a:p>
          <a:p>
            <a:pPr lvl="1"/>
            <a:r>
              <a:t>• SciPy - Scientific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670810"/>
            <a:ext cx="8229600" cy="10248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70810"/>
            <a:ext cx="476250" cy="476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397002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[Table]</a:t>
            </a:r>
          </a:p>
          <a:p>
            <a:pPr>
              <a:defRPr b="1"/>
            </a:pPr>
            <a:r>
              <a:t>Library | Primary Use | Key Features</a:t>
            </a:r>
          </a:p>
          <a:p>
            <a:r>
              <a:t>------------------------------------</a:t>
            </a:r>
          </a:p>
          <a:p>
            <a:r>
              <a:t>NumPy | Numerical Computing | Arrays, Broadcasting, Linear Algebra</a:t>
            </a:r>
          </a:p>
          <a:p>
            <a:r>
              <a:t>Pandas | Data Manipulation | DataFrames, Time Series, I/O Tools</a:t>
            </a:r>
          </a:p>
          <a:p>
            <a:r>
              <a:t>Matplotlib | Visualization | Plots, Charts, Customization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 b="1"/>
            </a:pPr>
            <a:r>
              <a:t>Data Visualization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0248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76250" cy="476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939290"/>
            <a:ext cx="47625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i="1"/>
            </a:pPr>
            <a:r>
              <a:t>Common visualization types in data science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670810"/>
            <a:ext cx="8229600" cy="10248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7" name="Picture 6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70810"/>
            <a:ext cx="476250" cy="476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3238500"/>
            <a:ext cx="47625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i="1"/>
            </a:pPr>
            <a:r>
              <a:t>Common visualization types in data science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97002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[Interactive Chart: Monthly Sales Data]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 b="1"/>
            </a:pPr>
            <a:r>
              <a:t>Python Code Examples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840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[Code]</a:t>
            </a:r>
          </a:p>
          <a:p>
            <a:pPr>
              <a:defRPr sz="900">
                <a:latin typeface="Courier New"/>
              </a:defRPr>
            </a:pPr>
            <a:r>
              <a:t>import pandas as pd</a:t>
            </a:r>
          </a:p>
          <a:p>
            <a:pPr>
              <a:defRPr sz="900">
                <a:latin typeface="Courier New"/>
              </a:defRPr>
            </a:pPr>
            <a:r>
              <a:t>import matplotlib.pyplot as plt</a:t>
            </a:r>
          </a:p>
          <a:p>
            <a:pPr>
              <a:defRPr sz="900">
                <a:latin typeface="Courier New"/>
              </a:defRPr>
            </a:pPr>
          </a:p>
          <a:p>
            <a:pPr>
              <a:defRPr sz="900">
                <a:latin typeface="Courier New"/>
              </a:defRPr>
            </a:pPr>
            <a:r>
              <a:t># Load and explore data</a:t>
            </a:r>
          </a:p>
          <a:p>
            <a:pPr>
              <a:defRPr sz="900">
                <a:latin typeface="Courier New"/>
              </a:defRPr>
            </a:pPr>
            <a:r>
              <a:t>df = pd.read_csv('sales_data.csv')</a:t>
            </a:r>
          </a:p>
          <a:p>
            <a:pPr>
              <a:defRPr sz="900">
                <a:latin typeface="Courier New"/>
              </a:defRPr>
            </a:pPr>
            <a:r>
              <a:t>print(df.head())</a:t>
            </a:r>
          </a:p>
          <a:p>
            <a:pPr>
              <a:defRPr sz="900">
                <a:latin typeface="Courier New"/>
              </a:defRPr>
            </a:pPr>
          </a:p>
          <a:p>
            <a:pPr>
              <a:defRPr sz="900">
                <a:latin typeface="Courier New"/>
              </a:defRPr>
            </a:pPr>
            <a:r>
              <a:t># Basic statistics</a:t>
            </a:r>
          </a:p>
          <a:p>
            <a:pPr>
              <a:defRPr sz="900">
                <a:latin typeface="Courier New"/>
              </a:defRPr>
            </a:pPr>
            <a:r>
              <a:t>print(df.describe())</a:t>
            </a:r>
          </a:p>
          <a:p>
            <a:pPr>
              <a:defRPr sz="900">
                <a:latin typeface="Courier New"/>
              </a:defRPr>
            </a:pPr>
          </a:p>
          <a:p>
            <a:pPr>
              <a:defRPr sz="900">
                <a:latin typeface="Courier New"/>
              </a:defRPr>
            </a:pPr>
            <a:r>
              <a:t># Visualization</a:t>
            </a:r>
          </a:p>
          <a:p>
            <a:pPr>
              <a:defRPr sz="900">
                <a:latin typeface="Courier New"/>
              </a:defRPr>
            </a:pPr>
            <a:r>
              <a:t>df.groupby('month')['sales'].sum().plot(kind='bar')</a:t>
            </a:r>
          </a:p>
          <a:p>
            <a:pPr>
              <a:defRPr sz="900">
                <a:latin typeface="Courier New"/>
              </a:defRPr>
            </a:pPr>
            <a:r>
              <a:t>plt.title('Monthly Sales')</a:t>
            </a:r>
          </a:p>
          <a:p>
            <a:pPr>
              <a:defRPr sz="900">
                <a:latin typeface="Courier New"/>
              </a:defRPr>
            </a:pPr>
            <a:r>
              <a:t>plt.xlabel('Month')</a:t>
            </a:r>
          </a:p>
          <a:p>
            <a:pPr>
              <a:defRPr sz="900">
                <a:latin typeface="Courier New"/>
              </a:defRPr>
            </a:pPr>
            <a:r>
              <a:t>plt.ylabel('Sales ($)')</a:t>
            </a:r>
          </a:p>
          <a:p>
            <a:pPr>
              <a:defRPr sz="900">
                <a:latin typeface="Courier New"/>
              </a:defRPr>
            </a:pPr>
            <a:r>
              <a:t>plt.show()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i="1" b="1" sz="1800"/>
            </a:pPr>
            <a:r>
              <a:t>Continued from Slide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0248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76250" cy="476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939290"/>
            <a:ext cx="47625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i="1"/>
            </a:pPr>
            <a:r>
              <a:t>Output of the above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670810"/>
            <a:ext cx="8229600" cy="10248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7" name="Picture 6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70810"/>
            <a:ext cx="476250" cy="476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3238500"/>
            <a:ext cx="47625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i="1"/>
            </a:pPr>
            <a:r>
              <a:t>Output of the above code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