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6"/>
  </p:notesMasterIdLst>
  <p:sldIdLst>
    <p:sldId id="2147481416" r:id="rId2"/>
    <p:sldId id="281" r:id="rId3"/>
    <p:sldId id="2147481417" r:id="rId4"/>
    <p:sldId id="2147481418" r:id="rId5"/>
    <p:sldId id="2147481419" r:id="rId6"/>
    <p:sldId id="2147481420" r:id="rId7"/>
    <p:sldId id="2147481421" r:id="rId8"/>
    <p:sldId id="2147481422" r:id="rId9"/>
    <p:sldId id="2147481423" r:id="rId10"/>
    <p:sldId id="2147481424" r:id="rId11"/>
    <p:sldId id="2147481429" r:id="rId12"/>
    <p:sldId id="2147481425" r:id="rId13"/>
    <p:sldId id="2147481426" r:id="rId14"/>
    <p:sldId id="214748142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F9870C-7F66-FC5D-E550-E0679236FB4F}" v="2" dt="2025-02-10T11:53:38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04667-EA0B-4EC1-BE2A-54FCA49D7EE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C83CF-540D-4A0F-A38F-A955351F3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1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C83CF-540D-4A0F-A38F-A955351F3B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59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224E-6D9A-F20A-E95C-3BD86FD1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3C075-3634-BEB1-AB31-623AD293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57D48-2016-6562-8C30-A2CF18ED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B9585-B814-96B8-821F-CFBD1EE5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</p:spPr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0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. Blank slide" type="blank">
  <p:cSld name="24. Blank slide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66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B63C9B-9EF9-29CD-5D25-907D968742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1" y="685800"/>
            <a:ext cx="11430000" cy="1066800"/>
          </a:xfrm>
          <a:prstGeom prst="rect">
            <a:avLst/>
          </a:prstGeom>
        </p:spPr>
        <p:txBody>
          <a:bodyPr lIns="0" rIns="0"/>
          <a:lstStyle>
            <a:lvl1pPr>
              <a:defRPr lang="en-US" sz="2520" dirty="0">
                <a:latin typeface="+mj-lt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1A231-5EDC-C1A1-4ABB-BC6DA52F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304803"/>
            <a:ext cx="11430000" cy="38099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24402-4AF5-E408-D3B7-C9118371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B1DA6-2C96-66B0-2A4C-85DA5058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NTT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79F26-3C27-4303-6B8D-77E75E5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</p:spTree>
    <p:extLst>
      <p:ext uri="{BB962C8B-B14F-4D97-AF65-F5344CB8AC3E}">
        <p14:creationId xmlns:p14="http://schemas.microsoft.com/office/powerpoint/2010/main" val="3521075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iseño personalizad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81708FFB-27A2-6047-B960-3ABCAAB177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601"/>
          <a:stretch/>
        </p:blipFill>
        <p:spPr>
          <a:xfrm>
            <a:off x="10918991" y="406758"/>
            <a:ext cx="863540" cy="14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54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>
            <a:extLst>
              <a:ext uri="{FF2B5EF4-FFF2-40B4-BE49-F238E27FC236}">
                <a16:creationId xmlns:a16="http://schemas.microsoft.com/office/drawing/2014/main" id="{EE784A98-DD2F-9213-B452-0888E8DA5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00800"/>
            <a:ext cx="9144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050D24"/>
                </a:solidFill>
              </a:defRPr>
            </a:lvl1pPr>
          </a:lstStyle>
          <a:p>
            <a:r>
              <a:rPr lang="en-US" noProof="0"/>
              <a:t>November 2023</a:t>
            </a:r>
          </a:p>
        </p:txBody>
      </p:sp>
      <p:sp>
        <p:nvSpPr>
          <p:cNvPr id="6" name="Legal">
            <a:extLst>
              <a:ext uri="{FF2B5EF4-FFF2-40B4-BE49-F238E27FC236}">
                <a16:creationId xmlns:a16="http://schemas.microsoft.com/office/drawing/2014/main" id="{07FB7D70-C72D-6A53-CBE5-DAE9C28DC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71599" y="6400800"/>
            <a:ext cx="4114801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 i="0">
                <a:solidFill>
                  <a:srgbClr val="050D24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NTT DATA, Inc.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A1D7C05-6427-2687-6EB6-39368CA8EE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562600" y="6400800"/>
            <a:ext cx="1066800" cy="304800"/>
          </a:xfrm>
        </p:spPr>
        <p:txBody>
          <a:bodyPr lIns="0" tIns="0" rIns="0" bIns="0"/>
          <a:lstStyle/>
          <a:p>
            <a:pPr algn="ctr"/>
            <a:fld id="{83ADEA99-682E-4231-A4C9-95AE759D37D5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87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 - Chapter divider" type="secHead">
  <p:cSld name="03 - Chapter divider">
    <p:bg>
      <p:bgPr>
        <a:solidFill>
          <a:srgbClr val="F5F5F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>
            <a:off x="-100" y="-4500"/>
            <a:ext cx="12192000" cy="6867360"/>
          </a:xfrm>
          <a:prstGeom prst="rect">
            <a:avLst/>
          </a:prstGeom>
          <a:solidFill>
            <a:srgbClr val="F5F5F2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80"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761933" y="2867800"/>
            <a:ext cx="11014400" cy="112248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64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640">
                <a:latin typeface="Roche Sans Medium"/>
                <a:ea typeface="Roche Sans Medium"/>
                <a:cs typeface="Roche Sans Medium"/>
                <a:sym typeface="Roch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640">
                <a:latin typeface="Roche Sans Medium"/>
                <a:ea typeface="Roche Sans Medium"/>
                <a:cs typeface="Roche Sans Medium"/>
                <a:sym typeface="Roch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640">
                <a:latin typeface="Roche Sans Medium"/>
                <a:ea typeface="Roche Sans Medium"/>
                <a:cs typeface="Roche Sans Medium"/>
                <a:sym typeface="Roch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640">
                <a:latin typeface="Roche Sans Medium"/>
                <a:ea typeface="Roche Sans Medium"/>
                <a:cs typeface="Roche Sans Medium"/>
                <a:sym typeface="Roch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640">
                <a:latin typeface="Roche Sans Medium"/>
                <a:ea typeface="Roche Sans Medium"/>
                <a:cs typeface="Roche Sans Medium"/>
                <a:sym typeface="Roch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640">
                <a:latin typeface="Roche Sans Medium"/>
                <a:ea typeface="Roche Sans Medium"/>
                <a:cs typeface="Roche Sans Medium"/>
                <a:sym typeface="Roch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640">
                <a:latin typeface="Roche Sans Medium"/>
                <a:ea typeface="Roche Sans Medium"/>
                <a:cs typeface="Roche Sans Medium"/>
                <a:sym typeface="Roch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640">
                <a:latin typeface="Roche Sans Medium"/>
                <a:ea typeface="Roche Sans Medium"/>
                <a:cs typeface="Roche Sans Medium"/>
                <a:sym typeface="Roche Sans Medium"/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/>
          <p:nvPr/>
        </p:nvSpPr>
        <p:spPr>
          <a:xfrm rot="5400000">
            <a:off x="12168228" y="3420960"/>
            <a:ext cx="33120" cy="16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8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51509" y="353080"/>
            <a:ext cx="797400" cy="3860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2"/>
          <p:cNvCxnSpPr/>
          <p:nvPr/>
        </p:nvCxnSpPr>
        <p:spPr>
          <a:xfrm flipH="1">
            <a:off x="9219305" y="3428998"/>
            <a:ext cx="2963200" cy="34311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22"/>
          <p:cNvCxnSpPr/>
          <p:nvPr/>
        </p:nvCxnSpPr>
        <p:spPr>
          <a:xfrm>
            <a:off x="9201167" y="-6334"/>
            <a:ext cx="2981600" cy="343512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43989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, Ful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mart Navy SemiTrans Overlay">
            <a:extLst>
              <a:ext uri="{FF2B5EF4-FFF2-40B4-BE49-F238E27FC236}">
                <a16:creationId xmlns:a16="http://schemas.microsoft.com/office/drawing/2014/main" id="{3F234039-F9BC-AAAE-A07E-DCF4926965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Innovation Curve Overlay">
            <a:extLst>
              <a:ext uri="{FF2B5EF4-FFF2-40B4-BE49-F238E27FC236}">
                <a16:creationId xmlns:a16="http://schemas.microsoft.com/office/drawing/2014/main" id="{67EFF21B-9583-6EE9-5F33-149287A6B0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screen">
              <a:alphaModFix amt="4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 ..</a:t>
            </a:r>
          </a:p>
        </p:txBody>
      </p:sp>
      <p:sp>
        <p:nvSpPr>
          <p:cNvPr id="8" name="Cover Photo Placeholder">
            <a:extLst>
              <a:ext uri="{FF2B5EF4-FFF2-40B4-BE49-F238E27FC236}">
                <a16:creationId xmlns:a16="http://schemas.microsoft.com/office/drawing/2014/main" id="{4B3E92DB-5563-6F86-C3D4-DF362E507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3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add image. Then Reorder: Send to back</a:t>
            </a:r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D87E2A77-DBB3-3923-0029-4D3148E74DC9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381000" y="6324601"/>
            <a:ext cx="1295400" cy="304800"/>
          </a:xfrm>
        </p:spPr>
        <p:txBody>
          <a:bodyPr/>
          <a:lstStyle/>
          <a:p>
            <a:r>
              <a:rPr lang="en-US" noProof="0"/>
              <a:t>August 2024</a:t>
            </a:r>
          </a:p>
        </p:txBody>
      </p:sp>
      <p:sp>
        <p:nvSpPr>
          <p:cNvPr id="13" name="Legal Line">
            <a:extLst>
              <a:ext uri="{FF2B5EF4-FFF2-40B4-BE49-F238E27FC236}">
                <a16:creationId xmlns:a16="http://schemas.microsoft.com/office/drawing/2014/main" id="{36D0E9C7-1F5A-81CC-4242-80983EF9D3C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828800" y="6324602"/>
            <a:ext cx="4114800" cy="3048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2024 NTT DATA, Inc.</a:t>
            </a:r>
          </a:p>
        </p:txBody>
      </p:sp>
      <p:sp>
        <p:nvSpPr>
          <p:cNvPr id="14" name="Information Type">
            <a:extLst>
              <a:ext uri="{FF2B5EF4-FFF2-40B4-BE49-F238E27FC236}">
                <a16:creationId xmlns:a16="http://schemas.microsoft.com/office/drawing/2014/main" id="{F8A3F60F-BBBB-8A08-44FD-39E6AB0E206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82200" y="359796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kern="12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[Information Type]</a:t>
            </a:r>
          </a:p>
        </p:txBody>
      </p:sp>
      <p:sp>
        <p:nvSpPr>
          <p:cNvPr id="7" name="NTT DATA Global Logo" descr="NTT DATA Global Logo">
            <a:extLst>
              <a:ext uri="{FF2B5EF4-FFF2-40B4-BE49-F238E27FC236}">
                <a16:creationId xmlns:a16="http://schemas.microsoft.com/office/drawing/2014/main" id="{67CD9146-46D1-2584-90C9-AC323E0D78B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/>
          </p:nvPr>
        </p:nvSpPr>
        <p:spPr bwMode="black">
          <a:xfrm>
            <a:off x="402336" y="320040"/>
            <a:ext cx="1959724" cy="40007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289963B8-6E2F-5789-EF80-E5E2D21D18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3810000"/>
            <a:ext cx="4800600" cy="5334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dirty="0" smtClean="0"/>
            </a:lvl1pPr>
          </a:lstStyle>
          <a:p>
            <a:pPr lvl="0">
              <a:lnSpc>
                <a:spcPct val="100000"/>
              </a:lnSpc>
            </a:pPr>
            <a:r>
              <a:rPr lang="en-US" noProof="0"/>
              <a:t>Click to enter/edit subtitle text</a:t>
            </a:r>
          </a:p>
        </p:txBody>
      </p:sp>
      <p:sp>
        <p:nvSpPr>
          <p:cNvPr id="2" name="MainTitle">
            <a:extLst>
              <a:ext uri="{FF2B5EF4-FFF2-40B4-BE49-F238E27FC236}">
                <a16:creationId xmlns:a16="http://schemas.microsoft.com/office/drawing/2014/main" id="{32F4D80C-C221-F8D0-FC62-DDD4F8E726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438400"/>
            <a:ext cx="4800600" cy="1371600"/>
          </a:xfrm>
        </p:spPr>
        <p:txBody>
          <a:bodyPr/>
          <a:lstStyle/>
          <a:p>
            <a:r>
              <a:rPr lang="en-US" noProof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607740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A231-5EDC-C1A1-4ABB-BC6DA52F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24402-4AF5-E408-D3B7-C9118371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B1DA6-2C96-66B0-2A4C-85DA5058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79F26-3C27-4303-6B8D-77E75E5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</p:spPr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21A092-B787-801E-8664-20954CF680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371600"/>
            <a:ext cx="1143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277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66817-B6CF-A2DE-966F-DB9281D30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5562600" cy="48768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829AD-F282-6D19-1BDE-62A372EE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371600"/>
            <a:ext cx="5562600" cy="48768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FB687-132C-1CA9-8A9A-779EFBBC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9F7A9-35D1-1344-0A60-0E8C3F56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9646E-BBCC-2CA0-9416-FFBF3870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2024 NTT DATA,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A3CBC-D481-CBC2-5EFC-A4CAE034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60D39823-8059-4D49-BD26-6D32C31B8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4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66817-B6CF-A2DE-966F-DB9281D30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657600" cy="48768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829AD-F282-6D19-1BDE-62A372EE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371600"/>
            <a:ext cx="3657600" cy="48768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BCA8BAD-045F-5449-26C8-1CC7E5D921A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53400" y="1371600"/>
            <a:ext cx="3657600" cy="48768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FB687-132C-1CA9-8A9A-779EFBBC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9F7A9-35D1-1344-0A60-0E8C3F56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9646E-BBCC-2CA0-9416-FFBF3870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2024 NTT DATA,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A3CBC-D481-CBC2-5EFC-A4CAE034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60D39823-8059-4D49-BD26-6D32C31B8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3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EA9222-DBBF-5953-8E15-DA10C0489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838200"/>
            <a:ext cx="11430000" cy="6858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DF17-A1AB-7E8D-EC34-3A4A87B7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B26C9-4CC7-EA8C-EBD1-615FCBB4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61E99-54BE-C3A5-B54E-49B9C72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6319C-85FE-4494-FC99-C4DE72E7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</p:spPr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EA9222-DBBF-5953-8E15-DA10C0489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838200"/>
            <a:ext cx="11430000" cy="6858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DF17-A1AB-7E8D-EC34-3A4A87B7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B26C9-4CC7-EA8C-EBD1-615FCBB4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61E99-54BE-C3A5-B54E-49B9C72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6319C-85FE-4494-FC99-C4DE72E7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</p:spPr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68FE96-3E29-F907-5227-E6C308DA183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1000" y="1676400"/>
            <a:ext cx="114300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440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EA9222-DBBF-5953-8E15-DA10C0489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838200"/>
            <a:ext cx="11430000" cy="6858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DF17-A1AB-7E8D-EC34-3A4A87B7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B26C9-4CC7-EA8C-EBD1-615FCBB4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61E99-54BE-C3A5-B54E-49B9C72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6319C-85FE-4494-FC99-C4DE72E7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</p:spPr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68FE96-3E29-F907-5227-E6C308DA183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1000" y="1676400"/>
            <a:ext cx="5562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71A1A39-1496-229F-4AC6-886D7CFB5B2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48400" y="1676400"/>
            <a:ext cx="5562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294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3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68FE96-3E29-F907-5227-E6C308DA183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1000" y="1676400"/>
            <a:ext cx="3657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71A1A39-1496-229F-4AC6-886D7CFB5B2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67200" y="1676400"/>
            <a:ext cx="3657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ADFD2628-F803-8221-12EB-7198D350225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53400" y="1676400"/>
            <a:ext cx="3657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EA9222-DBBF-5953-8E15-DA10C0489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838200"/>
            <a:ext cx="11430000" cy="6858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DF17-A1AB-7E8D-EC34-3A4A87B7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B26C9-4CC7-EA8C-EBD1-615FCBB4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61E99-54BE-C3A5-B54E-49B9C72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6319C-85FE-4494-FC99-C4DE72E7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</p:spPr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9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novation Curve with Embedded 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novation Curve Grid">
            <a:extLst>
              <a:ext uri="{FF2B5EF4-FFF2-40B4-BE49-F238E27FC236}">
                <a16:creationId xmlns:a16="http://schemas.microsoft.com/office/drawing/2014/main" id="{5F909AEB-096B-408B-7E00-05020CE68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" y="2447060"/>
            <a:ext cx="3718800" cy="3718800"/>
          </a:xfrm>
          <a:prstGeom prst="rect">
            <a:avLst/>
          </a:prstGeom>
        </p:spPr>
      </p:pic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FEDEDAD-5176-6B46-6061-8EFC6B3906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96000" y="2447060"/>
            <a:ext cx="3718800" cy="3718800"/>
          </a:xfrm>
          <a:custGeom>
            <a:avLst/>
            <a:gdLst>
              <a:gd name="connsiteX0" fmla="*/ 1704548 w 5267271"/>
              <a:gd name="connsiteY0" fmla="*/ 0 h 5272719"/>
              <a:gd name="connsiteX1" fmla="*/ 3527745 w 5267271"/>
              <a:gd name="connsiteY1" fmla="*/ 1774521 h 5272719"/>
              <a:gd name="connsiteX2" fmla="*/ 5267271 w 5267271"/>
              <a:gd name="connsiteY2" fmla="*/ 5269498 h 5272719"/>
              <a:gd name="connsiteX3" fmla="*/ 3509088 w 5267271"/>
              <a:gd name="connsiteY3" fmla="*/ 5269044 h 5272719"/>
              <a:gd name="connsiteX4" fmla="*/ 1794302 w 5267271"/>
              <a:gd name="connsiteY4" fmla="*/ 1858626 h 5272719"/>
              <a:gd name="connsiteX5" fmla="*/ 1794667 w 5267271"/>
              <a:gd name="connsiteY5" fmla="*/ 5270472 h 5272719"/>
              <a:gd name="connsiteX6" fmla="*/ 0 w 5267271"/>
              <a:gd name="connsiteY6" fmla="*/ 5272719 h 5272719"/>
              <a:gd name="connsiteX7" fmla="*/ 3384 w 5267271"/>
              <a:gd name="connsiteY7" fmla="*/ 1714773 h 5272719"/>
              <a:gd name="connsiteX8" fmla="*/ 569360 w 5267271"/>
              <a:gd name="connsiteY8" fmla="*/ 333790 h 5272719"/>
              <a:gd name="connsiteX9" fmla="*/ 1704548 w 5267271"/>
              <a:gd name="connsiteY9" fmla="*/ 0 h 527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7271" h="5272719">
                <a:moveTo>
                  <a:pt x="1704548" y="0"/>
                </a:moveTo>
                <a:cubicBezTo>
                  <a:pt x="2442328" y="19929"/>
                  <a:pt x="2925708" y="438914"/>
                  <a:pt x="3527745" y="1774521"/>
                </a:cubicBezTo>
                <a:lnTo>
                  <a:pt x="5267271" y="5269498"/>
                </a:lnTo>
                <a:lnTo>
                  <a:pt x="3509088" y="5269044"/>
                </a:lnTo>
                <a:cubicBezTo>
                  <a:pt x="2932089" y="4085847"/>
                  <a:pt x="2376159" y="3052885"/>
                  <a:pt x="1794302" y="1858626"/>
                </a:cubicBezTo>
                <a:cubicBezTo>
                  <a:pt x="1800510" y="2806405"/>
                  <a:pt x="1797959" y="3550976"/>
                  <a:pt x="1794667" y="5270472"/>
                </a:cubicBezTo>
                <a:lnTo>
                  <a:pt x="0" y="5272719"/>
                </a:lnTo>
                <a:cubicBezTo>
                  <a:pt x="6041" y="3933998"/>
                  <a:pt x="-2660" y="3106972"/>
                  <a:pt x="3384" y="1714773"/>
                </a:cubicBezTo>
                <a:cubicBezTo>
                  <a:pt x="20552" y="931022"/>
                  <a:pt x="285832" y="562108"/>
                  <a:pt x="569360" y="333790"/>
                </a:cubicBezTo>
                <a:cubicBezTo>
                  <a:pt x="852888" y="105472"/>
                  <a:pt x="1272212" y="9538"/>
                  <a:pt x="1704548" y="0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w="12700">
            <a:solidFill>
              <a:schemeClr val="tx1">
                <a:lumMod val="65000"/>
              </a:schemeClr>
            </a:solidFill>
          </a:ln>
          <a:effectLst/>
        </p:spPr>
        <p:txBody>
          <a:bodyPr wrap="none" lIns="0" tIns="1371600" rIns="0" anchor="t">
            <a:noAutofit/>
          </a:bodyPr>
          <a:lstStyle>
            <a:lvl1pPr marL="0" indent="0" algn="ct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      Click to add picture</a:t>
            </a: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8C7EA28C-8B63-7DD1-EDD6-535B46EC3F8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noProof="0"/>
              <a:t>Aug 2024</a:t>
            </a: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6897360E-9D4A-FD52-676D-E4BF4B702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2024 NTT DATA, Inc.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725B5FD-E0E9-1E4B-5EFE-D46E0910A6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7315200" cy="3886200"/>
          </a:xfrm>
        </p:spPr>
        <p:txBody>
          <a:bodyPr/>
          <a:lstStyle/>
          <a:p>
            <a:r>
              <a:rPr lang="en-US" noProof="0"/>
              <a:t>Click to edit title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A7AEA8C-8EEB-CD6B-7753-A7002EA38C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0" tIns="0" rIns="0" bIns="0"/>
          <a:lstStyle/>
          <a:p>
            <a:fld id="{58D24BC2-2B9E-4076-8133-31C4983A0EB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Section Number">
            <a:extLst>
              <a:ext uri="{FF2B5EF4-FFF2-40B4-BE49-F238E27FC236}">
                <a16:creationId xmlns:a16="http://schemas.microsoft.com/office/drawing/2014/main" id="{4337322C-F1A6-A8D5-2662-80C365ECE1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/>
              <a:t>#</a:t>
            </a:r>
          </a:p>
        </p:txBody>
      </p:sp>
      <p:sp>
        <p:nvSpPr>
          <p:cNvPr id="9" name="InformationType">
            <a:extLst>
              <a:ext uri="{FF2B5EF4-FFF2-40B4-BE49-F238E27FC236}">
                <a16:creationId xmlns:a16="http://schemas.microsoft.com/office/drawing/2014/main" id="{5872B4FB-4C21-1855-289C-D882501BA88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58000" y="6400031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800" b="0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25343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B37B6-3DF4-34BD-D5E9-52EA5E80D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00800"/>
            <a:ext cx="914400" cy="30480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>
              <a:defRPr lang="en-US" sz="800" smtClean="0">
                <a:solidFill>
                  <a:srgbClr val="050D24"/>
                </a:solidFill>
              </a:defRPr>
            </a:lvl1pPr>
          </a:lstStyle>
          <a:p>
            <a:r>
              <a:rPr lang="en-US"/>
              <a:t>Aug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C5F86-8F5F-160E-E108-4A97EA9FE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71600" y="6400800"/>
            <a:ext cx="4114800" cy="30480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>
              <a:defRPr lang="en-US" sz="8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2024 NTT DATA, Inc.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DB4C7-535B-ACE9-FD48-E216483B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1"/>
            <a:ext cx="11430000" cy="53339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5ACC7-9813-39D4-E0E6-4E62A194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11430000" cy="48768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endParaRPr lang="en-US"/>
          </a:p>
        </p:txBody>
      </p:sp>
      <p:sp>
        <p:nvSpPr>
          <p:cNvPr id="7" name="NTT DATA Global Logo">
            <a:extLst>
              <a:ext uri="{FF2B5EF4-FFF2-40B4-BE49-F238E27FC236}">
                <a16:creationId xmlns:a16="http://schemas.microsoft.com/office/drawing/2014/main" id="{E4A297F2-4804-B5AA-637C-78C8A88550D2}"/>
              </a:ext>
            </a:extLst>
          </p:cNvPr>
          <p:cNvSpPr/>
          <p:nvPr userDrawn="1"/>
        </p:nvSpPr>
        <p:spPr bwMode="black">
          <a:xfrm>
            <a:off x="10588752" y="6428232"/>
            <a:ext cx="1211639" cy="246888"/>
          </a:xfrm>
          <a:custGeom>
            <a:avLst/>
            <a:gdLst>
              <a:gd name="connsiteX0" fmla="*/ 9329240 w 10020924"/>
              <a:gd name="connsiteY0" fmla="*/ 1080290 h 2041903"/>
              <a:gd name="connsiteX1" fmla="*/ 9251983 w 10020924"/>
              <a:gd name="connsiteY1" fmla="*/ 1187029 h 2041903"/>
              <a:gd name="connsiteX2" fmla="*/ 9329240 w 10020924"/>
              <a:gd name="connsiteY2" fmla="*/ 1296468 h 2041903"/>
              <a:gd name="connsiteX3" fmla="*/ 9782722 w 10020924"/>
              <a:gd name="connsiteY3" fmla="*/ 1296468 h 2041903"/>
              <a:gd name="connsiteX4" fmla="*/ 9782722 w 10020924"/>
              <a:gd name="connsiteY4" fmla="*/ 1080290 h 2041903"/>
              <a:gd name="connsiteX5" fmla="*/ 7331825 w 10020924"/>
              <a:gd name="connsiteY5" fmla="*/ 1080290 h 2041903"/>
              <a:gd name="connsiteX6" fmla="*/ 7254583 w 10020924"/>
              <a:gd name="connsiteY6" fmla="*/ 1187029 h 2041903"/>
              <a:gd name="connsiteX7" fmla="*/ 7331825 w 10020924"/>
              <a:gd name="connsiteY7" fmla="*/ 1296468 h 2041903"/>
              <a:gd name="connsiteX8" fmla="*/ 7785307 w 10020924"/>
              <a:gd name="connsiteY8" fmla="*/ 1296468 h 2041903"/>
              <a:gd name="connsiteX9" fmla="*/ 7785307 w 10020924"/>
              <a:gd name="connsiteY9" fmla="*/ 1080290 h 2041903"/>
              <a:gd name="connsiteX10" fmla="*/ 6171264 w 10020924"/>
              <a:gd name="connsiteY10" fmla="*/ 689323 h 2041903"/>
              <a:gd name="connsiteX11" fmla="*/ 6171264 w 10020924"/>
              <a:gd name="connsiteY11" fmla="*/ 1297318 h 2041903"/>
              <a:gd name="connsiteX12" fmla="*/ 6558679 w 10020924"/>
              <a:gd name="connsiteY12" fmla="*/ 1297318 h 2041903"/>
              <a:gd name="connsiteX13" fmla="*/ 6679368 w 10020924"/>
              <a:gd name="connsiteY13" fmla="*/ 1156413 h 2041903"/>
              <a:gd name="connsiteX14" fmla="*/ 6679368 w 10020924"/>
              <a:gd name="connsiteY14" fmla="*/ 830244 h 2041903"/>
              <a:gd name="connsiteX15" fmla="*/ 6558679 w 10020924"/>
              <a:gd name="connsiteY15" fmla="*/ 689323 h 2041903"/>
              <a:gd name="connsiteX16" fmla="*/ 9072763 w 10020924"/>
              <a:gd name="connsiteY16" fmla="*/ 463851 h 2041903"/>
              <a:gd name="connsiteX17" fmla="*/ 9678449 w 10020924"/>
              <a:gd name="connsiteY17" fmla="*/ 463851 h 2041903"/>
              <a:gd name="connsiteX18" fmla="*/ 10020924 w 10020924"/>
              <a:gd name="connsiteY18" fmla="*/ 826574 h 2041903"/>
              <a:gd name="connsiteX19" fmla="*/ 10020924 w 10020924"/>
              <a:gd name="connsiteY19" fmla="*/ 1522671 h 2041903"/>
              <a:gd name="connsiteX20" fmla="*/ 9304207 w 10020924"/>
              <a:gd name="connsiteY20" fmla="*/ 1522671 h 2041903"/>
              <a:gd name="connsiteX21" fmla="*/ 9015771 w 10020924"/>
              <a:gd name="connsiteY21" fmla="*/ 1219793 h 2041903"/>
              <a:gd name="connsiteX22" fmla="*/ 9015771 w 10020924"/>
              <a:gd name="connsiteY22" fmla="*/ 1169781 h 2041903"/>
              <a:gd name="connsiteX23" fmla="*/ 9294061 w 10020924"/>
              <a:gd name="connsiteY23" fmla="*/ 866738 h 2041903"/>
              <a:gd name="connsiteX24" fmla="*/ 9782829 w 10020924"/>
              <a:gd name="connsiteY24" fmla="*/ 866738 h 2041903"/>
              <a:gd name="connsiteX25" fmla="*/ 9782707 w 10020924"/>
              <a:gd name="connsiteY25" fmla="*/ 829349 h 2041903"/>
              <a:gd name="connsiteX26" fmla="*/ 9662481 w 10020924"/>
              <a:gd name="connsiteY26" fmla="*/ 688428 h 2041903"/>
              <a:gd name="connsiteX27" fmla="*/ 9072763 w 10020924"/>
              <a:gd name="connsiteY27" fmla="*/ 688428 h 2041903"/>
              <a:gd name="connsiteX28" fmla="*/ 8071817 w 10020924"/>
              <a:gd name="connsiteY28" fmla="*/ 463851 h 2041903"/>
              <a:gd name="connsiteX29" fmla="*/ 8991911 w 10020924"/>
              <a:gd name="connsiteY29" fmla="*/ 463851 h 2041903"/>
              <a:gd name="connsiteX30" fmla="*/ 8991911 w 10020924"/>
              <a:gd name="connsiteY30" fmla="*/ 686668 h 2041903"/>
              <a:gd name="connsiteX31" fmla="*/ 8652240 w 10020924"/>
              <a:gd name="connsiteY31" fmla="*/ 686668 h 2041903"/>
              <a:gd name="connsiteX32" fmla="*/ 8652240 w 10020924"/>
              <a:gd name="connsiteY32" fmla="*/ 1522955 h 2041903"/>
              <a:gd name="connsiteX33" fmla="*/ 8411534 w 10020924"/>
              <a:gd name="connsiteY33" fmla="*/ 1522955 h 2041903"/>
              <a:gd name="connsiteX34" fmla="*/ 8411534 w 10020924"/>
              <a:gd name="connsiteY34" fmla="*/ 686668 h 2041903"/>
              <a:gd name="connsiteX35" fmla="*/ 8071817 w 10020924"/>
              <a:gd name="connsiteY35" fmla="*/ 686668 h 2041903"/>
              <a:gd name="connsiteX36" fmla="*/ 7075333 w 10020924"/>
              <a:gd name="connsiteY36" fmla="*/ 463851 h 2041903"/>
              <a:gd name="connsiteX37" fmla="*/ 7681075 w 10020924"/>
              <a:gd name="connsiteY37" fmla="*/ 463851 h 2041903"/>
              <a:gd name="connsiteX38" fmla="*/ 8023417 w 10020924"/>
              <a:gd name="connsiteY38" fmla="*/ 826574 h 2041903"/>
              <a:gd name="connsiteX39" fmla="*/ 8023417 w 10020924"/>
              <a:gd name="connsiteY39" fmla="*/ 1522671 h 2041903"/>
              <a:gd name="connsiteX40" fmla="*/ 7306759 w 10020924"/>
              <a:gd name="connsiteY40" fmla="*/ 1522671 h 2041903"/>
              <a:gd name="connsiteX41" fmla="*/ 7018293 w 10020924"/>
              <a:gd name="connsiteY41" fmla="*/ 1219793 h 2041903"/>
              <a:gd name="connsiteX42" fmla="*/ 7018293 w 10020924"/>
              <a:gd name="connsiteY42" fmla="*/ 1169781 h 2041903"/>
              <a:gd name="connsiteX43" fmla="*/ 7296628 w 10020924"/>
              <a:gd name="connsiteY43" fmla="*/ 866738 h 2041903"/>
              <a:gd name="connsiteX44" fmla="*/ 7785307 w 10020924"/>
              <a:gd name="connsiteY44" fmla="*/ 866738 h 2041903"/>
              <a:gd name="connsiteX45" fmla="*/ 7785307 w 10020924"/>
              <a:gd name="connsiteY45" fmla="*/ 829349 h 2041903"/>
              <a:gd name="connsiteX46" fmla="*/ 7665080 w 10020924"/>
              <a:gd name="connsiteY46" fmla="*/ 688428 h 2041903"/>
              <a:gd name="connsiteX47" fmla="*/ 7075333 w 10020924"/>
              <a:gd name="connsiteY47" fmla="*/ 688428 h 2041903"/>
              <a:gd name="connsiteX48" fmla="*/ 5930572 w 10020924"/>
              <a:gd name="connsiteY48" fmla="*/ 463851 h 2041903"/>
              <a:gd name="connsiteX49" fmla="*/ 6574718 w 10020924"/>
              <a:gd name="connsiteY49" fmla="*/ 463851 h 2041903"/>
              <a:gd name="connsiteX50" fmla="*/ 6925013 w 10020924"/>
              <a:gd name="connsiteY50" fmla="*/ 834884 h 2041903"/>
              <a:gd name="connsiteX51" fmla="*/ 6925013 w 10020924"/>
              <a:gd name="connsiteY51" fmla="*/ 1151743 h 2041903"/>
              <a:gd name="connsiteX52" fmla="*/ 6585968 w 10020924"/>
              <a:gd name="connsiteY52" fmla="*/ 1522671 h 2041903"/>
              <a:gd name="connsiteX53" fmla="*/ 5930572 w 10020924"/>
              <a:gd name="connsiteY53" fmla="*/ 1522671 h 2041903"/>
              <a:gd name="connsiteX54" fmla="*/ 4717895 w 10020924"/>
              <a:gd name="connsiteY54" fmla="*/ 463851 h 2041903"/>
              <a:gd name="connsiteX55" fmla="*/ 5638093 w 10020924"/>
              <a:gd name="connsiteY55" fmla="*/ 463851 h 2041903"/>
              <a:gd name="connsiteX56" fmla="*/ 5638093 w 10020924"/>
              <a:gd name="connsiteY56" fmla="*/ 686668 h 2041903"/>
              <a:gd name="connsiteX57" fmla="*/ 5298318 w 10020924"/>
              <a:gd name="connsiteY57" fmla="*/ 686668 h 2041903"/>
              <a:gd name="connsiteX58" fmla="*/ 5298318 w 10020924"/>
              <a:gd name="connsiteY58" fmla="*/ 1522955 h 2041903"/>
              <a:gd name="connsiteX59" fmla="*/ 5057626 w 10020924"/>
              <a:gd name="connsiteY59" fmla="*/ 1522955 h 2041903"/>
              <a:gd name="connsiteX60" fmla="*/ 5057626 w 10020924"/>
              <a:gd name="connsiteY60" fmla="*/ 686668 h 2041903"/>
              <a:gd name="connsiteX61" fmla="*/ 4717895 w 10020924"/>
              <a:gd name="connsiteY61" fmla="*/ 686668 h 2041903"/>
              <a:gd name="connsiteX62" fmla="*/ 3721291 w 10020924"/>
              <a:gd name="connsiteY62" fmla="*/ 463851 h 2041903"/>
              <a:gd name="connsiteX63" fmla="*/ 4641430 w 10020924"/>
              <a:gd name="connsiteY63" fmla="*/ 463851 h 2041903"/>
              <a:gd name="connsiteX64" fmla="*/ 4641430 w 10020924"/>
              <a:gd name="connsiteY64" fmla="*/ 686668 h 2041903"/>
              <a:gd name="connsiteX65" fmla="*/ 4301654 w 10020924"/>
              <a:gd name="connsiteY65" fmla="*/ 686668 h 2041903"/>
              <a:gd name="connsiteX66" fmla="*/ 4301654 w 10020924"/>
              <a:gd name="connsiteY66" fmla="*/ 1522955 h 2041903"/>
              <a:gd name="connsiteX67" fmla="*/ 4061067 w 10020924"/>
              <a:gd name="connsiteY67" fmla="*/ 1522955 h 2041903"/>
              <a:gd name="connsiteX68" fmla="*/ 4061067 w 10020924"/>
              <a:gd name="connsiteY68" fmla="*/ 686668 h 2041903"/>
              <a:gd name="connsiteX69" fmla="*/ 3721291 w 10020924"/>
              <a:gd name="connsiteY69" fmla="*/ 686668 h 2041903"/>
              <a:gd name="connsiteX70" fmla="*/ 2809822 w 10020924"/>
              <a:gd name="connsiteY70" fmla="*/ 452019 h 2041903"/>
              <a:gd name="connsiteX71" fmla="*/ 3016077 w 10020924"/>
              <a:gd name="connsiteY71" fmla="*/ 572753 h 2041903"/>
              <a:gd name="connsiteX72" fmla="*/ 3381948 w 10020924"/>
              <a:gd name="connsiteY72" fmla="*/ 1270566 h 2041903"/>
              <a:gd name="connsiteX73" fmla="*/ 3400240 w 10020924"/>
              <a:gd name="connsiteY73" fmla="*/ 1281756 h 2041903"/>
              <a:gd name="connsiteX74" fmla="*/ 3406134 w 10020924"/>
              <a:gd name="connsiteY74" fmla="*/ 1255736 h 2041903"/>
              <a:gd name="connsiteX75" fmla="*/ 3402657 w 10020924"/>
              <a:gd name="connsiteY75" fmla="*/ 1123946 h 2041903"/>
              <a:gd name="connsiteX76" fmla="*/ 3402657 w 10020924"/>
              <a:gd name="connsiteY76" fmla="*/ 463522 h 2041903"/>
              <a:gd name="connsiteX77" fmla="*/ 3639813 w 10020924"/>
              <a:gd name="connsiteY77" fmla="*/ 463522 h 2041903"/>
              <a:gd name="connsiteX78" fmla="*/ 3639813 w 10020924"/>
              <a:gd name="connsiteY78" fmla="*/ 1255333 h 2041903"/>
              <a:gd name="connsiteX79" fmla="*/ 3425426 w 10020924"/>
              <a:gd name="connsiteY79" fmla="*/ 1534727 h 2041903"/>
              <a:gd name="connsiteX80" fmla="*/ 3219125 w 10020924"/>
              <a:gd name="connsiteY80" fmla="*/ 1413949 h 2041903"/>
              <a:gd name="connsiteX81" fmla="*/ 2853165 w 10020924"/>
              <a:gd name="connsiteY81" fmla="*/ 716135 h 2041903"/>
              <a:gd name="connsiteX82" fmla="*/ 2834887 w 10020924"/>
              <a:gd name="connsiteY82" fmla="*/ 704930 h 2041903"/>
              <a:gd name="connsiteX83" fmla="*/ 2829009 w 10020924"/>
              <a:gd name="connsiteY83" fmla="*/ 730980 h 2041903"/>
              <a:gd name="connsiteX84" fmla="*/ 2832590 w 10020924"/>
              <a:gd name="connsiteY84" fmla="*/ 862725 h 2041903"/>
              <a:gd name="connsiteX85" fmla="*/ 2832590 w 10020924"/>
              <a:gd name="connsiteY85" fmla="*/ 1523194 h 2041903"/>
              <a:gd name="connsiteX86" fmla="*/ 2595360 w 10020924"/>
              <a:gd name="connsiteY86" fmla="*/ 1523194 h 2041903"/>
              <a:gd name="connsiteX87" fmla="*/ 2595360 w 10020924"/>
              <a:gd name="connsiteY87" fmla="*/ 731368 h 2041903"/>
              <a:gd name="connsiteX88" fmla="*/ 2809822 w 10020924"/>
              <a:gd name="connsiteY88" fmla="*/ 452019 h 2041903"/>
              <a:gd name="connsiteX89" fmla="*/ 1079247 w 10020924"/>
              <a:gd name="connsiteY89" fmla="*/ 330967 h 2041903"/>
              <a:gd name="connsiteX90" fmla="*/ 952084 w 10020924"/>
              <a:gd name="connsiteY90" fmla="*/ 465588 h 2041903"/>
              <a:gd name="connsiteX91" fmla="*/ 887125 w 10020924"/>
              <a:gd name="connsiteY91" fmla="*/ 684091 h 2041903"/>
              <a:gd name="connsiteX92" fmla="*/ 940315 w 10020924"/>
              <a:gd name="connsiteY92" fmla="*/ 833769 h 2041903"/>
              <a:gd name="connsiteX93" fmla="*/ 1079206 w 10020924"/>
              <a:gd name="connsiteY93" fmla="*/ 894946 h 2041903"/>
              <a:gd name="connsiteX94" fmla="*/ 1218097 w 10020924"/>
              <a:gd name="connsiteY94" fmla="*/ 833769 h 2041903"/>
              <a:gd name="connsiteX95" fmla="*/ 1271286 w 10020924"/>
              <a:gd name="connsiteY95" fmla="*/ 684091 h 2041903"/>
              <a:gd name="connsiteX96" fmla="*/ 1206328 w 10020924"/>
              <a:gd name="connsiteY96" fmla="*/ 465588 h 2041903"/>
              <a:gd name="connsiteX97" fmla="*/ 1079247 w 10020924"/>
              <a:gd name="connsiteY97" fmla="*/ 330967 h 2041903"/>
              <a:gd name="connsiteX98" fmla="*/ 805966 w 10020924"/>
              <a:gd name="connsiteY98" fmla="*/ 263259 h 2041903"/>
              <a:gd name="connsiteX99" fmla="*/ 446364 w 10020924"/>
              <a:gd name="connsiteY99" fmla="*/ 449558 h 2041903"/>
              <a:gd name="connsiteX100" fmla="*/ 316290 w 10020924"/>
              <a:gd name="connsiteY100" fmla="*/ 671430 h 2041903"/>
              <a:gd name="connsiteX101" fmla="*/ 265280 w 10020924"/>
              <a:gd name="connsiteY101" fmla="*/ 958605 h 2041903"/>
              <a:gd name="connsiteX102" fmla="*/ 329833 w 10020924"/>
              <a:gd name="connsiteY102" fmla="*/ 1280240 h 2041903"/>
              <a:gd name="connsiteX103" fmla="*/ 505249 w 10020924"/>
              <a:gd name="connsiteY103" fmla="*/ 1539802 h 2041903"/>
              <a:gd name="connsiteX104" fmla="*/ 764163 w 10020924"/>
              <a:gd name="connsiteY104" fmla="*/ 1713204 h 2041903"/>
              <a:gd name="connsiteX105" fmla="*/ 1079208 w 10020924"/>
              <a:gd name="connsiteY105" fmla="*/ 1776358 h 2041903"/>
              <a:gd name="connsiteX106" fmla="*/ 1394254 w 10020924"/>
              <a:gd name="connsiteY106" fmla="*/ 1713204 h 2041903"/>
              <a:gd name="connsiteX107" fmla="*/ 1653167 w 10020924"/>
              <a:gd name="connsiteY107" fmla="*/ 1539802 h 2041903"/>
              <a:gd name="connsiteX108" fmla="*/ 1828584 w 10020924"/>
              <a:gd name="connsiteY108" fmla="*/ 1280240 h 2041903"/>
              <a:gd name="connsiteX109" fmla="*/ 1893137 w 10020924"/>
              <a:gd name="connsiteY109" fmla="*/ 958605 h 2041903"/>
              <a:gd name="connsiteX110" fmla="*/ 1843297 w 10020924"/>
              <a:gd name="connsiteY110" fmla="*/ 674433 h 2041903"/>
              <a:gd name="connsiteX111" fmla="*/ 1715171 w 10020924"/>
              <a:gd name="connsiteY111" fmla="*/ 452650 h 2041903"/>
              <a:gd name="connsiteX112" fmla="*/ 1352451 w 10020924"/>
              <a:gd name="connsiteY112" fmla="*/ 263259 h 2041903"/>
              <a:gd name="connsiteX113" fmla="*/ 1489332 w 10020924"/>
              <a:gd name="connsiteY113" fmla="*/ 469668 h 2041903"/>
              <a:gd name="connsiteX114" fmla="*/ 1533501 w 10020924"/>
              <a:gd name="connsiteY114" fmla="*/ 697463 h 2041903"/>
              <a:gd name="connsiteX115" fmla="*/ 1395669 w 10020924"/>
              <a:gd name="connsiteY115" fmla="*/ 1031243 h 2041903"/>
              <a:gd name="connsiteX116" fmla="*/ 1079208 w 10020924"/>
              <a:gd name="connsiteY116" fmla="*/ 1160853 h 2041903"/>
              <a:gd name="connsiteX117" fmla="*/ 762748 w 10020924"/>
              <a:gd name="connsiteY117" fmla="*/ 1031243 h 2041903"/>
              <a:gd name="connsiteX118" fmla="*/ 624916 w 10020924"/>
              <a:gd name="connsiteY118" fmla="*/ 697463 h 2041903"/>
              <a:gd name="connsiteX119" fmla="*/ 673201 w 10020924"/>
              <a:gd name="connsiteY119" fmla="*/ 463015 h 2041903"/>
              <a:gd name="connsiteX120" fmla="*/ 805966 w 10020924"/>
              <a:gd name="connsiteY120" fmla="*/ 263259 h 2041903"/>
              <a:gd name="connsiteX121" fmla="*/ 817834 w 10020924"/>
              <a:gd name="connsiteY121" fmla="*/ 0 h 2041903"/>
              <a:gd name="connsiteX122" fmla="*/ 963091 w 10020924"/>
              <a:gd name="connsiteY122" fmla="*/ 14770 h 2041903"/>
              <a:gd name="connsiteX123" fmla="*/ 1079167 w 10020924"/>
              <a:gd name="connsiteY123" fmla="*/ 48893 h 2041903"/>
              <a:gd name="connsiteX124" fmla="*/ 1194646 w 10020924"/>
              <a:gd name="connsiteY124" fmla="*/ 14436 h 2041903"/>
              <a:gd name="connsiteX125" fmla="*/ 1340583 w 10020924"/>
              <a:gd name="connsiteY125" fmla="*/ 0 h 2041903"/>
              <a:gd name="connsiteX126" fmla="*/ 1649693 w 10020924"/>
              <a:gd name="connsiteY126" fmla="*/ 72213 h 2041903"/>
              <a:gd name="connsiteX127" fmla="*/ 1910677 w 10020924"/>
              <a:gd name="connsiteY127" fmla="*/ 272891 h 2041903"/>
              <a:gd name="connsiteX128" fmla="*/ 2091072 w 10020924"/>
              <a:gd name="connsiteY128" fmla="*/ 578096 h 2041903"/>
              <a:gd name="connsiteX129" fmla="*/ 2158417 w 10020924"/>
              <a:gd name="connsiteY129" fmla="*/ 963886 h 2041903"/>
              <a:gd name="connsiteX130" fmla="*/ 2071704 w 10020924"/>
              <a:gd name="connsiteY130" fmla="*/ 1388805 h 2041903"/>
              <a:gd name="connsiteX131" fmla="*/ 1837251 w 10020924"/>
              <a:gd name="connsiteY131" fmla="*/ 1730875 h 2041903"/>
              <a:gd name="connsiteX132" fmla="*/ 1493585 w 10020924"/>
              <a:gd name="connsiteY132" fmla="*/ 1958956 h 2041903"/>
              <a:gd name="connsiteX133" fmla="*/ 1079208 w 10020924"/>
              <a:gd name="connsiteY133" fmla="*/ 2041903 h 2041903"/>
              <a:gd name="connsiteX134" fmla="*/ 664832 w 10020924"/>
              <a:gd name="connsiteY134" fmla="*/ 1958956 h 2041903"/>
              <a:gd name="connsiteX135" fmla="*/ 321166 w 10020924"/>
              <a:gd name="connsiteY135" fmla="*/ 1730875 h 2041903"/>
              <a:gd name="connsiteX136" fmla="*/ 86713 w 10020924"/>
              <a:gd name="connsiteY136" fmla="*/ 1388805 h 2041903"/>
              <a:gd name="connsiteX137" fmla="*/ 0 w 10020924"/>
              <a:gd name="connsiteY137" fmla="*/ 963886 h 2041903"/>
              <a:gd name="connsiteX138" fmla="*/ 67345 w 10020924"/>
              <a:gd name="connsiteY138" fmla="*/ 578096 h 2041903"/>
              <a:gd name="connsiteX139" fmla="*/ 247740 w 10020924"/>
              <a:gd name="connsiteY139" fmla="*/ 272891 h 2041903"/>
              <a:gd name="connsiteX140" fmla="*/ 508723 w 10020924"/>
              <a:gd name="connsiteY140" fmla="*/ 72213 h 2041903"/>
              <a:gd name="connsiteX141" fmla="*/ 817834 w 10020924"/>
              <a:gd name="connsiteY141" fmla="*/ 0 h 20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020924" h="2041903">
                <a:moveTo>
                  <a:pt x="9329240" y="1080290"/>
                </a:moveTo>
                <a:cubicBezTo>
                  <a:pt x="9292358" y="1080290"/>
                  <a:pt x="9251983" y="1096116"/>
                  <a:pt x="9251983" y="1187029"/>
                </a:cubicBezTo>
                <a:cubicBezTo>
                  <a:pt x="9251983" y="1277880"/>
                  <a:pt x="9292801" y="1296468"/>
                  <a:pt x="9329240" y="1296468"/>
                </a:cubicBezTo>
                <a:lnTo>
                  <a:pt x="9782722" y="1296468"/>
                </a:lnTo>
                <a:lnTo>
                  <a:pt x="9782722" y="1080290"/>
                </a:lnTo>
                <a:close/>
                <a:moveTo>
                  <a:pt x="7331825" y="1080290"/>
                </a:moveTo>
                <a:cubicBezTo>
                  <a:pt x="7294927" y="1080290"/>
                  <a:pt x="7254583" y="1096116"/>
                  <a:pt x="7254583" y="1187029"/>
                </a:cubicBezTo>
                <a:cubicBezTo>
                  <a:pt x="7254583" y="1277880"/>
                  <a:pt x="7295379" y="1296468"/>
                  <a:pt x="7331825" y="1296468"/>
                </a:cubicBezTo>
                <a:lnTo>
                  <a:pt x="7785307" y="1296468"/>
                </a:lnTo>
                <a:lnTo>
                  <a:pt x="7785307" y="1080290"/>
                </a:lnTo>
                <a:close/>
                <a:moveTo>
                  <a:pt x="6171264" y="689323"/>
                </a:moveTo>
                <a:lnTo>
                  <a:pt x="6171264" y="1297318"/>
                </a:lnTo>
                <a:lnTo>
                  <a:pt x="6558679" y="1297318"/>
                </a:lnTo>
                <a:cubicBezTo>
                  <a:pt x="6645146" y="1297318"/>
                  <a:pt x="6679368" y="1257837"/>
                  <a:pt x="6679368" y="1156413"/>
                </a:cubicBezTo>
                <a:lnTo>
                  <a:pt x="6679368" y="830244"/>
                </a:lnTo>
                <a:cubicBezTo>
                  <a:pt x="6679368" y="728827"/>
                  <a:pt x="6645146" y="689323"/>
                  <a:pt x="6558679" y="689323"/>
                </a:cubicBezTo>
                <a:close/>
                <a:moveTo>
                  <a:pt x="9072763" y="463851"/>
                </a:moveTo>
                <a:lnTo>
                  <a:pt x="9678449" y="463851"/>
                </a:lnTo>
                <a:cubicBezTo>
                  <a:pt x="9932730" y="463851"/>
                  <a:pt x="10020924" y="559816"/>
                  <a:pt x="10020924" y="826574"/>
                </a:cubicBezTo>
                <a:lnTo>
                  <a:pt x="10020924" y="1522671"/>
                </a:lnTo>
                <a:lnTo>
                  <a:pt x="9304207" y="1522671"/>
                </a:lnTo>
                <a:cubicBezTo>
                  <a:pt x="9111641" y="1522671"/>
                  <a:pt x="9015771" y="1435849"/>
                  <a:pt x="9015771" y="1219793"/>
                </a:cubicBezTo>
                <a:lnTo>
                  <a:pt x="9015771" y="1169781"/>
                </a:lnTo>
                <a:cubicBezTo>
                  <a:pt x="9015771" y="959714"/>
                  <a:pt x="9108248" y="866738"/>
                  <a:pt x="9294061" y="866738"/>
                </a:cubicBezTo>
                <a:lnTo>
                  <a:pt x="9782829" y="866738"/>
                </a:lnTo>
                <a:cubicBezTo>
                  <a:pt x="9782829" y="858122"/>
                  <a:pt x="9782707" y="829861"/>
                  <a:pt x="9782707" y="829349"/>
                </a:cubicBezTo>
                <a:cubicBezTo>
                  <a:pt x="9782707" y="727955"/>
                  <a:pt x="9749047" y="688428"/>
                  <a:pt x="9662481" y="688428"/>
                </a:cubicBezTo>
                <a:lnTo>
                  <a:pt x="9072763" y="688428"/>
                </a:lnTo>
                <a:close/>
                <a:moveTo>
                  <a:pt x="8071817" y="463851"/>
                </a:moveTo>
                <a:lnTo>
                  <a:pt x="8991911" y="463851"/>
                </a:lnTo>
                <a:lnTo>
                  <a:pt x="8991911" y="686668"/>
                </a:lnTo>
                <a:lnTo>
                  <a:pt x="8652240" y="686668"/>
                </a:lnTo>
                <a:lnTo>
                  <a:pt x="8652240" y="1522955"/>
                </a:lnTo>
                <a:lnTo>
                  <a:pt x="8411534" y="1522955"/>
                </a:lnTo>
                <a:lnTo>
                  <a:pt x="8411534" y="686668"/>
                </a:lnTo>
                <a:lnTo>
                  <a:pt x="8071817" y="686668"/>
                </a:lnTo>
                <a:close/>
                <a:moveTo>
                  <a:pt x="7075333" y="463851"/>
                </a:moveTo>
                <a:lnTo>
                  <a:pt x="7681075" y="463851"/>
                </a:lnTo>
                <a:cubicBezTo>
                  <a:pt x="7935303" y="463851"/>
                  <a:pt x="8023424" y="559816"/>
                  <a:pt x="8023417" y="826574"/>
                </a:cubicBezTo>
                <a:lnTo>
                  <a:pt x="8023417" y="1522671"/>
                </a:lnTo>
                <a:lnTo>
                  <a:pt x="7306759" y="1522671"/>
                </a:lnTo>
                <a:cubicBezTo>
                  <a:pt x="7114170" y="1522671"/>
                  <a:pt x="7018293" y="1435849"/>
                  <a:pt x="7018293" y="1219793"/>
                </a:cubicBezTo>
                <a:lnTo>
                  <a:pt x="7018293" y="1169781"/>
                </a:lnTo>
                <a:cubicBezTo>
                  <a:pt x="7018293" y="959714"/>
                  <a:pt x="7110792" y="866738"/>
                  <a:pt x="7296628" y="866738"/>
                </a:cubicBezTo>
                <a:lnTo>
                  <a:pt x="7785307" y="866738"/>
                </a:lnTo>
                <a:lnTo>
                  <a:pt x="7785307" y="829349"/>
                </a:lnTo>
                <a:cubicBezTo>
                  <a:pt x="7785307" y="727955"/>
                  <a:pt x="7751547" y="688428"/>
                  <a:pt x="7665080" y="688428"/>
                </a:cubicBezTo>
                <a:lnTo>
                  <a:pt x="7075333" y="688428"/>
                </a:lnTo>
                <a:close/>
                <a:moveTo>
                  <a:pt x="5930572" y="463851"/>
                </a:moveTo>
                <a:lnTo>
                  <a:pt x="6574718" y="463851"/>
                </a:lnTo>
                <a:cubicBezTo>
                  <a:pt x="6817412" y="463851"/>
                  <a:pt x="6925013" y="557409"/>
                  <a:pt x="6925013" y="834884"/>
                </a:cubicBezTo>
                <a:lnTo>
                  <a:pt x="6925013" y="1151743"/>
                </a:lnTo>
                <a:cubicBezTo>
                  <a:pt x="6925013" y="1394650"/>
                  <a:pt x="6843589" y="1522671"/>
                  <a:pt x="6585968" y="1522671"/>
                </a:cubicBezTo>
                <a:lnTo>
                  <a:pt x="5930572" y="1522671"/>
                </a:lnTo>
                <a:close/>
                <a:moveTo>
                  <a:pt x="4717895" y="463851"/>
                </a:moveTo>
                <a:lnTo>
                  <a:pt x="5638093" y="463851"/>
                </a:lnTo>
                <a:lnTo>
                  <a:pt x="5638093" y="686668"/>
                </a:lnTo>
                <a:lnTo>
                  <a:pt x="5298318" y="686668"/>
                </a:lnTo>
                <a:lnTo>
                  <a:pt x="5298318" y="1522955"/>
                </a:lnTo>
                <a:lnTo>
                  <a:pt x="5057626" y="1522955"/>
                </a:lnTo>
                <a:lnTo>
                  <a:pt x="5057626" y="686668"/>
                </a:lnTo>
                <a:lnTo>
                  <a:pt x="4717895" y="686668"/>
                </a:lnTo>
                <a:close/>
                <a:moveTo>
                  <a:pt x="3721291" y="463851"/>
                </a:moveTo>
                <a:lnTo>
                  <a:pt x="4641430" y="463851"/>
                </a:lnTo>
                <a:lnTo>
                  <a:pt x="4641430" y="686668"/>
                </a:lnTo>
                <a:lnTo>
                  <a:pt x="4301654" y="686668"/>
                </a:lnTo>
                <a:lnTo>
                  <a:pt x="4301654" y="1522955"/>
                </a:lnTo>
                <a:lnTo>
                  <a:pt x="4061067" y="1522955"/>
                </a:lnTo>
                <a:lnTo>
                  <a:pt x="4061067" y="686668"/>
                </a:lnTo>
                <a:lnTo>
                  <a:pt x="3721291" y="686668"/>
                </a:lnTo>
                <a:close/>
                <a:moveTo>
                  <a:pt x="2809822" y="452019"/>
                </a:moveTo>
                <a:cubicBezTo>
                  <a:pt x="2915562" y="452019"/>
                  <a:pt x="2970732" y="501487"/>
                  <a:pt x="3016077" y="572753"/>
                </a:cubicBezTo>
                <a:cubicBezTo>
                  <a:pt x="3055320" y="634446"/>
                  <a:pt x="3376830" y="1260842"/>
                  <a:pt x="3381948" y="1270566"/>
                </a:cubicBezTo>
                <a:cubicBezTo>
                  <a:pt x="3386677" y="1279328"/>
                  <a:pt x="3393442" y="1285729"/>
                  <a:pt x="3400240" y="1281756"/>
                </a:cubicBezTo>
                <a:cubicBezTo>
                  <a:pt x="3406237" y="1278349"/>
                  <a:pt x="3406646" y="1267378"/>
                  <a:pt x="3406134" y="1255736"/>
                </a:cubicBezTo>
                <a:cubicBezTo>
                  <a:pt x="3405492" y="1241619"/>
                  <a:pt x="3402657" y="1171378"/>
                  <a:pt x="3402657" y="1123946"/>
                </a:cubicBezTo>
                <a:lnTo>
                  <a:pt x="3402657" y="463522"/>
                </a:lnTo>
                <a:lnTo>
                  <a:pt x="3639813" y="463522"/>
                </a:lnTo>
                <a:lnTo>
                  <a:pt x="3639813" y="1255333"/>
                </a:lnTo>
                <a:cubicBezTo>
                  <a:pt x="3639813" y="1491113"/>
                  <a:pt x="3523557" y="1534727"/>
                  <a:pt x="3425426" y="1534727"/>
                </a:cubicBezTo>
                <a:cubicBezTo>
                  <a:pt x="3319670" y="1534727"/>
                  <a:pt x="3264509" y="1485221"/>
                  <a:pt x="3219125" y="1413949"/>
                </a:cubicBezTo>
                <a:cubicBezTo>
                  <a:pt x="3155813" y="1314503"/>
                  <a:pt x="2857763" y="724966"/>
                  <a:pt x="2853165" y="716135"/>
                </a:cubicBezTo>
                <a:cubicBezTo>
                  <a:pt x="2848558" y="707335"/>
                  <a:pt x="2841793" y="701034"/>
                  <a:pt x="2834887" y="704930"/>
                </a:cubicBezTo>
                <a:cubicBezTo>
                  <a:pt x="2829005" y="708344"/>
                  <a:pt x="2828497" y="719338"/>
                  <a:pt x="2829009" y="730980"/>
                </a:cubicBezTo>
                <a:cubicBezTo>
                  <a:pt x="2829628" y="745090"/>
                  <a:pt x="2832590" y="815378"/>
                  <a:pt x="2832590" y="862725"/>
                </a:cubicBezTo>
                <a:lnTo>
                  <a:pt x="2832590" y="1523194"/>
                </a:lnTo>
                <a:lnTo>
                  <a:pt x="2595360" y="1523194"/>
                </a:lnTo>
                <a:lnTo>
                  <a:pt x="2595360" y="731368"/>
                </a:lnTo>
                <a:cubicBezTo>
                  <a:pt x="2595360" y="495611"/>
                  <a:pt x="2711606" y="452019"/>
                  <a:pt x="2809822" y="452019"/>
                </a:cubicBezTo>
                <a:close/>
                <a:moveTo>
                  <a:pt x="1079247" y="330967"/>
                </a:moveTo>
                <a:cubicBezTo>
                  <a:pt x="1039101" y="354484"/>
                  <a:pt x="989740" y="403598"/>
                  <a:pt x="952084" y="465588"/>
                </a:cubicBezTo>
                <a:cubicBezTo>
                  <a:pt x="914427" y="527577"/>
                  <a:pt x="887125" y="603548"/>
                  <a:pt x="887125" y="684091"/>
                </a:cubicBezTo>
                <a:cubicBezTo>
                  <a:pt x="887125" y="743091"/>
                  <a:pt x="906578" y="795805"/>
                  <a:pt x="940315" y="833769"/>
                </a:cubicBezTo>
                <a:cubicBezTo>
                  <a:pt x="974052" y="871732"/>
                  <a:pt x="1022072" y="894946"/>
                  <a:pt x="1079206" y="894946"/>
                </a:cubicBezTo>
                <a:cubicBezTo>
                  <a:pt x="1136340" y="894946"/>
                  <a:pt x="1184360" y="871732"/>
                  <a:pt x="1218097" y="833769"/>
                </a:cubicBezTo>
                <a:cubicBezTo>
                  <a:pt x="1251833" y="795805"/>
                  <a:pt x="1271286" y="743091"/>
                  <a:pt x="1271286" y="684091"/>
                </a:cubicBezTo>
                <a:cubicBezTo>
                  <a:pt x="1271286" y="603548"/>
                  <a:pt x="1243984" y="527577"/>
                  <a:pt x="1206328" y="465588"/>
                </a:cubicBezTo>
                <a:cubicBezTo>
                  <a:pt x="1168672" y="403598"/>
                  <a:pt x="1110735" y="347874"/>
                  <a:pt x="1079247" y="330967"/>
                </a:cubicBezTo>
                <a:close/>
                <a:moveTo>
                  <a:pt x="805966" y="263259"/>
                </a:moveTo>
                <a:cubicBezTo>
                  <a:pt x="686954" y="257894"/>
                  <a:pt x="551782" y="326830"/>
                  <a:pt x="446364" y="449558"/>
                </a:cubicBezTo>
                <a:cubicBezTo>
                  <a:pt x="393654" y="510922"/>
                  <a:pt x="348383" y="585734"/>
                  <a:pt x="316290" y="671430"/>
                </a:cubicBezTo>
                <a:cubicBezTo>
                  <a:pt x="284196" y="757125"/>
                  <a:pt x="265280" y="853705"/>
                  <a:pt x="265280" y="958605"/>
                </a:cubicBezTo>
                <a:cubicBezTo>
                  <a:pt x="265280" y="1073486"/>
                  <a:pt x="288318" y="1182036"/>
                  <a:pt x="329833" y="1280240"/>
                </a:cubicBezTo>
                <a:cubicBezTo>
                  <a:pt x="371348" y="1378444"/>
                  <a:pt x="431341" y="1466303"/>
                  <a:pt x="505249" y="1539802"/>
                </a:cubicBezTo>
                <a:cubicBezTo>
                  <a:pt x="579158" y="1613301"/>
                  <a:pt x="666983" y="1672440"/>
                  <a:pt x="764163" y="1713204"/>
                </a:cubicBezTo>
                <a:cubicBezTo>
                  <a:pt x="861343" y="1753969"/>
                  <a:pt x="967878" y="1776358"/>
                  <a:pt x="1079208" y="1776358"/>
                </a:cubicBezTo>
                <a:cubicBezTo>
                  <a:pt x="1190538" y="1776358"/>
                  <a:pt x="1297074" y="1753969"/>
                  <a:pt x="1394254" y="1713204"/>
                </a:cubicBezTo>
                <a:cubicBezTo>
                  <a:pt x="1491434" y="1672440"/>
                  <a:pt x="1579259" y="1613301"/>
                  <a:pt x="1653167" y="1539802"/>
                </a:cubicBezTo>
                <a:cubicBezTo>
                  <a:pt x="1727076" y="1466303"/>
                  <a:pt x="1787068" y="1378444"/>
                  <a:pt x="1828584" y="1280240"/>
                </a:cubicBezTo>
                <a:cubicBezTo>
                  <a:pt x="1870099" y="1182036"/>
                  <a:pt x="1893137" y="1073486"/>
                  <a:pt x="1893137" y="958605"/>
                </a:cubicBezTo>
                <a:cubicBezTo>
                  <a:pt x="1893137" y="855344"/>
                  <a:pt x="1874740" y="759689"/>
                  <a:pt x="1843297" y="674433"/>
                </a:cubicBezTo>
                <a:cubicBezTo>
                  <a:pt x="1811852" y="589176"/>
                  <a:pt x="1767361" y="514318"/>
                  <a:pt x="1715171" y="452650"/>
                </a:cubicBezTo>
                <a:cubicBezTo>
                  <a:pt x="1610792" y="329313"/>
                  <a:pt x="1475621" y="258738"/>
                  <a:pt x="1352451" y="263259"/>
                </a:cubicBezTo>
                <a:cubicBezTo>
                  <a:pt x="1412945" y="322179"/>
                  <a:pt x="1458865" y="394141"/>
                  <a:pt x="1489332" y="469668"/>
                </a:cubicBezTo>
                <a:cubicBezTo>
                  <a:pt x="1519800" y="545194"/>
                  <a:pt x="1534815" y="624285"/>
                  <a:pt x="1533501" y="697463"/>
                </a:cubicBezTo>
                <a:cubicBezTo>
                  <a:pt x="1533501" y="833577"/>
                  <a:pt x="1479467" y="949424"/>
                  <a:pt x="1395669" y="1031243"/>
                </a:cubicBezTo>
                <a:cubicBezTo>
                  <a:pt x="1311871" y="1113062"/>
                  <a:pt x="1198308" y="1160853"/>
                  <a:pt x="1079208" y="1160853"/>
                </a:cubicBezTo>
                <a:cubicBezTo>
                  <a:pt x="960109" y="1160853"/>
                  <a:pt x="846546" y="1113062"/>
                  <a:pt x="762748" y="1031243"/>
                </a:cubicBezTo>
                <a:cubicBezTo>
                  <a:pt x="678950" y="949424"/>
                  <a:pt x="624916" y="833577"/>
                  <a:pt x="624916" y="697463"/>
                </a:cubicBezTo>
                <a:cubicBezTo>
                  <a:pt x="624916" y="618236"/>
                  <a:pt x="642018" y="537734"/>
                  <a:pt x="673201" y="463015"/>
                </a:cubicBezTo>
                <a:cubicBezTo>
                  <a:pt x="704383" y="388296"/>
                  <a:pt x="749646" y="319359"/>
                  <a:pt x="805966" y="263259"/>
                </a:cubicBezTo>
                <a:close/>
                <a:moveTo>
                  <a:pt x="817834" y="0"/>
                </a:moveTo>
                <a:cubicBezTo>
                  <a:pt x="866589" y="0"/>
                  <a:pt x="917272" y="5772"/>
                  <a:pt x="963091" y="14770"/>
                </a:cubicBezTo>
                <a:cubicBezTo>
                  <a:pt x="1008909" y="23768"/>
                  <a:pt x="1049865" y="35991"/>
                  <a:pt x="1079167" y="48893"/>
                </a:cubicBezTo>
                <a:cubicBezTo>
                  <a:pt x="1107617" y="35545"/>
                  <a:pt x="1148593" y="23322"/>
                  <a:pt x="1194646" y="14436"/>
                </a:cubicBezTo>
                <a:cubicBezTo>
                  <a:pt x="1240699" y="5549"/>
                  <a:pt x="1291827" y="0"/>
                  <a:pt x="1340583" y="0"/>
                </a:cubicBezTo>
                <a:cubicBezTo>
                  <a:pt x="1448034" y="0"/>
                  <a:pt x="1552874" y="25401"/>
                  <a:pt x="1649693" y="72213"/>
                </a:cubicBezTo>
                <a:cubicBezTo>
                  <a:pt x="1746513" y="119025"/>
                  <a:pt x="1835310" y="187248"/>
                  <a:pt x="1910677" y="272891"/>
                </a:cubicBezTo>
                <a:cubicBezTo>
                  <a:pt x="1986043" y="358535"/>
                  <a:pt x="2047978" y="461600"/>
                  <a:pt x="2091072" y="578096"/>
                </a:cubicBezTo>
                <a:cubicBezTo>
                  <a:pt x="2134165" y="694592"/>
                  <a:pt x="2158417" y="824518"/>
                  <a:pt x="2158417" y="963886"/>
                </a:cubicBezTo>
                <a:cubicBezTo>
                  <a:pt x="2158417" y="1115873"/>
                  <a:pt x="2127372" y="1259243"/>
                  <a:pt x="2071704" y="1388805"/>
                </a:cubicBezTo>
                <a:cubicBezTo>
                  <a:pt x="2016036" y="1518366"/>
                  <a:pt x="1935744" y="1634120"/>
                  <a:pt x="1837251" y="1730875"/>
                </a:cubicBezTo>
                <a:cubicBezTo>
                  <a:pt x="1738759" y="1827631"/>
                  <a:pt x="1622064" y="1905388"/>
                  <a:pt x="1493585" y="1958956"/>
                </a:cubicBezTo>
                <a:cubicBezTo>
                  <a:pt x="1365105" y="2012524"/>
                  <a:pt x="1224841" y="2041903"/>
                  <a:pt x="1079208" y="2041903"/>
                </a:cubicBezTo>
                <a:cubicBezTo>
                  <a:pt x="933576" y="2041903"/>
                  <a:pt x="793312" y="2012524"/>
                  <a:pt x="664832" y="1958956"/>
                </a:cubicBezTo>
                <a:cubicBezTo>
                  <a:pt x="536353" y="1905388"/>
                  <a:pt x="419658" y="1827631"/>
                  <a:pt x="321166" y="1730875"/>
                </a:cubicBezTo>
                <a:cubicBezTo>
                  <a:pt x="222673" y="1634120"/>
                  <a:pt x="142381" y="1518366"/>
                  <a:pt x="86713" y="1388805"/>
                </a:cubicBezTo>
                <a:cubicBezTo>
                  <a:pt x="31045" y="1259243"/>
                  <a:pt x="0" y="1115873"/>
                  <a:pt x="0" y="963886"/>
                </a:cubicBezTo>
                <a:cubicBezTo>
                  <a:pt x="0" y="824518"/>
                  <a:pt x="24252" y="694592"/>
                  <a:pt x="67345" y="578096"/>
                </a:cubicBezTo>
                <a:cubicBezTo>
                  <a:pt x="110439" y="461600"/>
                  <a:pt x="172374" y="358535"/>
                  <a:pt x="247740" y="272891"/>
                </a:cubicBezTo>
                <a:cubicBezTo>
                  <a:pt x="323106" y="187248"/>
                  <a:pt x="411904" y="119025"/>
                  <a:pt x="508723" y="72213"/>
                </a:cubicBezTo>
                <a:cubicBezTo>
                  <a:pt x="605542" y="25401"/>
                  <a:pt x="710382" y="0"/>
                  <a:pt x="817834" y="0"/>
                </a:cubicBezTo>
                <a:close/>
              </a:path>
            </a:pathLst>
          </a:custGeom>
          <a:solidFill>
            <a:srgbClr val="0072BC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730919A-842B-324C-CCDA-7945A8CEB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  <a:ln w="3175">
            <a:noFill/>
          </a:ln>
        </p:spPr>
        <p:txBody>
          <a:bodyPr anchor="ctr"/>
          <a:lstStyle>
            <a:lvl1pPr algn="ctr">
              <a:defRPr lang="en-US" sz="800" smtClean="0">
                <a:solidFill>
                  <a:schemeClr val="tx2"/>
                </a:solidFill>
              </a:defRPr>
            </a:lvl1pPr>
          </a:lstStyle>
          <a:p>
            <a:fld id="{60D39823-8059-4D49-BD26-6D32C31B8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6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 dirty="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7013" indent="-227013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8513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0015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12913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1455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5" descr="Single king chess piece on board">
            <a:extLst>
              <a:ext uri="{FF2B5EF4-FFF2-40B4-BE49-F238E27FC236}">
                <a16:creationId xmlns:a16="http://schemas.microsoft.com/office/drawing/2014/main" id="{6F5B4F81-B8BE-2735-BF77-9A673E0385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60231"/>
          </a:xfrm>
          <a:prstGeom prst="rect">
            <a:avLst/>
          </a:prstGeom>
          <a:noFill/>
        </p:spPr>
      </p:pic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00013218-1E5D-601B-3493-B707A7F146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8241535-CF92-A949-A3E8-1E6637D155A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25727" y="-1253949"/>
            <a:ext cx="12192000" cy="6858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31759756-E6FE-4FFA-8F5E-B04C401C522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892268" y="6542775"/>
            <a:ext cx="4114800" cy="304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© 2025 NTT DATA, Inc.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010A4A9-4D5F-45B8-5D30-5795BFC43B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6989" y="171450"/>
            <a:ext cx="1959724" cy="40007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7C6A72F5-2EAA-30FE-0CD3-202C143C9183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298444" y="6553200"/>
            <a:ext cx="1295400" cy="304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February 2025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0D11DB-CEED-DD10-BA81-BAE9B8ED512C}"/>
              </a:ext>
            </a:extLst>
          </p:cNvPr>
          <p:cNvGrpSpPr/>
          <p:nvPr/>
        </p:nvGrpSpPr>
        <p:grpSpPr>
          <a:xfrm>
            <a:off x="246989" y="1747114"/>
            <a:ext cx="11996466" cy="4349345"/>
            <a:chOff x="-435143" y="1934474"/>
            <a:chExt cx="4691661" cy="431981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12AC2A-2CEA-010A-D3E6-169BBF30D1B8}"/>
                </a:ext>
              </a:extLst>
            </p:cNvPr>
            <p:cNvSpPr txBox="1"/>
            <p:nvPr/>
          </p:nvSpPr>
          <p:spPr>
            <a:xfrm>
              <a:off x="1339119" y="1934474"/>
              <a:ext cx="2902307" cy="14367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Customer service chatbot</a:t>
              </a:r>
            </a:p>
            <a:p>
              <a:pPr algn="ctr"/>
              <a:r>
                <a:rPr lang="en-US" sz="4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(Xfinity – Bot)</a:t>
              </a:r>
              <a:endParaRPr lang="en-PK" sz="4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EB8768-8A4D-A5DD-0E55-24AC088A8BFD}"/>
                </a:ext>
              </a:extLst>
            </p:cNvPr>
            <p:cNvSpPr txBox="1"/>
            <p:nvPr/>
          </p:nvSpPr>
          <p:spPr>
            <a:xfrm>
              <a:off x="-435143" y="3900498"/>
              <a:ext cx="4691661" cy="23537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Team – C :</a:t>
              </a:r>
            </a:p>
            <a:p>
              <a:r>
                <a:rPr 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Gayathri P</a:t>
              </a:r>
            </a:p>
            <a:p>
              <a:r>
                <a:rPr 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Nithya Balaji</a:t>
              </a:r>
            </a:p>
            <a:p>
              <a:r>
                <a:rPr 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Padmavathi</a:t>
              </a:r>
            </a:p>
            <a:p>
              <a:r>
                <a:rPr 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Rithvika Alapati</a:t>
              </a:r>
            </a:p>
            <a:p>
              <a:r>
                <a:rPr 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Siri Chandana</a:t>
              </a:r>
              <a:endParaRPr lang="en-PK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93E2AFD-06FD-9126-C5A5-670E999AC169}"/>
              </a:ext>
            </a:extLst>
          </p:cNvPr>
          <p:cNvSpPr txBox="1"/>
          <p:nvPr/>
        </p:nvSpPr>
        <p:spPr>
          <a:xfrm>
            <a:off x="6305492" y="5604056"/>
            <a:ext cx="591223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u="sng" dirty="0"/>
              <a:t>Mentor :</a:t>
            </a:r>
          </a:p>
          <a:p>
            <a:r>
              <a:rPr lang="en-US" sz="2800" b="1" dirty="0"/>
              <a:t>Prathamesh Jagdish Kulkarni</a:t>
            </a:r>
          </a:p>
        </p:txBody>
      </p:sp>
    </p:spTree>
    <p:extLst>
      <p:ext uri="{BB962C8B-B14F-4D97-AF65-F5344CB8AC3E}">
        <p14:creationId xmlns:p14="http://schemas.microsoft.com/office/powerpoint/2010/main" val="677555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32E8D-75CA-4709-54A9-8D3665C86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CF3C2-42BC-7948-0059-A135D299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64808"/>
            <a:ext cx="914400" cy="304800"/>
          </a:xfrm>
        </p:spPr>
        <p:txBody>
          <a:bodyPr/>
          <a:lstStyle/>
          <a:p>
            <a:r>
              <a:rPr lang="en-US"/>
              <a:t>Feb 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006D0-EB28-1A24-789A-F6664554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923" y="6457332"/>
            <a:ext cx="4114800" cy="304800"/>
          </a:xfrm>
        </p:spPr>
        <p:txBody>
          <a:bodyPr/>
          <a:lstStyle/>
          <a:p>
            <a:r>
              <a:rPr lang="en-US"/>
              <a:t>© 2025 NTT DATA,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5B280-6C96-1D6E-1DF1-4D29AF88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676BF-AA04-242E-E654-000BF1809048}"/>
              </a:ext>
            </a:extLst>
          </p:cNvPr>
          <p:cNvSpPr txBox="1"/>
          <p:nvPr/>
        </p:nvSpPr>
        <p:spPr>
          <a:xfrm>
            <a:off x="206679" y="152400"/>
            <a:ext cx="11310407" cy="1077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35" dirty="0">
                <a:solidFill>
                  <a:srgbClr val="0070C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Comparison of Vector Databases, Chunking &amp; Embedding Strategies</a:t>
            </a:r>
            <a:endParaRPr lang="en-US" sz="3200" b="1" spc="-35" dirty="0">
              <a:solidFill>
                <a:srgbClr val="0070C0"/>
              </a:solidFill>
              <a:effectLst/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663566-EE0E-D651-8013-6AC505DE1C22}"/>
              </a:ext>
            </a:extLst>
          </p:cNvPr>
          <p:cNvCxnSpPr>
            <a:cxnSpLocks/>
          </p:cNvCxnSpPr>
          <p:nvPr/>
        </p:nvCxnSpPr>
        <p:spPr>
          <a:xfrm flipH="1">
            <a:off x="319716" y="1389474"/>
            <a:ext cx="5542166" cy="0"/>
          </a:xfrm>
          <a:prstGeom prst="line">
            <a:avLst/>
          </a:prstGeom>
          <a:ln w="57150" cap="rnd">
            <a:gradFill flip="none" rotWithShape="1">
              <a:gsLst>
                <a:gs pos="100000">
                  <a:srgbClr val="8195AF">
                    <a:alpha val="0"/>
                  </a:srgbClr>
                </a:gs>
                <a:gs pos="0">
                  <a:schemeClr val="accent1"/>
                </a:gs>
                <a:gs pos="59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D5BB6B-F1C4-5AE9-3ED9-3562034CC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9" y="1948940"/>
            <a:ext cx="5644787" cy="415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2803F74-77A3-466E-61F3-D5CE20F50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423" y="1948940"/>
            <a:ext cx="5705898" cy="42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08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A06A0-C3F9-84F3-CCAA-7C931A76E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461DE-E014-6AE4-A380-A034BC39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64808"/>
            <a:ext cx="914400" cy="304800"/>
          </a:xfrm>
        </p:spPr>
        <p:txBody>
          <a:bodyPr/>
          <a:lstStyle/>
          <a:p>
            <a:r>
              <a:rPr lang="en-US"/>
              <a:t>Feb 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C9B1D-0DBA-91FD-5E52-636C85E4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923" y="6457332"/>
            <a:ext cx="4114800" cy="304800"/>
          </a:xfrm>
        </p:spPr>
        <p:txBody>
          <a:bodyPr/>
          <a:lstStyle/>
          <a:p>
            <a:r>
              <a:rPr lang="en-US"/>
              <a:t>© 2025 NTT DATA,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3FFA2-247E-F95E-7718-320DF044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80381-0DDE-53FC-019D-04585E789FE4}"/>
              </a:ext>
            </a:extLst>
          </p:cNvPr>
          <p:cNvSpPr txBox="1"/>
          <p:nvPr/>
        </p:nvSpPr>
        <p:spPr>
          <a:xfrm>
            <a:off x="206679" y="152400"/>
            <a:ext cx="11310407" cy="1077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35" dirty="0">
                <a:solidFill>
                  <a:srgbClr val="0070C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Comparison of Vector Databases, Chunking &amp; Embedding Strategies</a:t>
            </a:r>
            <a:endParaRPr lang="en-US" sz="3200" b="1" spc="-35" dirty="0">
              <a:solidFill>
                <a:srgbClr val="0070C0"/>
              </a:solidFill>
              <a:effectLst/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BB5ACC-BD3B-E3C3-A2D0-EBCD3C6BF72F}"/>
              </a:ext>
            </a:extLst>
          </p:cNvPr>
          <p:cNvCxnSpPr>
            <a:cxnSpLocks/>
          </p:cNvCxnSpPr>
          <p:nvPr/>
        </p:nvCxnSpPr>
        <p:spPr>
          <a:xfrm flipH="1">
            <a:off x="319716" y="1389474"/>
            <a:ext cx="5542166" cy="0"/>
          </a:xfrm>
          <a:prstGeom prst="line">
            <a:avLst/>
          </a:prstGeom>
          <a:ln w="57150" cap="rnd">
            <a:gradFill flip="none" rotWithShape="1">
              <a:gsLst>
                <a:gs pos="100000">
                  <a:srgbClr val="8195AF">
                    <a:alpha val="0"/>
                  </a:srgbClr>
                </a:gs>
                <a:gs pos="0">
                  <a:schemeClr val="accent1"/>
                </a:gs>
                <a:gs pos="59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graph showing different colored bars">
            <a:extLst>
              <a:ext uri="{FF2B5EF4-FFF2-40B4-BE49-F238E27FC236}">
                <a16:creationId xmlns:a16="http://schemas.microsoft.com/office/drawing/2014/main" id="{3DB4F467-F561-3CF0-8595-F36BF0C27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99" y="1659100"/>
            <a:ext cx="6870180" cy="480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32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9AB2B-66A5-DCC5-BF12-82D89CFB1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20CAD-472A-6BC9-86EF-470EC0EA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64808"/>
            <a:ext cx="914400" cy="304800"/>
          </a:xfrm>
        </p:spPr>
        <p:txBody>
          <a:bodyPr/>
          <a:lstStyle/>
          <a:p>
            <a:r>
              <a:rPr lang="en-US"/>
              <a:t>Feb 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8A02-A7B3-5606-2433-99BEA194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923" y="6457332"/>
            <a:ext cx="4114800" cy="304800"/>
          </a:xfrm>
        </p:spPr>
        <p:txBody>
          <a:bodyPr/>
          <a:lstStyle/>
          <a:p>
            <a:r>
              <a:rPr lang="en-US"/>
              <a:t>© 2025 NTT DATA,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70E81-9697-0138-8032-84014D4E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12</a:t>
            </a:fld>
            <a:endParaRPr lang="en-US"/>
          </a:p>
        </p:txBody>
      </p:sp>
      <p:sp>
        <p:nvSpPr>
          <p:cNvPr id="7" name="Freeform: Shape 15">
            <a:extLst>
              <a:ext uri="{FF2B5EF4-FFF2-40B4-BE49-F238E27FC236}">
                <a16:creationId xmlns:a16="http://schemas.microsoft.com/office/drawing/2014/main" id="{11039EB1-A18A-44A9-828E-4758A579E4DB}"/>
              </a:ext>
            </a:extLst>
          </p:cNvPr>
          <p:cNvSpPr/>
          <p:nvPr/>
        </p:nvSpPr>
        <p:spPr>
          <a:xfrm rot="3017620">
            <a:off x="-3932417" y="-506188"/>
            <a:ext cx="6486865" cy="6724452"/>
          </a:xfrm>
          <a:custGeom>
            <a:avLst/>
            <a:gdLst>
              <a:gd name="connsiteX0" fmla="*/ 0 w 6522609"/>
              <a:gd name="connsiteY0" fmla="*/ 2702756 h 6761499"/>
              <a:gd name="connsiteX1" fmla="*/ 1984406 w 6522609"/>
              <a:gd name="connsiteY1" fmla="*/ 0 h 6761499"/>
              <a:gd name="connsiteX2" fmla="*/ 5986042 w 6522609"/>
              <a:gd name="connsiteY2" fmla="*/ 0 h 6761499"/>
              <a:gd name="connsiteX3" fmla="*/ 6522609 w 6522609"/>
              <a:gd name="connsiteY3" fmla="*/ 536567 h 6761499"/>
              <a:gd name="connsiteX4" fmla="*/ 6522609 w 6522609"/>
              <a:gd name="connsiteY4" fmla="*/ 5406841 h 6761499"/>
              <a:gd name="connsiteX5" fmla="*/ 5527998 w 6522609"/>
              <a:gd name="connsiteY5" fmla="*/ 6761499 h 6761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2609" h="6761499">
                <a:moveTo>
                  <a:pt x="0" y="2702756"/>
                </a:moveTo>
                <a:lnTo>
                  <a:pt x="1984406" y="0"/>
                </a:lnTo>
                <a:lnTo>
                  <a:pt x="5986042" y="0"/>
                </a:lnTo>
                <a:cubicBezTo>
                  <a:pt x="6282380" y="0"/>
                  <a:pt x="6522609" y="240229"/>
                  <a:pt x="6522609" y="536567"/>
                </a:cubicBezTo>
                <a:lnTo>
                  <a:pt x="6522609" y="5406841"/>
                </a:lnTo>
                <a:lnTo>
                  <a:pt x="5527998" y="6761499"/>
                </a:lnTo>
                <a:close/>
              </a:path>
            </a:pathLst>
          </a:custGeom>
          <a:solidFill>
            <a:srgbClr val="0070C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Freeform: Shape 16">
            <a:extLst>
              <a:ext uri="{FF2B5EF4-FFF2-40B4-BE49-F238E27FC236}">
                <a16:creationId xmlns:a16="http://schemas.microsoft.com/office/drawing/2014/main" id="{76D3B1CE-299B-4528-1F03-54C3D64BAD5E}"/>
              </a:ext>
            </a:extLst>
          </p:cNvPr>
          <p:cNvSpPr/>
          <p:nvPr/>
        </p:nvSpPr>
        <p:spPr>
          <a:xfrm rot="3022460">
            <a:off x="-2470763" y="-1495275"/>
            <a:ext cx="4761011" cy="7126056"/>
          </a:xfrm>
          <a:custGeom>
            <a:avLst/>
            <a:gdLst>
              <a:gd name="connsiteX0" fmla="*/ 0 w 4787245"/>
              <a:gd name="connsiteY0" fmla="*/ 2570191 h 7165317"/>
              <a:gd name="connsiteX1" fmla="*/ 2467045 w 4787245"/>
              <a:gd name="connsiteY1" fmla="*/ 0 h 7165317"/>
              <a:gd name="connsiteX2" fmla="*/ 4250678 w 4787245"/>
              <a:gd name="connsiteY2" fmla="*/ 0 h 7165317"/>
              <a:gd name="connsiteX3" fmla="*/ 4787245 w 4787245"/>
              <a:gd name="connsiteY3" fmla="*/ 536567 h 7165317"/>
              <a:gd name="connsiteX4" fmla="*/ 4787245 w 4787245"/>
              <a:gd name="connsiteY4" fmla="*/ 7165317 h 716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7245" h="7165317">
                <a:moveTo>
                  <a:pt x="0" y="2570191"/>
                </a:moveTo>
                <a:lnTo>
                  <a:pt x="2467045" y="0"/>
                </a:lnTo>
                <a:lnTo>
                  <a:pt x="4250678" y="0"/>
                </a:lnTo>
                <a:cubicBezTo>
                  <a:pt x="4547016" y="0"/>
                  <a:pt x="4787245" y="240229"/>
                  <a:pt x="4787245" y="536567"/>
                </a:cubicBezTo>
                <a:lnTo>
                  <a:pt x="4787245" y="7165317"/>
                </a:lnTo>
                <a:close/>
              </a:path>
            </a:pathLst>
          </a:cu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5E83F9-2BD8-A8FF-B405-376AEB461205}"/>
              </a:ext>
            </a:extLst>
          </p:cNvPr>
          <p:cNvGrpSpPr/>
          <p:nvPr/>
        </p:nvGrpSpPr>
        <p:grpSpPr>
          <a:xfrm>
            <a:off x="3497451" y="2856038"/>
            <a:ext cx="8353955" cy="2183080"/>
            <a:chOff x="592829" y="2248267"/>
            <a:chExt cx="6312780" cy="7356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2AE3E7-9777-2C5C-61FE-EB26DF447DF5}"/>
                </a:ext>
              </a:extLst>
            </p:cNvPr>
            <p:cNvSpPr txBox="1"/>
            <p:nvPr/>
          </p:nvSpPr>
          <p:spPr>
            <a:xfrm>
              <a:off x="2777224" y="2248267"/>
              <a:ext cx="4128385" cy="342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spc="-35" dirty="0">
                  <a:solidFill>
                    <a:srgbClr val="0072BC"/>
                  </a:solidFill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DEMO</a:t>
              </a:r>
              <a:r>
                <a:rPr lang="en-US" sz="6000" b="1" spc="-35" dirty="0">
                  <a:solidFill>
                    <a:schemeClr val="accent1"/>
                  </a:solidFill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 </a:t>
              </a:r>
              <a:endParaRPr lang="en-US" sz="6000" b="1" spc="-35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BFCFB2-CF5D-5FF5-139F-DDA49C31F165}"/>
                </a:ext>
              </a:extLst>
            </p:cNvPr>
            <p:cNvSpPr txBox="1"/>
            <p:nvPr/>
          </p:nvSpPr>
          <p:spPr>
            <a:xfrm>
              <a:off x="592829" y="2819642"/>
              <a:ext cx="3926282" cy="164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342900">
                <a:buFont typeface="Wingdings" panose="05000000000000000000" pitchFamily="2" charset="2"/>
                <a:buChar char="Ø"/>
              </a:pP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D7959D7-99B1-82E6-4BEA-90E5B34E2C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3077" y="2602855"/>
              <a:ext cx="1514908" cy="0"/>
            </a:xfrm>
            <a:prstGeom prst="line">
              <a:avLst/>
            </a:prstGeom>
            <a:ln w="57150" cap="rnd">
              <a:gradFill flip="none" rotWithShape="1">
                <a:gsLst>
                  <a:gs pos="100000">
                    <a:srgbClr val="8195AF">
                      <a:alpha val="0"/>
                    </a:srgbClr>
                  </a:gs>
                  <a:gs pos="0">
                    <a:schemeClr val="accent1"/>
                  </a:gs>
                  <a:gs pos="59000">
                    <a:schemeClr val="accent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4154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43D7F-1395-6F80-5143-DEBEA3FA1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2897D-EA3A-2F9F-F12A-4CBE53C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64808"/>
            <a:ext cx="914400" cy="304800"/>
          </a:xfrm>
        </p:spPr>
        <p:txBody>
          <a:bodyPr/>
          <a:lstStyle/>
          <a:p>
            <a:r>
              <a:rPr lang="en-US" dirty="0"/>
              <a:t>Feb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38055-8851-5312-AD13-288C677A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923" y="6457332"/>
            <a:ext cx="4114800" cy="304800"/>
          </a:xfrm>
        </p:spPr>
        <p:txBody>
          <a:bodyPr/>
          <a:lstStyle/>
          <a:p>
            <a:r>
              <a:rPr lang="en-US" dirty="0"/>
              <a:t>© 2025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E5477-91E6-040F-E627-23C141A8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13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D987FD-22BC-6DA4-DF92-F855E9D17D23}"/>
              </a:ext>
            </a:extLst>
          </p:cNvPr>
          <p:cNvGrpSpPr/>
          <p:nvPr/>
        </p:nvGrpSpPr>
        <p:grpSpPr>
          <a:xfrm>
            <a:off x="400537" y="296663"/>
            <a:ext cx="10251371" cy="3773980"/>
            <a:chOff x="491778" y="2279248"/>
            <a:chExt cx="4128385" cy="11114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D61E16-04C5-0E11-C563-ACC58A69B701}"/>
                </a:ext>
              </a:extLst>
            </p:cNvPr>
            <p:cNvSpPr txBox="1"/>
            <p:nvPr/>
          </p:nvSpPr>
          <p:spPr>
            <a:xfrm>
              <a:off x="491778" y="2279248"/>
              <a:ext cx="4128385" cy="20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spc="-35" dirty="0">
                  <a:solidFill>
                    <a:srgbClr val="0070C0"/>
                  </a:solidFill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 </a:t>
              </a:r>
              <a:r>
                <a:rPr lang="en-US" sz="3200" b="1" spc="-35" dirty="0">
                  <a:solidFill>
                    <a:srgbClr val="0070C0"/>
                  </a:solidFill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Future Work  </a:t>
              </a:r>
              <a:endParaRPr lang="en-US" sz="3200" b="1" spc="-35" dirty="0">
                <a:solidFill>
                  <a:srgbClr val="0070C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0E56A7-3767-6E68-BF3E-BA15AF590D02}"/>
                </a:ext>
              </a:extLst>
            </p:cNvPr>
            <p:cNvSpPr txBox="1"/>
            <p:nvPr/>
          </p:nvSpPr>
          <p:spPr>
            <a:xfrm>
              <a:off x="592829" y="2819642"/>
              <a:ext cx="3926282" cy="571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Multimodal Support </a:t>
              </a:r>
            </a:p>
            <a:p>
              <a:pPr marL="4572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Multilingual Support </a:t>
              </a:r>
            </a:p>
            <a:p>
              <a:pPr marL="4572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Agent Dashboard</a:t>
              </a:r>
            </a:p>
            <a:p>
              <a:pPr marL="4572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Guardrails </a:t>
              </a:r>
            </a:p>
            <a:p>
              <a:pPr marL="457200" indent="-342900">
                <a:buFont typeface="Wingdings" panose="05000000000000000000" pitchFamily="2" charset="2"/>
                <a:buChar char="Ø"/>
              </a:pP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E14364-3023-154E-0692-B100715C7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594" y="2544101"/>
              <a:ext cx="1809750" cy="0"/>
            </a:xfrm>
            <a:prstGeom prst="line">
              <a:avLst/>
            </a:prstGeom>
            <a:ln w="57150" cap="rnd">
              <a:gradFill flip="none" rotWithShape="1">
                <a:gsLst>
                  <a:gs pos="100000">
                    <a:srgbClr val="8195AF">
                      <a:alpha val="0"/>
                    </a:srgbClr>
                  </a:gs>
                  <a:gs pos="0">
                    <a:schemeClr val="accent1"/>
                  </a:gs>
                  <a:gs pos="59000">
                    <a:schemeClr val="accent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5062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83F78-E4CA-DFEE-D93E-9C3B5805C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39C52-DBB2-79A5-5A6C-B9E4C9E8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64808"/>
            <a:ext cx="914400" cy="304800"/>
          </a:xfrm>
        </p:spPr>
        <p:txBody>
          <a:bodyPr/>
          <a:lstStyle/>
          <a:p>
            <a:r>
              <a:rPr lang="en-US"/>
              <a:t>Feb 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86741-223B-618C-1679-D6520D79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923" y="6457332"/>
            <a:ext cx="4114800" cy="304800"/>
          </a:xfrm>
        </p:spPr>
        <p:txBody>
          <a:bodyPr/>
          <a:lstStyle/>
          <a:p>
            <a:r>
              <a:rPr lang="en-US"/>
              <a:t>© 2025 NTT DATA,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17479-8F5E-4178-EA4D-529C7437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14</a:t>
            </a:fld>
            <a:endParaRPr lang="en-US"/>
          </a:p>
        </p:txBody>
      </p:sp>
      <p:sp>
        <p:nvSpPr>
          <p:cNvPr id="7" name="Freeform: Shape 15">
            <a:extLst>
              <a:ext uri="{FF2B5EF4-FFF2-40B4-BE49-F238E27FC236}">
                <a16:creationId xmlns:a16="http://schemas.microsoft.com/office/drawing/2014/main" id="{CEA41E02-385B-27D4-BA5D-43B282434EC1}"/>
              </a:ext>
            </a:extLst>
          </p:cNvPr>
          <p:cNvSpPr/>
          <p:nvPr/>
        </p:nvSpPr>
        <p:spPr>
          <a:xfrm rot="3017620">
            <a:off x="-3932417" y="-506188"/>
            <a:ext cx="6486865" cy="6724452"/>
          </a:xfrm>
          <a:custGeom>
            <a:avLst/>
            <a:gdLst>
              <a:gd name="connsiteX0" fmla="*/ 0 w 6522609"/>
              <a:gd name="connsiteY0" fmla="*/ 2702756 h 6761499"/>
              <a:gd name="connsiteX1" fmla="*/ 1984406 w 6522609"/>
              <a:gd name="connsiteY1" fmla="*/ 0 h 6761499"/>
              <a:gd name="connsiteX2" fmla="*/ 5986042 w 6522609"/>
              <a:gd name="connsiteY2" fmla="*/ 0 h 6761499"/>
              <a:gd name="connsiteX3" fmla="*/ 6522609 w 6522609"/>
              <a:gd name="connsiteY3" fmla="*/ 536567 h 6761499"/>
              <a:gd name="connsiteX4" fmla="*/ 6522609 w 6522609"/>
              <a:gd name="connsiteY4" fmla="*/ 5406841 h 6761499"/>
              <a:gd name="connsiteX5" fmla="*/ 5527998 w 6522609"/>
              <a:gd name="connsiteY5" fmla="*/ 6761499 h 6761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2609" h="6761499">
                <a:moveTo>
                  <a:pt x="0" y="2702756"/>
                </a:moveTo>
                <a:lnTo>
                  <a:pt x="1984406" y="0"/>
                </a:lnTo>
                <a:lnTo>
                  <a:pt x="5986042" y="0"/>
                </a:lnTo>
                <a:cubicBezTo>
                  <a:pt x="6282380" y="0"/>
                  <a:pt x="6522609" y="240229"/>
                  <a:pt x="6522609" y="536567"/>
                </a:cubicBezTo>
                <a:lnTo>
                  <a:pt x="6522609" y="5406841"/>
                </a:lnTo>
                <a:lnTo>
                  <a:pt x="5527998" y="6761499"/>
                </a:lnTo>
                <a:close/>
              </a:path>
            </a:pathLst>
          </a:custGeom>
          <a:solidFill>
            <a:srgbClr val="0070C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Freeform: Shape 16">
            <a:extLst>
              <a:ext uri="{FF2B5EF4-FFF2-40B4-BE49-F238E27FC236}">
                <a16:creationId xmlns:a16="http://schemas.microsoft.com/office/drawing/2014/main" id="{E37FD1FB-E35A-AECF-C8C5-61B648E9EA55}"/>
              </a:ext>
            </a:extLst>
          </p:cNvPr>
          <p:cNvSpPr/>
          <p:nvPr/>
        </p:nvSpPr>
        <p:spPr>
          <a:xfrm rot="3022460">
            <a:off x="-2470763" y="-1495275"/>
            <a:ext cx="4761011" cy="7126056"/>
          </a:xfrm>
          <a:custGeom>
            <a:avLst/>
            <a:gdLst>
              <a:gd name="connsiteX0" fmla="*/ 0 w 4787245"/>
              <a:gd name="connsiteY0" fmla="*/ 2570191 h 7165317"/>
              <a:gd name="connsiteX1" fmla="*/ 2467045 w 4787245"/>
              <a:gd name="connsiteY1" fmla="*/ 0 h 7165317"/>
              <a:gd name="connsiteX2" fmla="*/ 4250678 w 4787245"/>
              <a:gd name="connsiteY2" fmla="*/ 0 h 7165317"/>
              <a:gd name="connsiteX3" fmla="*/ 4787245 w 4787245"/>
              <a:gd name="connsiteY3" fmla="*/ 536567 h 7165317"/>
              <a:gd name="connsiteX4" fmla="*/ 4787245 w 4787245"/>
              <a:gd name="connsiteY4" fmla="*/ 7165317 h 716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7245" h="7165317">
                <a:moveTo>
                  <a:pt x="0" y="2570191"/>
                </a:moveTo>
                <a:lnTo>
                  <a:pt x="2467045" y="0"/>
                </a:lnTo>
                <a:lnTo>
                  <a:pt x="4250678" y="0"/>
                </a:lnTo>
                <a:cubicBezTo>
                  <a:pt x="4547016" y="0"/>
                  <a:pt x="4787245" y="240229"/>
                  <a:pt x="4787245" y="536567"/>
                </a:cubicBezTo>
                <a:lnTo>
                  <a:pt x="4787245" y="7165317"/>
                </a:lnTo>
                <a:close/>
              </a:path>
            </a:pathLst>
          </a:cu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2DFF7A-63AD-2CF8-802E-4741A9C41E14}"/>
              </a:ext>
            </a:extLst>
          </p:cNvPr>
          <p:cNvGrpSpPr/>
          <p:nvPr/>
        </p:nvGrpSpPr>
        <p:grpSpPr>
          <a:xfrm>
            <a:off x="2943323" y="2856038"/>
            <a:ext cx="8353955" cy="2183080"/>
            <a:chOff x="592829" y="2248267"/>
            <a:chExt cx="6312780" cy="7356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FC93CD-C683-DEEA-EBCD-AFE0E27CB843}"/>
                </a:ext>
              </a:extLst>
            </p:cNvPr>
            <p:cNvSpPr txBox="1"/>
            <p:nvPr/>
          </p:nvSpPr>
          <p:spPr>
            <a:xfrm>
              <a:off x="2777224" y="2248267"/>
              <a:ext cx="4128385" cy="342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spc="-35" dirty="0">
                  <a:solidFill>
                    <a:srgbClr val="0072BC"/>
                  </a:solidFill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Thank you ! </a:t>
              </a:r>
              <a:endParaRPr lang="en-US" sz="6000" b="1" spc="-35" dirty="0">
                <a:solidFill>
                  <a:srgbClr val="0072BC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C838EB-2AF7-7068-4A0B-E4965C02C118}"/>
                </a:ext>
              </a:extLst>
            </p:cNvPr>
            <p:cNvSpPr txBox="1"/>
            <p:nvPr/>
          </p:nvSpPr>
          <p:spPr>
            <a:xfrm>
              <a:off x="592829" y="2819642"/>
              <a:ext cx="3926282" cy="164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342900">
                <a:buFont typeface="Wingdings" panose="05000000000000000000" pitchFamily="2" charset="2"/>
                <a:buChar char="Ø"/>
              </a:pP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D63B1E1-14F2-6E35-BC93-E960B61398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3077" y="2602855"/>
              <a:ext cx="1514908" cy="0"/>
            </a:xfrm>
            <a:prstGeom prst="line">
              <a:avLst/>
            </a:prstGeom>
            <a:ln w="57150" cap="rnd">
              <a:gradFill flip="none" rotWithShape="1">
                <a:gsLst>
                  <a:gs pos="100000">
                    <a:srgbClr val="8195AF">
                      <a:alpha val="0"/>
                    </a:srgbClr>
                  </a:gs>
                  <a:gs pos="0">
                    <a:schemeClr val="accent1"/>
                  </a:gs>
                  <a:gs pos="59000">
                    <a:schemeClr val="accent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481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D5F32-1EA8-F35F-AFED-DCC74D65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64808"/>
            <a:ext cx="914400" cy="304800"/>
          </a:xfrm>
        </p:spPr>
        <p:txBody>
          <a:bodyPr/>
          <a:lstStyle/>
          <a:p>
            <a:r>
              <a:rPr lang="en-US" dirty="0"/>
              <a:t>Feb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C5039-FEFC-7408-421B-6CF7DCF0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923" y="6457332"/>
            <a:ext cx="4114800" cy="304800"/>
          </a:xfrm>
        </p:spPr>
        <p:txBody>
          <a:bodyPr/>
          <a:lstStyle/>
          <a:p>
            <a:r>
              <a:rPr lang="en-US" dirty="0"/>
              <a:t>© 2025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ADF97-2A19-702A-A0B3-A15F95CE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2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26D178-50A4-2EE9-5B49-6AE09343E47F}"/>
              </a:ext>
            </a:extLst>
          </p:cNvPr>
          <p:cNvGrpSpPr/>
          <p:nvPr/>
        </p:nvGrpSpPr>
        <p:grpSpPr>
          <a:xfrm>
            <a:off x="381000" y="307366"/>
            <a:ext cx="10287101" cy="5193989"/>
            <a:chOff x="376337" y="2187216"/>
            <a:chExt cx="4142774" cy="18478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361C6B-D782-FD6C-B723-8BA7F0AB7370}"/>
                </a:ext>
              </a:extLst>
            </p:cNvPr>
            <p:cNvSpPr txBox="1"/>
            <p:nvPr/>
          </p:nvSpPr>
          <p:spPr>
            <a:xfrm>
              <a:off x="376337" y="2187216"/>
              <a:ext cx="4128385" cy="20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spc="-35" dirty="0">
                  <a:solidFill>
                    <a:srgbClr val="0070C0"/>
                  </a:solidFill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Problem Statement  </a:t>
              </a:r>
              <a:endParaRPr lang="en-US" sz="3200" b="1" spc="-35" dirty="0">
                <a:solidFill>
                  <a:srgbClr val="0070C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C8A68F-EF42-72C8-6089-CF362EFB795C}"/>
                </a:ext>
              </a:extLst>
            </p:cNvPr>
            <p:cNvSpPr txBox="1"/>
            <p:nvPr/>
          </p:nvSpPr>
          <p:spPr>
            <a:xfrm>
              <a:off x="592829" y="2819642"/>
              <a:ext cx="3926282" cy="12153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Customer support teams struggles with manual query handling leading to :  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</a:p>
            <a:p>
              <a:pPr marL="1371600" indent="-3429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Delayed responses </a:t>
              </a:r>
            </a:p>
            <a:p>
              <a:pPr marL="1371600" indent="-3429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Overburdened agents</a:t>
              </a:r>
            </a:p>
            <a:p>
              <a:pPr marL="1371600" indent="-3429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Inconsistent responses </a:t>
              </a:r>
            </a:p>
            <a:p>
              <a:pPr marL="1028700"/>
              <a:b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457200" indent="-342900">
                <a:buFont typeface="Wingdings" panose="05000000000000000000" pitchFamily="2" charset="2"/>
                <a:buChar char="Ø"/>
              </a:pPr>
              <a:endParaRPr lang="en-PK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4BC064B-AC52-A66E-B28F-FA50351C8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33" y="2462773"/>
              <a:ext cx="1809750" cy="0"/>
            </a:xfrm>
            <a:prstGeom prst="line">
              <a:avLst/>
            </a:prstGeom>
            <a:ln w="57150" cap="rnd">
              <a:gradFill flip="none" rotWithShape="1">
                <a:gsLst>
                  <a:gs pos="100000">
                    <a:srgbClr val="8195AF">
                      <a:alpha val="0"/>
                    </a:srgbClr>
                  </a:gs>
                  <a:gs pos="0">
                    <a:schemeClr val="accent1"/>
                  </a:gs>
                  <a:gs pos="59000">
                    <a:schemeClr val="accent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308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C3673-7DE4-03AE-1A40-3EBDF1FED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12EA6-DDC1-DFFB-5A4C-56050219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64808"/>
            <a:ext cx="914400" cy="304800"/>
          </a:xfrm>
        </p:spPr>
        <p:txBody>
          <a:bodyPr/>
          <a:lstStyle/>
          <a:p>
            <a:r>
              <a:rPr lang="en-US" dirty="0"/>
              <a:t>Feb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0DE1C-2A72-0D0B-1A42-B83459DC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923" y="6457332"/>
            <a:ext cx="4114800" cy="304800"/>
          </a:xfrm>
        </p:spPr>
        <p:txBody>
          <a:bodyPr/>
          <a:lstStyle/>
          <a:p>
            <a:r>
              <a:rPr lang="en-US" dirty="0"/>
              <a:t>© 2025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A7FAC-CD20-BD35-CEAF-4FA9666B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6785A8-BBFF-2F70-19A7-72AD827EE132}"/>
              </a:ext>
            </a:extLst>
          </p:cNvPr>
          <p:cNvGrpSpPr/>
          <p:nvPr/>
        </p:nvGrpSpPr>
        <p:grpSpPr>
          <a:xfrm>
            <a:off x="436915" y="334991"/>
            <a:ext cx="10251371" cy="4439990"/>
            <a:chOff x="431963" y="2099248"/>
            <a:chExt cx="4128385" cy="135446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398775-9311-8754-C5C9-BFD2D65B7A50}"/>
                </a:ext>
              </a:extLst>
            </p:cNvPr>
            <p:cNvSpPr txBox="1"/>
            <p:nvPr/>
          </p:nvSpPr>
          <p:spPr>
            <a:xfrm>
              <a:off x="431963" y="2099248"/>
              <a:ext cx="4128385" cy="20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spc="-35" dirty="0">
                  <a:solidFill>
                    <a:srgbClr val="0070C0"/>
                  </a:solidFill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Why</a:t>
              </a:r>
              <a:r>
                <a:rPr lang="en-US" sz="3200" b="1" spc="-35" dirty="0">
                  <a:solidFill>
                    <a:srgbClr val="0070C0"/>
                  </a:solidFill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 This Matters </a:t>
              </a:r>
              <a:endParaRPr lang="en-US" sz="3200" b="1" spc="-35" dirty="0">
                <a:solidFill>
                  <a:srgbClr val="0070C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7B551C-532B-278F-BFC9-E64266FAA8E0}"/>
                </a:ext>
              </a:extLst>
            </p:cNvPr>
            <p:cNvSpPr txBox="1"/>
            <p:nvPr/>
          </p:nvSpPr>
          <p:spPr>
            <a:xfrm>
              <a:off x="612785" y="2632503"/>
              <a:ext cx="3926282" cy="8212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Declining customer satisfaction </a:t>
              </a:r>
            </a:p>
            <a:p>
              <a:pPr marL="4572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Rising operational costs  </a:t>
              </a:r>
            </a:p>
            <a:p>
              <a:pPr marL="4572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Scalability challenges slowing growth 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Automation is critical to streamline operations and enhance customer    engagement </a:t>
              </a:r>
              <a:endParaRPr lang="en-PK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F3BC1F-4321-7B19-3946-84F509599D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678" y="2347138"/>
              <a:ext cx="1809750" cy="0"/>
            </a:xfrm>
            <a:prstGeom prst="line">
              <a:avLst/>
            </a:prstGeom>
            <a:ln w="57150" cap="rnd">
              <a:gradFill flip="none" rotWithShape="1">
                <a:gsLst>
                  <a:gs pos="100000">
                    <a:srgbClr val="8195AF">
                      <a:alpha val="0"/>
                    </a:srgbClr>
                  </a:gs>
                  <a:gs pos="0">
                    <a:schemeClr val="accent1"/>
                  </a:gs>
                  <a:gs pos="59000">
                    <a:schemeClr val="accent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067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F377B-63CB-6F29-3240-5148F2349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621C6-7F95-F56C-BFBD-A2642A73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64808"/>
            <a:ext cx="914400" cy="304800"/>
          </a:xfrm>
        </p:spPr>
        <p:txBody>
          <a:bodyPr/>
          <a:lstStyle/>
          <a:p>
            <a:r>
              <a:rPr lang="en-US" dirty="0"/>
              <a:t>Feb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A4F02-12B4-EC7B-C27F-77003218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923" y="6457332"/>
            <a:ext cx="4114800" cy="304800"/>
          </a:xfrm>
        </p:spPr>
        <p:txBody>
          <a:bodyPr/>
          <a:lstStyle/>
          <a:p>
            <a:r>
              <a:rPr lang="en-US" dirty="0"/>
              <a:t>© 2025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4905B-FFD2-A062-7130-9FB0889A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4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985BC6-D05E-F60C-1385-ECB6057C6DAA}"/>
              </a:ext>
            </a:extLst>
          </p:cNvPr>
          <p:cNvGrpSpPr/>
          <p:nvPr/>
        </p:nvGrpSpPr>
        <p:grpSpPr>
          <a:xfrm>
            <a:off x="381000" y="244363"/>
            <a:ext cx="10251371" cy="4368678"/>
            <a:chOff x="409445" y="2067006"/>
            <a:chExt cx="4128385" cy="15542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D8F687-56A4-1A4E-A3E9-8031EAF59019}"/>
                </a:ext>
              </a:extLst>
            </p:cNvPr>
            <p:cNvSpPr txBox="1"/>
            <p:nvPr/>
          </p:nvSpPr>
          <p:spPr>
            <a:xfrm>
              <a:off x="409445" y="2067006"/>
              <a:ext cx="4128385" cy="20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spc="-35" dirty="0">
                  <a:solidFill>
                    <a:srgbClr val="0070C0"/>
                  </a:solidFill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The Solution : AI-Powered Customer Support Chatbot</a:t>
              </a:r>
              <a:endParaRPr lang="en-US" sz="3200" b="1" spc="-35" dirty="0">
                <a:solidFill>
                  <a:srgbClr val="0070C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58CF9B-9A0F-525F-D916-42155BA07EA0}"/>
                </a:ext>
              </a:extLst>
            </p:cNvPr>
            <p:cNvSpPr txBox="1"/>
            <p:nvPr/>
          </p:nvSpPr>
          <p:spPr>
            <a:xfrm>
              <a:off x="593566" y="2668606"/>
              <a:ext cx="3926282" cy="9526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How it solves the challenges :</a:t>
              </a:r>
            </a:p>
            <a:p>
              <a:pPr marL="457200" indent="-342900">
                <a:buFont typeface="Wingdings" panose="05000000000000000000" pitchFamily="2" charset="2"/>
                <a:buChar char="Ø"/>
              </a:pP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097280" indent="-3429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Automates query handling </a:t>
              </a:r>
            </a:p>
            <a:p>
              <a:pPr marL="1097280" indent="-3429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Uses sentiment analysis </a:t>
              </a:r>
            </a:p>
            <a:p>
              <a:pPr marL="1097280" indent="-3429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Categorizes query (General vs. Complaints)</a:t>
              </a:r>
            </a:p>
            <a:p>
              <a:pPr marL="1097280" indent="-3429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Retrieves answers from Knowledge base </a:t>
              </a:r>
            </a:p>
            <a:p>
              <a:pPr marL="1097280" indent="-3429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Stores Customer Interactions and Details 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63BB43E-6FC0-694C-6452-7FCBE80BE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129" y="2358210"/>
              <a:ext cx="2978553" cy="0"/>
            </a:xfrm>
            <a:prstGeom prst="line">
              <a:avLst/>
            </a:prstGeom>
            <a:ln w="57150" cap="rnd">
              <a:gradFill flip="none" rotWithShape="1">
                <a:gsLst>
                  <a:gs pos="100000">
                    <a:srgbClr val="8195AF">
                      <a:alpha val="0"/>
                    </a:srgbClr>
                  </a:gs>
                  <a:gs pos="0">
                    <a:schemeClr val="accent1"/>
                  </a:gs>
                  <a:gs pos="59000">
                    <a:schemeClr val="accent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06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82957-9A4D-1E4C-82B9-D20C2E11D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3466B-5642-D505-8C3E-3C1B79FD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64808"/>
            <a:ext cx="914400" cy="304800"/>
          </a:xfrm>
        </p:spPr>
        <p:txBody>
          <a:bodyPr/>
          <a:lstStyle/>
          <a:p>
            <a:r>
              <a:rPr lang="en-US"/>
              <a:t>Feb 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FC70F-E5FE-DDB7-27E4-B3B0E7FB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923" y="6457332"/>
            <a:ext cx="4114800" cy="304800"/>
          </a:xfrm>
        </p:spPr>
        <p:txBody>
          <a:bodyPr/>
          <a:lstStyle/>
          <a:p>
            <a:r>
              <a:rPr lang="en-US"/>
              <a:t>© 2025 NTT DATA,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336B1-054D-67FB-3142-568D67A5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1C52DD-9C2F-D5B8-DEB6-F94706380B48}"/>
              </a:ext>
            </a:extLst>
          </p:cNvPr>
          <p:cNvGrpSpPr/>
          <p:nvPr/>
        </p:nvGrpSpPr>
        <p:grpSpPr>
          <a:xfrm>
            <a:off x="234713" y="321708"/>
            <a:ext cx="10251371" cy="1980645"/>
            <a:chOff x="491778" y="2279248"/>
            <a:chExt cx="4128385" cy="70463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6D001D-3510-5B88-C8CE-AA192D3BAD70}"/>
                </a:ext>
              </a:extLst>
            </p:cNvPr>
            <p:cNvSpPr txBox="1"/>
            <p:nvPr/>
          </p:nvSpPr>
          <p:spPr>
            <a:xfrm>
              <a:off x="491778" y="2279248"/>
              <a:ext cx="4128385" cy="20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spc="-35" dirty="0">
                  <a:solidFill>
                    <a:srgbClr val="0070C0"/>
                  </a:solidFill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How the Chatbot Works (High</a:t>
              </a:r>
              <a:r>
                <a:rPr lang="en-US" sz="3200" b="1" spc="-35" dirty="0">
                  <a:solidFill>
                    <a:srgbClr val="0070C0"/>
                  </a:solidFill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-Level Design)</a:t>
              </a:r>
              <a:endParaRPr lang="en-US" sz="3200" b="1" spc="-35" dirty="0">
                <a:solidFill>
                  <a:srgbClr val="0070C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8274EA-F466-A7B6-AAB5-57F6333FF8F6}"/>
                </a:ext>
              </a:extLst>
            </p:cNvPr>
            <p:cNvSpPr txBox="1"/>
            <p:nvPr/>
          </p:nvSpPr>
          <p:spPr>
            <a:xfrm>
              <a:off x="592829" y="2819642"/>
              <a:ext cx="3926282" cy="164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342900">
                <a:buFont typeface="Wingdings" panose="05000000000000000000" pitchFamily="2" charset="2"/>
                <a:buChar char="Ø"/>
              </a:pP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0574A48-1A75-3D76-BB81-1D733D97BC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690" y="2563464"/>
              <a:ext cx="1809750" cy="0"/>
            </a:xfrm>
            <a:prstGeom prst="line">
              <a:avLst/>
            </a:prstGeom>
            <a:ln w="57150" cap="rnd">
              <a:gradFill flip="none" rotWithShape="1">
                <a:gsLst>
                  <a:gs pos="100000">
                    <a:srgbClr val="8195AF">
                      <a:alpha val="0"/>
                    </a:srgbClr>
                  </a:gs>
                  <a:gs pos="0">
                    <a:schemeClr val="accent1"/>
                  </a:gs>
                  <a:gs pos="59000">
                    <a:schemeClr val="accent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A diagram of a customer service&#10;&#10;Description automatically generated">
            <a:extLst>
              <a:ext uri="{FF2B5EF4-FFF2-40B4-BE49-F238E27FC236}">
                <a16:creationId xmlns:a16="http://schemas.microsoft.com/office/drawing/2014/main" id="{9E360907-5437-CC44-A2B6-EA0F64BE9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69" y="1334725"/>
            <a:ext cx="9962261" cy="496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1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7E6C6-4F1B-EE79-F76D-1399D4B09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375BD-35BB-A3DB-86EF-E90E32EC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64808"/>
            <a:ext cx="914400" cy="304800"/>
          </a:xfrm>
        </p:spPr>
        <p:txBody>
          <a:bodyPr/>
          <a:lstStyle/>
          <a:p>
            <a:r>
              <a:rPr lang="en-US"/>
              <a:t>Feb 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6CD56-A257-DCB8-8E2F-3800853F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923" y="6457332"/>
            <a:ext cx="4114800" cy="304800"/>
          </a:xfrm>
        </p:spPr>
        <p:txBody>
          <a:bodyPr/>
          <a:lstStyle/>
          <a:p>
            <a:r>
              <a:rPr lang="en-US"/>
              <a:t>© 2025 NTT DATA,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57CB8-FF5F-5D9A-E065-EF9BB8AE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6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726781-F2B3-A735-4081-4F2302EB7224}"/>
              </a:ext>
            </a:extLst>
          </p:cNvPr>
          <p:cNvGrpSpPr/>
          <p:nvPr/>
        </p:nvGrpSpPr>
        <p:grpSpPr>
          <a:xfrm>
            <a:off x="26722" y="0"/>
            <a:ext cx="9948001" cy="2164944"/>
            <a:chOff x="491778" y="2213682"/>
            <a:chExt cx="4128385" cy="77020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432686-0AD8-EBA6-CA94-9D369E886A65}"/>
                </a:ext>
              </a:extLst>
            </p:cNvPr>
            <p:cNvSpPr txBox="1"/>
            <p:nvPr/>
          </p:nvSpPr>
          <p:spPr>
            <a:xfrm>
              <a:off x="491778" y="2213682"/>
              <a:ext cx="4128385" cy="20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spc="-35" dirty="0">
                  <a:solidFill>
                    <a:srgbClr val="0070C0"/>
                  </a:solidFill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Chatbot’s Backend Processing </a:t>
              </a:r>
              <a:r>
                <a:rPr lang="en-US" sz="3200" b="1" spc="-35" dirty="0">
                  <a:solidFill>
                    <a:srgbClr val="0070C0"/>
                  </a:solidFill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(Low</a:t>
              </a:r>
              <a:r>
                <a:rPr lang="en-US" sz="3200" b="1" spc="-35" dirty="0">
                  <a:solidFill>
                    <a:srgbClr val="0070C0"/>
                  </a:solidFill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-Level Design</a:t>
              </a:r>
              <a:r>
                <a:rPr lang="en-US" sz="3200" b="1" spc="-35" dirty="0">
                  <a:solidFill>
                    <a:srgbClr val="0072BC"/>
                  </a:solidFill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)</a:t>
              </a:r>
              <a:endParaRPr lang="en-US" sz="3200" b="1" spc="-35" dirty="0">
                <a:solidFill>
                  <a:srgbClr val="0072BC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CA8FA8-BB3F-FDA0-0686-04F71675E532}"/>
                </a:ext>
              </a:extLst>
            </p:cNvPr>
            <p:cNvSpPr txBox="1"/>
            <p:nvPr/>
          </p:nvSpPr>
          <p:spPr>
            <a:xfrm>
              <a:off x="592829" y="2819642"/>
              <a:ext cx="3926282" cy="164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342900">
                <a:buFont typeface="Wingdings" panose="05000000000000000000" pitchFamily="2" charset="2"/>
                <a:buChar char="Ø"/>
              </a:pP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4D25DC3-35D5-CB15-601B-BD5D963E3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144" y="2421722"/>
              <a:ext cx="2272179" cy="0"/>
            </a:xfrm>
            <a:prstGeom prst="line">
              <a:avLst/>
            </a:prstGeom>
            <a:ln w="57150" cap="rnd">
              <a:gradFill flip="none" rotWithShape="1">
                <a:gsLst>
                  <a:gs pos="100000">
                    <a:srgbClr val="8195AF">
                      <a:alpha val="0"/>
                    </a:srgbClr>
                  </a:gs>
                  <a:gs pos="0">
                    <a:schemeClr val="accent1"/>
                  </a:gs>
                  <a:gs pos="59000">
                    <a:schemeClr val="accent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277FBD6B-12DE-83F8-1E88-FD3892EA5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24" y="653345"/>
            <a:ext cx="11422076" cy="573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12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33DAF-7AAD-F395-650B-A6A6D2DE8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42E93-310B-E1AB-9A1B-9C477952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64808"/>
            <a:ext cx="914400" cy="304800"/>
          </a:xfrm>
        </p:spPr>
        <p:txBody>
          <a:bodyPr/>
          <a:lstStyle/>
          <a:p>
            <a:r>
              <a:rPr lang="en-US"/>
              <a:t>Feb 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EA878-5733-8A99-7B56-5FEF6D0E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923" y="6457332"/>
            <a:ext cx="4114800" cy="304800"/>
          </a:xfrm>
        </p:spPr>
        <p:txBody>
          <a:bodyPr/>
          <a:lstStyle/>
          <a:p>
            <a:r>
              <a:rPr lang="en-US"/>
              <a:t>© 2025 NTT DATA,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68FDE-4D10-AB0E-C1F4-3C2B81B1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D5906A-97A3-F80D-E96B-A62C356AA6BA}"/>
              </a:ext>
            </a:extLst>
          </p:cNvPr>
          <p:cNvGrpSpPr/>
          <p:nvPr/>
        </p:nvGrpSpPr>
        <p:grpSpPr>
          <a:xfrm>
            <a:off x="237317" y="218013"/>
            <a:ext cx="10251371" cy="1980646"/>
            <a:chOff x="491778" y="2279248"/>
            <a:chExt cx="4128385" cy="70463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7A3A3F-C278-9979-EFEE-C4846253CB8C}"/>
                </a:ext>
              </a:extLst>
            </p:cNvPr>
            <p:cNvSpPr txBox="1"/>
            <p:nvPr/>
          </p:nvSpPr>
          <p:spPr>
            <a:xfrm>
              <a:off x="491778" y="2279248"/>
              <a:ext cx="4128385" cy="20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spc="-35" dirty="0">
                  <a:solidFill>
                    <a:srgbClr val="0070C0"/>
                  </a:solidFill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Technology Stack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7ADA8D-4E20-24BD-6B05-80FA9A279A6B}"/>
                </a:ext>
              </a:extLst>
            </p:cNvPr>
            <p:cNvSpPr txBox="1"/>
            <p:nvPr/>
          </p:nvSpPr>
          <p:spPr>
            <a:xfrm>
              <a:off x="592829" y="2819642"/>
              <a:ext cx="3926282" cy="164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342900">
                <a:buFont typeface="Wingdings" panose="05000000000000000000" pitchFamily="2" charset="2"/>
                <a:buChar char="Ø"/>
              </a:pP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93462A3-DC62-63FF-A5CF-1510912539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877" y="2536355"/>
              <a:ext cx="1809750" cy="0"/>
            </a:xfrm>
            <a:prstGeom prst="line">
              <a:avLst/>
            </a:prstGeom>
            <a:ln w="57150" cap="rnd">
              <a:gradFill flip="none" rotWithShape="1">
                <a:gsLst>
                  <a:gs pos="100000">
                    <a:srgbClr val="8195AF">
                      <a:alpha val="0"/>
                    </a:srgbClr>
                  </a:gs>
                  <a:gs pos="0">
                    <a:schemeClr val="accent1"/>
                  </a:gs>
                  <a:gs pos="59000">
                    <a:schemeClr val="accent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44A0D7-A23B-7291-ACD1-345CBD34FAE5}"/>
              </a:ext>
            </a:extLst>
          </p:cNvPr>
          <p:cNvSpPr/>
          <p:nvPr/>
        </p:nvSpPr>
        <p:spPr>
          <a:xfrm>
            <a:off x="1673669" y="1680404"/>
            <a:ext cx="2667337" cy="20757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u="sng" dirty="0">
              <a:solidFill>
                <a:srgbClr val="0070C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BB6132E-B77F-2C1E-53E2-988D2C83E13D}"/>
              </a:ext>
            </a:extLst>
          </p:cNvPr>
          <p:cNvSpPr/>
          <p:nvPr/>
        </p:nvSpPr>
        <p:spPr>
          <a:xfrm>
            <a:off x="4630495" y="1657654"/>
            <a:ext cx="2827681" cy="20757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7C5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u="sng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450F0E6F-46C5-C1C8-4AD1-1B7C30980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33486" y="2546529"/>
            <a:ext cx="605114" cy="60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5E5D4C-259C-3EEE-52AD-B7347866E2B5}"/>
              </a:ext>
            </a:extLst>
          </p:cNvPr>
          <p:cNvSpPr txBox="1"/>
          <p:nvPr/>
        </p:nvSpPr>
        <p:spPr>
          <a:xfrm>
            <a:off x="1996555" y="1775903"/>
            <a:ext cx="228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8E09FD-79BC-34E6-3600-A85A1320DB05}"/>
              </a:ext>
            </a:extLst>
          </p:cNvPr>
          <p:cNvSpPr txBox="1"/>
          <p:nvPr/>
        </p:nvSpPr>
        <p:spPr>
          <a:xfrm>
            <a:off x="2470684" y="3157710"/>
            <a:ext cx="1357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A2028C-316D-3A80-E6B2-AB95A99DCBAF}"/>
              </a:ext>
            </a:extLst>
          </p:cNvPr>
          <p:cNvSpPr txBox="1"/>
          <p:nvPr/>
        </p:nvSpPr>
        <p:spPr>
          <a:xfrm>
            <a:off x="5000723" y="1739488"/>
            <a:ext cx="2493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bg1"/>
                </a:solidFill>
              </a:rPr>
              <a:t>Backend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6BCEAF-95A9-E43E-4564-4AF4BDFF5416}"/>
              </a:ext>
            </a:extLst>
          </p:cNvPr>
          <p:cNvSpPr txBox="1"/>
          <p:nvPr/>
        </p:nvSpPr>
        <p:spPr>
          <a:xfrm>
            <a:off x="4674669" y="3132864"/>
            <a:ext cx="1357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FLASK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id="{6D3B7271-ABFF-9FBE-2701-0028796E8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695" y="2486639"/>
            <a:ext cx="757284" cy="59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067850B-F9A0-DAF0-CEAC-C72AE86A1DAD}"/>
              </a:ext>
            </a:extLst>
          </p:cNvPr>
          <p:cNvSpPr/>
          <p:nvPr/>
        </p:nvSpPr>
        <p:spPr>
          <a:xfrm>
            <a:off x="7748675" y="1670844"/>
            <a:ext cx="3674514" cy="20285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B7476A-5068-F0C3-1EED-98D052BA141F}"/>
              </a:ext>
            </a:extLst>
          </p:cNvPr>
          <p:cNvSpPr txBox="1"/>
          <p:nvPr/>
        </p:nvSpPr>
        <p:spPr>
          <a:xfrm>
            <a:off x="8279737" y="1759830"/>
            <a:ext cx="2274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bg1"/>
                </a:solidFill>
              </a:rPr>
              <a:t>Databases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pic>
        <p:nvPicPr>
          <p:cNvPr id="24" name="Picture 16">
            <a:extLst>
              <a:ext uri="{FF2B5EF4-FFF2-40B4-BE49-F238E27FC236}">
                <a16:creationId xmlns:a16="http://schemas.microsoft.com/office/drawing/2014/main" id="{CD559799-615B-C2C3-E94C-1121F7CBA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062" y="2519520"/>
            <a:ext cx="991682" cy="49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A766295-55F2-645C-62E8-EFB320AC3A65}"/>
              </a:ext>
            </a:extLst>
          </p:cNvPr>
          <p:cNvSpPr txBox="1"/>
          <p:nvPr/>
        </p:nvSpPr>
        <p:spPr>
          <a:xfrm>
            <a:off x="7754622" y="3087281"/>
            <a:ext cx="2032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Chromadb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6" name="Picture 18">
            <a:extLst>
              <a:ext uri="{FF2B5EF4-FFF2-40B4-BE49-F238E27FC236}">
                <a16:creationId xmlns:a16="http://schemas.microsoft.com/office/drawing/2014/main" id="{C10F0C0B-4903-70CD-C741-091A7970E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93" y="2469700"/>
            <a:ext cx="991683" cy="51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F60C4C-AA55-B3D8-6214-EEB82FB1B418}"/>
              </a:ext>
            </a:extLst>
          </p:cNvPr>
          <p:cNvSpPr txBox="1"/>
          <p:nvPr/>
        </p:nvSpPr>
        <p:spPr>
          <a:xfrm>
            <a:off x="9854525" y="3088134"/>
            <a:ext cx="1501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SQLITE</a:t>
            </a:r>
          </a:p>
        </p:txBody>
      </p:sp>
      <p:pic>
        <p:nvPicPr>
          <p:cNvPr id="28" name="Picture 20" descr="Logo, python icon - Free download on Iconfinder">
            <a:extLst>
              <a:ext uri="{FF2B5EF4-FFF2-40B4-BE49-F238E27FC236}">
                <a16:creationId xmlns:a16="http://schemas.microsoft.com/office/drawing/2014/main" id="{1600987E-3077-9F3E-F096-988667C0C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32" y="2474823"/>
            <a:ext cx="739694" cy="73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3798DB1-ECE7-0F3E-4A5B-821A0836E0A4}"/>
              </a:ext>
            </a:extLst>
          </p:cNvPr>
          <p:cNvSpPr txBox="1"/>
          <p:nvPr/>
        </p:nvSpPr>
        <p:spPr>
          <a:xfrm>
            <a:off x="6156860" y="3146429"/>
            <a:ext cx="1312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D3F5F74-7BED-9A01-A3D6-51C9B801FB62}"/>
              </a:ext>
            </a:extLst>
          </p:cNvPr>
          <p:cNvSpPr/>
          <p:nvPr/>
        </p:nvSpPr>
        <p:spPr>
          <a:xfrm>
            <a:off x="2854241" y="3937609"/>
            <a:ext cx="7098768" cy="21625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E8FD2B-7C2F-4462-968F-782CFB206EA4}"/>
              </a:ext>
            </a:extLst>
          </p:cNvPr>
          <p:cNvSpPr txBox="1"/>
          <p:nvPr/>
        </p:nvSpPr>
        <p:spPr>
          <a:xfrm>
            <a:off x="3080015" y="3991069"/>
            <a:ext cx="7098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bg1"/>
                </a:solidFill>
              </a:rPr>
              <a:t>LLM Orchestration and Agents</a:t>
            </a:r>
          </a:p>
        </p:txBody>
      </p:sp>
      <p:pic>
        <p:nvPicPr>
          <p:cNvPr id="32" name="Picture 28">
            <a:extLst>
              <a:ext uri="{FF2B5EF4-FFF2-40B4-BE49-F238E27FC236}">
                <a16:creationId xmlns:a16="http://schemas.microsoft.com/office/drawing/2014/main" id="{7076503B-33DB-A3A6-8639-7D784DF8B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177" y="4700136"/>
            <a:ext cx="1261770" cy="71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508E227-3327-857F-63AC-8B3FFDCFD6D5}"/>
              </a:ext>
            </a:extLst>
          </p:cNvPr>
          <p:cNvSpPr txBox="1"/>
          <p:nvPr/>
        </p:nvSpPr>
        <p:spPr>
          <a:xfrm>
            <a:off x="7098510" y="5520229"/>
            <a:ext cx="2086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Lang Graph</a:t>
            </a:r>
          </a:p>
        </p:txBody>
      </p:sp>
      <p:pic>
        <p:nvPicPr>
          <p:cNvPr id="34" name="Picture 32" descr="GPT Logo Clock PNG">
            <a:extLst>
              <a:ext uri="{FF2B5EF4-FFF2-40B4-BE49-F238E27FC236}">
                <a16:creationId xmlns:a16="http://schemas.microsoft.com/office/drawing/2014/main" id="{213CEED8-E834-57CA-60B3-6E49F2E592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" r="2154"/>
          <a:stretch/>
        </p:blipFill>
        <p:spPr bwMode="auto">
          <a:xfrm>
            <a:off x="4006724" y="4736908"/>
            <a:ext cx="867252" cy="73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84FA073-8313-FB52-22A3-2E62D8755545}"/>
              </a:ext>
            </a:extLst>
          </p:cNvPr>
          <p:cNvSpPr txBox="1"/>
          <p:nvPr/>
        </p:nvSpPr>
        <p:spPr>
          <a:xfrm>
            <a:off x="3553282" y="5495130"/>
            <a:ext cx="1809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GPT – 4O</a:t>
            </a:r>
          </a:p>
        </p:txBody>
      </p:sp>
    </p:spTree>
    <p:extLst>
      <p:ext uri="{BB962C8B-B14F-4D97-AF65-F5344CB8AC3E}">
        <p14:creationId xmlns:p14="http://schemas.microsoft.com/office/powerpoint/2010/main" val="359234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43B16-DE8E-A862-89D8-A2F1B969B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1CEBF-3456-154E-58FC-CDE7E39F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64808"/>
            <a:ext cx="914400" cy="304800"/>
          </a:xfrm>
        </p:spPr>
        <p:txBody>
          <a:bodyPr/>
          <a:lstStyle/>
          <a:p>
            <a:r>
              <a:rPr lang="en-US"/>
              <a:t>Feb 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1E0BE-B423-54FB-1ABE-CDC34482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923" y="6457332"/>
            <a:ext cx="4114800" cy="304800"/>
          </a:xfrm>
        </p:spPr>
        <p:txBody>
          <a:bodyPr/>
          <a:lstStyle/>
          <a:p>
            <a:r>
              <a:rPr lang="en-US"/>
              <a:t>© 2025 NTT DATA,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23061-4B42-7160-0014-B4D0488F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8</a:t>
            </a:fld>
            <a:endParaRPr lang="en-US"/>
          </a:p>
        </p:txBody>
      </p:sp>
      <p:sp>
        <p:nvSpPr>
          <p:cNvPr id="7" name="Freeform: Shape 15">
            <a:extLst>
              <a:ext uri="{FF2B5EF4-FFF2-40B4-BE49-F238E27FC236}">
                <a16:creationId xmlns:a16="http://schemas.microsoft.com/office/drawing/2014/main" id="{FD37DDEE-7B56-C3DE-4182-7B8F62BE90E9}"/>
              </a:ext>
            </a:extLst>
          </p:cNvPr>
          <p:cNvSpPr/>
          <p:nvPr/>
        </p:nvSpPr>
        <p:spPr>
          <a:xfrm rot="3017620">
            <a:off x="-3932417" y="-506188"/>
            <a:ext cx="6486865" cy="6724452"/>
          </a:xfrm>
          <a:custGeom>
            <a:avLst/>
            <a:gdLst>
              <a:gd name="connsiteX0" fmla="*/ 0 w 6522609"/>
              <a:gd name="connsiteY0" fmla="*/ 2702756 h 6761499"/>
              <a:gd name="connsiteX1" fmla="*/ 1984406 w 6522609"/>
              <a:gd name="connsiteY1" fmla="*/ 0 h 6761499"/>
              <a:gd name="connsiteX2" fmla="*/ 5986042 w 6522609"/>
              <a:gd name="connsiteY2" fmla="*/ 0 h 6761499"/>
              <a:gd name="connsiteX3" fmla="*/ 6522609 w 6522609"/>
              <a:gd name="connsiteY3" fmla="*/ 536567 h 6761499"/>
              <a:gd name="connsiteX4" fmla="*/ 6522609 w 6522609"/>
              <a:gd name="connsiteY4" fmla="*/ 5406841 h 6761499"/>
              <a:gd name="connsiteX5" fmla="*/ 5527998 w 6522609"/>
              <a:gd name="connsiteY5" fmla="*/ 6761499 h 6761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2609" h="6761499">
                <a:moveTo>
                  <a:pt x="0" y="2702756"/>
                </a:moveTo>
                <a:lnTo>
                  <a:pt x="1984406" y="0"/>
                </a:lnTo>
                <a:lnTo>
                  <a:pt x="5986042" y="0"/>
                </a:lnTo>
                <a:cubicBezTo>
                  <a:pt x="6282380" y="0"/>
                  <a:pt x="6522609" y="240229"/>
                  <a:pt x="6522609" y="536567"/>
                </a:cubicBezTo>
                <a:lnTo>
                  <a:pt x="6522609" y="5406841"/>
                </a:lnTo>
                <a:lnTo>
                  <a:pt x="5527998" y="6761499"/>
                </a:lnTo>
                <a:close/>
              </a:path>
            </a:pathLst>
          </a:custGeom>
          <a:solidFill>
            <a:srgbClr val="0070C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Freeform: Shape 16">
            <a:extLst>
              <a:ext uri="{FF2B5EF4-FFF2-40B4-BE49-F238E27FC236}">
                <a16:creationId xmlns:a16="http://schemas.microsoft.com/office/drawing/2014/main" id="{6E8031AE-AF3E-A60C-0B46-BE1EFF53144C}"/>
              </a:ext>
            </a:extLst>
          </p:cNvPr>
          <p:cNvSpPr/>
          <p:nvPr/>
        </p:nvSpPr>
        <p:spPr>
          <a:xfrm rot="3022460">
            <a:off x="-2470763" y="-1495275"/>
            <a:ext cx="4761011" cy="7126056"/>
          </a:xfrm>
          <a:custGeom>
            <a:avLst/>
            <a:gdLst>
              <a:gd name="connsiteX0" fmla="*/ 0 w 4787245"/>
              <a:gd name="connsiteY0" fmla="*/ 2570191 h 7165317"/>
              <a:gd name="connsiteX1" fmla="*/ 2467045 w 4787245"/>
              <a:gd name="connsiteY1" fmla="*/ 0 h 7165317"/>
              <a:gd name="connsiteX2" fmla="*/ 4250678 w 4787245"/>
              <a:gd name="connsiteY2" fmla="*/ 0 h 7165317"/>
              <a:gd name="connsiteX3" fmla="*/ 4787245 w 4787245"/>
              <a:gd name="connsiteY3" fmla="*/ 536567 h 7165317"/>
              <a:gd name="connsiteX4" fmla="*/ 4787245 w 4787245"/>
              <a:gd name="connsiteY4" fmla="*/ 7165317 h 716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7245" h="7165317">
                <a:moveTo>
                  <a:pt x="0" y="2570191"/>
                </a:moveTo>
                <a:lnTo>
                  <a:pt x="2467045" y="0"/>
                </a:lnTo>
                <a:lnTo>
                  <a:pt x="4250678" y="0"/>
                </a:lnTo>
                <a:cubicBezTo>
                  <a:pt x="4547016" y="0"/>
                  <a:pt x="4787245" y="240229"/>
                  <a:pt x="4787245" y="536567"/>
                </a:cubicBezTo>
                <a:lnTo>
                  <a:pt x="4787245" y="7165317"/>
                </a:lnTo>
                <a:close/>
              </a:path>
            </a:pathLst>
          </a:cu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2F43AA-0F8A-71B7-E480-501FAD3A4714}"/>
              </a:ext>
            </a:extLst>
          </p:cNvPr>
          <p:cNvGrpSpPr/>
          <p:nvPr/>
        </p:nvGrpSpPr>
        <p:grpSpPr>
          <a:xfrm>
            <a:off x="2452422" y="2856038"/>
            <a:ext cx="8353955" cy="2183080"/>
            <a:chOff x="592829" y="2248267"/>
            <a:chExt cx="6312780" cy="7356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1B5392-7D16-F3CC-9E40-57F717E9AC47}"/>
                </a:ext>
              </a:extLst>
            </p:cNvPr>
            <p:cNvSpPr txBox="1"/>
            <p:nvPr/>
          </p:nvSpPr>
          <p:spPr>
            <a:xfrm>
              <a:off x="2777224" y="2248267"/>
              <a:ext cx="4128385" cy="342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spc="-35" dirty="0">
                  <a:solidFill>
                    <a:srgbClr val="0070C0"/>
                  </a:solidFill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Evaluations</a:t>
              </a:r>
              <a:r>
                <a:rPr lang="en-US" sz="6000" b="1" spc="-35" dirty="0">
                  <a:solidFill>
                    <a:schemeClr val="accent1"/>
                  </a:solidFill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 </a:t>
              </a:r>
              <a:endParaRPr lang="en-US" sz="6000" b="1" spc="-35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3A8E494-FA58-F902-641F-8BA3229FEB78}"/>
                </a:ext>
              </a:extLst>
            </p:cNvPr>
            <p:cNvSpPr txBox="1"/>
            <p:nvPr/>
          </p:nvSpPr>
          <p:spPr>
            <a:xfrm>
              <a:off x="592829" y="2819642"/>
              <a:ext cx="3926282" cy="164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342900">
                <a:buFont typeface="Wingdings" panose="05000000000000000000" pitchFamily="2" charset="2"/>
                <a:buChar char="Ø"/>
              </a:pP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05F6AF2-7013-3EE9-64EF-F7ECCD0D25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705" y="2607741"/>
              <a:ext cx="3187143" cy="0"/>
            </a:xfrm>
            <a:prstGeom prst="line">
              <a:avLst/>
            </a:prstGeom>
            <a:ln w="57150" cap="rnd">
              <a:gradFill flip="none" rotWithShape="1">
                <a:gsLst>
                  <a:gs pos="100000">
                    <a:srgbClr val="8195AF">
                      <a:alpha val="0"/>
                    </a:srgbClr>
                  </a:gs>
                  <a:gs pos="0">
                    <a:schemeClr val="accent1"/>
                  </a:gs>
                  <a:gs pos="59000">
                    <a:schemeClr val="accent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28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7C942-DBDE-5FA6-28B4-F6ADA386D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31B8B4-60D5-0811-14EC-5C81424A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64808"/>
            <a:ext cx="914400" cy="304800"/>
          </a:xfrm>
        </p:spPr>
        <p:txBody>
          <a:bodyPr/>
          <a:lstStyle/>
          <a:p>
            <a:r>
              <a:rPr lang="en-US"/>
              <a:t>Feb 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8C99D-4DF6-63F7-B11E-21389D21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923" y="6457332"/>
            <a:ext cx="4114800" cy="304800"/>
          </a:xfrm>
        </p:spPr>
        <p:txBody>
          <a:bodyPr/>
          <a:lstStyle/>
          <a:p>
            <a:r>
              <a:rPr lang="en-US"/>
              <a:t>© 2025 NTT DATA,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6A724-A366-1BC6-E9EB-E4F6CB9E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8FD98-C615-6260-2706-1634FBAF58DE}"/>
              </a:ext>
            </a:extLst>
          </p:cNvPr>
          <p:cNvSpPr txBox="1"/>
          <p:nvPr/>
        </p:nvSpPr>
        <p:spPr>
          <a:xfrm>
            <a:off x="206679" y="152400"/>
            <a:ext cx="11310407" cy="1077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35" dirty="0">
                <a:solidFill>
                  <a:srgbClr val="0070C0"/>
                </a:solidFill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Comparison of Vector Databases, Chunking &amp; Embedding Strategies</a:t>
            </a:r>
            <a:endParaRPr lang="en-US" sz="3200" b="1" spc="-35" dirty="0">
              <a:solidFill>
                <a:srgbClr val="0070C0"/>
              </a:solidFill>
              <a:effectLst/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ACE1BA-2E35-FC06-3A7C-9BF865D84FB5}"/>
              </a:ext>
            </a:extLst>
          </p:cNvPr>
          <p:cNvCxnSpPr>
            <a:cxnSpLocks/>
          </p:cNvCxnSpPr>
          <p:nvPr/>
        </p:nvCxnSpPr>
        <p:spPr>
          <a:xfrm flipH="1">
            <a:off x="319716" y="1389474"/>
            <a:ext cx="5542166" cy="0"/>
          </a:xfrm>
          <a:prstGeom prst="line">
            <a:avLst/>
          </a:prstGeom>
          <a:ln w="57150" cap="rnd">
            <a:gradFill flip="none" rotWithShape="1">
              <a:gsLst>
                <a:gs pos="100000">
                  <a:srgbClr val="8195AF">
                    <a:alpha val="0"/>
                  </a:srgbClr>
                </a:gs>
                <a:gs pos="0">
                  <a:schemeClr val="accent1"/>
                </a:gs>
                <a:gs pos="59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6A645C-8D58-A51D-AB85-2AE53B517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200" y="1816527"/>
            <a:ext cx="5792395" cy="422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CA3F3C16-C81E-E12F-202B-8C88CE711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05" y="1816527"/>
            <a:ext cx="5644788" cy="415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328130"/>
      </p:ext>
    </p:extLst>
  </p:cSld>
  <p:clrMapOvr>
    <a:masterClrMapping/>
  </p:clrMapOvr>
</p:sld>
</file>

<file path=ppt/theme/theme1.xml><?xml version="1.0" encoding="utf-8"?>
<a:theme xmlns:a="http://schemas.openxmlformats.org/drawingml/2006/main" name="Light Body Slides">
  <a:themeElements>
    <a:clrScheme name="NTT DATA 2024">
      <a:dk1>
        <a:srgbClr val="FFFFFF"/>
      </a:dk1>
      <a:lt1>
        <a:srgbClr val="070F26"/>
      </a:lt1>
      <a:dk2>
        <a:srgbClr val="2E404D"/>
      </a:dk2>
      <a:lt2>
        <a:srgbClr val="0072BC"/>
      </a:lt2>
      <a:accent1>
        <a:srgbClr val="19A3FC"/>
      </a:accent1>
      <a:accent2>
        <a:srgbClr val="00DFED"/>
      </a:accent2>
      <a:accent3>
        <a:srgbClr val="00CB5D"/>
      </a:accent3>
      <a:accent4>
        <a:srgbClr val="FFC400"/>
      </a:accent4>
      <a:accent5>
        <a:srgbClr val="FF7A00"/>
      </a:accent5>
      <a:accent6>
        <a:srgbClr val="949494"/>
      </a:accent6>
      <a:hlink>
        <a:srgbClr val="0072BC"/>
      </a:hlink>
      <a:folHlink>
        <a:srgbClr val="00DFED"/>
      </a:folHlink>
    </a:clrScheme>
    <a:fontScheme name="NTT DATA Fonts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9525">
          <a:solidFill>
            <a:schemeClr val="tx1">
              <a:lumMod val="50000"/>
            </a:schemeClr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50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NTT DATA_Inc_PowerPoint_Template.potx" id="{637C3609-3D5F-4C59-AE27-EE9CD6B09220}" vid="{18C1C4CD-636E-4D41-A29D-192E2144D9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327</Words>
  <Application>Microsoft Office PowerPoint</Application>
  <PresentationFormat>Widescreen</PresentationFormat>
  <Paragraphs>99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BIZ UDPゴシック</vt:lpstr>
      <vt:lpstr>Georgia</vt:lpstr>
      <vt:lpstr>Roche Sans Medium</vt:lpstr>
      <vt:lpstr>Segoe UI</vt:lpstr>
      <vt:lpstr>Wingdings</vt:lpstr>
      <vt:lpstr>Light Body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NTT DATA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Effort Breakdown Including Guardrails for Use Case 1: Email Automation </dc:title>
  <dc:creator>Madapoosi Rangarajan, Vijay Krishnan</dc:creator>
  <cp:lastModifiedBy>Rithvika Alapati</cp:lastModifiedBy>
  <cp:revision>12</cp:revision>
  <dcterms:created xsi:type="dcterms:W3CDTF">2024-08-26T09:24:00Z</dcterms:created>
  <dcterms:modified xsi:type="dcterms:W3CDTF">2025-02-10T12:37:00Z</dcterms:modified>
</cp:coreProperties>
</file>