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88" r:id="rId2"/>
    <p:sldId id="3215" r:id="rId3"/>
    <p:sldId id="1366" r:id="rId4"/>
    <p:sldId id="3214" r:id="rId5"/>
    <p:sldId id="3216" r:id="rId6"/>
    <p:sldId id="3217" r:id="rId7"/>
    <p:sldId id="3220" r:id="rId8"/>
    <p:sldId id="3219" r:id="rId9"/>
    <p:sldId id="3226" r:id="rId10"/>
    <p:sldId id="3224" r:id="rId11"/>
    <p:sldId id="3223" r:id="rId12"/>
    <p:sldId id="3200" r:id="rId13"/>
    <p:sldId id="3218" r:id="rId14"/>
    <p:sldId id="3212" r:id="rId15"/>
    <p:sldId id="1372" r:id="rId16"/>
    <p:sldId id="3179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C5B3"/>
    <a:srgbClr val="06A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3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D71BC-02B8-42D4-A0D2-FD2D1983B26D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FD111-7A39-4B74-AE32-281DFBB96EC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311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D111-7A39-4B74-AE32-281DFBB96EC4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3879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D111-7A39-4B74-AE32-281DFBB96EC4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388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FD111-7A39-4B74-AE32-281DFBB96EC4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431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6ACD-B33A-B229-67BD-6AC25D5FB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DB816-776E-005B-F26C-BF040E7A8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DF4F-60F4-B29B-3AB9-99840AC5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3AC5E-8296-BE16-015A-371537BA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1DAF-038C-2514-9F2A-685AF982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59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BCF6-B711-EF60-5387-0C39F829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8F8A-A961-2EF5-7D83-99FC002A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2B00-BD3B-9E08-F1E0-146E58CF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45391-6AFA-6733-7D76-D1CD023B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1236-2DE6-021D-D6E8-2B39E66A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33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D0B45-EEB9-3829-F100-0F22728E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89919-6F30-D571-28DF-AA91447DA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2073-9BD2-05AF-DCB5-7AA46273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436C-D3E9-3AD8-ADF1-5D419853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53468-88E0-6CB9-756A-28D2408E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5947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54D9245-3BB9-9102-E7A6-B53C510BFC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92852" y="-110828"/>
            <a:ext cx="4746754" cy="6858000"/>
          </a:xfrm>
          <a:custGeom>
            <a:avLst/>
            <a:gdLst>
              <a:gd name="connsiteX0" fmla="*/ 0 w 4746754"/>
              <a:gd name="connsiteY0" fmla="*/ 0 h 6858000"/>
              <a:gd name="connsiteX1" fmla="*/ 4746754 w 4746754"/>
              <a:gd name="connsiteY1" fmla="*/ 0 h 6858000"/>
              <a:gd name="connsiteX2" fmla="*/ 4746754 w 4746754"/>
              <a:gd name="connsiteY2" fmla="*/ 6858000 h 6858000"/>
              <a:gd name="connsiteX3" fmla="*/ 5292 w 4746754"/>
              <a:gd name="connsiteY3" fmla="*/ 6858000 h 6858000"/>
              <a:gd name="connsiteX4" fmla="*/ 300646 w 4746754"/>
              <a:gd name="connsiteY4" fmla="*/ 6023095 h 6858000"/>
              <a:gd name="connsiteX5" fmla="*/ 167065 w 4746754"/>
              <a:gd name="connsiteY5" fmla="*/ 1977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6754" h="6858000">
                <a:moveTo>
                  <a:pt x="0" y="0"/>
                </a:moveTo>
                <a:lnTo>
                  <a:pt x="4746754" y="0"/>
                </a:lnTo>
                <a:lnTo>
                  <a:pt x="4746754" y="6858000"/>
                </a:lnTo>
                <a:lnTo>
                  <a:pt x="5292" y="6858000"/>
                </a:lnTo>
                <a:lnTo>
                  <a:pt x="300646" y="6023095"/>
                </a:lnTo>
                <a:cubicBezTo>
                  <a:pt x="981462" y="4084324"/>
                  <a:pt x="1594245" y="1989141"/>
                  <a:pt x="167065" y="19776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2683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2552F4B-8109-4459-BFAF-48188B6CD5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5987" y="747485"/>
            <a:ext cx="6326016" cy="5363030"/>
          </a:xfrm>
          <a:custGeom>
            <a:avLst/>
            <a:gdLst>
              <a:gd name="connsiteX0" fmla="*/ 2383971 w 6326016"/>
              <a:gd name="connsiteY0" fmla="*/ 0 h 4767942"/>
              <a:gd name="connsiteX1" fmla="*/ 6326016 w 6326016"/>
              <a:gd name="connsiteY1" fmla="*/ 0 h 4767942"/>
              <a:gd name="connsiteX2" fmla="*/ 6326016 w 6326016"/>
              <a:gd name="connsiteY2" fmla="*/ 4767942 h 4767942"/>
              <a:gd name="connsiteX3" fmla="*/ 2383971 w 6326016"/>
              <a:gd name="connsiteY3" fmla="*/ 4767942 h 4767942"/>
              <a:gd name="connsiteX4" fmla="*/ 0 w 6326016"/>
              <a:gd name="connsiteY4" fmla="*/ 2383971 h 4767942"/>
              <a:gd name="connsiteX5" fmla="*/ 2383971 w 6326016"/>
              <a:gd name="connsiteY5" fmla="*/ 0 h 476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6016" h="4767942">
                <a:moveTo>
                  <a:pt x="2383971" y="0"/>
                </a:moveTo>
                <a:lnTo>
                  <a:pt x="6326016" y="0"/>
                </a:lnTo>
                <a:lnTo>
                  <a:pt x="6326016" y="4767942"/>
                </a:lnTo>
                <a:lnTo>
                  <a:pt x="2383971" y="4767942"/>
                </a:lnTo>
                <a:cubicBezTo>
                  <a:pt x="1067340" y="4767942"/>
                  <a:pt x="0" y="3700602"/>
                  <a:pt x="0" y="2383971"/>
                </a:cubicBezTo>
                <a:cubicBezTo>
                  <a:pt x="0" y="1067340"/>
                  <a:pt x="1067340" y="0"/>
                  <a:pt x="23839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76200">
            <a:noFill/>
            <a:miter lim="800000"/>
          </a:ln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992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F3BB3AC-C01F-4490-9A99-C1180EE39E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1" y="738216"/>
            <a:ext cx="4181031" cy="5381569"/>
          </a:xfrm>
          <a:prstGeom prst="roundRect">
            <a:avLst>
              <a:gd name="adj" fmla="val 3226"/>
            </a:avLst>
          </a:pr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165B43-C53A-4BE9-BCC4-9165A0612B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07690" y="1"/>
            <a:ext cx="4184310" cy="4375933"/>
          </a:xfrm>
          <a:custGeom>
            <a:avLst/>
            <a:gdLst>
              <a:gd name="connsiteX0" fmla="*/ 0 w 4184310"/>
              <a:gd name="connsiteY0" fmla="*/ 0 h 4375933"/>
              <a:gd name="connsiteX1" fmla="*/ 3110811 w 4184310"/>
              <a:gd name="connsiteY1" fmla="*/ 0 h 4375933"/>
              <a:gd name="connsiteX2" fmla="*/ 4184310 w 4184310"/>
              <a:gd name="connsiteY2" fmla="*/ 1122661 h 4375933"/>
              <a:gd name="connsiteX3" fmla="*/ 4184310 w 4184310"/>
              <a:gd name="connsiteY3" fmla="*/ 4375933 h 437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4310" h="4375933">
                <a:moveTo>
                  <a:pt x="0" y="0"/>
                </a:moveTo>
                <a:lnTo>
                  <a:pt x="3110811" y="0"/>
                </a:lnTo>
                <a:lnTo>
                  <a:pt x="4184310" y="1122661"/>
                </a:lnTo>
                <a:lnTo>
                  <a:pt x="4184310" y="4375933"/>
                </a:ln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C9A2D2-E1F0-4418-A3EB-8209DA9CE7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63331" y="0"/>
            <a:ext cx="8628670" cy="6858000"/>
          </a:xfrm>
          <a:custGeom>
            <a:avLst/>
            <a:gdLst>
              <a:gd name="connsiteX0" fmla="*/ 0 w 8628670"/>
              <a:gd name="connsiteY0" fmla="*/ 0 h 6858000"/>
              <a:gd name="connsiteX1" fmla="*/ 4171737 w 8628670"/>
              <a:gd name="connsiteY1" fmla="*/ 0 h 6858000"/>
              <a:gd name="connsiteX2" fmla="*/ 8628670 w 8628670"/>
              <a:gd name="connsiteY2" fmla="*/ 4661040 h 6858000"/>
              <a:gd name="connsiteX3" fmla="*/ 8628670 w 8628670"/>
              <a:gd name="connsiteY3" fmla="*/ 6858000 h 6858000"/>
              <a:gd name="connsiteX4" fmla="*/ 6557688 w 862867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8670" h="6858000">
                <a:moveTo>
                  <a:pt x="0" y="0"/>
                </a:moveTo>
                <a:lnTo>
                  <a:pt x="4171737" y="0"/>
                </a:lnTo>
                <a:lnTo>
                  <a:pt x="8628670" y="4661040"/>
                </a:lnTo>
                <a:lnTo>
                  <a:pt x="8628670" y="6858000"/>
                </a:lnTo>
                <a:lnTo>
                  <a:pt x="6557688" y="6858000"/>
                </a:ln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ADFDE14-02D4-4577-A957-3FBD9A253F30}"/>
              </a:ext>
            </a:extLst>
          </p:cNvPr>
          <p:cNvSpPr/>
          <p:nvPr userDrawn="1"/>
        </p:nvSpPr>
        <p:spPr>
          <a:xfrm rot="10800000">
            <a:off x="11418056" y="-2"/>
            <a:ext cx="773941" cy="827315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646107-FB81-4CE5-AD0B-9354417CB63F}"/>
              </a:ext>
            </a:extLst>
          </p:cNvPr>
          <p:cNvSpPr/>
          <p:nvPr userDrawn="1"/>
        </p:nvSpPr>
        <p:spPr>
          <a:xfrm>
            <a:off x="0" y="6184900"/>
            <a:ext cx="12192000" cy="67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4ADA2A-9018-49AE-BEEB-BF3B20A15D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34974" y="0"/>
            <a:ext cx="6857026" cy="6311630"/>
          </a:xfrm>
          <a:custGeom>
            <a:avLst/>
            <a:gdLst>
              <a:gd name="connsiteX0" fmla="*/ 1773860 w 6857026"/>
              <a:gd name="connsiteY0" fmla="*/ 0 h 6311630"/>
              <a:gd name="connsiteX1" fmla="*/ 6857026 w 6857026"/>
              <a:gd name="connsiteY1" fmla="*/ 0 h 6311630"/>
              <a:gd name="connsiteX2" fmla="*/ 6857026 w 6857026"/>
              <a:gd name="connsiteY2" fmla="*/ 6199875 h 6311630"/>
              <a:gd name="connsiteX3" fmla="*/ 6745851 w 6857026"/>
              <a:gd name="connsiteY3" fmla="*/ 6243657 h 6311630"/>
              <a:gd name="connsiteX4" fmla="*/ 6209325 w 6857026"/>
              <a:gd name="connsiteY4" fmla="*/ 6286500 h 6311630"/>
              <a:gd name="connsiteX5" fmla="*/ 4590075 w 6857026"/>
              <a:gd name="connsiteY5" fmla="*/ 4933950 h 6311630"/>
              <a:gd name="connsiteX6" fmla="*/ 1732575 w 6857026"/>
              <a:gd name="connsiteY6" fmla="*/ 4953000 h 6311630"/>
              <a:gd name="connsiteX7" fmla="*/ 1313475 w 6857026"/>
              <a:gd name="connsiteY7" fmla="*/ 3028950 h 6311630"/>
              <a:gd name="connsiteX8" fmla="*/ 208575 w 6857026"/>
              <a:gd name="connsiteY8" fmla="*/ 2305050 h 6311630"/>
              <a:gd name="connsiteX9" fmla="*/ 189525 w 6857026"/>
              <a:gd name="connsiteY9" fmla="*/ 1162050 h 6311630"/>
              <a:gd name="connsiteX10" fmla="*/ 1580175 w 6857026"/>
              <a:gd name="connsiteY10" fmla="*/ 209550 h 6311630"/>
              <a:gd name="connsiteX11" fmla="*/ 1773652 w 6857026"/>
              <a:gd name="connsiteY11" fmla="*/ 298 h 63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7026" h="6311630">
                <a:moveTo>
                  <a:pt x="1773860" y="0"/>
                </a:moveTo>
                <a:lnTo>
                  <a:pt x="6857026" y="0"/>
                </a:lnTo>
                <a:lnTo>
                  <a:pt x="6857026" y="6199875"/>
                </a:lnTo>
                <a:lnTo>
                  <a:pt x="6745851" y="6243657"/>
                </a:lnTo>
                <a:cubicBezTo>
                  <a:pt x="6559532" y="6306522"/>
                  <a:pt x="6367678" y="6336507"/>
                  <a:pt x="6209325" y="6286500"/>
                </a:cubicBezTo>
                <a:cubicBezTo>
                  <a:pt x="5726725" y="6134100"/>
                  <a:pt x="5336200" y="5156200"/>
                  <a:pt x="4590075" y="4933950"/>
                </a:cubicBezTo>
                <a:cubicBezTo>
                  <a:pt x="3843950" y="4711700"/>
                  <a:pt x="2278675" y="5270500"/>
                  <a:pt x="1732575" y="4953000"/>
                </a:cubicBezTo>
                <a:cubicBezTo>
                  <a:pt x="1186475" y="4635500"/>
                  <a:pt x="1567475" y="3470275"/>
                  <a:pt x="1313475" y="3028950"/>
                </a:cubicBezTo>
                <a:cubicBezTo>
                  <a:pt x="1059475" y="2587625"/>
                  <a:pt x="510200" y="2711450"/>
                  <a:pt x="208575" y="2305050"/>
                </a:cubicBezTo>
                <a:cubicBezTo>
                  <a:pt x="-93050" y="1898650"/>
                  <a:pt x="-39075" y="1511300"/>
                  <a:pt x="189525" y="1162050"/>
                </a:cubicBezTo>
                <a:cubicBezTo>
                  <a:pt x="418125" y="812800"/>
                  <a:pt x="1265850" y="495300"/>
                  <a:pt x="1580175" y="209550"/>
                </a:cubicBezTo>
                <a:cubicBezTo>
                  <a:pt x="1658757" y="138113"/>
                  <a:pt x="1721661" y="68263"/>
                  <a:pt x="1773652" y="298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ED8D-1DD3-E0A8-BBAF-37B886CB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8104-06D5-94EF-60DD-1213314A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636D-1981-C3A7-560F-A929FB83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0313-716C-14C8-6217-09651A25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499D-A3FE-F733-2B88-D818EDEA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25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B3A6-98CA-757B-53B9-DFE961AE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4C179-C346-3573-EEC1-88F8B798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FD1AF-13DD-62F8-31F9-EBFC76DF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23F3-B0F5-4A65-8425-5A25E5D1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DDEA-FCF1-CED5-447D-CEB681F5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27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C526-EF4B-5FDC-B151-26E95862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48C4D-2151-35C8-EFB3-C0DDAE276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90C55-8A05-2E50-F612-44052C657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D4643-2D2C-690E-57F3-591A2D74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D5A3E-DB93-4223-6932-F9869BFC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98787-E17A-0B3F-4E6C-A9940DBE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392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B04D-212A-0C1C-D9BE-59C48F48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DE6B3-1BEB-A328-1B26-9892B50C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1A30F-E0EA-9DA6-7B92-FA458321B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55E08-3971-9406-2B7D-5DB922CAC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BF3F3-B299-66F7-0C52-10EA4B247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C7A4B-DB83-0DFC-0692-E56A63BE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AFD4-95D4-058B-C48E-0D63BC52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68AD6-B049-C116-2001-9C23276F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14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7DF6-D40A-470B-47F7-3F82C53F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FB9FA-835D-C5C3-E9F4-6C1B4291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69BC-7A5A-ABCD-300D-8944D8E1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E1061-15DC-26E2-6E56-CCAE0C8C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844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C4C85-2823-C3FD-2EEA-8DDA5179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25807-79CA-C9E4-E92F-E15D624D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4DCB-0BC0-21AC-A524-E8EDDE77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004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410D-1E97-FC52-B722-71BE29E8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C80C-D85C-9F65-9DD3-CFDF0C5C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D3FB4-F2D7-678B-95C2-0C2A0B4AB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CA061-DC60-954C-1C9C-9E2098B6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1BB8-313D-EE1E-55F0-D43D999B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CF7ED-8CCC-F159-41E5-3495B0B3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825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AE5D-848F-2123-DEE5-A11EF366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2469E-5A4F-3F35-515B-D59CA19D8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2F0FE-8514-38D1-F110-150C5C94A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A293-69C4-D589-C070-A2D832C6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84518-85B5-47D7-88A9-D9C49A4BE0AF}" type="datetimeFigureOut">
              <a:rPr lang="en-PK" smtClean="0"/>
              <a:t>02/10/2025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57B60-93E0-ED51-6F6F-91B903FB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87A0C-A0AB-D15B-A7C4-AFF9EA04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0DFB4A-268D-4432-AB21-88DE2B66E3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445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Box 387">
            <a:extLst>
              <a:ext uri="{FF2B5EF4-FFF2-40B4-BE49-F238E27FC236}">
                <a16:creationId xmlns:a16="http://schemas.microsoft.com/office/drawing/2014/main" id="{5A1E7EEE-4021-7580-3857-B31CC16F1D12}"/>
              </a:ext>
            </a:extLst>
          </p:cNvPr>
          <p:cNvSpPr txBox="1"/>
          <p:nvPr userDrawn="1"/>
        </p:nvSpPr>
        <p:spPr>
          <a:xfrm>
            <a:off x="2743199" y="1409708"/>
            <a:ext cx="8286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PAGE</a:t>
            </a:r>
            <a:endParaRPr lang="en-PK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5" name="Freeform 35">
            <a:extLst>
              <a:ext uri="{FF2B5EF4-FFF2-40B4-BE49-F238E27FC236}">
                <a16:creationId xmlns:a16="http://schemas.microsoft.com/office/drawing/2014/main" id="{E28F8684-2010-B969-C3ED-0E23FF6AA1B5}"/>
              </a:ext>
            </a:extLst>
          </p:cNvPr>
          <p:cNvSpPr/>
          <p:nvPr userDrawn="1"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8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5B01D65-E126-16FC-96F1-9A4C9FF60559}"/>
              </a:ext>
            </a:extLst>
          </p:cNvPr>
          <p:cNvSpPr txBox="1"/>
          <p:nvPr userDrawn="1"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3776866-A914-6956-7AE2-C2975DC1713A}"/>
              </a:ext>
            </a:extLst>
          </p:cNvPr>
          <p:cNvSpPr/>
          <p:nvPr userDrawn="1"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67573314-9C5D-BC05-3920-CDDD46221658}"/>
              </a:ext>
            </a:extLst>
          </p:cNvPr>
          <p:cNvSpPr/>
          <p:nvPr userDrawn="1"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‹#›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1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  <p:sldLayoutId id="2147483667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gadget/domotica/2020/09/14/bticino-hackathon-ai-smart-home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xfinity.com/terms/web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6">
            <a:extLst>
              <a:ext uri="{FF2B5EF4-FFF2-40B4-BE49-F238E27FC236}">
                <a16:creationId xmlns:a16="http://schemas.microsoft.com/office/drawing/2014/main" id="{0DE0F748-7275-42D2-91A4-6A1A8F2F40A2}"/>
              </a:ext>
            </a:extLst>
          </p:cNvPr>
          <p:cNvSpPr/>
          <p:nvPr/>
        </p:nvSpPr>
        <p:spPr>
          <a:xfrm rot="2770384">
            <a:off x="-1449365" y="-1138542"/>
            <a:ext cx="4761011" cy="7126056"/>
          </a:xfrm>
          <a:custGeom>
            <a:avLst/>
            <a:gdLst>
              <a:gd name="connsiteX0" fmla="*/ 0 w 4787245"/>
              <a:gd name="connsiteY0" fmla="*/ 2570191 h 7165317"/>
              <a:gd name="connsiteX1" fmla="*/ 2467045 w 4787245"/>
              <a:gd name="connsiteY1" fmla="*/ 0 h 7165317"/>
              <a:gd name="connsiteX2" fmla="*/ 4250678 w 4787245"/>
              <a:gd name="connsiteY2" fmla="*/ 0 h 7165317"/>
              <a:gd name="connsiteX3" fmla="*/ 4787245 w 4787245"/>
              <a:gd name="connsiteY3" fmla="*/ 536567 h 7165317"/>
              <a:gd name="connsiteX4" fmla="*/ 4787245 w 4787245"/>
              <a:gd name="connsiteY4" fmla="*/ 7165317 h 716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245" h="7165317">
                <a:moveTo>
                  <a:pt x="0" y="2570191"/>
                </a:moveTo>
                <a:lnTo>
                  <a:pt x="2467045" y="0"/>
                </a:lnTo>
                <a:lnTo>
                  <a:pt x="4250678" y="0"/>
                </a:lnTo>
                <a:cubicBezTo>
                  <a:pt x="4547016" y="0"/>
                  <a:pt x="4787245" y="240229"/>
                  <a:pt x="4787245" y="536567"/>
                </a:cubicBezTo>
                <a:lnTo>
                  <a:pt x="4787245" y="716531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E6837838-9149-4198-8253-2DFE159262DD}"/>
              </a:ext>
            </a:extLst>
          </p:cNvPr>
          <p:cNvSpPr/>
          <p:nvPr/>
        </p:nvSpPr>
        <p:spPr>
          <a:xfrm rot="3222798">
            <a:off x="-1858289" y="-338919"/>
            <a:ext cx="6486865" cy="6724452"/>
          </a:xfrm>
          <a:custGeom>
            <a:avLst/>
            <a:gdLst>
              <a:gd name="connsiteX0" fmla="*/ 0 w 6522609"/>
              <a:gd name="connsiteY0" fmla="*/ 2702756 h 6761499"/>
              <a:gd name="connsiteX1" fmla="*/ 1984406 w 6522609"/>
              <a:gd name="connsiteY1" fmla="*/ 0 h 6761499"/>
              <a:gd name="connsiteX2" fmla="*/ 5986042 w 6522609"/>
              <a:gd name="connsiteY2" fmla="*/ 0 h 6761499"/>
              <a:gd name="connsiteX3" fmla="*/ 6522609 w 6522609"/>
              <a:gd name="connsiteY3" fmla="*/ 536567 h 6761499"/>
              <a:gd name="connsiteX4" fmla="*/ 6522609 w 6522609"/>
              <a:gd name="connsiteY4" fmla="*/ 5406841 h 6761499"/>
              <a:gd name="connsiteX5" fmla="*/ 5527998 w 6522609"/>
              <a:gd name="connsiteY5" fmla="*/ 6761499 h 676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2609" h="6761499">
                <a:moveTo>
                  <a:pt x="0" y="2702756"/>
                </a:moveTo>
                <a:lnTo>
                  <a:pt x="1984406" y="0"/>
                </a:lnTo>
                <a:lnTo>
                  <a:pt x="5986042" y="0"/>
                </a:lnTo>
                <a:cubicBezTo>
                  <a:pt x="6282380" y="0"/>
                  <a:pt x="6522609" y="240229"/>
                  <a:pt x="6522609" y="536567"/>
                </a:cubicBezTo>
                <a:lnTo>
                  <a:pt x="6522609" y="5406841"/>
                </a:lnTo>
                <a:lnTo>
                  <a:pt x="5527998" y="6761499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24C6AA6-BFA8-4688-82BE-E0771EEFC1F9}"/>
              </a:ext>
            </a:extLst>
          </p:cNvPr>
          <p:cNvSpPr/>
          <p:nvPr/>
        </p:nvSpPr>
        <p:spPr>
          <a:xfrm rot="3600000">
            <a:off x="-2359921" y="657404"/>
            <a:ext cx="8185615" cy="6109021"/>
          </a:xfrm>
          <a:custGeom>
            <a:avLst/>
            <a:gdLst>
              <a:gd name="connsiteX0" fmla="*/ 0 w 8147684"/>
              <a:gd name="connsiteY0" fmla="*/ 2707245 h 6136245"/>
              <a:gd name="connsiteX1" fmla="*/ 1563029 w 8147684"/>
              <a:gd name="connsiteY1" fmla="*/ 0 h 6136245"/>
              <a:gd name="connsiteX2" fmla="*/ 7611117 w 8147684"/>
              <a:gd name="connsiteY2" fmla="*/ 0 h 6136245"/>
              <a:gd name="connsiteX3" fmla="*/ 8147684 w 8147684"/>
              <a:gd name="connsiteY3" fmla="*/ 536567 h 6136245"/>
              <a:gd name="connsiteX4" fmla="*/ 8147684 w 8147684"/>
              <a:gd name="connsiteY4" fmla="*/ 2311043 h 6136245"/>
              <a:gd name="connsiteX5" fmla="*/ 5939202 w 8147684"/>
              <a:gd name="connsiteY5" fmla="*/ 6136245 h 61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47684" h="6136245">
                <a:moveTo>
                  <a:pt x="0" y="2707245"/>
                </a:moveTo>
                <a:lnTo>
                  <a:pt x="1563029" y="0"/>
                </a:lnTo>
                <a:lnTo>
                  <a:pt x="7611117" y="0"/>
                </a:lnTo>
                <a:cubicBezTo>
                  <a:pt x="7907455" y="0"/>
                  <a:pt x="8147684" y="240229"/>
                  <a:pt x="8147684" y="536567"/>
                </a:cubicBezTo>
                <a:lnTo>
                  <a:pt x="8147684" y="2311043"/>
                </a:lnTo>
                <a:lnTo>
                  <a:pt x="5939202" y="6136245"/>
                </a:lnTo>
                <a:close/>
              </a:path>
            </a:pathLst>
          </a:custGeom>
          <a:solidFill>
            <a:srgbClr val="06AB9A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096C4-CD4A-C11A-85A9-DB89659A0274}"/>
              </a:ext>
            </a:extLst>
          </p:cNvPr>
          <p:cNvGrpSpPr/>
          <p:nvPr/>
        </p:nvGrpSpPr>
        <p:grpSpPr>
          <a:xfrm>
            <a:off x="0" y="1133850"/>
            <a:ext cx="4693404" cy="5654612"/>
            <a:chOff x="0" y="1674095"/>
            <a:chExt cx="4693404" cy="509329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39737C8-4FAF-C925-BFA2-858129746873}"/>
                </a:ext>
              </a:extLst>
            </p:cNvPr>
            <p:cNvSpPr txBox="1"/>
            <p:nvPr/>
          </p:nvSpPr>
          <p:spPr>
            <a:xfrm>
              <a:off x="0" y="1674095"/>
              <a:ext cx="4693404" cy="19960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service chatbot</a:t>
              </a:r>
            </a:p>
            <a:p>
              <a:pPr algn="ctr"/>
              <a:r>
                <a:rPr lang="en-US" sz="4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(Xfinity – Bot)</a:t>
              </a:r>
              <a:endParaRPr lang="en-PK" sz="4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672581-67C9-9550-3AF2-ED77CECCADA7}"/>
                </a:ext>
              </a:extLst>
            </p:cNvPr>
            <p:cNvSpPr txBox="1"/>
            <p:nvPr/>
          </p:nvSpPr>
          <p:spPr>
            <a:xfrm>
              <a:off x="208304" y="4089732"/>
              <a:ext cx="4068337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u="sng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Team – C :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Gayathri P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Nithya Balaji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Padmavathi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Rithvika Alapati</a:t>
              </a:r>
            </a:p>
            <a:p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Siri </a:t>
              </a:r>
              <a:r>
                <a:rPr lang="en-US" sz="28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Chandhana</a:t>
              </a:r>
              <a:endParaRPr lang="en-PK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Picture 10" descr="A cartoon of a robot&#10;&#10;Description automatically generated">
            <a:extLst>
              <a:ext uri="{FF2B5EF4-FFF2-40B4-BE49-F238E27FC236}">
                <a16:creationId xmlns:a16="http://schemas.microsoft.com/office/drawing/2014/main" id="{7B996425-3002-18C9-C275-05150B18CA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54" y="29186"/>
            <a:ext cx="5988242" cy="5988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780C4B-0342-D080-CDD0-B415CB0F12C1}"/>
              </a:ext>
            </a:extLst>
          </p:cNvPr>
          <p:cNvSpPr txBox="1"/>
          <p:nvPr/>
        </p:nvSpPr>
        <p:spPr>
          <a:xfrm>
            <a:off x="6710353" y="5391343"/>
            <a:ext cx="4789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u="sng" dirty="0">
                <a:solidFill>
                  <a:srgbClr val="06AB9A"/>
                </a:solidFill>
              </a:rPr>
              <a:t>Mentor :</a:t>
            </a:r>
          </a:p>
          <a:p>
            <a:r>
              <a:rPr lang="en-US" sz="2800" b="1" dirty="0">
                <a:solidFill>
                  <a:srgbClr val="06AB9A"/>
                </a:solidFill>
              </a:rPr>
              <a:t>Prathamesh Jagdish Kulkarni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B5C26C0-7E1D-D083-B9EA-89574352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5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81CD6-6E93-7D89-36C2-66D928BDB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889CFF98-1F38-87E3-4473-C453BB816B7C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4708C-EEB3-1045-9FA8-3E88D946EB2F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4528C-D514-3CB1-6D15-5B660433465C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4A0CB5-B463-8B97-CF17-310ED36A36F1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10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7EDA1B-1C63-D513-7909-346FD9845406}"/>
              </a:ext>
            </a:extLst>
          </p:cNvPr>
          <p:cNvGrpSpPr/>
          <p:nvPr/>
        </p:nvGrpSpPr>
        <p:grpSpPr>
          <a:xfrm>
            <a:off x="565907" y="524398"/>
            <a:ext cx="11310407" cy="2297199"/>
            <a:chOff x="483910" y="2166631"/>
            <a:chExt cx="4554875" cy="8172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208727-3595-4AF8-99C6-EA14C6A66F6D}"/>
                </a:ext>
              </a:extLst>
            </p:cNvPr>
            <p:cNvSpPr txBox="1"/>
            <p:nvPr/>
          </p:nvSpPr>
          <p:spPr>
            <a:xfrm>
              <a:off x="483910" y="2166631"/>
              <a:ext cx="4554875" cy="383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Comparison of Vector Databases, Chunking &amp; Embedding Strategies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BAC941-3153-A18D-763B-7A3BC143E069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76E188-2B0A-D18F-7055-B73AB4708E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10" y="26060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F03F973E-13BC-A594-7C71-47E3AA42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of blue and red bars">
            <a:extLst>
              <a:ext uri="{FF2B5EF4-FFF2-40B4-BE49-F238E27FC236}">
                <a16:creationId xmlns:a16="http://schemas.microsoft.com/office/drawing/2014/main" id="{04BCB561-879B-8538-8C8D-5B5ED5D1A3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38" y="2213458"/>
            <a:ext cx="5276390" cy="3803594"/>
          </a:xfrm>
          <a:prstGeom prst="rect">
            <a:avLst/>
          </a:prstGeom>
        </p:spPr>
      </p:pic>
      <p:pic>
        <p:nvPicPr>
          <p:cNvPr id="10" name="Picture 9" descr="A graph with green and purple bars">
            <a:extLst>
              <a:ext uri="{FF2B5EF4-FFF2-40B4-BE49-F238E27FC236}">
                <a16:creationId xmlns:a16="http://schemas.microsoft.com/office/drawing/2014/main" id="{B214A085-EA4B-AED7-E243-72E26D545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3" y="2213458"/>
            <a:ext cx="5625353" cy="390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5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1566-BC63-BBCC-D4AD-78A157690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0BFA2EA2-D4A0-4F75-FDA4-A058F79B5F82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FD904-97CD-D09D-0DF4-F2922536D4F1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651D50-80EB-7C2F-6807-6D267F414D73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450D-FE2D-9F49-AE77-823A6C8F3736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11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D2C1D4-3B3E-AEF6-FB5F-62011D1CF86F}"/>
              </a:ext>
            </a:extLst>
          </p:cNvPr>
          <p:cNvGrpSpPr/>
          <p:nvPr/>
        </p:nvGrpSpPr>
        <p:grpSpPr>
          <a:xfrm>
            <a:off x="565907" y="546937"/>
            <a:ext cx="11161497" cy="2274658"/>
            <a:chOff x="483910" y="2174650"/>
            <a:chExt cx="4494907" cy="8092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0F6ADDE-1E56-0159-D878-CDA55FBE4BEE}"/>
                </a:ext>
              </a:extLst>
            </p:cNvPr>
            <p:cNvSpPr txBox="1"/>
            <p:nvPr/>
          </p:nvSpPr>
          <p:spPr>
            <a:xfrm>
              <a:off x="491778" y="2174650"/>
              <a:ext cx="4487039" cy="558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Comparison of Vector Databases, Chunking &amp; Embedding Strategies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  <a:p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9E71F3-A45C-F2E6-0D15-ED66D86DF587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946A5B-18D7-6ABF-E7C6-FD07195EC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10" y="26060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4926E66B-E615-C9DE-DDA5-188FE1A98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showing different colored bars">
            <a:extLst>
              <a:ext uri="{FF2B5EF4-FFF2-40B4-BE49-F238E27FC236}">
                <a16:creationId xmlns:a16="http://schemas.microsoft.com/office/drawing/2014/main" id="{76DC6729-D582-67E5-473D-A3921AE58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10" y="1873265"/>
            <a:ext cx="6870180" cy="480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91831B-1647-172D-6E9F-BE22F839032D}"/>
              </a:ext>
            </a:extLst>
          </p:cNvPr>
          <p:cNvSpPr txBox="1"/>
          <p:nvPr/>
        </p:nvSpPr>
        <p:spPr>
          <a:xfrm>
            <a:off x="4684201" y="2708992"/>
            <a:ext cx="348008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r>
              <a:rPr lang="en-US" sz="4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PK" sz="44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FE30D0-CF06-C73E-54D1-EAC67A814C9C}"/>
              </a:ext>
            </a:extLst>
          </p:cNvPr>
          <p:cNvCxnSpPr>
            <a:cxnSpLocks/>
          </p:cNvCxnSpPr>
          <p:nvPr/>
        </p:nvCxnSpPr>
        <p:spPr>
          <a:xfrm flipH="1">
            <a:off x="4771288" y="3816988"/>
            <a:ext cx="2130255" cy="0"/>
          </a:xfrm>
          <a:prstGeom prst="line">
            <a:avLst/>
          </a:prstGeom>
          <a:ln w="57150" cap="rnd">
            <a:gradFill flip="none" rotWithShape="1">
              <a:gsLst>
                <a:gs pos="100000">
                  <a:srgbClr val="8195AF">
                    <a:alpha val="0"/>
                  </a:srgbClr>
                </a:gs>
                <a:gs pos="0">
                  <a:schemeClr val="accent1"/>
                </a:gs>
                <a:gs pos="59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>
            <a:extLst>
              <a:ext uri="{FF2B5EF4-FFF2-40B4-BE49-F238E27FC236}">
                <a16:creationId xmlns:a16="http://schemas.microsoft.com/office/drawing/2014/main" id="{E3EAB958-A914-F98E-99F5-8A6B874A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449" y="120927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2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AD77B-1EB5-CD73-0E2E-9F530A251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8EBF4ACE-587B-D13E-2E3F-85E735A38BA5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5DFAF-559C-A312-46CF-C9F1979B4ABA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27609-94D4-14A4-FF04-54B03D35273B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EDD5FA-B9CC-7DA8-8D98-5DD40E8499E4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13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230FD3-219E-8067-E14F-15283089F716}"/>
              </a:ext>
            </a:extLst>
          </p:cNvPr>
          <p:cNvGrpSpPr/>
          <p:nvPr/>
        </p:nvGrpSpPr>
        <p:grpSpPr>
          <a:xfrm>
            <a:off x="565907" y="840948"/>
            <a:ext cx="10270908" cy="3457971"/>
            <a:chOff x="483910" y="2279248"/>
            <a:chExt cx="4136253" cy="12302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9353D6-CA4B-A502-5CD2-A7EDB116A068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 </a:t>
              </a:r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Future Work  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884BD6-56A3-61C6-B2E4-CF45BAFD3FC4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689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Multimodal Support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Multilingual Support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Agent Dashboard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masking  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342A6C-53E1-C45F-9693-FC4C4BE78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10" y="26060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10389052-2E79-CB7A-237F-F1A442E00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6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5">
            <a:extLst>
              <a:ext uri="{FF2B5EF4-FFF2-40B4-BE49-F238E27FC236}">
                <a16:creationId xmlns:a16="http://schemas.microsoft.com/office/drawing/2014/main" id="{ADCD5242-C61C-0CCE-3671-4FE8CBB09D30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C0925-9B6F-46DD-BC46-437E817E20DD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3C397E-4EB8-BFB6-4023-4E68FAAA5900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44C665-21D9-64F5-6415-7C709B308449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14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E124-8C0A-8138-A1B6-200D11662AC8}"/>
              </a:ext>
            </a:extLst>
          </p:cNvPr>
          <p:cNvSpPr txBox="1"/>
          <p:nvPr/>
        </p:nvSpPr>
        <p:spPr>
          <a:xfrm>
            <a:off x="3488871" y="2536371"/>
            <a:ext cx="56279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6AB9A"/>
                </a:solidFill>
                <a:effectLst/>
                <a:uLnTx/>
                <a:uFillTx/>
                <a:latin typeface="Segoe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2288E7A5-45F6-1566-9EE0-25A760EC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29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F4AC568-7175-5DAE-6FF2-B9F10FB2A68E}"/>
              </a:ext>
            </a:extLst>
          </p:cNvPr>
          <p:cNvSpPr txBox="1"/>
          <p:nvPr/>
        </p:nvSpPr>
        <p:spPr>
          <a:xfrm>
            <a:off x="3856824" y="330831"/>
            <a:ext cx="4478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7C5B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Chatbot</a:t>
            </a:r>
            <a:r>
              <a:rPr lang="en-US" sz="3200" b="1" i="0" dirty="0">
                <a:solidFill>
                  <a:srgbClr val="0F0F0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i="0" dirty="0"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endParaRPr lang="en-PK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7EEEB4-3DF1-859F-D577-5EE10AE4D94F}"/>
              </a:ext>
            </a:extLst>
          </p:cNvPr>
          <p:cNvCxnSpPr>
            <a:cxnSpLocks/>
          </p:cNvCxnSpPr>
          <p:nvPr/>
        </p:nvCxnSpPr>
        <p:spPr>
          <a:xfrm flipH="1">
            <a:off x="5191125" y="1068603"/>
            <a:ext cx="1809750" cy="0"/>
          </a:xfrm>
          <a:prstGeom prst="line">
            <a:avLst/>
          </a:prstGeom>
          <a:ln w="57150" cap="rnd">
            <a:gradFill flip="none" rotWithShape="1">
              <a:gsLst>
                <a:gs pos="100000">
                  <a:srgbClr val="8195AF">
                    <a:alpha val="0"/>
                  </a:srgbClr>
                </a:gs>
                <a:gs pos="0">
                  <a:schemeClr val="accent1"/>
                </a:gs>
                <a:gs pos="59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6AFE18-F4F5-E878-4B46-0B65F099F8B1}"/>
              </a:ext>
            </a:extLst>
          </p:cNvPr>
          <p:cNvGrpSpPr/>
          <p:nvPr/>
        </p:nvGrpSpPr>
        <p:grpSpPr>
          <a:xfrm>
            <a:off x="644900" y="1469030"/>
            <a:ext cx="10902201" cy="4706912"/>
            <a:chOff x="762135" y="1469030"/>
            <a:chExt cx="10902201" cy="47069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1970317-62D3-592B-8558-484E2F4DD66C}"/>
                </a:ext>
              </a:extLst>
            </p:cNvPr>
            <p:cNvGrpSpPr/>
            <p:nvPr/>
          </p:nvGrpSpPr>
          <p:grpSpPr>
            <a:xfrm>
              <a:off x="8591352" y="1469030"/>
              <a:ext cx="3072984" cy="4706912"/>
              <a:chOff x="7864842" y="1469030"/>
              <a:chExt cx="3072984" cy="470691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12B9CD5-C237-ACB7-0EE8-BCCC7ABCD9DD}"/>
                  </a:ext>
                </a:extLst>
              </p:cNvPr>
              <p:cNvSpPr/>
              <p:nvPr/>
            </p:nvSpPr>
            <p:spPr>
              <a:xfrm>
                <a:off x="7864842" y="1469030"/>
                <a:ext cx="3072984" cy="4706912"/>
              </a:xfrm>
              <a:prstGeom prst="roundRect">
                <a:avLst>
                  <a:gd name="adj" fmla="val 5661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3796C-EBC3-311F-7F4B-4503BE9C1449}"/>
                  </a:ext>
                </a:extLst>
              </p:cNvPr>
              <p:cNvSpPr/>
              <p:nvPr/>
            </p:nvSpPr>
            <p:spPr>
              <a:xfrm>
                <a:off x="8528156" y="1641421"/>
                <a:ext cx="1746353" cy="1746353"/>
              </a:xfrm>
              <a:prstGeom prst="ellipse">
                <a:avLst/>
              </a:prstGeom>
              <a:solidFill>
                <a:srgbClr val="002060"/>
              </a:solidFill>
              <a:ln w="254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BFD9CB6-E427-92CE-93A3-F36F75B27748}"/>
                  </a:ext>
                </a:extLst>
              </p:cNvPr>
              <p:cNvGrpSpPr/>
              <p:nvPr/>
            </p:nvGrpSpPr>
            <p:grpSpPr>
              <a:xfrm>
                <a:off x="8114713" y="3697746"/>
                <a:ext cx="2613241" cy="2250116"/>
                <a:chOff x="8102187" y="3635116"/>
                <a:chExt cx="2613241" cy="2250116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EE3A970-7D04-5596-4713-126CCA384FF4}"/>
                    </a:ext>
                  </a:extLst>
                </p:cNvPr>
                <p:cNvSpPr txBox="1"/>
                <p:nvPr/>
              </p:nvSpPr>
              <p:spPr>
                <a:xfrm>
                  <a:off x="8312671" y="3635116"/>
                  <a:ext cx="217732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i="0" dirty="0">
                      <a:solidFill>
                        <a:schemeClr val="bg1"/>
                      </a:solidFill>
                      <a:effectLst/>
                      <a:latin typeface="Segoe UI" panose="020B0502040204020203" pitchFamily="34" charset="0"/>
                      <a:cs typeface="Segoe UI" panose="020B0502040204020203" pitchFamily="34" charset="0"/>
                    </a:rPr>
                    <a:t>Emotion Recognition</a:t>
                  </a:r>
                  <a:endParaRPr lang="en-PK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ECC5B2B-A73F-27B4-4400-D84B66EE2C8E}"/>
                    </a:ext>
                  </a:extLst>
                </p:cNvPr>
                <p:cNvSpPr txBox="1"/>
                <p:nvPr/>
              </p:nvSpPr>
              <p:spPr>
                <a:xfrm>
                  <a:off x="8102187" y="4315572"/>
                  <a:ext cx="2613241" cy="1569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0" i="0" dirty="0">
                      <a:solidFill>
                        <a:schemeClr val="bg1"/>
                      </a:solidFill>
                      <a:effectLst/>
                      <a:latin typeface="Segoe UI" panose="020B0502040204020203" pitchFamily="34" charset="0"/>
                      <a:cs typeface="Segoe UI" panose="020B0502040204020203" pitchFamily="34" charset="0"/>
                    </a:rPr>
                    <a:t>Advanced chatbots may incorporate emotion recognition to understand and respond appropriately to the emotional tone of the user.</a:t>
                  </a:r>
                </a:p>
              </p:txBody>
            </p:sp>
          </p:grpSp>
          <p:pic>
            <p:nvPicPr>
              <p:cNvPr id="24" name="Graphic 23" descr="Surprised face with solid fill with solid fill">
                <a:extLst>
                  <a:ext uri="{FF2B5EF4-FFF2-40B4-BE49-F238E27FC236}">
                    <a16:creationId xmlns:a16="http://schemas.microsoft.com/office/drawing/2014/main" id="{06F43E6B-FA82-0AAE-17B2-05AE486E3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944132" y="205739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CA2E07-12FE-ABDB-16EB-4CCD2137BF24}"/>
                </a:ext>
              </a:extLst>
            </p:cNvPr>
            <p:cNvGrpSpPr/>
            <p:nvPr/>
          </p:nvGrpSpPr>
          <p:grpSpPr>
            <a:xfrm>
              <a:off x="4676744" y="1469030"/>
              <a:ext cx="3072984" cy="4706912"/>
              <a:chOff x="4576999" y="1469030"/>
              <a:chExt cx="3072984" cy="470691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D9E99CA-A918-09AD-F0DF-0FF60A893C26}"/>
                  </a:ext>
                </a:extLst>
              </p:cNvPr>
              <p:cNvSpPr/>
              <p:nvPr/>
            </p:nvSpPr>
            <p:spPr>
              <a:xfrm>
                <a:off x="4576999" y="1469030"/>
                <a:ext cx="3072984" cy="4706912"/>
              </a:xfrm>
              <a:prstGeom prst="roundRect">
                <a:avLst>
                  <a:gd name="adj" fmla="val 6069"/>
                </a:avLst>
              </a:prstGeom>
              <a:solidFill>
                <a:srgbClr val="07C5B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5DA46A-35C7-A40C-425F-0121F1A724AE}"/>
                  </a:ext>
                </a:extLst>
              </p:cNvPr>
              <p:cNvSpPr/>
              <p:nvPr/>
            </p:nvSpPr>
            <p:spPr>
              <a:xfrm>
                <a:off x="5240315" y="1641421"/>
                <a:ext cx="1746353" cy="1746353"/>
              </a:xfrm>
              <a:prstGeom prst="ellipse">
                <a:avLst/>
              </a:prstGeom>
              <a:solidFill>
                <a:srgbClr val="07C5B3"/>
              </a:solidFill>
              <a:ln w="254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FCE6E4E-4BE4-B3E1-CBDE-995755BD5CEB}"/>
                  </a:ext>
                </a:extLst>
              </p:cNvPr>
              <p:cNvGrpSpPr/>
              <p:nvPr/>
            </p:nvGrpSpPr>
            <p:grpSpPr>
              <a:xfrm>
                <a:off x="4691300" y="3697746"/>
                <a:ext cx="2844383" cy="2250116"/>
                <a:chOff x="4691298" y="3635116"/>
                <a:chExt cx="2844383" cy="225011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63A28CE-CC46-EC8F-287F-957BD134ADC3}"/>
                    </a:ext>
                  </a:extLst>
                </p:cNvPr>
                <p:cNvSpPr txBox="1"/>
                <p:nvPr/>
              </p:nvSpPr>
              <p:spPr>
                <a:xfrm>
                  <a:off x="5053561" y="3635116"/>
                  <a:ext cx="211985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i="0" dirty="0">
                      <a:solidFill>
                        <a:schemeClr val="bg1"/>
                      </a:solidFill>
                      <a:effectLst/>
                      <a:latin typeface="Segoe UI" panose="020B0502040204020203" pitchFamily="34" charset="0"/>
                      <a:cs typeface="Segoe UI" panose="020B0502040204020203" pitchFamily="34" charset="0"/>
                    </a:rPr>
                    <a:t>Fallback Mechanism</a:t>
                  </a:r>
                  <a:endParaRPr lang="en-PK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8721609-7518-6F83-C5A4-0C20C2E62FCD}"/>
                    </a:ext>
                  </a:extLst>
                </p:cNvPr>
                <p:cNvSpPr txBox="1"/>
                <p:nvPr/>
              </p:nvSpPr>
              <p:spPr>
                <a:xfrm>
                  <a:off x="4691298" y="4315572"/>
                  <a:ext cx="2844383" cy="1569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0" i="0" dirty="0">
                      <a:solidFill>
                        <a:schemeClr val="bg1"/>
                      </a:solidFill>
                      <a:effectLst/>
                      <a:latin typeface="Segoe UI" panose="020B0502040204020203" pitchFamily="34" charset="0"/>
                      <a:cs typeface="Segoe UI" panose="020B0502040204020203" pitchFamily="34" charset="0"/>
                    </a:rPr>
                    <a:t>In cases where the chatbot doesn't understand a user's input, a fallback mechanism allows it to provide a default response or ask clarifying questions.</a:t>
                  </a:r>
                  <a:endParaRPr lang="en-PK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6" name="Graphic 25" descr="Question Mark with solid fill">
                <a:extLst>
                  <a:ext uri="{FF2B5EF4-FFF2-40B4-BE49-F238E27FC236}">
                    <a16:creationId xmlns:a16="http://schemas.microsoft.com/office/drawing/2014/main" id="{82D76440-7332-94AF-4540-0B5E86D9E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291" y="205739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C9129E4-69FB-7CF8-F77F-F77F257E2802}"/>
                </a:ext>
              </a:extLst>
            </p:cNvPr>
            <p:cNvGrpSpPr/>
            <p:nvPr/>
          </p:nvGrpSpPr>
          <p:grpSpPr>
            <a:xfrm>
              <a:off x="762135" y="1469030"/>
              <a:ext cx="3072984" cy="4706912"/>
              <a:chOff x="1289156" y="1469030"/>
              <a:chExt cx="3072984" cy="470691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C3FDB8A-BAAC-ACF0-69F9-40DAC4CD7CBF}"/>
                  </a:ext>
                </a:extLst>
              </p:cNvPr>
              <p:cNvSpPr/>
              <p:nvPr/>
            </p:nvSpPr>
            <p:spPr>
              <a:xfrm>
                <a:off x="1289156" y="1469030"/>
                <a:ext cx="3072984" cy="4706912"/>
              </a:xfrm>
              <a:prstGeom prst="roundRect">
                <a:avLst>
                  <a:gd name="adj" fmla="val 6884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4F4D154-AB96-59E8-676C-BCBABD761C07}"/>
                  </a:ext>
                </a:extLst>
              </p:cNvPr>
              <p:cNvSpPr/>
              <p:nvPr/>
            </p:nvSpPr>
            <p:spPr>
              <a:xfrm>
                <a:off x="1952472" y="1641421"/>
                <a:ext cx="1746353" cy="1746353"/>
              </a:xfrm>
              <a:prstGeom prst="ellipse">
                <a:avLst/>
              </a:prstGeom>
              <a:solidFill>
                <a:srgbClr val="002060"/>
              </a:solidFill>
              <a:ln w="254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8928245-A9F8-0D83-A89B-5486D71C7724}"/>
                  </a:ext>
                </a:extLst>
              </p:cNvPr>
              <p:cNvGrpSpPr/>
              <p:nvPr/>
            </p:nvGrpSpPr>
            <p:grpSpPr>
              <a:xfrm>
                <a:off x="1403457" y="3697746"/>
                <a:ext cx="2844383" cy="2250116"/>
                <a:chOff x="1403457" y="3635116"/>
                <a:chExt cx="2844383" cy="2250116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9F1A986-290C-A6C9-7040-013960153C92}"/>
                    </a:ext>
                  </a:extLst>
                </p:cNvPr>
                <p:cNvSpPr txBox="1"/>
                <p:nvPr/>
              </p:nvSpPr>
              <p:spPr>
                <a:xfrm>
                  <a:off x="1829427" y="3635116"/>
                  <a:ext cx="199244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i="0" dirty="0">
                      <a:solidFill>
                        <a:schemeClr val="bg1"/>
                      </a:solidFill>
                      <a:effectLst/>
                      <a:latin typeface="Segoe UI" panose="020B0502040204020203" pitchFamily="34" charset="0"/>
                      <a:cs typeface="Segoe UI" panose="020B0502040204020203" pitchFamily="34" charset="0"/>
                    </a:rPr>
                    <a:t>Task Automation</a:t>
                  </a:r>
                  <a:endParaRPr lang="en-PK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BBC5E86-52BE-324D-C1DA-544E8B41F9B3}"/>
                    </a:ext>
                  </a:extLst>
                </p:cNvPr>
                <p:cNvSpPr txBox="1"/>
                <p:nvPr/>
              </p:nvSpPr>
              <p:spPr>
                <a:xfrm>
                  <a:off x="1403457" y="4315572"/>
                  <a:ext cx="2844383" cy="1569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0" i="0" dirty="0">
                      <a:solidFill>
                        <a:schemeClr val="bg1"/>
                      </a:solidFill>
                      <a:effectLst/>
                      <a:latin typeface="Segoe UI" panose="020B0502040204020203" pitchFamily="34" charset="0"/>
                      <a:cs typeface="Segoe UI" panose="020B0502040204020203" pitchFamily="34" charset="0"/>
                    </a:rPr>
                    <a:t>Chatbots can be programmed to perform specific tasks, such as making reservations, providing information, or guiding users through processes.</a:t>
                  </a:r>
                  <a:endParaRPr lang="en-PK" sz="16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8" name="Graphic 27" descr="Processor with solid fill">
                <a:extLst>
                  <a:ext uri="{FF2B5EF4-FFF2-40B4-BE49-F238E27FC236}">
                    <a16:creationId xmlns:a16="http://schemas.microsoft.com/office/drawing/2014/main" id="{BDC017EE-151F-699C-8104-CCD8BE567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68448" y="205739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9127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Placeholder 77">
            <a:extLst>
              <a:ext uri="{FF2B5EF4-FFF2-40B4-BE49-F238E27FC236}">
                <a16:creationId xmlns:a16="http://schemas.microsoft.com/office/drawing/2014/main" id="{32613090-82FB-4632-AB4C-6137D953B9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172" r="28172"/>
          <a:stretch/>
        </p:blipFill>
        <p:spPr>
          <a:xfrm>
            <a:off x="372256" y="738216"/>
            <a:ext cx="4181031" cy="5381569"/>
          </a:xfrm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CF1DD01-DC56-4E4E-B3BF-88C47840BA24}"/>
              </a:ext>
            </a:extLst>
          </p:cNvPr>
          <p:cNvSpPr/>
          <p:nvPr/>
        </p:nvSpPr>
        <p:spPr>
          <a:xfrm>
            <a:off x="384604" y="805271"/>
            <a:ext cx="4181030" cy="5381569"/>
          </a:xfrm>
          <a:prstGeom prst="roundRect">
            <a:avLst>
              <a:gd name="adj" fmla="val 3179"/>
            </a:avLst>
          </a:prstGeom>
          <a:gradFill flip="none" rotWithShape="1">
            <a:gsLst>
              <a:gs pos="45100">
                <a:schemeClr val="tx1">
                  <a:alpha val="89000"/>
                </a:schemeClr>
              </a:gs>
              <a:gs pos="0">
                <a:schemeClr val="tx1">
                  <a:alpha val="78000"/>
                </a:schemeClr>
              </a:gs>
              <a:gs pos="100000">
                <a:schemeClr val="tx1">
                  <a:alpha val="93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A8F412-142B-49A8-8F06-DA5FB124262F}"/>
              </a:ext>
            </a:extLst>
          </p:cNvPr>
          <p:cNvSpPr/>
          <p:nvPr/>
        </p:nvSpPr>
        <p:spPr>
          <a:xfrm>
            <a:off x="4821208" y="1090203"/>
            <a:ext cx="3378411" cy="2237961"/>
          </a:xfrm>
          <a:prstGeom prst="roundRect">
            <a:avLst>
              <a:gd name="adj" fmla="val 9468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EFD004-5576-4292-B478-8D6B2257E22A}"/>
              </a:ext>
            </a:extLst>
          </p:cNvPr>
          <p:cNvSpPr/>
          <p:nvPr/>
        </p:nvSpPr>
        <p:spPr>
          <a:xfrm>
            <a:off x="5039332" y="993046"/>
            <a:ext cx="255658" cy="472942"/>
          </a:xfrm>
          <a:custGeom>
            <a:avLst/>
            <a:gdLst>
              <a:gd name="connsiteX0" fmla="*/ 27148 w 407194"/>
              <a:gd name="connsiteY0" fmla="*/ 0 h 753268"/>
              <a:gd name="connsiteX1" fmla="*/ 380046 w 407194"/>
              <a:gd name="connsiteY1" fmla="*/ 0 h 753268"/>
              <a:gd name="connsiteX2" fmla="*/ 407194 w 407194"/>
              <a:gd name="connsiteY2" fmla="*/ 27148 h 753268"/>
              <a:gd name="connsiteX3" fmla="*/ 407194 w 407194"/>
              <a:gd name="connsiteY3" fmla="*/ 434182 h 753268"/>
              <a:gd name="connsiteX4" fmla="*/ 407194 w 407194"/>
              <a:gd name="connsiteY4" fmla="*/ 535621 h 753268"/>
              <a:gd name="connsiteX5" fmla="*/ 407194 w 407194"/>
              <a:gd name="connsiteY5" fmla="*/ 617537 h 753268"/>
              <a:gd name="connsiteX6" fmla="*/ 206142 w 407194"/>
              <a:gd name="connsiteY6" fmla="*/ 753268 h 753268"/>
              <a:gd name="connsiteX7" fmla="*/ 0 w 407194"/>
              <a:gd name="connsiteY7" fmla="*/ 617537 h 753268"/>
              <a:gd name="connsiteX8" fmla="*/ 0 w 407194"/>
              <a:gd name="connsiteY8" fmla="*/ 535621 h 753268"/>
              <a:gd name="connsiteX9" fmla="*/ 0 w 407194"/>
              <a:gd name="connsiteY9" fmla="*/ 434182 h 753268"/>
              <a:gd name="connsiteX10" fmla="*/ 0 w 407194"/>
              <a:gd name="connsiteY10" fmla="*/ 27148 h 753268"/>
              <a:gd name="connsiteX11" fmla="*/ 27148 w 407194"/>
              <a:gd name="connsiteY11" fmla="*/ 0 h 75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194" h="753268">
                <a:moveTo>
                  <a:pt x="27148" y="0"/>
                </a:moveTo>
                <a:lnTo>
                  <a:pt x="380046" y="0"/>
                </a:lnTo>
                <a:cubicBezTo>
                  <a:pt x="395039" y="0"/>
                  <a:pt x="407194" y="12155"/>
                  <a:pt x="407194" y="27148"/>
                </a:cubicBezTo>
                <a:lnTo>
                  <a:pt x="407194" y="434182"/>
                </a:lnTo>
                <a:lnTo>
                  <a:pt x="407194" y="535621"/>
                </a:lnTo>
                <a:lnTo>
                  <a:pt x="407194" y="617537"/>
                </a:lnTo>
                <a:lnTo>
                  <a:pt x="206142" y="753268"/>
                </a:lnTo>
                <a:lnTo>
                  <a:pt x="0" y="617537"/>
                </a:lnTo>
                <a:lnTo>
                  <a:pt x="0" y="535621"/>
                </a:lnTo>
                <a:lnTo>
                  <a:pt x="0" y="434182"/>
                </a:lnTo>
                <a:lnTo>
                  <a:pt x="0" y="27148"/>
                </a:lnTo>
                <a:cubicBezTo>
                  <a:pt x="0" y="12155"/>
                  <a:pt x="12155" y="0"/>
                  <a:pt x="27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704BF873-F082-429B-A3A0-E998BA53223B}"/>
              </a:ext>
            </a:extLst>
          </p:cNvPr>
          <p:cNvSpPr/>
          <p:nvPr/>
        </p:nvSpPr>
        <p:spPr>
          <a:xfrm rot="10800000">
            <a:off x="5094902" y="1111995"/>
            <a:ext cx="144518" cy="117522"/>
          </a:xfrm>
          <a:custGeom>
            <a:avLst/>
            <a:gdLst/>
            <a:ahLst/>
            <a:cxnLst/>
            <a:rect l="l" t="t" r="r" b="b"/>
            <a:pathLst>
              <a:path w="386209" h="357188">
                <a:moveTo>
                  <a:pt x="353467" y="0"/>
                </a:moveTo>
                <a:lnTo>
                  <a:pt x="386209" y="52090"/>
                </a:lnTo>
                <a:cubicBezTo>
                  <a:pt x="358924" y="63500"/>
                  <a:pt x="338832" y="80492"/>
                  <a:pt x="325933" y="103064"/>
                </a:cubicBezTo>
                <a:cubicBezTo>
                  <a:pt x="313035" y="125636"/>
                  <a:pt x="305842" y="158502"/>
                  <a:pt x="304353" y="201663"/>
                </a:cubicBezTo>
                <a:lnTo>
                  <a:pt x="374303" y="201663"/>
                </a:lnTo>
                <a:lnTo>
                  <a:pt x="374303" y="357188"/>
                </a:lnTo>
                <a:lnTo>
                  <a:pt x="230683" y="357188"/>
                </a:lnTo>
                <a:lnTo>
                  <a:pt x="230683" y="234405"/>
                </a:lnTo>
                <a:cubicBezTo>
                  <a:pt x="230683" y="167928"/>
                  <a:pt x="238621" y="119807"/>
                  <a:pt x="254496" y="90041"/>
                </a:cubicBezTo>
                <a:cubicBezTo>
                  <a:pt x="275332" y="50354"/>
                  <a:pt x="308322" y="20340"/>
                  <a:pt x="353467" y="0"/>
                </a:cubicBezTo>
                <a:close/>
                <a:moveTo>
                  <a:pt x="122783" y="0"/>
                </a:moveTo>
                <a:lnTo>
                  <a:pt x="155525" y="52090"/>
                </a:lnTo>
                <a:cubicBezTo>
                  <a:pt x="128240" y="63500"/>
                  <a:pt x="108148" y="80492"/>
                  <a:pt x="95250" y="103064"/>
                </a:cubicBezTo>
                <a:cubicBezTo>
                  <a:pt x="82351" y="125636"/>
                  <a:pt x="75158" y="158502"/>
                  <a:pt x="73670" y="201663"/>
                </a:cubicBezTo>
                <a:lnTo>
                  <a:pt x="143619" y="201663"/>
                </a:lnTo>
                <a:lnTo>
                  <a:pt x="143619" y="357188"/>
                </a:lnTo>
                <a:lnTo>
                  <a:pt x="0" y="357188"/>
                </a:lnTo>
                <a:lnTo>
                  <a:pt x="0" y="234405"/>
                </a:lnTo>
                <a:cubicBezTo>
                  <a:pt x="0" y="167928"/>
                  <a:pt x="7937" y="119807"/>
                  <a:pt x="23812" y="90041"/>
                </a:cubicBezTo>
                <a:cubicBezTo>
                  <a:pt x="44648" y="50354"/>
                  <a:pt x="77639" y="20340"/>
                  <a:pt x="12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1C8C70-AE89-442C-8628-55E757541564}"/>
              </a:ext>
            </a:extLst>
          </p:cNvPr>
          <p:cNvGrpSpPr/>
          <p:nvPr/>
        </p:nvGrpSpPr>
        <p:grpSpPr>
          <a:xfrm>
            <a:off x="5039332" y="3138890"/>
            <a:ext cx="873940" cy="147681"/>
            <a:chOff x="2227588" y="3970122"/>
            <a:chExt cx="1060052" cy="179130"/>
          </a:xfrm>
          <a:gradFill>
            <a:gsLst>
              <a:gs pos="0">
                <a:srgbClr val="06AB9A"/>
              </a:gs>
              <a:gs pos="70000">
                <a:srgbClr val="002060"/>
              </a:gs>
            </a:gsLst>
            <a:lin ang="13500000" scaled="1"/>
          </a:gradFill>
        </p:grpSpPr>
        <p:sp>
          <p:nvSpPr>
            <p:cNvPr id="9" name="Graphic 9">
              <a:extLst>
                <a:ext uri="{FF2B5EF4-FFF2-40B4-BE49-F238E27FC236}">
                  <a16:creationId xmlns:a16="http://schemas.microsoft.com/office/drawing/2014/main" id="{9AB13B9E-51FF-4C03-A6D1-6734771A2DC5}"/>
                </a:ext>
              </a:extLst>
            </p:cNvPr>
            <p:cNvSpPr/>
            <p:nvPr/>
          </p:nvSpPr>
          <p:spPr>
            <a:xfrm>
              <a:off x="2227588" y="3970122"/>
              <a:ext cx="188049" cy="179130"/>
            </a:xfrm>
            <a:custGeom>
              <a:avLst/>
              <a:gdLst>
                <a:gd name="connsiteX0" fmla="*/ 38994 w 188049"/>
                <a:gd name="connsiteY0" fmla="*/ 179131 h 179130"/>
                <a:gd name="connsiteX1" fmla="*/ 34353 w 188049"/>
                <a:gd name="connsiteY1" fmla="*/ 172082 h 179130"/>
                <a:gd name="connsiteX2" fmla="*/ 38175 w 188049"/>
                <a:gd name="connsiteY2" fmla="*/ 159436 h 179130"/>
                <a:gd name="connsiteX3" fmla="*/ 52186 w 188049"/>
                <a:gd name="connsiteY3" fmla="*/ 113405 h 179130"/>
                <a:gd name="connsiteX4" fmla="*/ 51347 w 188049"/>
                <a:gd name="connsiteY4" fmla="*/ 110744 h 179130"/>
                <a:gd name="connsiteX5" fmla="*/ 346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899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8994" y="179131"/>
                  </a:moveTo>
                  <a:cubicBezTo>
                    <a:pt x="35425" y="178790"/>
                    <a:pt x="33310" y="175689"/>
                    <a:pt x="34353" y="172082"/>
                  </a:cubicBezTo>
                  <a:cubicBezTo>
                    <a:pt x="35572" y="167850"/>
                    <a:pt x="36898" y="163648"/>
                    <a:pt x="38175" y="159436"/>
                  </a:cubicBezTo>
                  <a:cubicBezTo>
                    <a:pt x="42845" y="144089"/>
                    <a:pt x="47496" y="128742"/>
                    <a:pt x="52186" y="113405"/>
                  </a:cubicBezTo>
                  <a:cubicBezTo>
                    <a:pt x="52537" y="112255"/>
                    <a:pt x="52391" y="111533"/>
                    <a:pt x="51347" y="110744"/>
                  </a:cubicBezTo>
                  <a:cubicBezTo>
                    <a:pt x="35367" y="98731"/>
                    <a:pt x="19416" y="86661"/>
                    <a:pt x="3464" y="74600"/>
                  </a:cubicBezTo>
                  <a:cubicBezTo>
                    <a:pt x="2821" y="74103"/>
                    <a:pt x="2129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6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85" y="178273"/>
                    <a:pt x="40096" y="178634"/>
                    <a:pt x="3899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421FD6DA-042F-415A-AB20-DD24773EF0F0}"/>
                </a:ext>
              </a:extLst>
            </p:cNvPr>
            <p:cNvSpPr/>
            <p:nvPr/>
          </p:nvSpPr>
          <p:spPr>
            <a:xfrm>
              <a:off x="2445589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2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2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4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95" y="178273"/>
                    <a:pt x="40106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Graphic 9">
              <a:extLst>
                <a:ext uri="{FF2B5EF4-FFF2-40B4-BE49-F238E27FC236}">
                  <a16:creationId xmlns:a16="http://schemas.microsoft.com/office/drawing/2014/main" id="{DC28BED7-B0DB-4215-AE60-AF3BB1C9F3A4}"/>
                </a:ext>
              </a:extLst>
            </p:cNvPr>
            <p:cNvSpPr/>
            <p:nvPr/>
          </p:nvSpPr>
          <p:spPr>
            <a:xfrm>
              <a:off x="2663590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4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305" y="178273"/>
                    <a:pt x="40115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Graphic 9">
              <a:extLst>
                <a:ext uri="{FF2B5EF4-FFF2-40B4-BE49-F238E27FC236}">
                  <a16:creationId xmlns:a16="http://schemas.microsoft.com/office/drawing/2014/main" id="{128AAB6B-8168-4266-806A-CEDFBF0D753F}"/>
                </a:ext>
              </a:extLst>
            </p:cNvPr>
            <p:cNvSpPr/>
            <p:nvPr/>
          </p:nvSpPr>
          <p:spPr>
            <a:xfrm>
              <a:off x="2881591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9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4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95" y="178273"/>
                    <a:pt x="40106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7D182E2D-3326-42E7-9822-63B2217E63D2}"/>
                </a:ext>
              </a:extLst>
            </p:cNvPr>
            <p:cNvSpPr/>
            <p:nvPr/>
          </p:nvSpPr>
          <p:spPr>
            <a:xfrm>
              <a:off x="3099591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4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1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2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4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7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1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2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4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3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305" y="178273"/>
                    <a:pt x="40115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FAA262-409D-346A-B398-CB072AE05EE5}"/>
              </a:ext>
            </a:extLst>
          </p:cNvPr>
          <p:cNvSpPr/>
          <p:nvPr/>
        </p:nvSpPr>
        <p:spPr>
          <a:xfrm>
            <a:off x="8417743" y="1090203"/>
            <a:ext cx="3378411" cy="2237961"/>
          </a:xfrm>
          <a:prstGeom prst="roundRect">
            <a:avLst>
              <a:gd name="adj" fmla="val 9468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8FC87F-FC1A-A701-31B1-D244712F986D}"/>
              </a:ext>
            </a:extLst>
          </p:cNvPr>
          <p:cNvSpPr/>
          <p:nvPr/>
        </p:nvSpPr>
        <p:spPr>
          <a:xfrm>
            <a:off x="8635867" y="993046"/>
            <a:ext cx="255658" cy="472942"/>
          </a:xfrm>
          <a:custGeom>
            <a:avLst/>
            <a:gdLst>
              <a:gd name="connsiteX0" fmla="*/ 27148 w 407194"/>
              <a:gd name="connsiteY0" fmla="*/ 0 h 753268"/>
              <a:gd name="connsiteX1" fmla="*/ 380046 w 407194"/>
              <a:gd name="connsiteY1" fmla="*/ 0 h 753268"/>
              <a:gd name="connsiteX2" fmla="*/ 407194 w 407194"/>
              <a:gd name="connsiteY2" fmla="*/ 27148 h 753268"/>
              <a:gd name="connsiteX3" fmla="*/ 407194 w 407194"/>
              <a:gd name="connsiteY3" fmla="*/ 434182 h 753268"/>
              <a:gd name="connsiteX4" fmla="*/ 407194 w 407194"/>
              <a:gd name="connsiteY4" fmla="*/ 535621 h 753268"/>
              <a:gd name="connsiteX5" fmla="*/ 407194 w 407194"/>
              <a:gd name="connsiteY5" fmla="*/ 617537 h 753268"/>
              <a:gd name="connsiteX6" fmla="*/ 206142 w 407194"/>
              <a:gd name="connsiteY6" fmla="*/ 753268 h 753268"/>
              <a:gd name="connsiteX7" fmla="*/ 0 w 407194"/>
              <a:gd name="connsiteY7" fmla="*/ 617537 h 753268"/>
              <a:gd name="connsiteX8" fmla="*/ 0 w 407194"/>
              <a:gd name="connsiteY8" fmla="*/ 535621 h 753268"/>
              <a:gd name="connsiteX9" fmla="*/ 0 w 407194"/>
              <a:gd name="connsiteY9" fmla="*/ 434182 h 753268"/>
              <a:gd name="connsiteX10" fmla="*/ 0 w 407194"/>
              <a:gd name="connsiteY10" fmla="*/ 27148 h 753268"/>
              <a:gd name="connsiteX11" fmla="*/ 27148 w 407194"/>
              <a:gd name="connsiteY11" fmla="*/ 0 h 75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194" h="753268">
                <a:moveTo>
                  <a:pt x="27148" y="0"/>
                </a:moveTo>
                <a:lnTo>
                  <a:pt x="380046" y="0"/>
                </a:lnTo>
                <a:cubicBezTo>
                  <a:pt x="395039" y="0"/>
                  <a:pt x="407194" y="12155"/>
                  <a:pt x="407194" y="27148"/>
                </a:cubicBezTo>
                <a:lnTo>
                  <a:pt x="407194" y="434182"/>
                </a:lnTo>
                <a:lnTo>
                  <a:pt x="407194" y="535621"/>
                </a:lnTo>
                <a:lnTo>
                  <a:pt x="407194" y="617537"/>
                </a:lnTo>
                <a:lnTo>
                  <a:pt x="206142" y="753268"/>
                </a:lnTo>
                <a:lnTo>
                  <a:pt x="0" y="617537"/>
                </a:lnTo>
                <a:lnTo>
                  <a:pt x="0" y="535621"/>
                </a:lnTo>
                <a:lnTo>
                  <a:pt x="0" y="434182"/>
                </a:lnTo>
                <a:lnTo>
                  <a:pt x="0" y="27148"/>
                </a:lnTo>
                <a:cubicBezTo>
                  <a:pt x="0" y="12155"/>
                  <a:pt x="12155" y="0"/>
                  <a:pt x="27148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1EC0CB06-EADC-B840-34D8-5E476D04870A}"/>
              </a:ext>
            </a:extLst>
          </p:cNvPr>
          <p:cNvSpPr/>
          <p:nvPr/>
        </p:nvSpPr>
        <p:spPr>
          <a:xfrm rot="10800000">
            <a:off x="8691437" y="1111995"/>
            <a:ext cx="144518" cy="117522"/>
          </a:xfrm>
          <a:custGeom>
            <a:avLst/>
            <a:gdLst/>
            <a:ahLst/>
            <a:cxnLst/>
            <a:rect l="l" t="t" r="r" b="b"/>
            <a:pathLst>
              <a:path w="386209" h="357188">
                <a:moveTo>
                  <a:pt x="353467" y="0"/>
                </a:moveTo>
                <a:lnTo>
                  <a:pt x="386209" y="52090"/>
                </a:lnTo>
                <a:cubicBezTo>
                  <a:pt x="358924" y="63500"/>
                  <a:pt x="338832" y="80492"/>
                  <a:pt x="325933" y="103064"/>
                </a:cubicBezTo>
                <a:cubicBezTo>
                  <a:pt x="313035" y="125636"/>
                  <a:pt x="305842" y="158502"/>
                  <a:pt x="304353" y="201663"/>
                </a:cubicBezTo>
                <a:lnTo>
                  <a:pt x="374303" y="201663"/>
                </a:lnTo>
                <a:lnTo>
                  <a:pt x="374303" y="357188"/>
                </a:lnTo>
                <a:lnTo>
                  <a:pt x="230683" y="357188"/>
                </a:lnTo>
                <a:lnTo>
                  <a:pt x="230683" y="234405"/>
                </a:lnTo>
                <a:cubicBezTo>
                  <a:pt x="230683" y="167928"/>
                  <a:pt x="238621" y="119807"/>
                  <a:pt x="254496" y="90041"/>
                </a:cubicBezTo>
                <a:cubicBezTo>
                  <a:pt x="275332" y="50354"/>
                  <a:pt x="308322" y="20340"/>
                  <a:pt x="353467" y="0"/>
                </a:cubicBezTo>
                <a:close/>
                <a:moveTo>
                  <a:pt x="122783" y="0"/>
                </a:moveTo>
                <a:lnTo>
                  <a:pt x="155525" y="52090"/>
                </a:lnTo>
                <a:cubicBezTo>
                  <a:pt x="128240" y="63500"/>
                  <a:pt x="108148" y="80492"/>
                  <a:pt x="95250" y="103064"/>
                </a:cubicBezTo>
                <a:cubicBezTo>
                  <a:pt x="82351" y="125636"/>
                  <a:pt x="75158" y="158502"/>
                  <a:pt x="73670" y="201663"/>
                </a:cubicBezTo>
                <a:lnTo>
                  <a:pt x="143619" y="201663"/>
                </a:lnTo>
                <a:lnTo>
                  <a:pt x="143619" y="357188"/>
                </a:lnTo>
                <a:lnTo>
                  <a:pt x="0" y="357188"/>
                </a:lnTo>
                <a:lnTo>
                  <a:pt x="0" y="234405"/>
                </a:lnTo>
                <a:cubicBezTo>
                  <a:pt x="0" y="167928"/>
                  <a:pt x="7937" y="119807"/>
                  <a:pt x="23812" y="90041"/>
                </a:cubicBezTo>
                <a:cubicBezTo>
                  <a:pt x="44648" y="50354"/>
                  <a:pt x="77639" y="20340"/>
                  <a:pt x="12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C74FE2-9545-9BAB-D97C-4EE63F3119BE}"/>
              </a:ext>
            </a:extLst>
          </p:cNvPr>
          <p:cNvGrpSpPr/>
          <p:nvPr/>
        </p:nvGrpSpPr>
        <p:grpSpPr>
          <a:xfrm>
            <a:off x="8635867" y="3138890"/>
            <a:ext cx="873940" cy="147681"/>
            <a:chOff x="2227588" y="3970122"/>
            <a:chExt cx="1060052" cy="179130"/>
          </a:xfrm>
          <a:gradFill>
            <a:gsLst>
              <a:gs pos="0">
                <a:srgbClr val="06AB9A"/>
              </a:gs>
              <a:gs pos="70000">
                <a:srgbClr val="002060"/>
              </a:gs>
            </a:gsLst>
            <a:lin ang="13500000" scaled="1"/>
          </a:gradFill>
        </p:grpSpPr>
        <p:sp>
          <p:nvSpPr>
            <p:cNvPr id="67" name="Graphic 9">
              <a:extLst>
                <a:ext uri="{FF2B5EF4-FFF2-40B4-BE49-F238E27FC236}">
                  <a16:creationId xmlns:a16="http://schemas.microsoft.com/office/drawing/2014/main" id="{A3FE2935-BAF6-92C0-D31E-BBAF8203F08A}"/>
                </a:ext>
              </a:extLst>
            </p:cNvPr>
            <p:cNvSpPr/>
            <p:nvPr/>
          </p:nvSpPr>
          <p:spPr>
            <a:xfrm>
              <a:off x="2227588" y="3970122"/>
              <a:ext cx="188049" cy="179130"/>
            </a:xfrm>
            <a:custGeom>
              <a:avLst/>
              <a:gdLst>
                <a:gd name="connsiteX0" fmla="*/ 38994 w 188049"/>
                <a:gd name="connsiteY0" fmla="*/ 179131 h 179130"/>
                <a:gd name="connsiteX1" fmla="*/ 34353 w 188049"/>
                <a:gd name="connsiteY1" fmla="*/ 172082 h 179130"/>
                <a:gd name="connsiteX2" fmla="*/ 38175 w 188049"/>
                <a:gd name="connsiteY2" fmla="*/ 159436 h 179130"/>
                <a:gd name="connsiteX3" fmla="*/ 52186 w 188049"/>
                <a:gd name="connsiteY3" fmla="*/ 113405 h 179130"/>
                <a:gd name="connsiteX4" fmla="*/ 51347 w 188049"/>
                <a:gd name="connsiteY4" fmla="*/ 110744 h 179130"/>
                <a:gd name="connsiteX5" fmla="*/ 346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899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8994" y="179131"/>
                  </a:moveTo>
                  <a:cubicBezTo>
                    <a:pt x="35425" y="178790"/>
                    <a:pt x="33310" y="175689"/>
                    <a:pt x="34353" y="172082"/>
                  </a:cubicBezTo>
                  <a:cubicBezTo>
                    <a:pt x="35572" y="167850"/>
                    <a:pt x="36898" y="163648"/>
                    <a:pt x="38175" y="159436"/>
                  </a:cubicBezTo>
                  <a:cubicBezTo>
                    <a:pt x="42845" y="144089"/>
                    <a:pt x="47496" y="128742"/>
                    <a:pt x="52186" y="113405"/>
                  </a:cubicBezTo>
                  <a:cubicBezTo>
                    <a:pt x="52537" y="112255"/>
                    <a:pt x="52391" y="111533"/>
                    <a:pt x="51347" y="110744"/>
                  </a:cubicBezTo>
                  <a:cubicBezTo>
                    <a:pt x="35367" y="98731"/>
                    <a:pt x="19416" y="86661"/>
                    <a:pt x="3464" y="74600"/>
                  </a:cubicBezTo>
                  <a:cubicBezTo>
                    <a:pt x="2821" y="74103"/>
                    <a:pt x="2129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6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85" y="178273"/>
                    <a:pt x="40096" y="178634"/>
                    <a:pt x="3899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Graphic 9">
              <a:extLst>
                <a:ext uri="{FF2B5EF4-FFF2-40B4-BE49-F238E27FC236}">
                  <a16:creationId xmlns:a16="http://schemas.microsoft.com/office/drawing/2014/main" id="{3131D14B-D714-C17B-CE63-6B6DC4D296E8}"/>
                </a:ext>
              </a:extLst>
            </p:cNvPr>
            <p:cNvSpPr/>
            <p:nvPr/>
          </p:nvSpPr>
          <p:spPr>
            <a:xfrm>
              <a:off x="2445589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2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2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4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95" y="178273"/>
                    <a:pt x="40106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Graphic 9">
              <a:extLst>
                <a:ext uri="{FF2B5EF4-FFF2-40B4-BE49-F238E27FC236}">
                  <a16:creationId xmlns:a16="http://schemas.microsoft.com/office/drawing/2014/main" id="{F5367633-194D-F7BE-B02E-64BA209C2AFC}"/>
                </a:ext>
              </a:extLst>
            </p:cNvPr>
            <p:cNvSpPr/>
            <p:nvPr/>
          </p:nvSpPr>
          <p:spPr>
            <a:xfrm>
              <a:off x="2663590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4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305" y="178273"/>
                    <a:pt x="40115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Graphic 9">
              <a:extLst>
                <a:ext uri="{FF2B5EF4-FFF2-40B4-BE49-F238E27FC236}">
                  <a16:creationId xmlns:a16="http://schemas.microsoft.com/office/drawing/2014/main" id="{32E220DD-3AC3-BB97-98B4-BB79E43B2365}"/>
                </a:ext>
              </a:extLst>
            </p:cNvPr>
            <p:cNvSpPr/>
            <p:nvPr/>
          </p:nvSpPr>
          <p:spPr>
            <a:xfrm>
              <a:off x="2881591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9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4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95" y="178273"/>
                    <a:pt x="40106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Graphic 9">
              <a:extLst>
                <a:ext uri="{FF2B5EF4-FFF2-40B4-BE49-F238E27FC236}">
                  <a16:creationId xmlns:a16="http://schemas.microsoft.com/office/drawing/2014/main" id="{6C3C9D05-C04B-47FC-B842-C4E5D062EBDB}"/>
                </a:ext>
              </a:extLst>
            </p:cNvPr>
            <p:cNvSpPr/>
            <p:nvPr/>
          </p:nvSpPr>
          <p:spPr>
            <a:xfrm>
              <a:off x="3099591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4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1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2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4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7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1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2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4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3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305" y="178273"/>
                    <a:pt x="40115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8BF45C-5A1D-2C4C-F4CF-850A245A5277}"/>
              </a:ext>
            </a:extLst>
          </p:cNvPr>
          <p:cNvSpPr/>
          <p:nvPr/>
        </p:nvSpPr>
        <p:spPr>
          <a:xfrm>
            <a:off x="4821208" y="3593213"/>
            <a:ext cx="3378411" cy="2237961"/>
          </a:xfrm>
          <a:prstGeom prst="roundRect">
            <a:avLst>
              <a:gd name="adj" fmla="val 9468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2643015-FD14-9F4D-1553-1C701DFA8F55}"/>
              </a:ext>
            </a:extLst>
          </p:cNvPr>
          <p:cNvSpPr/>
          <p:nvPr/>
        </p:nvSpPr>
        <p:spPr>
          <a:xfrm>
            <a:off x="5039332" y="3496056"/>
            <a:ext cx="255658" cy="472942"/>
          </a:xfrm>
          <a:custGeom>
            <a:avLst/>
            <a:gdLst>
              <a:gd name="connsiteX0" fmla="*/ 27148 w 407194"/>
              <a:gd name="connsiteY0" fmla="*/ 0 h 753268"/>
              <a:gd name="connsiteX1" fmla="*/ 380046 w 407194"/>
              <a:gd name="connsiteY1" fmla="*/ 0 h 753268"/>
              <a:gd name="connsiteX2" fmla="*/ 407194 w 407194"/>
              <a:gd name="connsiteY2" fmla="*/ 27148 h 753268"/>
              <a:gd name="connsiteX3" fmla="*/ 407194 w 407194"/>
              <a:gd name="connsiteY3" fmla="*/ 434182 h 753268"/>
              <a:gd name="connsiteX4" fmla="*/ 407194 w 407194"/>
              <a:gd name="connsiteY4" fmla="*/ 535621 h 753268"/>
              <a:gd name="connsiteX5" fmla="*/ 407194 w 407194"/>
              <a:gd name="connsiteY5" fmla="*/ 617537 h 753268"/>
              <a:gd name="connsiteX6" fmla="*/ 206142 w 407194"/>
              <a:gd name="connsiteY6" fmla="*/ 753268 h 753268"/>
              <a:gd name="connsiteX7" fmla="*/ 0 w 407194"/>
              <a:gd name="connsiteY7" fmla="*/ 617537 h 753268"/>
              <a:gd name="connsiteX8" fmla="*/ 0 w 407194"/>
              <a:gd name="connsiteY8" fmla="*/ 535621 h 753268"/>
              <a:gd name="connsiteX9" fmla="*/ 0 w 407194"/>
              <a:gd name="connsiteY9" fmla="*/ 434182 h 753268"/>
              <a:gd name="connsiteX10" fmla="*/ 0 w 407194"/>
              <a:gd name="connsiteY10" fmla="*/ 27148 h 753268"/>
              <a:gd name="connsiteX11" fmla="*/ 27148 w 407194"/>
              <a:gd name="connsiteY11" fmla="*/ 0 h 75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194" h="753268">
                <a:moveTo>
                  <a:pt x="27148" y="0"/>
                </a:moveTo>
                <a:lnTo>
                  <a:pt x="380046" y="0"/>
                </a:lnTo>
                <a:cubicBezTo>
                  <a:pt x="395039" y="0"/>
                  <a:pt x="407194" y="12155"/>
                  <a:pt x="407194" y="27148"/>
                </a:cubicBezTo>
                <a:lnTo>
                  <a:pt x="407194" y="434182"/>
                </a:lnTo>
                <a:lnTo>
                  <a:pt x="407194" y="535621"/>
                </a:lnTo>
                <a:lnTo>
                  <a:pt x="407194" y="617537"/>
                </a:lnTo>
                <a:lnTo>
                  <a:pt x="206142" y="753268"/>
                </a:lnTo>
                <a:lnTo>
                  <a:pt x="0" y="617537"/>
                </a:lnTo>
                <a:lnTo>
                  <a:pt x="0" y="535621"/>
                </a:lnTo>
                <a:lnTo>
                  <a:pt x="0" y="434182"/>
                </a:lnTo>
                <a:lnTo>
                  <a:pt x="0" y="27148"/>
                </a:lnTo>
                <a:cubicBezTo>
                  <a:pt x="0" y="12155"/>
                  <a:pt x="12155" y="0"/>
                  <a:pt x="27148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Freeform 2">
            <a:extLst>
              <a:ext uri="{FF2B5EF4-FFF2-40B4-BE49-F238E27FC236}">
                <a16:creationId xmlns:a16="http://schemas.microsoft.com/office/drawing/2014/main" id="{1D20781F-647F-21D5-0E40-A2DA1A6C6A3B}"/>
              </a:ext>
            </a:extLst>
          </p:cNvPr>
          <p:cNvSpPr/>
          <p:nvPr/>
        </p:nvSpPr>
        <p:spPr>
          <a:xfrm rot="10800000">
            <a:off x="5094902" y="3615005"/>
            <a:ext cx="144518" cy="117522"/>
          </a:xfrm>
          <a:custGeom>
            <a:avLst/>
            <a:gdLst/>
            <a:ahLst/>
            <a:cxnLst/>
            <a:rect l="l" t="t" r="r" b="b"/>
            <a:pathLst>
              <a:path w="386209" h="357188">
                <a:moveTo>
                  <a:pt x="353467" y="0"/>
                </a:moveTo>
                <a:lnTo>
                  <a:pt x="386209" y="52090"/>
                </a:lnTo>
                <a:cubicBezTo>
                  <a:pt x="358924" y="63500"/>
                  <a:pt x="338832" y="80492"/>
                  <a:pt x="325933" y="103064"/>
                </a:cubicBezTo>
                <a:cubicBezTo>
                  <a:pt x="313035" y="125636"/>
                  <a:pt x="305842" y="158502"/>
                  <a:pt x="304353" y="201663"/>
                </a:cubicBezTo>
                <a:lnTo>
                  <a:pt x="374303" y="201663"/>
                </a:lnTo>
                <a:lnTo>
                  <a:pt x="374303" y="357188"/>
                </a:lnTo>
                <a:lnTo>
                  <a:pt x="230683" y="357188"/>
                </a:lnTo>
                <a:lnTo>
                  <a:pt x="230683" y="234405"/>
                </a:lnTo>
                <a:cubicBezTo>
                  <a:pt x="230683" y="167928"/>
                  <a:pt x="238621" y="119807"/>
                  <a:pt x="254496" y="90041"/>
                </a:cubicBezTo>
                <a:cubicBezTo>
                  <a:pt x="275332" y="50354"/>
                  <a:pt x="308322" y="20340"/>
                  <a:pt x="353467" y="0"/>
                </a:cubicBezTo>
                <a:close/>
                <a:moveTo>
                  <a:pt x="122783" y="0"/>
                </a:moveTo>
                <a:lnTo>
                  <a:pt x="155525" y="52090"/>
                </a:lnTo>
                <a:cubicBezTo>
                  <a:pt x="128240" y="63500"/>
                  <a:pt x="108148" y="80492"/>
                  <a:pt x="95250" y="103064"/>
                </a:cubicBezTo>
                <a:cubicBezTo>
                  <a:pt x="82351" y="125636"/>
                  <a:pt x="75158" y="158502"/>
                  <a:pt x="73670" y="201663"/>
                </a:cubicBezTo>
                <a:lnTo>
                  <a:pt x="143619" y="201663"/>
                </a:lnTo>
                <a:lnTo>
                  <a:pt x="143619" y="357188"/>
                </a:lnTo>
                <a:lnTo>
                  <a:pt x="0" y="357188"/>
                </a:lnTo>
                <a:lnTo>
                  <a:pt x="0" y="234405"/>
                </a:lnTo>
                <a:cubicBezTo>
                  <a:pt x="0" y="167928"/>
                  <a:pt x="7937" y="119807"/>
                  <a:pt x="23812" y="90041"/>
                </a:cubicBezTo>
                <a:cubicBezTo>
                  <a:pt x="44648" y="50354"/>
                  <a:pt x="77639" y="20340"/>
                  <a:pt x="12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E060D7F-F1BA-C79D-7E4D-8787A884D65D}"/>
              </a:ext>
            </a:extLst>
          </p:cNvPr>
          <p:cNvGrpSpPr/>
          <p:nvPr/>
        </p:nvGrpSpPr>
        <p:grpSpPr>
          <a:xfrm>
            <a:off x="5039332" y="5626910"/>
            <a:ext cx="873940" cy="147681"/>
            <a:chOff x="2227588" y="3970122"/>
            <a:chExt cx="1060052" cy="179130"/>
          </a:xfrm>
          <a:gradFill>
            <a:gsLst>
              <a:gs pos="0">
                <a:srgbClr val="06AB9A"/>
              </a:gs>
              <a:gs pos="70000">
                <a:srgbClr val="002060"/>
              </a:gs>
            </a:gsLst>
            <a:lin ang="13500000" scaled="1"/>
          </a:gradFill>
        </p:grpSpPr>
        <p:sp>
          <p:nvSpPr>
            <p:cNvPr id="86" name="Graphic 9">
              <a:extLst>
                <a:ext uri="{FF2B5EF4-FFF2-40B4-BE49-F238E27FC236}">
                  <a16:creationId xmlns:a16="http://schemas.microsoft.com/office/drawing/2014/main" id="{8824E83D-4053-0F34-27A9-9328D0C8FE3B}"/>
                </a:ext>
              </a:extLst>
            </p:cNvPr>
            <p:cNvSpPr/>
            <p:nvPr/>
          </p:nvSpPr>
          <p:spPr>
            <a:xfrm>
              <a:off x="2227588" y="3970122"/>
              <a:ext cx="188049" cy="179130"/>
            </a:xfrm>
            <a:custGeom>
              <a:avLst/>
              <a:gdLst>
                <a:gd name="connsiteX0" fmla="*/ 38994 w 188049"/>
                <a:gd name="connsiteY0" fmla="*/ 179131 h 179130"/>
                <a:gd name="connsiteX1" fmla="*/ 34353 w 188049"/>
                <a:gd name="connsiteY1" fmla="*/ 172082 h 179130"/>
                <a:gd name="connsiteX2" fmla="*/ 38175 w 188049"/>
                <a:gd name="connsiteY2" fmla="*/ 159436 h 179130"/>
                <a:gd name="connsiteX3" fmla="*/ 52186 w 188049"/>
                <a:gd name="connsiteY3" fmla="*/ 113405 h 179130"/>
                <a:gd name="connsiteX4" fmla="*/ 51347 w 188049"/>
                <a:gd name="connsiteY4" fmla="*/ 110744 h 179130"/>
                <a:gd name="connsiteX5" fmla="*/ 346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899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8994" y="179131"/>
                  </a:moveTo>
                  <a:cubicBezTo>
                    <a:pt x="35425" y="178790"/>
                    <a:pt x="33310" y="175689"/>
                    <a:pt x="34353" y="172082"/>
                  </a:cubicBezTo>
                  <a:cubicBezTo>
                    <a:pt x="35572" y="167850"/>
                    <a:pt x="36898" y="163648"/>
                    <a:pt x="38175" y="159436"/>
                  </a:cubicBezTo>
                  <a:cubicBezTo>
                    <a:pt x="42845" y="144089"/>
                    <a:pt x="47496" y="128742"/>
                    <a:pt x="52186" y="113405"/>
                  </a:cubicBezTo>
                  <a:cubicBezTo>
                    <a:pt x="52537" y="112255"/>
                    <a:pt x="52391" y="111533"/>
                    <a:pt x="51347" y="110744"/>
                  </a:cubicBezTo>
                  <a:cubicBezTo>
                    <a:pt x="35367" y="98731"/>
                    <a:pt x="19416" y="86661"/>
                    <a:pt x="3464" y="74600"/>
                  </a:cubicBezTo>
                  <a:cubicBezTo>
                    <a:pt x="2821" y="74103"/>
                    <a:pt x="2129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6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85" y="178273"/>
                    <a:pt x="40096" y="178634"/>
                    <a:pt x="3899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Graphic 9">
              <a:extLst>
                <a:ext uri="{FF2B5EF4-FFF2-40B4-BE49-F238E27FC236}">
                  <a16:creationId xmlns:a16="http://schemas.microsoft.com/office/drawing/2014/main" id="{7565E2B8-8BDA-2778-C95A-D8CFF228F363}"/>
                </a:ext>
              </a:extLst>
            </p:cNvPr>
            <p:cNvSpPr/>
            <p:nvPr/>
          </p:nvSpPr>
          <p:spPr>
            <a:xfrm>
              <a:off x="2445589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2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2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4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95" y="178273"/>
                    <a:pt x="40106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Graphic 9">
              <a:extLst>
                <a:ext uri="{FF2B5EF4-FFF2-40B4-BE49-F238E27FC236}">
                  <a16:creationId xmlns:a16="http://schemas.microsoft.com/office/drawing/2014/main" id="{E1B80502-FD76-E78D-A191-BCD7C222F7EE}"/>
                </a:ext>
              </a:extLst>
            </p:cNvPr>
            <p:cNvSpPr/>
            <p:nvPr/>
          </p:nvSpPr>
          <p:spPr>
            <a:xfrm>
              <a:off x="2663590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4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305" y="178273"/>
                    <a:pt x="40115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Graphic 9">
              <a:extLst>
                <a:ext uri="{FF2B5EF4-FFF2-40B4-BE49-F238E27FC236}">
                  <a16:creationId xmlns:a16="http://schemas.microsoft.com/office/drawing/2014/main" id="{C66C8A9D-B75B-61A5-02AC-BFD15D14A2B7}"/>
                </a:ext>
              </a:extLst>
            </p:cNvPr>
            <p:cNvSpPr/>
            <p:nvPr/>
          </p:nvSpPr>
          <p:spPr>
            <a:xfrm>
              <a:off x="2881591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9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4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95" y="178273"/>
                    <a:pt x="40106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Graphic 9">
              <a:extLst>
                <a:ext uri="{FF2B5EF4-FFF2-40B4-BE49-F238E27FC236}">
                  <a16:creationId xmlns:a16="http://schemas.microsoft.com/office/drawing/2014/main" id="{2FFBB8A4-C003-88C1-3077-D08EA1B440BF}"/>
                </a:ext>
              </a:extLst>
            </p:cNvPr>
            <p:cNvSpPr/>
            <p:nvPr/>
          </p:nvSpPr>
          <p:spPr>
            <a:xfrm>
              <a:off x="3099591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4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1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2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4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7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1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2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4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3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305" y="178273"/>
                    <a:pt x="40115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757E859-1618-9D9B-F2ED-855DA4BCB5C9}"/>
              </a:ext>
            </a:extLst>
          </p:cNvPr>
          <p:cNvSpPr/>
          <p:nvPr/>
        </p:nvSpPr>
        <p:spPr>
          <a:xfrm>
            <a:off x="8417743" y="3593213"/>
            <a:ext cx="3378411" cy="2237961"/>
          </a:xfrm>
          <a:prstGeom prst="roundRect">
            <a:avLst>
              <a:gd name="adj" fmla="val 9468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EA5522B-8172-D90A-9DC7-8B7E98C294FF}"/>
              </a:ext>
            </a:extLst>
          </p:cNvPr>
          <p:cNvSpPr/>
          <p:nvPr/>
        </p:nvSpPr>
        <p:spPr>
          <a:xfrm>
            <a:off x="8635867" y="3496056"/>
            <a:ext cx="255658" cy="472942"/>
          </a:xfrm>
          <a:custGeom>
            <a:avLst/>
            <a:gdLst>
              <a:gd name="connsiteX0" fmla="*/ 27148 w 407194"/>
              <a:gd name="connsiteY0" fmla="*/ 0 h 753268"/>
              <a:gd name="connsiteX1" fmla="*/ 380046 w 407194"/>
              <a:gd name="connsiteY1" fmla="*/ 0 h 753268"/>
              <a:gd name="connsiteX2" fmla="*/ 407194 w 407194"/>
              <a:gd name="connsiteY2" fmla="*/ 27148 h 753268"/>
              <a:gd name="connsiteX3" fmla="*/ 407194 w 407194"/>
              <a:gd name="connsiteY3" fmla="*/ 434182 h 753268"/>
              <a:gd name="connsiteX4" fmla="*/ 407194 w 407194"/>
              <a:gd name="connsiteY4" fmla="*/ 535621 h 753268"/>
              <a:gd name="connsiteX5" fmla="*/ 407194 w 407194"/>
              <a:gd name="connsiteY5" fmla="*/ 617537 h 753268"/>
              <a:gd name="connsiteX6" fmla="*/ 206142 w 407194"/>
              <a:gd name="connsiteY6" fmla="*/ 753268 h 753268"/>
              <a:gd name="connsiteX7" fmla="*/ 0 w 407194"/>
              <a:gd name="connsiteY7" fmla="*/ 617537 h 753268"/>
              <a:gd name="connsiteX8" fmla="*/ 0 w 407194"/>
              <a:gd name="connsiteY8" fmla="*/ 535621 h 753268"/>
              <a:gd name="connsiteX9" fmla="*/ 0 w 407194"/>
              <a:gd name="connsiteY9" fmla="*/ 434182 h 753268"/>
              <a:gd name="connsiteX10" fmla="*/ 0 w 407194"/>
              <a:gd name="connsiteY10" fmla="*/ 27148 h 753268"/>
              <a:gd name="connsiteX11" fmla="*/ 27148 w 407194"/>
              <a:gd name="connsiteY11" fmla="*/ 0 h 753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7194" h="753268">
                <a:moveTo>
                  <a:pt x="27148" y="0"/>
                </a:moveTo>
                <a:lnTo>
                  <a:pt x="380046" y="0"/>
                </a:lnTo>
                <a:cubicBezTo>
                  <a:pt x="395039" y="0"/>
                  <a:pt x="407194" y="12155"/>
                  <a:pt x="407194" y="27148"/>
                </a:cubicBezTo>
                <a:lnTo>
                  <a:pt x="407194" y="434182"/>
                </a:lnTo>
                <a:lnTo>
                  <a:pt x="407194" y="535621"/>
                </a:lnTo>
                <a:lnTo>
                  <a:pt x="407194" y="617537"/>
                </a:lnTo>
                <a:lnTo>
                  <a:pt x="206142" y="753268"/>
                </a:lnTo>
                <a:lnTo>
                  <a:pt x="0" y="617537"/>
                </a:lnTo>
                <a:lnTo>
                  <a:pt x="0" y="535621"/>
                </a:lnTo>
                <a:lnTo>
                  <a:pt x="0" y="434182"/>
                </a:lnTo>
                <a:lnTo>
                  <a:pt x="0" y="27148"/>
                </a:lnTo>
                <a:cubicBezTo>
                  <a:pt x="0" y="12155"/>
                  <a:pt x="12155" y="0"/>
                  <a:pt x="271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LID4096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Freeform 2">
            <a:extLst>
              <a:ext uri="{FF2B5EF4-FFF2-40B4-BE49-F238E27FC236}">
                <a16:creationId xmlns:a16="http://schemas.microsoft.com/office/drawing/2014/main" id="{116F62C0-FD10-2092-2225-FAB4AC34BCFF}"/>
              </a:ext>
            </a:extLst>
          </p:cNvPr>
          <p:cNvSpPr/>
          <p:nvPr/>
        </p:nvSpPr>
        <p:spPr>
          <a:xfrm rot="10800000">
            <a:off x="8691437" y="3615005"/>
            <a:ext cx="144518" cy="117522"/>
          </a:xfrm>
          <a:custGeom>
            <a:avLst/>
            <a:gdLst/>
            <a:ahLst/>
            <a:cxnLst/>
            <a:rect l="l" t="t" r="r" b="b"/>
            <a:pathLst>
              <a:path w="386209" h="357188">
                <a:moveTo>
                  <a:pt x="353467" y="0"/>
                </a:moveTo>
                <a:lnTo>
                  <a:pt x="386209" y="52090"/>
                </a:lnTo>
                <a:cubicBezTo>
                  <a:pt x="358924" y="63500"/>
                  <a:pt x="338832" y="80492"/>
                  <a:pt x="325933" y="103064"/>
                </a:cubicBezTo>
                <a:cubicBezTo>
                  <a:pt x="313035" y="125636"/>
                  <a:pt x="305842" y="158502"/>
                  <a:pt x="304353" y="201663"/>
                </a:cubicBezTo>
                <a:lnTo>
                  <a:pt x="374303" y="201663"/>
                </a:lnTo>
                <a:lnTo>
                  <a:pt x="374303" y="357188"/>
                </a:lnTo>
                <a:lnTo>
                  <a:pt x="230683" y="357188"/>
                </a:lnTo>
                <a:lnTo>
                  <a:pt x="230683" y="234405"/>
                </a:lnTo>
                <a:cubicBezTo>
                  <a:pt x="230683" y="167928"/>
                  <a:pt x="238621" y="119807"/>
                  <a:pt x="254496" y="90041"/>
                </a:cubicBezTo>
                <a:cubicBezTo>
                  <a:pt x="275332" y="50354"/>
                  <a:pt x="308322" y="20340"/>
                  <a:pt x="353467" y="0"/>
                </a:cubicBezTo>
                <a:close/>
                <a:moveTo>
                  <a:pt x="122783" y="0"/>
                </a:moveTo>
                <a:lnTo>
                  <a:pt x="155525" y="52090"/>
                </a:lnTo>
                <a:cubicBezTo>
                  <a:pt x="128240" y="63500"/>
                  <a:pt x="108148" y="80492"/>
                  <a:pt x="95250" y="103064"/>
                </a:cubicBezTo>
                <a:cubicBezTo>
                  <a:pt x="82351" y="125636"/>
                  <a:pt x="75158" y="158502"/>
                  <a:pt x="73670" y="201663"/>
                </a:cubicBezTo>
                <a:lnTo>
                  <a:pt x="143619" y="201663"/>
                </a:lnTo>
                <a:lnTo>
                  <a:pt x="143619" y="357188"/>
                </a:lnTo>
                <a:lnTo>
                  <a:pt x="0" y="357188"/>
                </a:lnTo>
                <a:lnTo>
                  <a:pt x="0" y="234405"/>
                </a:lnTo>
                <a:cubicBezTo>
                  <a:pt x="0" y="167928"/>
                  <a:pt x="7937" y="119807"/>
                  <a:pt x="23812" y="90041"/>
                </a:cubicBezTo>
                <a:cubicBezTo>
                  <a:pt x="44648" y="50354"/>
                  <a:pt x="77639" y="20340"/>
                  <a:pt x="1227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CC19C2C-6761-060E-4642-B01CF2FFD1FC}"/>
              </a:ext>
            </a:extLst>
          </p:cNvPr>
          <p:cNvGrpSpPr/>
          <p:nvPr/>
        </p:nvGrpSpPr>
        <p:grpSpPr>
          <a:xfrm>
            <a:off x="8635867" y="5626910"/>
            <a:ext cx="873940" cy="147681"/>
            <a:chOff x="2227588" y="3970122"/>
            <a:chExt cx="1060052" cy="179130"/>
          </a:xfrm>
          <a:gradFill>
            <a:gsLst>
              <a:gs pos="0">
                <a:srgbClr val="06AB9A"/>
              </a:gs>
              <a:gs pos="70000">
                <a:srgbClr val="002060"/>
              </a:gs>
            </a:gsLst>
            <a:lin ang="13500000" scaled="1"/>
          </a:gradFill>
        </p:grpSpPr>
        <p:sp>
          <p:nvSpPr>
            <p:cNvPr id="96" name="Graphic 9">
              <a:extLst>
                <a:ext uri="{FF2B5EF4-FFF2-40B4-BE49-F238E27FC236}">
                  <a16:creationId xmlns:a16="http://schemas.microsoft.com/office/drawing/2014/main" id="{6F94DAAE-DD52-CA60-56F7-2CA4EB0B51AC}"/>
                </a:ext>
              </a:extLst>
            </p:cNvPr>
            <p:cNvSpPr/>
            <p:nvPr/>
          </p:nvSpPr>
          <p:spPr>
            <a:xfrm>
              <a:off x="2227588" y="3970122"/>
              <a:ext cx="188049" cy="179130"/>
            </a:xfrm>
            <a:custGeom>
              <a:avLst/>
              <a:gdLst>
                <a:gd name="connsiteX0" fmla="*/ 38994 w 188049"/>
                <a:gd name="connsiteY0" fmla="*/ 179131 h 179130"/>
                <a:gd name="connsiteX1" fmla="*/ 34353 w 188049"/>
                <a:gd name="connsiteY1" fmla="*/ 172082 h 179130"/>
                <a:gd name="connsiteX2" fmla="*/ 38175 w 188049"/>
                <a:gd name="connsiteY2" fmla="*/ 159436 h 179130"/>
                <a:gd name="connsiteX3" fmla="*/ 52186 w 188049"/>
                <a:gd name="connsiteY3" fmla="*/ 113405 h 179130"/>
                <a:gd name="connsiteX4" fmla="*/ 51347 w 188049"/>
                <a:gd name="connsiteY4" fmla="*/ 110744 h 179130"/>
                <a:gd name="connsiteX5" fmla="*/ 346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899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8994" y="179131"/>
                  </a:moveTo>
                  <a:cubicBezTo>
                    <a:pt x="35425" y="178790"/>
                    <a:pt x="33310" y="175689"/>
                    <a:pt x="34353" y="172082"/>
                  </a:cubicBezTo>
                  <a:cubicBezTo>
                    <a:pt x="35572" y="167850"/>
                    <a:pt x="36898" y="163648"/>
                    <a:pt x="38175" y="159436"/>
                  </a:cubicBezTo>
                  <a:cubicBezTo>
                    <a:pt x="42845" y="144089"/>
                    <a:pt x="47496" y="128742"/>
                    <a:pt x="52186" y="113405"/>
                  </a:cubicBezTo>
                  <a:cubicBezTo>
                    <a:pt x="52537" y="112255"/>
                    <a:pt x="52391" y="111533"/>
                    <a:pt x="51347" y="110744"/>
                  </a:cubicBezTo>
                  <a:cubicBezTo>
                    <a:pt x="35367" y="98731"/>
                    <a:pt x="19416" y="86661"/>
                    <a:pt x="3464" y="74600"/>
                  </a:cubicBezTo>
                  <a:cubicBezTo>
                    <a:pt x="2821" y="74103"/>
                    <a:pt x="2129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6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85" y="178273"/>
                    <a:pt x="40096" y="178634"/>
                    <a:pt x="3899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Graphic 9">
              <a:extLst>
                <a:ext uri="{FF2B5EF4-FFF2-40B4-BE49-F238E27FC236}">
                  <a16:creationId xmlns:a16="http://schemas.microsoft.com/office/drawing/2014/main" id="{1302FC65-A949-5124-A726-33646357F964}"/>
                </a:ext>
              </a:extLst>
            </p:cNvPr>
            <p:cNvSpPr/>
            <p:nvPr/>
          </p:nvSpPr>
          <p:spPr>
            <a:xfrm>
              <a:off x="2445589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2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2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4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95" y="178273"/>
                    <a:pt x="40106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Graphic 9">
              <a:extLst>
                <a:ext uri="{FF2B5EF4-FFF2-40B4-BE49-F238E27FC236}">
                  <a16:creationId xmlns:a16="http://schemas.microsoft.com/office/drawing/2014/main" id="{6CC7794C-7A01-1F18-77E5-2A69E856FFC5}"/>
                </a:ext>
              </a:extLst>
            </p:cNvPr>
            <p:cNvSpPr/>
            <p:nvPr/>
          </p:nvSpPr>
          <p:spPr>
            <a:xfrm>
              <a:off x="2663590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4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305" y="178273"/>
                    <a:pt x="40115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Graphic 9">
              <a:extLst>
                <a:ext uri="{FF2B5EF4-FFF2-40B4-BE49-F238E27FC236}">
                  <a16:creationId xmlns:a16="http://schemas.microsoft.com/office/drawing/2014/main" id="{F6B1F2EA-63F2-A926-BAB3-D42CEDB6AC0A}"/>
                </a:ext>
              </a:extLst>
            </p:cNvPr>
            <p:cNvSpPr/>
            <p:nvPr/>
          </p:nvSpPr>
          <p:spPr>
            <a:xfrm>
              <a:off x="2881591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5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0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3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5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6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9" y="73635"/>
                    <a:pt x="1544" y="73069"/>
                  </a:cubicBezTo>
                  <a:cubicBezTo>
                    <a:pt x="-1235" y="70398"/>
                    <a:pt x="-94" y="65805"/>
                    <a:pt x="3620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3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5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4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4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295" y="178273"/>
                    <a:pt x="40106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Graphic 9">
              <a:extLst>
                <a:ext uri="{FF2B5EF4-FFF2-40B4-BE49-F238E27FC236}">
                  <a16:creationId xmlns:a16="http://schemas.microsoft.com/office/drawing/2014/main" id="{CDA2E07C-545B-E43F-2A0E-06ADCD5C01B4}"/>
                </a:ext>
              </a:extLst>
            </p:cNvPr>
            <p:cNvSpPr/>
            <p:nvPr/>
          </p:nvSpPr>
          <p:spPr>
            <a:xfrm>
              <a:off x="3099591" y="3970122"/>
              <a:ext cx="188049" cy="179130"/>
            </a:xfrm>
            <a:custGeom>
              <a:avLst/>
              <a:gdLst>
                <a:gd name="connsiteX0" fmla="*/ 39014 w 188049"/>
                <a:gd name="connsiteY0" fmla="*/ 179131 h 179130"/>
                <a:gd name="connsiteX1" fmla="*/ 34372 w 188049"/>
                <a:gd name="connsiteY1" fmla="*/ 172082 h 179130"/>
                <a:gd name="connsiteX2" fmla="*/ 38194 w 188049"/>
                <a:gd name="connsiteY2" fmla="*/ 159436 h 179130"/>
                <a:gd name="connsiteX3" fmla="*/ 52205 w 188049"/>
                <a:gd name="connsiteY3" fmla="*/ 113405 h 179130"/>
                <a:gd name="connsiteX4" fmla="*/ 51367 w 188049"/>
                <a:gd name="connsiteY4" fmla="*/ 110744 h 179130"/>
                <a:gd name="connsiteX5" fmla="*/ 3484 w 188049"/>
                <a:gd name="connsiteY5" fmla="*/ 74600 h 179130"/>
                <a:gd name="connsiteX6" fmla="*/ 1544 w 188049"/>
                <a:gd name="connsiteY6" fmla="*/ 73069 h 179130"/>
                <a:gd name="connsiteX7" fmla="*/ 3621 w 188049"/>
                <a:gd name="connsiteY7" fmla="*/ 64782 h 179130"/>
                <a:gd name="connsiteX8" fmla="*/ 6234 w 188049"/>
                <a:gd name="connsiteY8" fmla="*/ 64489 h 179130"/>
                <a:gd name="connsiteX9" fmla="*/ 66411 w 188049"/>
                <a:gd name="connsiteY9" fmla="*/ 63339 h 179130"/>
                <a:gd name="connsiteX10" fmla="*/ 69141 w 188049"/>
                <a:gd name="connsiteY10" fmla="*/ 61350 h 179130"/>
                <a:gd name="connsiteX11" fmla="*/ 89081 w 188049"/>
                <a:gd name="connsiteY11" fmla="*/ 4097 h 179130"/>
                <a:gd name="connsiteX12" fmla="*/ 96218 w 188049"/>
                <a:gd name="connsiteY12" fmla="*/ 519 h 179130"/>
                <a:gd name="connsiteX13" fmla="*/ 99084 w 188049"/>
                <a:gd name="connsiteY13" fmla="*/ 4350 h 179130"/>
                <a:gd name="connsiteX14" fmla="*/ 107567 w 188049"/>
                <a:gd name="connsiteY14" fmla="*/ 28823 h 179130"/>
                <a:gd name="connsiteX15" fmla="*/ 119052 w 188049"/>
                <a:gd name="connsiteY15" fmla="*/ 61769 h 179130"/>
                <a:gd name="connsiteX16" fmla="*/ 121412 w 188049"/>
                <a:gd name="connsiteY16" fmla="*/ 63280 h 179130"/>
                <a:gd name="connsiteX17" fmla="*/ 161651 w 188049"/>
                <a:gd name="connsiteY17" fmla="*/ 64021 h 179130"/>
                <a:gd name="connsiteX18" fmla="*/ 182292 w 188049"/>
                <a:gd name="connsiteY18" fmla="*/ 64470 h 179130"/>
                <a:gd name="connsiteX19" fmla="*/ 187791 w 188049"/>
                <a:gd name="connsiteY19" fmla="*/ 67999 h 179130"/>
                <a:gd name="connsiteX20" fmla="*/ 185441 w 188049"/>
                <a:gd name="connsiteY20" fmla="*/ 73917 h 179130"/>
                <a:gd name="connsiteX21" fmla="*/ 137870 w 188049"/>
                <a:gd name="connsiteY21" fmla="*/ 109886 h 179130"/>
                <a:gd name="connsiteX22" fmla="*/ 136271 w 188049"/>
                <a:gd name="connsiteY22" fmla="*/ 114692 h 179130"/>
                <a:gd name="connsiteX23" fmla="*/ 153578 w 188049"/>
                <a:gd name="connsiteY23" fmla="*/ 171692 h 179130"/>
                <a:gd name="connsiteX24" fmla="*/ 150419 w 188049"/>
                <a:gd name="connsiteY24" fmla="*/ 178643 h 179130"/>
                <a:gd name="connsiteX25" fmla="*/ 145622 w 188049"/>
                <a:gd name="connsiteY25" fmla="*/ 177532 h 179130"/>
                <a:gd name="connsiteX26" fmla="*/ 100547 w 188049"/>
                <a:gd name="connsiteY26" fmla="*/ 146244 h 179130"/>
                <a:gd name="connsiteX27" fmla="*/ 95496 w 188049"/>
                <a:gd name="connsiteY27" fmla="*/ 142695 h 179130"/>
                <a:gd name="connsiteX28" fmla="*/ 92571 w 188049"/>
                <a:gd name="connsiteY28" fmla="*/ 142695 h 179130"/>
                <a:gd name="connsiteX29" fmla="*/ 52888 w 188049"/>
                <a:gd name="connsiteY29" fmla="*/ 170297 h 179130"/>
                <a:gd name="connsiteX30" fmla="*/ 42270 w 188049"/>
                <a:gd name="connsiteY30" fmla="*/ 177590 h 179130"/>
                <a:gd name="connsiteX31" fmla="*/ 39014 w 188049"/>
                <a:gd name="connsiteY31" fmla="*/ 179131 h 17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8049" h="179130">
                  <a:moveTo>
                    <a:pt x="39014" y="179131"/>
                  </a:moveTo>
                  <a:cubicBezTo>
                    <a:pt x="35445" y="178790"/>
                    <a:pt x="33329" y="175689"/>
                    <a:pt x="34372" y="172082"/>
                  </a:cubicBezTo>
                  <a:cubicBezTo>
                    <a:pt x="35591" y="167850"/>
                    <a:pt x="36917" y="163648"/>
                    <a:pt x="38194" y="159436"/>
                  </a:cubicBezTo>
                  <a:cubicBezTo>
                    <a:pt x="42865" y="144089"/>
                    <a:pt x="47516" y="128742"/>
                    <a:pt x="52205" y="113405"/>
                  </a:cubicBezTo>
                  <a:cubicBezTo>
                    <a:pt x="52557" y="112255"/>
                    <a:pt x="52410" y="111533"/>
                    <a:pt x="51367" y="110744"/>
                  </a:cubicBezTo>
                  <a:cubicBezTo>
                    <a:pt x="35386" y="98731"/>
                    <a:pt x="19435" y="86661"/>
                    <a:pt x="3484" y="74600"/>
                  </a:cubicBezTo>
                  <a:cubicBezTo>
                    <a:pt x="2831" y="74103"/>
                    <a:pt x="2138" y="73635"/>
                    <a:pt x="1544" y="73069"/>
                  </a:cubicBezTo>
                  <a:cubicBezTo>
                    <a:pt x="-1235" y="70398"/>
                    <a:pt x="-94" y="65805"/>
                    <a:pt x="3621" y="64782"/>
                  </a:cubicBezTo>
                  <a:cubicBezTo>
                    <a:pt x="4459" y="64548"/>
                    <a:pt x="5366" y="64509"/>
                    <a:pt x="6234" y="64489"/>
                  </a:cubicBezTo>
                  <a:cubicBezTo>
                    <a:pt x="26290" y="64089"/>
                    <a:pt x="46355" y="63680"/>
                    <a:pt x="66411" y="63339"/>
                  </a:cubicBezTo>
                  <a:cubicBezTo>
                    <a:pt x="67942" y="63309"/>
                    <a:pt x="68625" y="62841"/>
                    <a:pt x="69141" y="61350"/>
                  </a:cubicBezTo>
                  <a:cubicBezTo>
                    <a:pt x="75733" y="42249"/>
                    <a:pt x="82411" y="23178"/>
                    <a:pt x="89081" y="4097"/>
                  </a:cubicBezTo>
                  <a:cubicBezTo>
                    <a:pt x="90309" y="587"/>
                    <a:pt x="93273" y="-866"/>
                    <a:pt x="96218" y="519"/>
                  </a:cubicBezTo>
                  <a:cubicBezTo>
                    <a:pt x="97846" y="1289"/>
                    <a:pt x="98528" y="2761"/>
                    <a:pt x="99084" y="4350"/>
                  </a:cubicBezTo>
                  <a:cubicBezTo>
                    <a:pt x="101902" y="12511"/>
                    <a:pt x="104720" y="20672"/>
                    <a:pt x="107567" y="28823"/>
                  </a:cubicBezTo>
                  <a:cubicBezTo>
                    <a:pt x="111399" y="39802"/>
                    <a:pt x="115269" y="50771"/>
                    <a:pt x="119052" y="61769"/>
                  </a:cubicBezTo>
                  <a:cubicBezTo>
                    <a:pt x="119501" y="63066"/>
                    <a:pt x="120252" y="63261"/>
                    <a:pt x="121412" y="63280"/>
                  </a:cubicBezTo>
                  <a:cubicBezTo>
                    <a:pt x="134828" y="63514"/>
                    <a:pt x="148235" y="63768"/>
                    <a:pt x="161651" y="64021"/>
                  </a:cubicBezTo>
                  <a:cubicBezTo>
                    <a:pt x="168534" y="64158"/>
                    <a:pt x="175418" y="64314"/>
                    <a:pt x="182292" y="64470"/>
                  </a:cubicBezTo>
                  <a:cubicBezTo>
                    <a:pt x="185266" y="64538"/>
                    <a:pt x="187040" y="65688"/>
                    <a:pt x="187791" y="67999"/>
                  </a:cubicBezTo>
                  <a:cubicBezTo>
                    <a:pt x="188503" y="70203"/>
                    <a:pt x="187752" y="72162"/>
                    <a:pt x="185441" y="73917"/>
                  </a:cubicBezTo>
                  <a:cubicBezTo>
                    <a:pt x="169588" y="85910"/>
                    <a:pt x="153734" y="97903"/>
                    <a:pt x="137870" y="109886"/>
                  </a:cubicBezTo>
                  <a:cubicBezTo>
                    <a:pt x="135365" y="111777"/>
                    <a:pt x="135374" y="111758"/>
                    <a:pt x="136271" y="114692"/>
                  </a:cubicBezTo>
                  <a:cubicBezTo>
                    <a:pt x="142043" y="133686"/>
                    <a:pt x="147815" y="152689"/>
                    <a:pt x="153578" y="171692"/>
                  </a:cubicBezTo>
                  <a:cubicBezTo>
                    <a:pt x="154602" y="175085"/>
                    <a:pt x="153353" y="177805"/>
                    <a:pt x="150419" y="178643"/>
                  </a:cubicBezTo>
                  <a:cubicBezTo>
                    <a:pt x="148625" y="179160"/>
                    <a:pt x="147104" y="178565"/>
                    <a:pt x="145622" y="177532"/>
                  </a:cubicBezTo>
                  <a:cubicBezTo>
                    <a:pt x="130606" y="167090"/>
                    <a:pt x="115572" y="156667"/>
                    <a:pt x="100547" y="146244"/>
                  </a:cubicBezTo>
                  <a:cubicBezTo>
                    <a:pt x="98860" y="145074"/>
                    <a:pt x="97115" y="143962"/>
                    <a:pt x="95496" y="142695"/>
                  </a:cubicBezTo>
                  <a:cubicBezTo>
                    <a:pt x="94433" y="141866"/>
                    <a:pt x="93673" y="141934"/>
                    <a:pt x="92571" y="142695"/>
                  </a:cubicBezTo>
                  <a:cubicBezTo>
                    <a:pt x="79360" y="151928"/>
                    <a:pt x="66119" y="161103"/>
                    <a:pt x="52888" y="170297"/>
                  </a:cubicBezTo>
                  <a:cubicBezTo>
                    <a:pt x="49358" y="172745"/>
                    <a:pt x="45848" y="175211"/>
                    <a:pt x="42270" y="177590"/>
                  </a:cubicBezTo>
                  <a:cubicBezTo>
                    <a:pt x="41305" y="178273"/>
                    <a:pt x="40115" y="178634"/>
                    <a:pt x="39014" y="179131"/>
                  </a:cubicBezTo>
                  <a:close/>
                </a:path>
              </a:pathLst>
            </a:custGeom>
            <a:grpFill/>
            <a:ln w="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50FAA4-0FF8-37E4-D4B9-F34C6751EA3E}"/>
              </a:ext>
            </a:extLst>
          </p:cNvPr>
          <p:cNvGrpSpPr/>
          <p:nvPr/>
        </p:nvGrpSpPr>
        <p:grpSpPr>
          <a:xfrm>
            <a:off x="4851187" y="1581894"/>
            <a:ext cx="3193399" cy="1291101"/>
            <a:chOff x="4851187" y="1419056"/>
            <a:chExt cx="3193399" cy="1291101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AF970F7-3715-140C-D637-0CD9DE309214}"/>
                </a:ext>
              </a:extLst>
            </p:cNvPr>
            <p:cNvSpPr txBox="1"/>
            <p:nvPr/>
          </p:nvSpPr>
          <p:spPr>
            <a:xfrm>
              <a:off x="4851187" y="1419056"/>
              <a:ext cx="31933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Customer Service and Support</a:t>
              </a:r>
              <a:endParaRPr lang="en-P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184F796-F39E-946E-EB64-0128268C7615}"/>
                </a:ext>
              </a:extLst>
            </p:cNvPr>
            <p:cNvSpPr txBox="1"/>
            <p:nvPr/>
          </p:nvSpPr>
          <p:spPr>
            <a:xfrm>
              <a:off x="4851187" y="1756050"/>
              <a:ext cx="319339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Chatbots aid customer service, offering instant responses and 24/7 availability for common queries and assistance.</a:t>
              </a:r>
              <a:endParaRPr lang="en-P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B126209-9734-AC42-689C-DDE0A1D6BB0D}"/>
              </a:ext>
            </a:extLst>
          </p:cNvPr>
          <p:cNvSpPr txBox="1"/>
          <p:nvPr/>
        </p:nvSpPr>
        <p:spPr>
          <a:xfrm>
            <a:off x="921633" y="3048930"/>
            <a:ext cx="3082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Several Key</a:t>
            </a:r>
            <a:endParaRPr lang="en-PK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62628B-23FF-864A-A12B-824DE6FD66B2}"/>
              </a:ext>
            </a:extLst>
          </p:cNvPr>
          <p:cNvGrpSpPr/>
          <p:nvPr/>
        </p:nvGrpSpPr>
        <p:grpSpPr>
          <a:xfrm>
            <a:off x="8455982" y="1581894"/>
            <a:ext cx="3340171" cy="1291101"/>
            <a:chOff x="8455982" y="1419056"/>
            <a:chExt cx="3340171" cy="1291101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EB6B24A-9559-34E5-9DD0-354CD4EF5A45}"/>
                </a:ext>
              </a:extLst>
            </p:cNvPr>
            <p:cNvSpPr txBox="1"/>
            <p:nvPr/>
          </p:nvSpPr>
          <p:spPr>
            <a:xfrm>
              <a:off x="8455983" y="1419056"/>
              <a:ext cx="33401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Automation of Repetitive Tasks</a:t>
              </a:r>
              <a:endParaRPr lang="en-P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1765451-19EA-9B77-8C1C-6CB1E8BFA579}"/>
                </a:ext>
              </a:extLst>
            </p:cNvPr>
            <p:cNvSpPr txBox="1"/>
            <p:nvPr/>
          </p:nvSpPr>
          <p:spPr>
            <a:xfrm>
              <a:off x="8455982" y="1756050"/>
              <a:ext cx="316817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Chatbots automate tasks like scheduling, tracking orders, and retrieving information, streamlining routine operations.</a:t>
              </a:r>
              <a:endParaRPr lang="en-P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25950A-AB3E-4F9E-E27D-14505440F8FA}"/>
              </a:ext>
            </a:extLst>
          </p:cNvPr>
          <p:cNvGrpSpPr/>
          <p:nvPr/>
        </p:nvGrpSpPr>
        <p:grpSpPr>
          <a:xfrm>
            <a:off x="4851187" y="4105496"/>
            <a:ext cx="3152944" cy="1314742"/>
            <a:chOff x="4851187" y="3942658"/>
            <a:chExt cx="3152944" cy="131474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D0F4B56-9072-9E29-486D-9F75D72F081D}"/>
                </a:ext>
              </a:extLst>
            </p:cNvPr>
            <p:cNvSpPr txBox="1"/>
            <p:nvPr/>
          </p:nvSpPr>
          <p:spPr>
            <a:xfrm>
              <a:off x="4851187" y="3942658"/>
              <a:ext cx="21387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Cost Savings</a:t>
              </a:r>
              <a:endParaRPr lang="en-P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44B4C63-3E37-B9DF-6B40-9E194889236B}"/>
                </a:ext>
              </a:extLst>
            </p:cNvPr>
            <p:cNvSpPr txBox="1"/>
            <p:nvPr/>
          </p:nvSpPr>
          <p:spPr>
            <a:xfrm>
              <a:off x="4851187" y="4303293"/>
              <a:ext cx="315294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Chatbot automation cuts costs by handling routine tasks, streamlining operations, and reducing support teams.</a:t>
              </a:r>
              <a:endParaRPr lang="en-P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C0A7A0E-E6B6-76AC-C81C-59B1A4AE8390}"/>
              </a:ext>
            </a:extLst>
          </p:cNvPr>
          <p:cNvGrpSpPr/>
          <p:nvPr/>
        </p:nvGrpSpPr>
        <p:grpSpPr>
          <a:xfrm>
            <a:off x="8455983" y="4105496"/>
            <a:ext cx="3168170" cy="1314742"/>
            <a:chOff x="8455983" y="3942658"/>
            <a:chExt cx="3168170" cy="1314742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47E9F67-B3AA-B1E6-A724-A03DC97DB81A}"/>
                </a:ext>
              </a:extLst>
            </p:cNvPr>
            <p:cNvSpPr txBox="1"/>
            <p:nvPr/>
          </p:nvSpPr>
          <p:spPr>
            <a:xfrm>
              <a:off x="8455983" y="3942658"/>
              <a:ext cx="173679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Scalability</a:t>
              </a:r>
              <a:endParaRPr lang="en-P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14726F6-2249-F76A-A42D-EAE7A8B6E6E1}"/>
                </a:ext>
              </a:extLst>
            </p:cNvPr>
            <p:cNvSpPr txBox="1"/>
            <p:nvPr/>
          </p:nvSpPr>
          <p:spPr>
            <a:xfrm>
              <a:off x="8455984" y="4303293"/>
              <a:ext cx="316816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Chatbots scale efficiently, managing numerous conversations without proportional resource increase, ideal for engagement spikes.</a:t>
              </a:r>
              <a:endParaRPr lang="en-P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20DEE-5C7A-1F1B-4075-FA9675E7C255}"/>
              </a:ext>
            </a:extLst>
          </p:cNvPr>
          <p:cNvCxnSpPr>
            <a:cxnSpLocks/>
          </p:cNvCxnSpPr>
          <p:nvPr/>
        </p:nvCxnSpPr>
        <p:spPr>
          <a:xfrm flipH="1">
            <a:off x="1305393" y="3810599"/>
            <a:ext cx="1809750" cy="0"/>
          </a:xfrm>
          <a:prstGeom prst="line">
            <a:avLst/>
          </a:prstGeom>
          <a:ln w="57150" cap="rnd">
            <a:gradFill flip="none" rotWithShape="1">
              <a:gsLst>
                <a:gs pos="100000">
                  <a:srgbClr val="8195AF">
                    <a:alpha val="0"/>
                  </a:srgbClr>
                </a:gs>
                <a:gs pos="0">
                  <a:schemeClr val="accent1"/>
                </a:gs>
                <a:gs pos="59000">
                  <a:schemeClr val="accent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699E5D36-7829-702E-5E41-25358748B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0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3F3C-4136-408F-D6AB-E615FF128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9612FF26-31E7-670B-D792-9A0389490A4F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64B62-B789-B6B9-F43C-055B78003F5B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B02A4-5BF9-11B4-C804-EC962361C64F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B88E75-69ED-B239-C013-4A8C788329E7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2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DC8D75-7B8D-341F-A8B7-FEB9C558B948}"/>
              </a:ext>
            </a:extLst>
          </p:cNvPr>
          <p:cNvGrpSpPr/>
          <p:nvPr/>
        </p:nvGrpSpPr>
        <p:grpSpPr>
          <a:xfrm>
            <a:off x="565907" y="840949"/>
            <a:ext cx="10270908" cy="4935299"/>
            <a:chOff x="483910" y="2279248"/>
            <a:chExt cx="4136253" cy="17557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891AB81-7657-682C-3D95-2F9DA81E491E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Problem Statement  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67738A-2F4E-3CB7-078A-FF271DFCABFF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215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Customer support teams struggles with manual query handling leading to :  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</a:t>
              </a:r>
            </a:p>
            <a:p>
              <a:pPr marL="13716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Delayed responses </a:t>
              </a:r>
            </a:p>
            <a:p>
              <a:pPr marL="13716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Overburdened agents</a:t>
              </a:r>
            </a:p>
            <a:p>
              <a:pPr marL="137160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Inconsistent responses </a:t>
              </a:r>
            </a:p>
            <a:p>
              <a:pPr marL="1028700"/>
              <a:b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indent="-342900">
                <a:buFont typeface="Wingdings" panose="05000000000000000000" pitchFamily="2" charset="2"/>
                <a:buChar char="Ø"/>
              </a:pPr>
              <a:endParaRPr lang="en-PK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DF123D-109E-46BB-A5F4-278233CCC2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10" y="26060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206C2E26-52EF-5B7F-19E5-8E8A47689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0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30FA0DB8-4ACA-45D0-6DF2-036D5CE15AB7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4F55B-4023-000F-C94A-AE2EC483C51E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EBBDA-809B-0D2C-4839-5BB1AF6BAE35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6DAE8-9463-1009-3FA2-4049A67A6D2A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3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0CB6DF-D827-59AF-AFA5-6C51AEE75D8B}"/>
              </a:ext>
            </a:extLst>
          </p:cNvPr>
          <p:cNvGrpSpPr/>
          <p:nvPr/>
        </p:nvGrpSpPr>
        <p:grpSpPr>
          <a:xfrm>
            <a:off x="565907" y="840949"/>
            <a:ext cx="10270908" cy="3827303"/>
            <a:chOff x="483910" y="2279248"/>
            <a:chExt cx="4136253" cy="136160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C14287-703E-40D5-BF4A-A77EAFFE24B1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Why</a:t>
              </a:r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 This Matters 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A6A7D4-6196-8FC4-B756-C9724C1A7423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821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Declining customer satisfaction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Rising operational costs  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Scalability challenges slowing growth 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Automation is critical to streamline operations and enhance customer    engagement </a:t>
              </a:r>
              <a:endParaRPr lang="en-PK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797D02-B1CC-54F6-83BD-993F9C2C9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10" y="26060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A2882A48-B293-DC06-C462-F27ABC12B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0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24E4F-31A6-7ED7-1ADE-9FCE9C06B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01BEC82D-90B5-987F-AA40-3D1B5BB6F50D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42E92-3A04-E028-26A2-F2D04BDBFD01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2834D4-8D6E-1919-0F39-DDBEA71DDB5E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BE29F2-25C2-3B89-89D7-D957671C7C30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4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A8AAC1-204B-D880-C6FA-F1C33BA21C28}"/>
              </a:ext>
            </a:extLst>
          </p:cNvPr>
          <p:cNvGrpSpPr/>
          <p:nvPr/>
        </p:nvGrpSpPr>
        <p:grpSpPr>
          <a:xfrm>
            <a:off x="565907" y="840948"/>
            <a:ext cx="10270908" cy="4196635"/>
            <a:chOff x="483910" y="2279248"/>
            <a:chExt cx="4136253" cy="14930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6705AE-E26B-70DC-FE87-76827343F6FD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The Solution : AI-Powered Customer Support Chatbot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268939-8ECC-F4D7-C3F7-0F2E6A17F558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9526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How it solves the challenges :</a:t>
              </a:r>
            </a:p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Automates query handling </a:t>
              </a: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Uses sentiment analysis </a:t>
              </a: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Categorizes query (General vs. Complaints)</a:t>
              </a: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Retrieves answers from Knowledge base </a:t>
              </a:r>
            </a:p>
            <a:p>
              <a:pPr marL="1097280" indent="-342900">
                <a:buFont typeface="Wingdings" panose="05000000000000000000" pitchFamily="2" charset="2"/>
                <a:buChar char="§"/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Stores Customer Interactions and Details 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420043-FA15-7983-2316-2BD9498C5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10" y="26060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E3C4BCE7-C96B-28BD-3340-797AB672A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8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255B4-CFE6-6A1A-4941-34EE47039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BA38B765-5E6E-FD26-BE02-FD2F4D50C4DC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F7B63-6BBF-0FB3-91BD-34022A5D71C3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4560F-30FA-6E8E-6FA8-F18EB791C448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F1EF1-7733-683D-F97A-B2A6534298F8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5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AF934D-891D-59C8-A8FB-237DAB450C98}"/>
              </a:ext>
            </a:extLst>
          </p:cNvPr>
          <p:cNvGrpSpPr/>
          <p:nvPr/>
        </p:nvGrpSpPr>
        <p:grpSpPr>
          <a:xfrm>
            <a:off x="565907" y="840948"/>
            <a:ext cx="10270908" cy="1980646"/>
            <a:chOff x="483910" y="2279248"/>
            <a:chExt cx="4136253" cy="7046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81882D5-BEC6-556D-1686-409F76A917BE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How the Chatbot Works (High</a:t>
              </a:r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-Level Overview)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9AF443-56DA-2709-17AC-59849FCCBCD4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F005312-DA93-39DF-910B-0F2484B9D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10" y="26060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25FFA574-E508-46F9-074D-B9849A44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74EB7B7B-1452-DEDB-EDB9-549A2E5E9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93" y="2040628"/>
            <a:ext cx="9279601" cy="46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A49BF-B202-BCA9-492E-287D46720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20032D7D-36F0-8309-E768-1623B6338B9B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6D784-A6B1-4AAC-B2C3-711EAD1B36EE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043D33-C74B-C98D-C758-2BE0F97AEBE0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3E98E-4E58-DA9A-95C6-D5F5E7A27F52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6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AB0A57-D033-0C29-1E6D-683947B3EECC}"/>
              </a:ext>
            </a:extLst>
          </p:cNvPr>
          <p:cNvGrpSpPr/>
          <p:nvPr/>
        </p:nvGrpSpPr>
        <p:grpSpPr>
          <a:xfrm>
            <a:off x="565907" y="840948"/>
            <a:ext cx="10270908" cy="1980646"/>
            <a:chOff x="483910" y="2279248"/>
            <a:chExt cx="4136253" cy="7046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91F245-8EC7-8AFD-FDF6-BB25DB4D97B2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Chatbot’s Backend Processing </a:t>
              </a:r>
              <a:r>
                <a:rPr lang="en-US" sz="3200" b="1" spc="-35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(Low</a:t>
              </a:r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-Level Overview)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C0C822-9D89-AD98-733C-983FA4BB3EA6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3F3B0C-F852-8D0D-A29C-B3C089014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10" y="26060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54CC226F-6751-1AC6-7D27-F3175CA7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219DC-502E-B1DA-DAA8-3209B4434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970314"/>
            <a:ext cx="11291975" cy="45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5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DCAE2-D8D3-01A4-0010-23245A92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72CB5845-58AB-679A-F7A1-A6BDD2572099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5C3B5-7B70-C202-626E-4787D3950B24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79126-6C15-5642-A41A-CE20DC0B06EC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BC9F08-6D05-F3C3-E621-20B568A653DD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7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F183C1-1483-649B-54A8-A8B1F629AE5F}"/>
              </a:ext>
            </a:extLst>
          </p:cNvPr>
          <p:cNvGrpSpPr/>
          <p:nvPr/>
        </p:nvGrpSpPr>
        <p:grpSpPr>
          <a:xfrm>
            <a:off x="585444" y="840948"/>
            <a:ext cx="10251371" cy="1980646"/>
            <a:chOff x="491778" y="2279248"/>
            <a:chExt cx="4128385" cy="7046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6F5661-0E58-F3C2-D653-918B69E836A0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How Data Powers the Chatbot 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AD00C9-33DE-4D6E-65F4-CFAA881CC53E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54C0E8-CBD5-48A4-1A7F-5EDA6AD9D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78" y="2567337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BF7D8646-2A22-BB0E-EE6C-8B009F699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12CD89-6C33-2EA1-AF9F-A5DDF7F4E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65278"/>
              </p:ext>
            </p:extLst>
          </p:nvPr>
        </p:nvGraphicFramePr>
        <p:xfrm>
          <a:off x="168128" y="1817528"/>
          <a:ext cx="11855744" cy="296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503">
                  <a:extLst>
                    <a:ext uri="{9D8B030D-6E8A-4147-A177-3AD203B41FA5}">
                      <a16:colId xmlns:a16="http://schemas.microsoft.com/office/drawing/2014/main" val="3362867716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3618134834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135183874"/>
                    </a:ext>
                  </a:extLst>
                </a:gridCol>
                <a:gridCol w="3051327">
                  <a:extLst>
                    <a:ext uri="{9D8B030D-6E8A-4147-A177-3AD203B41FA5}">
                      <a16:colId xmlns:a16="http://schemas.microsoft.com/office/drawing/2014/main" val="198066898"/>
                    </a:ext>
                  </a:extLst>
                </a:gridCol>
              </a:tblGrid>
              <a:tr h="582577">
                <a:tc>
                  <a:txBody>
                    <a:bodyPr/>
                    <a:lstStyle/>
                    <a:p>
                      <a:r>
                        <a:rPr lang="en-US" sz="2800" dirty="0"/>
                        <a:t>          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    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    Usage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07204"/>
                  </a:ext>
                </a:extLst>
              </a:tr>
              <a:tr h="1116776">
                <a:tc>
                  <a:txBody>
                    <a:bodyPr/>
                    <a:lstStyle/>
                    <a:p>
                      <a:r>
                        <a:rPr lang="en-US" dirty="0"/>
                        <a:t>Xfinity Policy Knowledge Base (Primary data source)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Scraped from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https://www.xfinity.com/terms/web"/>
                        </a:rPr>
                        <a:t>https://www.xfinity.com/terms/web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Preprocessed -&gt; chunked -&gt; embedded -&gt; stored in  Vector database (</a:t>
                      </a:r>
                      <a:r>
                        <a:rPr lang="en-US" dirty="0" err="1"/>
                        <a:t>Chromadb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Retrieval-Augmented Generation (RAG) fetches answers for user queries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555926"/>
                  </a:ext>
                </a:extLst>
              </a:tr>
              <a:tr h="1262074">
                <a:tc>
                  <a:txBody>
                    <a:bodyPr/>
                    <a:lstStyle/>
                    <a:p>
                      <a:r>
                        <a:rPr lang="en-US" dirty="0"/>
                        <a:t>User Interaction Data </a:t>
                      </a:r>
                    </a:p>
                    <a:p>
                      <a:r>
                        <a:rPr lang="en-US" dirty="0"/>
                        <a:t>(Collected over time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Queries from Users , Chatbot responses , Sentiment Analysis Results , Complaint Logs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Logged in SQLite database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 tracking and analytics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Stored for agent dashboard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Used for trend Insights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283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11523E-66E3-2968-8449-2F108683670F}"/>
              </a:ext>
            </a:extLst>
          </p:cNvPr>
          <p:cNvSpPr txBox="1"/>
          <p:nvPr/>
        </p:nvSpPr>
        <p:spPr>
          <a:xfrm>
            <a:off x="437554" y="4885319"/>
            <a:ext cx="1046583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Pre-stored knowledge base </a:t>
            </a:r>
            <a:r>
              <a:rPr lang="en-US" sz="2000" dirty="0"/>
              <a:t>in vector database enables </a:t>
            </a:r>
            <a:r>
              <a:rPr lang="en-US" sz="2000" b="1" dirty="0"/>
              <a:t>fast and accurate </a:t>
            </a:r>
            <a:r>
              <a:rPr lang="en-US" sz="2000" dirty="0"/>
              <a:t>query resolution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User data is logged </a:t>
            </a:r>
            <a:r>
              <a:rPr lang="en-US" sz="2000" dirty="0"/>
              <a:t>over time to refine chatbot accuracy and </a:t>
            </a:r>
            <a:r>
              <a:rPr lang="en-US" sz="2000" b="1" dirty="0"/>
              <a:t>improve customer service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Complaint tracking </a:t>
            </a:r>
            <a:r>
              <a:rPr lang="en-US" sz="2000" dirty="0"/>
              <a:t>ensures users agents can review </a:t>
            </a:r>
            <a:r>
              <a:rPr lang="en-US" sz="2000" b="1" dirty="0"/>
              <a:t>unresolved issues efficiently </a:t>
            </a:r>
          </a:p>
        </p:txBody>
      </p:sp>
    </p:spTree>
    <p:extLst>
      <p:ext uri="{BB962C8B-B14F-4D97-AF65-F5344CB8AC3E}">
        <p14:creationId xmlns:p14="http://schemas.microsoft.com/office/powerpoint/2010/main" val="237991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AFF35-802A-3C09-2D84-88AC5AADF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5">
            <a:extLst>
              <a:ext uri="{FF2B5EF4-FFF2-40B4-BE49-F238E27FC236}">
                <a16:creationId xmlns:a16="http://schemas.microsoft.com/office/drawing/2014/main" id="{D7FA675C-939D-B739-999E-537312D47BF4}"/>
              </a:ext>
            </a:extLst>
          </p:cNvPr>
          <p:cNvSpPr/>
          <p:nvPr/>
        </p:nvSpPr>
        <p:spPr>
          <a:xfrm>
            <a:off x="10801350" y="5715000"/>
            <a:ext cx="1390650" cy="1143000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sx="1000" sy="1000" algn="tl" rotWithShape="0">
              <a:schemeClr val="bg1"/>
            </a:outerShdw>
          </a:effectLst>
        </p:spPr>
        <p:txBody>
          <a:bodyPr/>
          <a:lstStyle/>
          <a:p>
            <a:endParaRPr lang="en-P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E64FB-B83A-7C74-1966-61AD77746D00}"/>
              </a:ext>
            </a:extLst>
          </p:cNvPr>
          <p:cNvSpPr txBox="1"/>
          <p:nvPr/>
        </p:nvSpPr>
        <p:spPr>
          <a:xfrm>
            <a:off x="10836816" y="6502736"/>
            <a:ext cx="89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baseline="0" dirty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PAGE</a:t>
            </a:r>
            <a:endParaRPr lang="en-PK" sz="1600" spc="200" baseline="0" dirty="0"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EB99C-5EB0-880D-589B-A5BDD875B544}"/>
              </a:ext>
            </a:extLst>
          </p:cNvPr>
          <p:cNvSpPr/>
          <p:nvPr/>
        </p:nvSpPr>
        <p:spPr>
          <a:xfrm>
            <a:off x="11598819" y="6557750"/>
            <a:ext cx="36000" cy="216000"/>
          </a:xfrm>
          <a:prstGeom prst="rect">
            <a:avLst/>
          </a:prstGeom>
          <a:solidFill>
            <a:srgbClr val="07C5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167653-9893-F951-7E27-15976DFBEFFA}"/>
              </a:ext>
            </a:extLst>
          </p:cNvPr>
          <p:cNvSpPr/>
          <p:nvPr/>
        </p:nvSpPr>
        <p:spPr>
          <a:xfrm>
            <a:off x="11561660" y="6509696"/>
            <a:ext cx="567330" cy="338554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fld id="{FF439014-E629-42E3-A58B-61A0F1C8CFFE}" type="slidenum">
              <a:rPr lang="es-SV" sz="1600" b="1" smtClean="0">
                <a:solidFill>
                  <a:schemeClr val="tx1"/>
                </a:solidFill>
                <a:latin typeface="Poppins" panose="00000500000000000000" pitchFamily="2" charset="0"/>
                <a:ea typeface="Roboto Light" panose="02000000000000000000" pitchFamily="2" charset="0"/>
                <a:cs typeface="Poppins" panose="00000500000000000000" pitchFamily="2" charset="0"/>
              </a:rPr>
              <a:pPr algn="ctr"/>
              <a:t>8</a:t>
            </a:fld>
            <a:endParaRPr lang="en-US" sz="1600" b="1" dirty="0">
              <a:solidFill>
                <a:schemeClr val="tx1"/>
              </a:solidFill>
              <a:latin typeface="Poppins" panose="00000500000000000000" pitchFamily="2" charset="0"/>
              <a:ea typeface="Roboto Light" panose="020000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682696-8F38-EC3B-ACC2-17F4182C61E0}"/>
              </a:ext>
            </a:extLst>
          </p:cNvPr>
          <p:cNvGrpSpPr/>
          <p:nvPr/>
        </p:nvGrpSpPr>
        <p:grpSpPr>
          <a:xfrm>
            <a:off x="565907" y="840948"/>
            <a:ext cx="10270908" cy="1980646"/>
            <a:chOff x="483910" y="2279248"/>
            <a:chExt cx="4136253" cy="7046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059E635-D96B-DDEF-CAD9-ECD270403B7A}"/>
                </a:ext>
              </a:extLst>
            </p:cNvPr>
            <p:cNvSpPr txBox="1"/>
            <p:nvPr/>
          </p:nvSpPr>
          <p:spPr>
            <a:xfrm>
              <a:off x="491778" y="2279248"/>
              <a:ext cx="4128385" cy="208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spc="-35" dirty="0">
                  <a:solidFill>
                    <a:schemeClr val="accent1"/>
                  </a:solidFill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Technology Stack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19E73C-E5F5-77F0-25FB-FCA3B1A7593A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DFBC88-DEF2-0A59-9881-6F737DDC5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910" y="2606064"/>
              <a:ext cx="1809750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>
            <a:extLst>
              <a:ext uri="{FF2B5EF4-FFF2-40B4-BE49-F238E27FC236}">
                <a16:creationId xmlns:a16="http://schemas.microsoft.com/office/drawing/2014/main" id="{D1363EC9-0FBB-3093-D2E4-1A22BC03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670051-0746-9788-CC08-2ABA7535F3EA}"/>
              </a:ext>
            </a:extLst>
          </p:cNvPr>
          <p:cNvSpPr/>
          <p:nvPr/>
        </p:nvSpPr>
        <p:spPr>
          <a:xfrm>
            <a:off x="1280610" y="2538526"/>
            <a:ext cx="2884715" cy="2416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u="sn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7BEDE6-D997-3CC6-DAB4-7306B79C8177}"/>
              </a:ext>
            </a:extLst>
          </p:cNvPr>
          <p:cNvSpPr/>
          <p:nvPr/>
        </p:nvSpPr>
        <p:spPr>
          <a:xfrm>
            <a:off x="4696071" y="2547373"/>
            <a:ext cx="5588273" cy="2416854"/>
          </a:xfrm>
          <a:prstGeom prst="roundRect">
            <a:avLst/>
          </a:prstGeom>
          <a:solidFill>
            <a:srgbClr val="07C5B3"/>
          </a:solidFill>
          <a:ln>
            <a:solidFill>
              <a:srgbClr val="07C5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u="sng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F43499-1304-4E32-43C0-F5616897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70696" y="3536216"/>
            <a:ext cx="704542" cy="7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A336E-66DD-AD8E-3ABF-E317EC0BCD36}"/>
              </a:ext>
            </a:extLst>
          </p:cNvPr>
          <p:cNvSpPr txBox="1"/>
          <p:nvPr/>
        </p:nvSpPr>
        <p:spPr>
          <a:xfrm>
            <a:off x="1759583" y="2626346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56A8F-F8A3-5C08-C473-418201B8C533}"/>
              </a:ext>
            </a:extLst>
          </p:cNvPr>
          <p:cNvSpPr txBox="1"/>
          <p:nvPr/>
        </p:nvSpPr>
        <p:spPr>
          <a:xfrm>
            <a:off x="2290327" y="4254391"/>
            <a:ext cx="110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React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7269C-BA4B-5A36-30F0-0E0EC2F0338E}"/>
              </a:ext>
            </a:extLst>
          </p:cNvPr>
          <p:cNvSpPr txBox="1"/>
          <p:nvPr/>
        </p:nvSpPr>
        <p:spPr>
          <a:xfrm>
            <a:off x="6524190" y="2625612"/>
            <a:ext cx="317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49196-A0E6-B336-43DF-F743DB78DAE3}"/>
              </a:ext>
            </a:extLst>
          </p:cNvPr>
          <p:cNvSpPr txBox="1"/>
          <p:nvPr/>
        </p:nvSpPr>
        <p:spPr>
          <a:xfrm>
            <a:off x="5186213" y="3297743"/>
            <a:ext cx="1591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, LANGCHAIN, LANGRAPH,CHROMADB, SQL LITE </a:t>
            </a:r>
          </a:p>
        </p:txBody>
      </p:sp>
    </p:spTree>
    <p:extLst>
      <p:ext uri="{BB962C8B-B14F-4D97-AF65-F5344CB8AC3E}">
        <p14:creationId xmlns:p14="http://schemas.microsoft.com/office/powerpoint/2010/main" val="102755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F58A0-B465-4767-A6AD-2D304CAF2336}"/>
              </a:ext>
            </a:extLst>
          </p:cNvPr>
          <p:cNvGrpSpPr/>
          <p:nvPr/>
        </p:nvGrpSpPr>
        <p:grpSpPr>
          <a:xfrm>
            <a:off x="3981629" y="2386246"/>
            <a:ext cx="4655355" cy="2321383"/>
            <a:chOff x="592829" y="2201664"/>
            <a:chExt cx="4363233" cy="78222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276D64-3FFD-14E5-AE31-43222B170A0A}"/>
                </a:ext>
              </a:extLst>
            </p:cNvPr>
            <p:cNvSpPr txBox="1"/>
            <p:nvPr/>
          </p:nvSpPr>
          <p:spPr>
            <a:xfrm>
              <a:off x="827677" y="2201664"/>
              <a:ext cx="4128385" cy="42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Evaluations</a:t>
              </a:r>
              <a:r>
                <a:rPr lang="en-US" sz="3200" b="1" spc="-35" dirty="0">
                  <a:solidFill>
                    <a:schemeClr val="accent1"/>
                  </a:solidFill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rPr>
                <a:t> </a:t>
              </a:r>
              <a:endParaRPr lang="en-US" sz="3200" b="1" spc="-35" dirty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7EA43F-09D3-2479-A460-87B426A58F09}"/>
                </a:ext>
              </a:extLst>
            </p:cNvPr>
            <p:cNvSpPr txBox="1"/>
            <p:nvPr/>
          </p:nvSpPr>
          <p:spPr>
            <a:xfrm>
              <a:off x="592829" y="2819642"/>
              <a:ext cx="3926282" cy="16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342900"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20E6485-53FC-C7F8-3BBD-A13E24C83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677" y="2606064"/>
              <a:ext cx="2651225" cy="0"/>
            </a:xfrm>
            <a:prstGeom prst="line">
              <a:avLst/>
            </a:prstGeom>
            <a:ln w="57150" cap="rnd">
              <a:gradFill flip="none" rotWithShape="1">
                <a:gsLst>
                  <a:gs pos="100000">
                    <a:srgbClr val="8195AF">
                      <a:alpha val="0"/>
                    </a:srgbClr>
                  </a:gs>
                  <a:gs pos="0">
                    <a:schemeClr val="accent1"/>
                  </a:gs>
                  <a:gs pos="59000">
                    <a:schemeClr val="accent2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4">
            <a:extLst>
              <a:ext uri="{FF2B5EF4-FFF2-40B4-BE49-F238E27FC236}">
                <a16:creationId xmlns:a16="http://schemas.microsoft.com/office/drawing/2014/main" id="{1736E238-7C3F-97AA-814C-105A0317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735" y="131813"/>
            <a:ext cx="2456265" cy="47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6AB9A"/>
      </a:accent1>
      <a:accent2>
        <a:srgbClr val="002060"/>
      </a:accent2>
      <a:accent3>
        <a:srgbClr val="06AB9A"/>
      </a:accent3>
      <a:accent4>
        <a:srgbClr val="002060"/>
      </a:accent4>
      <a:accent5>
        <a:srgbClr val="06AB9A"/>
      </a:accent5>
      <a:accent6>
        <a:srgbClr val="0020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488</Words>
  <Application>Microsoft Office PowerPoint</Application>
  <PresentationFormat>Widescreen</PresentationFormat>
  <Paragraphs>108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Poppins</vt:lpstr>
      <vt:lpstr>Segoe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FNU LNU</dc:creator>
  <cp:lastModifiedBy>Rithvika Alapati</cp:lastModifiedBy>
  <cp:revision>23</cp:revision>
  <dcterms:created xsi:type="dcterms:W3CDTF">2023-12-11T12:00:44Z</dcterms:created>
  <dcterms:modified xsi:type="dcterms:W3CDTF">2025-02-10T08:53:56Z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2023-12-11T12:07:28Z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247e3e4d-2a09-4426-80c0-ba8b5f8c7842</vt:lpwstr>
  </property>
  <property fmtid="{D5CDD505-2E9C-101B-9397-08002B2CF9AE}" pid="7" name="MSIP_Label_defa4170-0d19-0005-0004-bc88714345d2_ActionId">
    <vt:lpwstr>16976720-cc7b-4c57-bf28-f98a2c380072</vt:lpwstr>
  </property>
  <property fmtid="{D5CDD505-2E9C-101B-9397-08002B2CF9AE}" pid="8" name="MSIP_Label_defa4170-0d19-0005-0004-bc88714345d2_ContentBits">
    <vt:lpwstr>0</vt:lpwstr>
  </property>
</Properties>
</file>