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79" r:id="rId5"/>
    <p:sldId id="282" r:id="rId6"/>
    <p:sldId id="283" r:id="rId7"/>
    <p:sldId id="284" r:id="rId8"/>
    <p:sldId id="259" r:id="rId9"/>
    <p:sldId id="261" r:id="rId10"/>
    <p:sldId id="278" r:id="rId11"/>
    <p:sldId id="260" r:id="rId12"/>
    <p:sldId id="275" r:id="rId13"/>
    <p:sldId id="262" r:id="rId14"/>
    <p:sldId id="263" r:id="rId15"/>
    <p:sldId id="264" r:id="rId16"/>
    <p:sldId id="265" r:id="rId17"/>
    <p:sldId id="285" r:id="rId18"/>
    <p:sldId id="286"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42" autoAdjust="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smtClean="0">
                <a:solidFill>
                  <a:schemeClr val="tx1"/>
                </a:solidFill>
                <a:latin typeface="Cambria" panose="02040503050406030204" pitchFamily="18" charset="0"/>
                <a:ea typeface="Cambria" panose="02040503050406030204" pitchFamily="18" charset="0"/>
              </a:rPr>
              <a:t>Customer Support </a:t>
            </a:r>
            <a:r>
              <a:rPr lang="en-GB" dirty="0" err="1" smtClean="0">
                <a:solidFill>
                  <a:schemeClr val="tx1"/>
                </a:solidFill>
                <a:latin typeface="Cambria" panose="02040503050406030204" pitchFamily="18" charset="0"/>
                <a:ea typeface="Cambria" panose="02040503050406030204" pitchFamily="18" charset="0"/>
              </a:rPr>
              <a:t>Chatbot</a:t>
            </a:r>
            <a:r>
              <a:rPr lang="en-GB" dirty="0" smtClean="0">
                <a:solidFill>
                  <a:schemeClr val="tx1"/>
                </a:solidFill>
                <a:latin typeface="Cambria" panose="02040503050406030204" pitchFamily="18" charset="0"/>
                <a:ea typeface="Cambria" panose="02040503050406030204" pitchFamily="18" charset="0"/>
              </a:rPr>
              <a:t> with</a:t>
            </a:r>
            <a:r>
              <a:rPr lang="en-US" dirty="0" smtClean="0">
                <a:solidFill>
                  <a:schemeClr val="tx1"/>
                </a:solidFill>
                <a:latin typeface="Cambria" panose="02040503050406030204" pitchFamily="18" charset="0"/>
                <a:ea typeface="Cambria" panose="02040503050406030204" pitchFamily="18" charset="0"/>
              </a:rPr>
              <a:t> Machine Learning</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a:t>
            </a:r>
            <a:r>
              <a:rPr lang="en-GB" dirty="0" smtClean="0">
                <a:latin typeface="Cambria" panose="02040503050406030204" pitchFamily="18" charset="0"/>
                <a:ea typeface="Cambria" panose="02040503050406030204" pitchFamily="18" charset="0"/>
              </a:rPr>
              <a:t>Number:</a:t>
            </a:r>
            <a:r>
              <a:rPr lang="en-US" dirty="0" smtClean="0">
                <a:latin typeface="Cambria" panose="02040503050406030204" pitchFamily="18" charset="0"/>
                <a:ea typeface="Cambria" panose="02040503050406030204" pitchFamily="18" charset="0"/>
              </a:rPr>
              <a:t>144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767402238"/>
              </p:ext>
            </p:extLst>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a:t>
                      </a:r>
                      <a:r>
                        <a:rPr lang="en-GB" sz="1800" b="1" u="none" strike="noStrike" cap="none" dirty="0" smtClean="0">
                          <a:solidFill>
                            <a:srgbClr val="17365D"/>
                          </a:solidFill>
                        </a:rPr>
                        <a:t>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smtClean="0"/>
                        <a:t>20211CSE0811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smtClean="0"/>
                        <a:t>LISHITHA</a:t>
                      </a:r>
                      <a:r>
                        <a:rPr lang="en-US" sz="1800" u="none" strike="noStrike" cap="none" baseline="0" dirty="0" smtClean="0"/>
                        <a:t> K ASWATH</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smtClean="0"/>
                        <a:t>20211CSE0854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smtClean="0"/>
                        <a:t>DIVYA P</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smtClean="0"/>
                        <a:t>20211CSE0157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smtClean="0"/>
                        <a:t>SHAMBHAVI Y</a:t>
                      </a:r>
                      <a:r>
                        <a:rPr lang="en-US" sz="1800" u="none" strike="noStrike" cap="none" baseline="0" dirty="0" smtClean="0"/>
                        <a:t> S</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800" u="none" strike="noStrike" cap="none" dirty="0" smtClean="0"/>
                        <a:t>20211CSE0768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smtClean="0"/>
                        <a:t>SIRI S</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a:t>
            </a:r>
            <a:r>
              <a:rPr lang="en-GB" sz="1700" b="1" i="0" u="none" strike="noStrike" cap="none" dirty="0" err="1" smtClean="0">
                <a:solidFill>
                  <a:srgbClr val="17365D"/>
                </a:solidFill>
                <a:latin typeface="Cambria" panose="02040503050406030204" pitchFamily="18" charset="0"/>
                <a:ea typeface="Cambria" panose="02040503050406030204" pitchFamily="18" charset="0"/>
                <a:cs typeface="Verdana"/>
                <a:sym typeface="Verdana"/>
              </a:rPr>
              <a:t>Prof.</a:t>
            </a:r>
            <a:r>
              <a:rPr lang="en-GB" sz="1700" b="1" dirty="0">
                <a:latin typeface="Cambria" panose="02040503050406030204" pitchFamily="18" charset="0"/>
                <a:ea typeface="Cambria" panose="02040503050406030204" pitchFamily="18" charset="0"/>
                <a:cs typeface="Verdana"/>
                <a:sym typeface="Verdana"/>
              </a:rPr>
              <a:t> </a:t>
            </a:r>
            <a:r>
              <a:rPr lang="en-GB" sz="1700" b="1" dirty="0" err="1" smtClean="0">
                <a:latin typeface="Cambria" panose="02040503050406030204" pitchFamily="18" charset="0"/>
                <a:ea typeface="Cambria" panose="02040503050406030204" pitchFamily="18" charset="0"/>
                <a:cs typeface="Verdana"/>
                <a:sym typeface="Verdana"/>
              </a:rPr>
              <a:t>Riyazulla</a:t>
            </a:r>
            <a:r>
              <a:rPr lang="en-GB" sz="1700" b="1" dirty="0" smtClean="0">
                <a:latin typeface="Cambria" panose="02040503050406030204" pitchFamily="18" charset="0"/>
                <a:ea typeface="Cambria" panose="02040503050406030204" pitchFamily="18" charset="0"/>
                <a:cs typeface="Verdana"/>
                <a:sym typeface="Verdana"/>
              </a:rPr>
              <a:t> </a:t>
            </a:r>
            <a:r>
              <a:rPr lang="en-GB" sz="1700" b="1" dirty="0" smtClean="0">
                <a:latin typeface="Cambria" panose="02040503050406030204" pitchFamily="18" charset="0"/>
                <a:ea typeface="Cambria" panose="02040503050406030204" pitchFamily="18" charset="0"/>
                <a:cs typeface="Verdana"/>
                <a:sym typeface="Verdana"/>
              </a:rPr>
              <a:t>Rahman J</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dirty="0" smtClean="0">
                <a:solidFill>
                  <a:srgbClr val="17365D"/>
                </a:solidFill>
                <a:latin typeface="Cambria" panose="02040503050406030204" pitchFamily="18" charset="0"/>
                <a:ea typeface="Cambria" panose="02040503050406030204" pitchFamily="18" charset="0"/>
                <a:cs typeface="Verdana"/>
                <a:sym typeface="Verdana"/>
              </a:rPr>
              <a:t>VIVA-VOCE</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91646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smtClean="0">
                <a:latin typeface="Cambria" panose="02040503050406030204" pitchFamily="18" charset="0"/>
                <a:ea typeface="Cambria" panose="02040503050406030204" pitchFamily="18" charset="0"/>
                <a:cs typeface="Verdana"/>
                <a:sym typeface="Verdana"/>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smtClean="0">
                <a:latin typeface="Cambria" panose="02040503050406030204" pitchFamily="18" charset="0"/>
                <a:ea typeface="Cambria" panose="02040503050406030204" pitchFamily="18" charset="0"/>
                <a:cs typeface="Verdana"/>
                <a:sym typeface="Verdana"/>
              </a:rPr>
              <a:t>Dr. Blessed Prince/Dr. Robin </a:t>
            </a:r>
            <a:r>
              <a:rPr lang="en-US" sz="2000" b="1" dirty="0" err="1" smtClean="0">
                <a:latin typeface="Cambria" panose="02040503050406030204" pitchFamily="18" charset="0"/>
                <a:ea typeface="Cambria" panose="02040503050406030204" pitchFamily="18" charset="0"/>
                <a:cs typeface="Verdana"/>
                <a:sym typeface="Verdana"/>
              </a:rPr>
              <a:t>Rohit</a:t>
            </a:r>
            <a:r>
              <a:rPr lang="en-US" sz="2000" b="1" dirty="0" smtClean="0">
                <a:latin typeface="Cambria" panose="02040503050406030204" pitchFamily="18" charset="0"/>
                <a:ea typeface="Cambria" panose="02040503050406030204" pitchFamily="18" charset="0"/>
                <a:cs typeface="Verdana"/>
                <a:sym typeface="Verdana"/>
              </a:rPr>
              <a:t>/Dr. Asif Mohammed H.B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smtClean="0">
                <a:latin typeface="Cambria" panose="02040503050406030204" pitchFamily="18" charset="0"/>
                <a:ea typeface="Cambria" panose="02040503050406030204" pitchFamily="18" charset="0"/>
                <a:cs typeface="Verdana"/>
                <a:sym typeface="Verdana"/>
              </a:rPr>
              <a:t>Mr. </a:t>
            </a:r>
            <a:r>
              <a:rPr lang="en-US" sz="2000" b="1" i="0" u="none" strike="noStrike" cap="none" dirty="0" err="1" smtClean="0">
                <a:latin typeface="Cambria" panose="02040503050406030204" pitchFamily="18" charset="0"/>
                <a:ea typeface="Cambria" panose="02040503050406030204" pitchFamily="18" charset="0"/>
                <a:cs typeface="Verdana"/>
                <a:sym typeface="Verdana"/>
              </a:rPr>
              <a:t>Amarnath</a:t>
            </a:r>
            <a:r>
              <a:rPr lang="en-US" sz="2000" b="1" i="0" u="none" strike="noStrike" cap="none" dirty="0" smtClean="0">
                <a:latin typeface="Cambria" panose="02040503050406030204" pitchFamily="18" charset="0"/>
                <a:ea typeface="Cambria" panose="02040503050406030204" pitchFamily="18" charset="0"/>
                <a:cs typeface="Verdana"/>
                <a:sym typeface="Verdana"/>
              </a:rPr>
              <a:t> J.L &amp; Dr. </a:t>
            </a:r>
            <a:r>
              <a:rPr lang="en-US" sz="2000" b="1" i="0" u="none" strike="noStrike" cap="none" dirty="0" err="1" smtClean="0">
                <a:latin typeface="Cambria" panose="02040503050406030204" pitchFamily="18" charset="0"/>
                <a:ea typeface="Cambria" panose="02040503050406030204" pitchFamily="18" charset="0"/>
                <a:cs typeface="Verdana"/>
                <a:sym typeface="Verdana"/>
              </a:rPr>
              <a:t>Jayanthi</a:t>
            </a:r>
            <a:r>
              <a:rPr lang="en-US" sz="2000" b="1" i="0" u="none" strike="noStrike" cap="none" dirty="0" smtClean="0">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60570"/>
            <a:ext cx="10668000" cy="487362"/>
          </a:xfrm>
        </p:spPr>
        <p:txBody>
          <a:bodyPr/>
          <a:lstStyle/>
          <a:p>
            <a:r>
              <a:rPr lang="en-GB" dirty="0" smtClean="0"/>
              <a:t>Methodology</a:t>
            </a:r>
            <a:endParaRPr lang="en-US" dirty="0"/>
          </a:p>
        </p:txBody>
      </p:sp>
      <p:sp>
        <p:nvSpPr>
          <p:cNvPr id="3" name="Content Placeholder 2"/>
          <p:cNvSpPr>
            <a:spLocks noGrp="1"/>
          </p:cNvSpPr>
          <p:nvPr>
            <p:ph idx="1"/>
          </p:nvPr>
        </p:nvSpPr>
        <p:spPr>
          <a:xfrm>
            <a:off x="812800" y="864706"/>
            <a:ext cx="10668000" cy="4952997"/>
          </a:xfrm>
        </p:spPr>
        <p:txBody>
          <a:bodyPr>
            <a:noAutofit/>
          </a:bodyPr>
          <a:lstStyle/>
          <a:p>
            <a:pPr marL="0" indent="0">
              <a:buNone/>
            </a:pPr>
            <a:r>
              <a:rPr lang="en-IN" sz="1800" b="1" dirty="0"/>
              <a:t>Implementation</a:t>
            </a:r>
            <a:endParaRPr lang="en-US" sz="1800" dirty="0"/>
          </a:p>
          <a:p>
            <a:pPr lvl="0"/>
            <a:r>
              <a:rPr lang="en-IN" sz="1800" b="1" dirty="0"/>
              <a:t>Develop </a:t>
            </a:r>
            <a:r>
              <a:rPr lang="en-IN" sz="1800" b="1" dirty="0" err="1"/>
              <a:t>Chatbot</a:t>
            </a:r>
            <a:r>
              <a:rPr lang="en-IN" sz="1800" b="1" dirty="0"/>
              <a:t> Interface:</a:t>
            </a:r>
            <a:r>
              <a:rPr lang="en-IN" sz="1800" dirty="0"/>
              <a:t> Create the user interface for the </a:t>
            </a:r>
            <a:r>
              <a:rPr lang="en-IN" sz="1800" dirty="0" err="1"/>
              <a:t>chatbot</a:t>
            </a:r>
            <a:r>
              <a:rPr lang="en-IN" sz="1800" dirty="0"/>
              <a:t>, integrating it with messaging platforms or web applications.</a:t>
            </a:r>
            <a:endParaRPr lang="en-US" sz="1800" dirty="0"/>
          </a:p>
          <a:p>
            <a:pPr lvl="0"/>
            <a:r>
              <a:rPr lang="en-IN" sz="1800" b="1" dirty="0"/>
              <a:t>Integrate NLP Capabilities:</a:t>
            </a:r>
            <a:r>
              <a:rPr lang="en-IN" sz="1800" dirty="0"/>
              <a:t> Implement NLP algorithms to enable the </a:t>
            </a:r>
            <a:r>
              <a:rPr lang="en-IN" sz="1800" dirty="0" err="1"/>
              <a:t>chatbot</a:t>
            </a:r>
            <a:r>
              <a:rPr lang="en-IN" sz="1800" dirty="0"/>
              <a:t> to process and understand user inputs effectively.</a:t>
            </a:r>
            <a:endParaRPr lang="en-US" sz="1800" dirty="0"/>
          </a:p>
          <a:p>
            <a:pPr marL="0" indent="0">
              <a:buNone/>
            </a:pPr>
            <a:r>
              <a:rPr lang="en-IN" sz="1800" dirty="0"/>
              <a:t> </a:t>
            </a:r>
            <a:endParaRPr lang="en-US" sz="1800" dirty="0"/>
          </a:p>
          <a:p>
            <a:pPr marL="0" indent="0">
              <a:buNone/>
            </a:pPr>
            <a:r>
              <a:rPr lang="en-IN" sz="1800" b="1" dirty="0"/>
              <a:t>Testing and Evaluation</a:t>
            </a:r>
            <a:endParaRPr lang="en-US" sz="1800" dirty="0"/>
          </a:p>
          <a:p>
            <a:pPr lvl="0"/>
            <a:r>
              <a:rPr lang="en-IN" sz="1800" b="1" dirty="0"/>
              <a:t>Functional Testing:</a:t>
            </a:r>
            <a:r>
              <a:rPr lang="en-IN" sz="1800" dirty="0"/>
              <a:t> Conduct testing to ensure the </a:t>
            </a:r>
            <a:r>
              <a:rPr lang="en-IN" sz="1800" dirty="0" err="1"/>
              <a:t>chatbot</a:t>
            </a:r>
            <a:r>
              <a:rPr lang="en-IN" sz="1800" dirty="0"/>
              <a:t> performs as expected in handling various types of inquiries.</a:t>
            </a:r>
            <a:endParaRPr lang="en-US" sz="1800" dirty="0"/>
          </a:p>
          <a:p>
            <a:pPr lvl="0"/>
            <a:r>
              <a:rPr lang="en-IN" sz="1800" b="1" dirty="0"/>
              <a:t>Performance Metrics:</a:t>
            </a:r>
            <a:r>
              <a:rPr lang="en-IN" sz="1800" dirty="0"/>
              <a:t> Evaluate the </a:t>
            </a:r>
            <a:r>
              <a:rPr lang="en-IN" sz="1800" dirty="0" err="1"/>
              <a:t>chatbot</a:t>
            </a:r>
            <a:r>
              <a:rPr lang="en-IN" sz="1800" dirty="0"/>
              <a:t> based on metrics such as response accuracy, response time, and user satisfaction.</a:t>
            </a:r>
            <a:endParaRPr lang="en-US" sz="1800" dirty="0"/>
          </a:p>
          <a:p>
            <a:pPr marL="0" indent="0">
              <a:buNone/>
            </a:pPr>
            <a:r>
              <a:rPr lang="en-IN" sz="1800" dirty="0"/>
              <a:t> </a:t>
            </a:r>
            <a:endParaRPr lang="en-US" sz="1800" dirty="0"/>
          </a:p>
          <a:p>
            <a:pPr marL="0" indent="0">
              <a:buNone/>
            </a:pPr>
            <a:r>
              <a:rPr lang="en-IN" sz="1800" b="1" dirty="0"/>
              <a:t>Documentation and Reporting</a:t>
            </a:r>
            <a:endParaRPr lang="en-US" sz="1800" dirty="0"/>
          </a:p>
          <a:p>
            <a:pPr lvl="0"/>
            <a:r>
              <a:rPr lang="en-IN" sz="1800" b="1" dirty="0"/>
              <a:t>Document Process:</a:t>
            </a:r>
            <a:r>
              <a:rPr lang="en-IN" sz="1800" dirty="0"/>
              <a:t> Maintain detailed documentation of the development process, model configurations, and performance evaluations.</a:t>
            </a:r>
            <a:endParaRPr lang="en-US" sz="1800" dirty="0"/>
          </a:p>
          <a:p>
            <a:r>
              <a:rPr lang="en-IN" sz="1800" b="1" dirty="0"/>
              <a:t>Prepare Reports:</a:t>
            </a:r>
            <a:r>
              <a:rPr lang="en-IN" sz="1800" dirty="0"/>
              <a:t> Generate comprehensive reports summarizing the project’s outcomes, challenges, and recommendations for future improvements.</a:t>
            </a:r>
            <a:endParaRPr lang="en-GB" sz="1800" dirty="0"/>
          </a:p>
        </p:txBody>
      </p:sp>
    </p:spTree>
    <p:extLst>
      <p:ext uri="{BB962C8B-B14F-4D97-AF65-F5344CB8AC3E}">
        <p14:creationId xmlns:p14="http://schemas.microsoft.com/office/powerpoint/2010/main" val="535059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lnSpcReduction="10000"/>
          </a:bodyPr>
          <a:lstStyle/>
          <a:p>
            <a:pPr lvl="0"/>
            <a:r>
              <a:rPr lang="en-IN" sz="2000" b="1" dirty="0"/>
              <a:t>Develop a Customer Support </a:t>
            </a:r>
            <a:r>
              <a:rPr lang="en-IN" sz="2000" b="1" dirty="0" err="1"/>
              <a:t>Chatbot</a:t>
            </a:r>
            <a:r>
              <a:rPr lang="en-IN" sz="2000" b="1" dirty="0"/>
              <a:t>:</a:t>
            </a:r>
            <a:r>
              <a:rPr lang="en-IN" sz="2000" dirty="0"/>
              <a:t> Design and implement a </a:t>
            </a:r>
            <a:r>
              <a:rPr lang="en-IN" sz="2000" dirty="0" err="1"/>
              <a:t>chatbot</a:t>
            </a:r>
            <a:r>
              <a:rPr lang="en-IN" sz="2000" dirty="0"/>
              <a:t> capable of automating responses to common customer inquiries using machine learning techniques</a:t>
            </a:r>
            <a:r>
              <a:rPr lang="en-IN" sz="2000" dirty="0" smtClean="0"/>
              <a:t>.</a:t>
            </a:r>
          </a:p>
          <a:p>
            <a:pPr marL="0" lvl="0" indent="0">
              <a:buNone/>
            </a:pPr>
            <a:endParaRPr lang="en-US" sz="2000" dirty="0"/>
          </a:p>
          <a:p>
            <a:pPr lvl="0"/>
            <a:r>
              <a:rPr lang="en-IN" sz="2000" b="1" dirty="0"/>
              <a:t>Integrate Natural Language Processing (NLP): </a:t>
            </a:r>
            <a:r>
              <a:rPr lang="en-IN" sz="2000" dirty="0"/>
              <a:t>Employ NLP algorithms to enable the </a:t>
            </a:r>
            <a:r>
              <a:rPr lang="en-IN" sz="2000" dirty="0" err="1"/>
              <a:t>chatbot</a:t>
            </a:r>
            <a:r>
              <a:rPr lang="en-IN" sz="2000" dirty="0"/>
              <a:t> to understand and interpret the context and intent of user queries</a:t>
            </a:r>
            <a:r>
              <a:rPr lang="en-IN" sz="2000" dirty="0" smtClean="0"/>
              <a:t>.</a:t>
            </a:r>
          </a:p>
          <a:p>
            <a:pPr marL="0" lvl="0" indent="0">
              <a:buNone/>
            </a:pPr>
            <a:endParaRPr lang="en-US" sz="2000" dirty="0"/>
          </a:p>
          <a:p>
            <a:pPr lvl="0"/>
            <a:r>
              <a:rPr lang="en-IN" sz="2000" b="1" dirty="0"/>
              <a:t>Enhance Response Accuracy:</a:t>
            </a:r>
            <a:r>
              <a:rPr lang="en-IN" sz="2000" dirty="0"/>
              <a:t> Implement techniques to improve the precision of responses provided by the </a:t>
            </a:r>
            <a:r>
              <a:rPr lang="en-IN" sz="2000" dirty="0" err="1"/>
              <a:t>chatbot</a:t>
            </a:r>
            <a:r>
              <a:rPr lang="en-IN" sz="2000" dirty="0"/>
              <a:t>, aiming for high relevance and reliability</a:t>
            </a:r>
            <a:r>
              <a:rPr lang="en-IN" sz="2000" dirty="0" smtClean="0"/>
              <a:t>.</a:t>
            </a:r>
          </a:p>
          <a:p>
            <a:pPr marL="0" lvl="0" indent="0">
              <a:buNone/>
            </a:pPr>
            <a:endParaRPr lang="en-US" sz="2000" dirty="0"/>
          </a:p>
          <a:p>
            <a:pPr lvl="0"/>
            <a:r>
              <a:rPr lang="en-IN" sz="2000" b="1" dirty="0"/>
              <a:t>Reduce Manual Workload:</a:t>
            </a:r>
            <a:r>
              <a:rPr lang="en-IN" sz="2000" dirty="0"/>
              <a:t> Evaluate the </a:t>
            </a:r>
            <a:r>
              <a:rPr lang="en-IN" sz="2000" dirty="0" err="1"/>
              <a:t>chatbot's</a:t>
            </a:r>
            <a:r>
              <a:rPr lang="en-IN" sz="2000" dirty="0"/>
              <a:t> effectiveness in reducing the need for human intervention by managing a significant portion of customer inquiries autonomously.</a:t>
            </a:r>
            <a:endParaRPr lang="en-US" sz="2000" dirty="0"/>
          </a:p>
        </p:txBody>
      </p:sp>
    </p:spTree>
    <p:extLst>
      <p:ext uri="{BB962C8B-B14F-4D97-AF65-F5344CB8AC3E}">
        <p14:creationId xmlns:p14="http://schemas.microsoft.com/office/powerpoint/2010/main" val="2666729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smtClean="0"/>
              <a:t>System Design &amp; Implementation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968435"/>
            <a:ext cx="5795888" cy="43635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889" y="968435"/>
            <a:ext cx="6396111" cy="4363550"/>
          </a:xfrm>
          <a:prstGeom prst="rect">
            <a:avLst/>
          </a:prstGeom>
        </p:spPr>
      </p:pic>
    </p:spTree>
    <p:extLst>
      <p:ext uri="{BB962C8B-B14F-4D97-AF65-F5344CB8AC3E}">
        <p14:creationId xmlns:p14="http://schemas.microsoft.com/office/powerpoint/2010/main" val="593898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20837"/>
            <a:ext cx="12192000" cy="4248442"/>
          </a:xfrm>
        </p:spPr>
      </p:pic>
    </p:spTree>
    <p:extLst>
      <p:ext uri="{BB962C8B-B14F-4D97-AF65-F5344CB8AC3E}">
        <p14:creationId xmlns:p14="http://schemas.microsoft.com/office/powerpoint/2010/main" val="367733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Outcomes/Results Obtained </a:t>
            </a:r>
            <a:endParaRPr lang="en-GB" dirty="0"/>
          </a:p>
        </p:txBody>
      </p:sp>
      <p:sp>
        <p:nvSpPr>
          <p:cNvPr id="3" name="Content Placeholder 2"/>
          <p:cNvSpPr>
            <a:spLocks noGrp="1"/>
          </p:cNvSpPr>
          <p:nvPr>
            <p:ph idx="1"/>
          </p:nvPr>
        </p:nvSpPr>
        <p:spPr/>
        <p:txBody>
          <a:bodyPr>
            <a:normAutofit fontScale="92500" lnSpcReduction="10000"/>
          </a:bodyPr>
          <a:lstStyle/>
          <a:p>
            <a:pPr lvl="0" fontAlgn="base"/>
            <a:r>
              <a:rPr lang="en-US" dirty="0"/>
              <a:t>Automated Response System: A functional </a:t>
            </a:r>
            <a:r>
              <a:rPr lang="en-US" dirty="0" err="1"/>
              <a:t>chatbot</a:t>
            </a:r>
            <a:r>
              <a:rPr lang="en-US" dirty="0"/>
              <a:t> capable of handling common customer inquiries with minimal human intervention</a:t>
            </a:r>
            <a:r>
              <a:rPr lang="en-US" dirty="0" smtClean="0"/>
              <a:t>.</a:t>
            </a:r>
          </a:p>
          <a:p>
            <a:pPr marL="0" lvl="0" indent="0" fontAlgn="base">
              <a:buNone/>
            </a:pPr>
            <a:endParaRPr lang="en-US" dirty="0"/>
          </a:p>
          <a:p>
            <a:pPr lvl="0" fontAlgn="base"/>
            <a:r>
              <a:rPr lang="en-US" dirty="0"/>
              <a:t>Accurate Query Interpretation: Effective use of NLP to understand and interpret user queries, identifying intent and context accurately</a:t>
            </a:r>
            <a:r>
              <a:rPr lang="en-US" dirty="0" smtClean="0"/>
              <a:t>.</a:t>
            </a:r>
          </a:p>
          <a:p>
            <a:pPr lvl="0" fontAlgn="base"/>
            <a:endParaRPr lang="en-US" dirty="0"/>
          </a:p>
          <a:p>
            <a:pPr lvl="0" fontAlgn="base"/>
            <a:r>
              <a:rPr lang="en-US" dirty="0"/>
              <a:t>Seamless User Interface: A user-friendly interface for customers to interact with the </a:t>
            </a:r>
            <a:r>
              <a:rPr lang="en-US" dirty="0" err="1"/>
              <a:t>chatbot</a:t>
            </a:r>
            <a:r>
              <a:rPr lang="en-US" dirty="0"/>
              <a:t> through a web application</a:t>
            </a:r>
            <a:r>
              <a:rPr lang="en-US" dirty="0" smtClean="0"/>
              <a:t>.</a:t>
            </a:r>
          </a:p>
          <a:p>
            <a:pPr lvl="0" fontAlgn="base"/>
            <a:endParaRPr lang="en-US" dirty="0"/>
          </a:p>
          <a:p>
            <a:pPr lvl="0" fontAlgn="base"/>
            <a:r>
              <a:rPr lang="en-US" dirty="0"/>
              <a:t>Efficient Data Retrieval: Ability to search and fetch relevant information from the database to provide quick and accurate responses</a:t>
            </a:r>
            <a:r>
              <a:rPr lang="en-US" dirty="0" smtClean="0"/>
              <a:t>.</a:t>
            </a:r>
          </a:p>
          <a:p>
            <a:pPr lvl="0" fontAlgn="base"/>
            <a:endParaRPr lang="en-US" dirty="0"/>
          </a:p>
          <a:p>
            <a:pPr lvl="0" fontAlgn="base"/>
            <a:r>
              <a:rPr lang="en-US" dirty="0"/>
              <a:t>Performance Metrics Evaluation: Analysis of the </a:t>
            </a:r>
            <a:r>
              <a:rPr lang="en-US" dirty="0" err="1"/>
              <a:t>chatbot's</a:t>
            </a:r>
            <a:r>
              <a:rPr lang="en-US" dirty="0"/>
              <a:t> performance based on accuracy, response time, and user satisfaction metrics.</a:t>
            </a: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fontScale="92500" lnSpcReduction="10000"/>
          </a:bodyPr>
          <a:lstStyle/>
          <a:p>
            <a:r>
              <a:rPr lang="en-US" dirty="0"/>
              <a:t>In conclusion, the customer support </a:t>
            </a:r>
            <a:r>
              <a:rPr lang="en-US" dirty="0" err="1"/>
              <a:t>chatbot</a:t>
            </a:r>
            <a:r>
              <a:rPr lang="en-US" dirty="0"/>
              <a:t> project leveraging </a:t>
            </a:r>
            <a:r>
              <a:rPr lang="en-US" sz="2200" dirty="0"/>
              <a:t>machine learning has demonstrated significant potential to enhance user experience and operational efficiency. By automating responses and providing personalized support, the </a:t>
            </a:r>
            <a:r>
              <a:rPr lang="en-US" sz="2200" dirty="0" err="1"/>
              <a:t>chatbot</a:t>
            </a:r>
            <a:r>
              <a:rPr lang="en-US" sz="2200" dirty="0"/>
              <a:t> can handle a large volume </a:t>
            </a:r>
            <a:r>
              <a:rPr lang="en-US" dirty="0"/>
              <a:t>of inquiries, reducing wait times and freeing up human agents for more complex tasks. The implementation of advanced natural language processing techniques has enabled the </a:t>
            </a:r>
            <a:r>
              <a:rPr lang="en-US" dirty="0" err="1"/>
              <a:t>chatbot</a:t>
            </a:r>
            <a:r>
              <a:rPr lang="en-US" dirty="0"/>
              <a:t> to understand and respond to a wide range of customer queries effectively.</a:t>
            </a:r>
          </a:p>
          <a:p>
            <a:pPr marL="0" indent="0">
              <a:buNone/>
            </a:pPr>
            <a:endParaRPr lang="en-US" dirty="0"/>
          </a:p>
          <a:p>
            <a:r>
              <a:rPr lang="en-US" dirty="0"/>
              <a:t>Future improvements could include expanding the training dataset for better accuracy, incorporating more sophisticated sentiment analysis, and integrating with other support systems for a seamless customer experience. Overall, this project represents a substantial step forward in customer service innovation, offering valuable insights and laying the groundwork for further advancements in automated support solutions.</a:t>
            </a:r>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92500"/>
          </a:bodyPr>
          <a:lstStyle/>
          <a:p>
            <a:r>
              <a:rPr lang="en-US" sz="2200" dirty="0"/>
              <a:t>[1]  Mohammad </a:t>
            </a:r>
            <a:r>
              <a:rPr lang="en-US" sz="2200" dirty="0" err="1"/>
              <a:t>Monirujjaman</a:t>
            </a:r>
            <a:r>
              <a:rPr lang="en-US" sz="2200" dirty="0"/>
              <a:t> Khan;  "Development of An E-commerce Sales </a:t>
            </a:r>
            <a:r>
              <a:rPr lang="en-US" sz="2200" dirty="0" err="1"/>
              <a:t>Chatbot</a:t>
            </a:r>
            <a:r>
              <a:rPr lang="en-US" sz="2200" dirty="0"/>
              <a:t>",   2020 IEEE 17TH INTERNATIONAL CONFERENCE ON SMART ...,  2020.  (IF: 3)</a:t>
            </a:r>
          </a:p>
          <a:p>
            <a:r>
              <a:rPr lang="en-US" sz="2200" dirty="0"/>
              <a:t>[2]  R. </a:t>
            </a:r>
            <a:r>
              <a:rPr lang="en-US" sz="2200" dirty="0" err="1"/>
              <a:t>Madana</a:t>
            </a:r>
            <a:r>
              <a:rPr lang="en-US" sz="2200" dirty="0"/>
              <a:t> </a:t>
            </a:r>
            <a:r>
              <a:rPr lang="en-US" sz="2200" dirty="0" err="1"/>
              <a:t>Mohana</a:t>
            </a:r>
            <a:r>
              <a:rPr lang="en-US" sz="2200" dirty="0"/>
              <a:t>; </a:t>
            </a:r>
            <a:r>
              <a:rPr lang="en-US" sz="2200" dirty="0" err="1"/>
              <a:t>Nagarjuna</a:t>
            </a:r>
            <a:r>
              <a:rPr lang="en-US" sz="2200" dirty="0"/>
              <a:t> </a:t>
            </a:r>
            <a:r>
              <a:rPr lang="en-US" sz="2200" dirty="0" err="1"/>
              <a:t>Pitty</a:t>
            </a:r>
            <a:r>
              <a:rPr lang="en-US" sz="2200" dirty="0"/>
              <a:t>; P. </a:t>
            </a:r>
            <a:r>
              <a:rPr lang="en-US" sz="2200" dirty="0" err="1"/>
              <a:t>Lalitha</a:t>
            </a:r>
            <a:r>
              <a:rPr lang="en-US" sz="2200" dirty="0"/>
              <a:t> Surya </a:t>
            </a:r>
            <a:r>
              <a:rPr lang="en-US" sz="2200" dirty="0" err="1"/>
              <a:t>Kumari</a:t>
            </a:r>
            <a:r>
              <a:rPr lang="en-US" sz="2200" dirty="0"/>
              <a:t>;  "Customer Support </a:t>
            </a:r>
            <a:r>
              <a:rPr lang="en-US" sz="2200" dirty="0" err="1"/>
              <a:t>Chatbot</a:t>
            </a:r>
            <a:r>
              <a:rPr lang="en-US" sz="2200" dirty="0"/>
              <a:t> Using Machine Learning",  2020.</a:t>
            </a:r>
          </a:p>
          <a:p>
            <a:r>
              <a:rPr lang="en-US" sz="2200" dirty="0"/>
              <a:t>[3]  SHAZIYA BANU; SHANTALA DEVI PATIL;  "An Intelligent Web App </a:t>
            </a:r>
            <a:r>
              <a:rPr lang="en-US" sz="2200" dirty="0" err="1"/>
              <a:t>Chatbot</a:t>
            </a:r>
            <a:r>
              <a:rPr lang="en-US" sz="2200" dirty="0"/>
              <a:t>",   2020 INTERNATIONAL CONFERENCE ON SMART TECHNOLOGIES IN ...,  2020.</a:t>
            </a:r>
          </a:p>
          <a:p>
            <a:r>
              <a:rPr lang="en-US" sz="2200" dirty="0"/>
              <a:t>[4]  </a:t>
            </a:r>
            <a:r>
              <a:rPr lang="en-US" sz="2200" dirty="0" err="1"/>
              <a:t>Zimal</a:t>
            </a:r>
            <a:r>
              <a:rPr lang="en-US" sz="2200" dirty="0"/>
              <a:t> </a:t>
            </a:r>
            <a:r>
              <a:rPr lang="en-US" sz="2200" dirty="0" err="1"/>
              <a:t>Mehboob</a:t>
            </a:r>
            <a:r>
              <a:rPr lang="en-US" sz="2200" dirty="0"/>
              <a:t> Khan; </a:t>
            </a:r>
            <a:r>
              <a:rPr lang="en-US" sz="2200" dirty="0" err="1"/>
              <a:t>Hafeez-ur</a:t>
            </a:r>
            <a:r>
              <a:rPr lang="en-US" sz="2200" dirty="0"/>
              <a:t> </a:t>
            </a:r>
            <a:r>
              <a:rPr lang="en-US" sz="2200" dirty="0" err="1"/>
              <a:t>Rehman</a:t>
            </a:r>
            <a:r>
              <a:rPr lang="en-US" sz="2200" dirty="0"/>
              <a:t>; Maria </a:t>
            </a:r>
            <a:r>
              <a:rPr lang="en-US" sz="2200" dirty="0" err="1"/>
              <a:t>Maqsood</a:t>
            </a:r>
            <a:r>
              <a:rPr lang="en-US" sz="2200" dirty="0"/>
              <a:t>; Khalid </a:t>
            </a:r>
            <a:r>
              <a:rPr lang="en-US" sz="2200" dirty="0" err="1"/>
              <a:t>Mehmood</a:t>
            </a:r>
            <a:r>
              <a:rPr lang="en-US" sz="2200" dirty="0"/>
              <a:t>;  "Artificial Intelligence Based University </a:t>
            </a:r>
            <a:r>
              <a:rPr lang="en-US" sz="2200" dirty="0" err="1"/>
              <a:t>Chatbot</a:t>
            </a:r>
            <a:r>
              <a:rPr lang="en-US" sz="2200" dirty="0"/>
              <a:t> Using Machine Learning",   PAKISTAN JOURNAL OF ENGINEERING AND TECHNOLOGY,  2021.</a:t>
            </a:r>
          </a:p>
          <a:p>
            <a:r>
              <a:rPr lang="en-US" sz="2200" dirty="0"/>
              <a:t>[5]  </a:t>
            </a:r>
            <a:r>
              <a:rPr lang="en-US" sz="2200" dirty="0" err="1"/>
              <a:t>Nadrh</a:t>
            </a:r>
            <a:r>
              <a:rPr lang="en-US" sz="2200" dirty="0"/>
              <a:t> Abdullah </a:t>
            </a:r>
            <a:r>
              <a:rPr lang="en-US" sz="2200" dirty="0" err="1"/>
              <a:t>Alhassan</a:t>
            </a:r>
            <a:r>
              <a:rPr lang="en-US" sz="2200" dirty="0"/>
              <a:t>; </a:t>
            </a:r>
            <a:r>
              <a:rPr lang="en-US" sz="2200" dirty="0" err="1"/>
              <a:t>Abdulaziz</a:t>
            </a:r>
            <a:r>
              <a:rPr lang="en-US" sz="2200" dirty="0"/>
              <a:t> </a:t>
            </a:r>
            <a:r>
              <a:rPr lang="en-US" sz="2200" dirty="0" err="1"/>
              <a:t>Saad</a:t>
            </a:r>
            <a:r>
              <a:rPr lang="en-US" sz="2200" dirty="0"/>
              <a:t> </a:t>
            </a:r>
            <a:r>
              <a:rPr lang="en-US" sz="2200" dirty="0" err="1"/>
              <a:t>Albarrak</a:t>
            </a:r>
            <a:r>
              <a:rPr lang="en-US" sz="2200" dirty="0"/>
              <a:t>; </a:t>
            </a:r>
            <a:r>
              <a:rPr lang="en-US" sz="2200" dirty="0" err="1"/>
              <a:t>Surbhi</a:t>
            </a:r>
            <a:r>
              <a:rPr lang="en-US" sz="2200" dirty="0"/>
              <a:t> Bhatia; </a:t>
            </a:r>
            <a:r>
              <a:rPr lang="en-US" sz="2200" dirty="0" err="1"/>
              <a:t>Parul</a:t>
            </a:r>
            <a:r>
              <a:rPr lang="en-US" sz="2200" dirty="0"/>
              <a:t> Agarwal;  "A Novel Framework for Arabic Dialect </a:t>
            </a:r>
            <a:r>
              <a:rPr lang="en-US" sz="2200" dirty="0" err="1"/>
              <a:t>Chatbot</a:t>
            </a:r>
            <a:r>
              <a:rPr lang="en-US" sz="2200" dirty="0"/>
              <a:t> Using Machine Learning",   COMPUTATIONAL INTELLIGENCE AND NEUROSCIENCE,  2022.  (IF: 3)</a:t>
            </a: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Details</a:t>
            </a:r>
            <a:endParaRPr lang="en-US" dirty="0"/>
          </a:p>
        </p:txBody>
      </p:sp>
      <p:sp>
        <p:nvSpPr>
          <p:cNvPr id="3" name="Content Placeholder 2"/>
          <p:cNvSpPr>
            <a:spLocks noGrp="1"/>
          </p:cNvSpPr>
          <p:nvPr>
            <p:ph idx="1"/>
          </p:nvPr>
        </p:nvSpPr>
        <p:spPr/>
        <p:txBody>
          <a:bodyPr/>
          <a:lstStyle/>
          <a:p>
            <a:pPr marL="0" indent="0">
              <a:buNone/>
            </a:pPr>
            <a:r>
              <a:rPr lang="en-US" dirty="0" smtClean="0"/>
              <a:t>UGC care </a:t>
            </a:r>
            <a:r>
              <a:rPr lang="en-US" dirty="0" smtClean="0"/>
              <a:t>journal-IJIRCCE</a:t>
            </a:r>
            <a:endParaRPr lang="en-US" dirty="0" smtClean="0"/>
          </a:p>
          <a:p>
            <a:pPr marL="0" indent="0">
              <a:buNone/>
            </a:pP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264" y="1772527"/>
            <a:ext cx="3615452" cy="5085471"/>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0692" y="1772529"/>
            <a:ext cx="3632216" cy="5085471"/>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4884" y="1772526"/>
            <a:ext cx="3615452" cy="5085471"/>
          </a:xfrm>
          <a:prstGeom prst="rect">
            <a:avLst/>
          </a:prstGeom>
        </p:spPr>
      </p:pic>
    </p:spTree>
    <p:extLst>
      <p:ext uri="{BB962C8B-B14F-4D97-AF65-F5344CB8AC3E}">
        <p14:creationId xmlns:p14="http://schemas.microsoft.com/office/powerpoint/2010/main" val="1865943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83545" y="1011511"/>
            <a:ext cx="3618725" cy="5084489"/>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8011" y="1011510"/>
            <a:ext cx="3646533" cy="5084490"/>
          </a:xfrm>
          <a:prstGeom prst="rect">
            <a:avLst/>
          </a:prstGeom>
        </p:spPr>
      </p:pic>
    </p:spTree>
    <p:extLst>
      <p:ext uri="{BB962C8B-B14F-4D97-AF65-F5344CB8AC3E}">
        <p14:creationId xmlns:p14="http://schemas.microsoft.com/office/powerpoint/2010/main" val="815566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a:t>
            </a:r>
            <a:r>
              <a:rPr lang="en-GB" sz="6000" dirty="0" smtClean="0"/>
              <a:t>You!</a:t>
            </a:r>
            <a:endParaRPr lang="en-GB" sz="6000" dirty="0"/>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85000" lnSpcReduction="20000"/>
          </a:bodyPr>
          <a:lstStyle/>
          <a:p>
            <a:r>
              <a:rPr lang="en-US" dirty="0"/>
              <a:t>The problem at hand is to create a </a:t>
            </a:r>
            <a:r>
              <a:rPr lang="en-US" dirty="0" err="1"/>
              <a:t>chatbot</a:t>
            </a:r>
            <a:r>
              <a:rPr lang="en-US" dirty="0"/>
              <a:t> which can interpret the customer complaints or queries, search the database for resolution and in case new solution is found, hand it over to the support staff. Based on the conversation between customer and staff, update the database, be prepared to handle similar queries in future</a:t>
            </a:r>
            <a:r>
              <a:rPr lang="en-US" dirty="0" smtClean="0"/>
              <a:t>. The </a:t>
            </a:r>
            <a:r>
              <a:rPr lang="en-US" dirty="0"/>
              <a:t>primary challenge in customer support is managing a high volume of inquiries effectively. Traditional methods, which rely heavily on human intervention, can result in delays, inconsistencies, and scalability issues. This project will leverage machine learning techniques to create a </a:t>
            </a:r>
            <a:r>
              <a:rPr lang="en-US" dirty="0" err="1"/>
              <a:t>chatbot</a:t>
            </a:r>
            <a:r>
              <a:rPr lang="en-US" dirty="0"/>
              <a:t> that can understand and respond to a wide range of customer queries with minimal human oversight</a:t>
            </a:r>
            <a:r>
              <a:rPr lang="en-US" dirty="0" smtClean="0"/>
              <a:t>.</a:t>
            </a:r>
          </a:p>
          <a:p>
            <a:pPr marL="0" indent="0">
              <a:buNone/>
            </a:pPr>
            <a:r>
              <a:rPr lang="en-US" dirty="0"/>
              <a:t> </a:t>
            </a:r>
          </a:p>
          <a:p>
            <a:r>
              <a:rPr lang="en-US" dirty="0"/>
              <a:t>By analyzing historical customer interactions, this project will identify common patterns and typical queries, allowing the </a:t>
            </a:r>
            <a:r>
              <a:rPr lang="en-US" dirty="0" err="1"/>
              <a:t>chatbot</a:t>
            </a:r>
            <a:r>
              <a:rPr lang="en-US" dirty="0"/>
              <a:t> to be trained on a representative dataset. The implementation of natural language processing (NLP) will enable the </a:t>
            </a:r>
            <a:r>
              <a:rPr lang="en-US" dirty="0" err="1"/>
              <a:t>chatbot</a:t>
            </a:r>
            <a:r>
              <a:rPr lang="en-US" dirty="0"/>
              <a:t> to comprehend the context and intent of user queries, facilitating more accurate and relevant responses. This approach aims to streamline customer support processes, reduce operational costs, and improve overall user experience by providing timely and consistent answers to customer questions.</a:t>
            </a: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732" y="0"/>
            <a:ext cx="10668000" cy="487362"/>
          </a:xfrm>
        </p:spPr>
        <p:txBody>
          <a:bodyPr/>
          <a:lstStyle/>
          <a:p>
            <a:r>
              <a:rPr lang="en-GB" dirty="0" smtClean="0"/>
              <a:t>Literature Review</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1886750"/>
              </p:ext>
            </p:extLst>
          </p:nvPr>
        </p:nvGraphicFramePr>
        <p:xfrm>
          <a:off x="658835" y="482355"/>
          <a:ext cx="10693793" cy="6217920"/>
        </p:xfrm>
        <a:graphic>
          <a:graphicData uri="http://schemas.openxmlformats.org/drawingml/2006/table">
            <a:tbl>
              <a:tblPr firstRow="1" bandRow="1">
                <a:tableStyleId>{5C22544A-7EE6-4342-B048-85BDC9FD1C3A}</a:tableStyleId>
              </a:tblPr>
              <a:tblGrid>
                <a:gridCol w="816492">
                  <a:extLst>
                    <a:ext uri="{9D8B030D-6E8A-4147-A177-3AD203B41FA5}">
                      <a16:colId xmlns:a16="http://schemas.microsoft.com/office/drawing/2014/main" val="3819031980"/>
                    </a:ext>
                  </a:extLst>
                </a:gridCol>
                <a:gridCol w="2748105">
                  <a:extLst>
                    <a:ext uri="{9D8B030D-6E8A-4147-A177-3AD203B41FA5}">
                      <a16:colId xmlns:a16="http://schemas.microsoft.com/office/drawing/2014/main" val="2692844616"/>
                    </a:ext>
                  </a:extLst>
                </a:gridCol>
                <a:gridCol w="1782299">
                  <a:extLst>
                    <a:ext uri="{9D8B030D-6E8A-4147-A177-3AD203B41FA5}">
                      <a16:colId xmlns:a16="http://schemas.microsoft.com/office/drawing/2014/main" val="4091314656"/>
                    </a:ext>
                  </a:extLst>
                </a:gridCol>
                <a:gridCol w="1782299">
                  <a:extLst>
                    <a:ext uri="{9D8B030D-6E8A-4147-A177-3AD203B41FA5}">
                      <a16:colId xmlns:a16="http://schemas.microsoft.com/office/drawing/2014/main" val="2343101256"/>
                    </a:ext>
                  </a:extLst>
                </a:gridCol>
                <a:gridCol w="1782299">
                  <a:extLst>
                    <a:ext uri="{9D8B030D-6E8A-4147-A177-3AD203B41FA5}">
                      <a16:colId xmlns:a16="http://schemas.microsoft.com/office/drawing/2014/main" val="1709567113"/>
                    </a:ext>
                  </a:extLst>
                </a:gridCol>
                <a:gridCol w="1782299">
                  <a:extLst>
                    <a:ext uri="{9D8B030D-6E8A-4147-A177-3AD203B41FA5}">
                      <a16:colId xmlns:a16="http://schemas.microsoft.com/office/drawing/2014/main" val="3504365679"/>
                    </a:ext>
                  </a:extLst>
                </a:gridCol>
              </a:tblGrid>
              <a:tr h="883241">
                <a:tc>
                  <a:txBody>
                    <a:bodyPr/>
                    <a:lstStyle/>
                    <a:p>
                      <a:pPr algn="l"/>
                      <a:r>
                        <a:rPr lang="en-US" dirty="0" err="1" smtClean="0"/>
                        <a:t>Sl.No</a:t>
                      </a:r>
                      <a:endParaRPr lang="en-US" dirty="0"/>
                    </a:p>
                  </a:txBody>
                  <a:tcPr/>
                </a:tc>
                <a:tc>
                  <a:txBody>
                    <a:bodyPr/>
                    <a:lstStyle/>
                    <a:p>
                      <a:pPr algn="l"/>
                      <a:r>
                        <a:rPr lang="en-US" sz="1800" b="1" kern="1200" dirty="0" smtClean="0">
                          <a:solidFill>
                            <a:schemeClr val="lt1"/>
                          </a:solidFill>
                          <a:effectLst/>
                          <a:latin typeface="+mn-lt"/>
                          <a:ea typeface="+mn-ea"/>
                          <a:cs typeface="+mn-cs"/>
                        </a:rPr>
                        <a:t>Title of the Paper</a:t>
                      </a:r>
                      <a:endParaRPr lang="en-US" dirty="0"/>
                    </a:p>
                  </a:txBody>
                  <a:tcPr/>
                </a:tc>
                <a:tc>
                  <a:txBody>
                    <a:bodyPr/>
                    <a:lstStyle/>
                    <a:p>
                      <a:pPr algn="l"/>
                      <a:r>
                        <a:rPr lang="en-US" sz="1800" b="1" kern="1200" dirty="0" smtClean="0">
                          <a:solidFill>
                            <a:schemeClr val="lt1"/>
                          </a:solidFill>
                          <a:effectLst/>
                          <a:latin typeface="+mn-lt"/>
                          <a:ea typeface="+mn-ea"/>
                          <a:cs typeface="+mn-cs"/>
                        </a:rPr>
                        <a:t>Authors</a:t>
                      </a:r>
                      <a:endParaRPr lang="en-US" dirty="0"/>
                    </a:p>
                  </a:txBody>
                  <a:tcPr/>
                </a:tc>
                <a:tc>
                  <a:txBody>
                    <a:bodyPr/>
                    <a:lstStyle/>
                    <a:p>
                      <a:pPr algn="l"/>
                      <a:r>
                        <a:rPr lang="en-US" sz="1800" b="1" kern="1200" dirty="0" smtClean="0">
                          <a:solidFill>
                            <a:schemeClr val="lt1"/>
                          </a:solidFill>
                          <a:effectLst/>
                          <a:latin typeface="+mn-lt"/>
                          <a:ea typeface="+mn-ea"/>
                          <a:cs typeface="+mn-cs"/>
                        </a:rPr>
                        <a:t>Technology/Concept Used</a:t>
                      </a:r>
                      <a:endParaRPr lang="en-US" dirty="0"/>
                    </a:p>
                  </a:txBody>
                  <a:tcPr/>
                </a:tc>
                <a:tc>
                  <a:txBody>
                    <a:bodyPr/>
                    <a:lstStyle/>
                    <a:p>
                      <a:pPr algn="l"/>
                      <a:r>
                        <a:rPr lang="en-US" sz="1800" b="1" kern="1200" dirty="0" smtClean="0">
                          <a:solidFill>
                            <a:schemeClr val="lt1"/>
                          </a:solidFill>
                          <a:effectLst/>
                          <a:latin typeface="+mn-lt"/>
                          <a:ea typeface="+mn-ea"/>
                          <a:cs typeface="+mn-cs"/>
                        </a:rPr>
                        <a:t>Results/Findings</a:t>
                      </a:r>
                      <a:endParaRPr lang="en-US" dirty="0"/>
                    </a:p>
                  </a:txBody>
                  <a:tcPr/>
                </a:tc>
                <a:tc>
                  <a:txBody>
                    <a:bodyPr/>
                    <a:lstStyle/>
                    <a:p>
                      <a:pPr algn="l"/>
                      <a:r>
                        <a:rPr lang="en-US" sz="1800" b="1" kern="1200" dirty="0" smtClean="0">
                          <a:solidFill>
                            <a:schemeClr val="lt1"/>
                          </a:solidFill>
                          <a:effectLst/>
                          <a:latin typeface="+mn-lt"/>
                          <a:ea typeface="+mn-ea"/>
                          <a:cs typeface="+mn-cs"/>
                        </a:rPr>
                        <a:t>Limitations/Challenges</a:t>
                      </a:r>
                      <a:endParaRPr lang="en-US" dirty="0"/>
                    </a:p>
                  </a:txBody>
                  <a:tcPr/>
                </a:tc>
                <a:extLst>
                  <a:ext uri="{0D108BD9-81ED-4DB2-BD59-A6C34878D82A}">
                    <a16:rowId xmlns:a16="http://schemas.microsoft.com/office/drawing/2014/main" val="3992714504"/>
                  </a:ext>
                </a:extLst>
              </a:tr>
              <a:tr h="5122797">
                <a:tc>
                  <a:txBody>
                    <a:bodyPr/>
                    <a:lstStyle/>
                    <a:p>
                      <a:pPr algn="ctr"/>
                      <a:r>
                        <a:rPr lang="en-US" b="1" dirty="0" smtClean="0">
                          <a:solidFill>
                            <a:schemeClr val="bg1"/>
                          </a:solidFill>
                        </a:rPr>
                        <a:t>1.</a:t>
                      </a:r>
                      <a:endParaRPr lang="en-US" b="1" dirty="0">
                        <a:solidFill>
                          <a:schemeClr val="bg1"/>
                        </a:solidFill>
                      </a:endParaRPr>
                    </a:p>
                  </a:txBody>
                  <a:tcPr>
                    <a:solidFill>
                      <a:schemeClr val="accent1"/>
                    </a:solidFill>
                  </a:tcPr>
                </a:tc>
                <a:tc>
                  <a:txBody>
                    <a:bodyPr/>
                    <a:lstStyle/>
                    <a:p>
                      <a:pPr algn="ctr"/>
                      <a:r>
                        <a:rPr lang="en-US" sz="1800" kern="1200" dirty="0" smtClean="0">
                          <a:solidFill>
                            <a:schemeClr val="dk1"/>
                          </a:solidFill>
                          <a:effectLst/>
                          <a:latin typeface="+mn-lt"/>
                          <a:ea typeface="+mn-ea"/>
                          <a:cs typeface="+mn-cs"/>
                        </a:rPr>
                        <a:t>Development of An E-commerce Sales </a:t>
                      </a:r>
                      <a:r>
                        <a:rPr lang="en-US" sz="1800" kern="1200" dirty="0" err="1" smtClean="0">
                          <a:solidFill>
                            <a:schemeClr val="dk1"/>
                          </a:solidFill>
                          <a:effectLst/>
                          <a:latin typeface="+mn-lt"/>
                          <a:ea typeface="+mn-ea"/>
                          <a:cs typeface="+mn-cs"/>
                        </a:rPr>
                        <a:t>Chatbot</a:t>
                      </a:r>
                      <a:endParaRPr lang="en-US" dirty="0"/>
                    </a:p>
                  </a:txBody>
                  <a:tcPr/>
                </a:tc>
                <a:tc>
                  <a:txBody>
                    <a:bodyPr/>
                    <a:lstStyle/>
                    <a:p>
                      <a:pPr algn="ctr"/>
                      <a:r>
                        <a:rPr lang="en-US" sz="1800" kern="1200" dirty="0" smtClean="0">
                          <a:solidFill>
                            <a:schemeClr val="dk1"/>
                          </a:solidFill>
                          <a:effectLst/>
                          <a:latin typeface="+mn-lt"/>
                          <a:ea typeface="+mn-ea"/>
                          <a:cs typeface="+mn-cs"/>
                        </a:rPr>
                        <a:t>Khan et al. (2020)</a:t>
                      </a:r>
                      <a:endParaRPr lang="en-US" dirty="0"/>
                    </a:p>
                  </a:txBody>
                  <a:tcPr/>
                </a:tc>
                <a:tc>
                  <a:txBody>
                    <a:bodyPr/>
                    <a:lstStyle/>
                    <a:p>
                      <a:pPr algn="l"/>
                      <a:r>
                        <a:rPr lang="en-US" sz="1800" kern="1200" dirty="0" smtClean="0">
                          <a:solidFill>
                            <a:schemeClr val="dk1"/>
                          </a:solidFill>
                          <a:effectLst/>
                          <a:latin typeface="+mn-lt"/>
                          <a:ea typeface="+mn-ea"/>
                          <a:cs typeface="+mn-cs"/>
                        </a:rPr>
                        <a:t>Natural Language Processing to interact with customers.</a:t>
                      </a:r>
                      <a:endParaRPr lang="en-US" dirty="0"/>
                    </a:p>
                  </a:txBody>
                  <a:tcPr/>
                </a:tc>
                <a:tc>
                  <a:txBody>
                    <a:bodyPr/>
                    <a:lstStyle/>
                    <a:p>
                      <a:pPr algn="l"/>
                      <a:r>
                        <a:rPr lang="en-US" sz="1800" kern="1200" dirty="0" smtClean="0">
                          <a:solidFill>
                            <a:schemeClr val="dk1"/>
                          </a:solidFill>
                          <a:effectLst/>
                          <a:latin typeface="+mn-lt"/>
                          <a:ea typeface="+mn-ea"/>
                          <a:cs typeface="+mn-cs"/>
                        </a:rPr>
                        <a:t>By providing personalized product recommendations based on customer preferences and browsing history, </a:t>
                      </a:r>
                      <a:r>
                        <a:rPr lang="en-US" sz="1800" kern="1200" dirty="0" err="1" smtClean="0">
                          <a:solidFill>
                            <a:schemeClr val="dk1"/>
                          </a:solidFill>
                          <a:effectLst/>
                          <a:latin typeface="+mn-lt"/>
                          <a:ea typeface="+mn-ea"/>
                          <a:cs typeface="+mn-cs"/>
                        </a:rPr>
                        <a:t>chatbots</a:t>
                      </a:r>
                      <a:r>
                        <a:rPr lang="en-US" sz="1800" kern="1200" dirty="0" smtClean="0">
                          <a:solidFill>
                            <a:schemeClr val="dk1"/>
                          </a:solidFill>
                          <a:effectLst/>
                          <a:latin typeface="+mn-lt"/>
                          <a:ea typeface="+mn-ea"/>
                          <a:cs typeface="+mn-cs"/>
                        </a:rPr>
                        <a:t> can encourage upselling and cross-selling, boosting overall sales.</a:t>
                      </a:r>
                      <a:endParaRPr lang="en-US" dirty="0"/>
                    </a:p>
                  </a:txBody>
                  <a:tcPr/>
                </a:tc>
                <a:tc>
                  <a:txBody>
                    <a:bodyPr/>
                    <a:lstStyle/>
                    <a:p>
                      <a:pPr algn="l"/>
                      <a:r>
                        <a:rPr lang="en-US" sz="1800" kern="1200" dirty="0" err="1" smtClean="0">
                          <a:solidFill>
                            <a:schemeClr val="dk1"/>
                          </a:solidFill>
                          <a:effectLst/>
                          <a:latin typeface="+mn-lt"/>
                          <a:ea typeface="+mn-ea"/>
                          <a:cs typeface="+mn-cs"/>
                        </a:rPr>
                        <a:t>Chatbots</a:t>
                      </a:r>
                      <a:r>
                        <a:rPr lang="en-US" sz="1800" kern="1200" dirty="0" smtClean="0">
                          <a:solidFill>
                            <a:schemeClr val="dk1"/>
                          </a:solidFill>
                          <a:effectLst/>
                          <a:latin typeface="+mn-lt"/>
                          <a:ea typeface="+mn-ea"/>
                          <a:cs typeface="+mn-cs"/>
                        </a:rPr>
                        <a:t> often rely on pre-programmed responses and may struggle with understanding complex,</a:t>
                      </a:r>
                    </a:p>
                    <a:p>
                      <a:pPr algn="l"/>
                      <a:r>
                        <a:rPr lang="en-US" sz="1800" kern="1200" dirty="0" smtClean="0">
                          <a:solidFill>
                            <a:schemeClr val="dk1"/>
                          </a:solidFill>
                          <a:effectLst/>
                          <a:latin typeface="+mn-lt"/>
                          <a:ea typeface="+mn-ea"/>
                          <a:cs typeface="+mn-cs"/>
                        </a:rPr>
                        <a:t>queries. This can lead to frustration when customers ask questions outside the bot's knowledge base.</a:t>
                      </a:r>
                      <a:endParaRPr lang="en-US" dirty="0"/>
                    </a:p>
                  </a:txBody>
                  <a:tcPr/>
                </a:tc>
                <a:extLst>
                  <a:ext uri="{0D108BD9-81ED-4DB2-BD59-A6C34878D82A}">
                    <a16:rowId xmlns:a16="http://schemas.microsoft.com/office/drawing/2014/main" val="2841373733"/>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42839821"/>
              </p:ext>
            </p:extLst>
          </p:nvPr>
        </p:nvGraphicFramePr>
        <p:xfrm>
          <a:off x="168811" y="-1"/>
          <a:ext cx="11915337" cy="6867007"/>
        </p:xfrm>
        <a:graphic>
          <a:graphicData uri="http://schemas.openxmlformats.org/drawingml/2006/table">
            <a:tbl>
              <a:tblPr firstRow="1" bandRow="1">
                <a:tableStyleId>{5C22544A-7EE6-4342-B048-85BDC9FD1C3A}</a:tableStyleId>
              </a:tblPr>
              <a:tblGrid>
                <a:gridCol w="890313">
                  <a:extLst>
                    <a:ext uri="{9D8B030D-6E8A-4147-A177-3AD203B41FA5}">
                      <a16:colId xmlns:a16="http://schemas.microsoft.com/office/drawing/2014/main" val="154300878"/>
                    </a:ext>
                  </a:extLst>
                </a:gridCol>
                <a:gridCol w="2436871">
                  <a:extLst>
                    <a:ext uri="{9D8B030D-6E8A-4147-A177-3AD203B41FA5}">
                      <a16:colId xmlns:a16="http://schemas.microsoft.com/office/drawing/2014/main" val="2537018086"/>
                    </a:ext>
                  </a:extLst>
                </a:gridCol>
                <a:gridCol w="1663592">
                  <a:extLst>
                    <a:ext uri="{9D8B030D-6E8A-4147-A177-3AD203B41FA5}">
                      <a16:colId xmlns:a16="http://schemas.microsoft.com/office/drawing/2014/main" val="1776495682"/>
                    </a:ext>
                  </a:extLst>
                </a:gridCol>
                <a:gridCol w="1663592">
                  <a:extLst>
                    <a:ext uri="{9D8B030D-6E8A-4147-A177-3AD203B41FA5}">
                      <a16:colId xmlns:a16="http://schemas.microsoft.com/office/drawing/2014/main" val="1301213889"/>
                    </a:ext>
                  </a:extLst>
                </a:gridCol>
                <a:gridCol w="1663592">
                  <a:extLst>
                    <a:ext uri="{9D8B030D-6E8A-4147-A177-3AD203B41FA5}">
                      <a16:colId xmlns:a16="http://schemas.microsoft.com/office/drawing/2014/main" val="3792130958"/>
                    </a:ext>
                  </a:extLst>
                </a:gridCol>
                <a:gridCol w="3597377">
                  <a:extLst>
                    <a:ext uri="{9D8B030D-6E8A-4147-A177-3AD203B41FA5}">
                      <a16:colId xmlns:a16="http://schemas.microsoft.com/office/drawing/2014/main" val="3266852810"/>
                    </a:ext>
                  </a:extLst>
                </a:gridCol>
              </a:tblGrid>
              <a:tr h="996834">
                <a:tc>
                  <a:txBody>
                    <a:bodyPr/>
                    <a:lstStyle/>
                    <a:p>
                      <a:r>
                        <a:rPr lang="en-US" dirty="0" err="1" smtClean="0"/>
                        <a:t>Sl.No</a:t>
                      </a:r>
                      <a:endParaRPr lang="en-US" dirty="0"/>
                    </a:p>
                  </a:txBody>
                  <a:tcPr/>
                </a:tc>
                <a:tc>
                  <a:txBody>
                    <a:bodyPr/>
                    <a:lstStyle/>
                    <a:p>
                      <a:pPr marL="0" marR="0" algn="ctr">
                        <a:spcBef>
                          <a:spcPts val="0"/>
                        </a:spcBef>
                        <a:spcAft>
                          <a:spcPts val="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Title of the Paper</a:t>
                      </a:r>
                      <a:endParaRPr lang="en-US" sz="22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200">
                          <a:effectLst/>
                          <a:latin typeface="Times New Roman" panose="02020603050405020304" pitchFamily="18" charset="0"/>
                          <a:ea typeface="Times New Roman" panose="02020603050405020304" pitchFamily="18" charset="0"/>
                          <a:cs typeface="Times New Roman" panose="02020603050405020304" pitchFamily="18" charset="0"/>
                        </a:rPr>
                        <a:t>Authors</a:t>
                      </a:r>
                      <a:endParaRPr lang="en-US" sz="22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200">
                          <a:effectLst/>
                          <a:latin typeface="Times New Roman" panose="02020603050405020304" pitchFamily="18" charset="0"/>
                          <a:ea typeface="Times New Roman" panose="02020603050405020304" pitchFamily="18" charset="0"/>
                          <a:cs typeface="Times New Roman" panose="02020603050405020304" pitchFamily="18" charset="0"/>
                        </a:rPr>
                        <a:t>Technology/Concept Used</a:t>
                      </a:r>
                      <a:endParaRPr lang="en-US" sz="22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200">
                          <a:effectLst/>
                          <a:latin typeface="Times New Roman" panose="02020603050405020304" pitchFamily="18" charset="0"/>
                          <a:ea typeface="Times New Roman" panose="02020603050405020304" pitchFamily="18" charset="0"/>
                          <a:cs typeface="Times New Roman" panose="02020603050405020304" pitchFamily="18" charset="0"/>
                        </a:rPr>
                        <a:t>Results/Findings</a:t>
                      </a:r>
                      <a:endParaRPr lang="en-US" sz="22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Limitations/Challenges</a:t>
                      </a:r>
                      <a:endParaRPr lang="en-US" sz="22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19445457"/>
                  </a:ext>
                </a:extLst>
              </a:tr>
              <a:tr h="5861167">
                <a:tc>
                  <a:txBody>
                    <a:bodyPr/>
                    <a:lstStyle/>
                    <a:p>
                      <a:pPr marL="0" marR="0" algn="ctr">
                        <a:spcBef>
                          <a:spcPts val="0"/>
                        </a:spcBef>
                        <a:spcAft>
                          <a:spcPts val="0"/>
                        </a:spcAft>
                      </a:pPr>
                      <a:r>
                        <a:rPr lang="en-US" sz="2200" b="1"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225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1"/>
                    </a:solidFill>
                  </a:tcPr>
                </a:tc>
                <a:tc>
                  <a:txBody>
                    <a:bodyPr/>
                    <a:lstStyle/>
                    <a:p>
                      <a:pPr marL="0" marR="0" algn="ctr">
                        <a:spcBef>
                          <a:spcPts val="0"/>
                        </a:spcBef>
                        <a:spcAft>
                          <a:spcPts val="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Customer Support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Chatbot</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Using Machine Learning</a:t>
                      </a:r>
                      <a:endParaRPr lang="en-US" sz="22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200">
                          <a:effectLst/>
                          <a:latin typeface="Times New Roman" panose="02020603050405020304" pitchFamily="18" charset="0"/>
                          <a:ea typeface="Times New Roman" panose="02020603050405020304" pitchFamily="18" charset="0"/>
                          <a:cs typeface="Times New Roman" panose="02020603050405020304" pitchFamily="18" charset="0"/>
                        </a:rPr>
                        <a:t>Mohana et al. (2020)</a:t>
                      </a:r>
                      <a:endParaRPr lang="en-US" sz="22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a:effectLst/>
                          <a:latin typeface="Times New Roman" panose="02020603050405020304" pitchFamily="18" charset="0"/>
                          <a:ea typeface="Times New Roman" panose="02020603050405020304" pitchFamily="18" charset="0"/>
                          <a:cs typeface="Times New Roman" panose="02020603050405020304" pitchFamily="18" charset="0"/>
                        </a:rPr>
                        <a:t>Application of Machine Learning in enhancing customer support chatbots.</a:t>
                      </a:r>
                      <a:endParaRPr lang="en-US" sz="22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Machine learning enables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chatbots</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to better understand and process natural </a:t>
                      </a:r>
                      <a:r>
                        <a:rPr 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language</a:t>
                      </a:r>
                      <a:r>
                        <a:rPr lang="en-US" sz="220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and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respond to a wide variety of customer queries, even those with more complex </a:t>
                      </a:r>
                      <a:r>
                        <a:rPr 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phrasing</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Developing and training ML models for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chatbots</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can be time-consuming and require specialized knowledge. The process may involve extensive trial and error to get the model to a functional and effective state.</a:t>
                      </a:r>
                      <a:endParaRPr lang="en-US" sz="22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78316606"/>
                  </a:ext>
                </a:extLst>
              </a:tr>
            </a:tbl>
          </a:graphicData>
        </a:graphic>
      </p:graphicFrame>
    </p:spTree>
    <p:extLst>
      <p:ext uri="{BB962C8B-B14F-4D97-AF65-F5344CB8AC3E}">
        <p14:creationId xmlns:p14="http://schemas.microsoft.com/office/powerpoint/2010/main" val="1860681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92153223"/>
              </p:ext>
            </p:extLst>
          </p:nvPr>
        </p:nvGraphicFramePr>
        <p:xfrm>
          <a:off x="840935" y="-1"/>
          <a:ext cx="10668000" cy="6858001"/>
        </p:xfrm>
        <a:graphic>
          <a:graphicData uri="http://schemas.openxmlformats.org/drawingml/2006/table">
            <a:tbl>
              <a:tblPr firstRow="1" firstCol="1" bandRow="1">
                <a:tableStyleId>{5C22544A-7EE6-4342-B048-85BDC9FD1C3A}</a:tableStyleId>
              </a:tblPr>
              <a:tblGrid>
                <a:gridCol w="861255">
                  <a:extLst>
                    <a:ext uri="{9D8B030D-6E8A-4147-A177-3AD203B41FA5}">
                      <a16:colId xmlns:a16="http://schemas.microsoft.com/office/drawing/2014/main" val="145250160"/>
                    </a:ext>
                  </a:extLst>
                </a:gridCol>
                <a:gridCol w="2694381">
                  <a:extLst>
                    <a:ext uri="{9D8B030D-6E8A-4147-A177-3AD203B41FA5}">
                      <a16:colId xmlns:a16="http://schemas.microsoft.com/office/drawing/2014/main" val="2699658063"/>
                    </a:ext>
                  </a:extLst>
                </a:gridCol>
                <a:gridCol w="1777818">
                  <a:extLst>
                    <a:ext uri="{9D8B030D-6E8A-4147-A177-3AD203B41FA5}">
                      <a16:colId xmlns:a16="http://schemas.microsoft.com/office/drawing/2014/main" val="4022300205"/>
                    </a:ext>
                  </a:extLst>
                </a:gridCol>
                <a:gridCol w="1777818">
                  <a:extLst>
                    <a:ext uri="{9D8B030D-6E8A-4147-A177-3AD203B41FA5}">
                      <a16:colId xmlns:a16="http://schemas.microsoft.com/office/drawing/2014/main" val="2372680276"/>
                    </a:ext>
                  </a:extLst>
                </a:gridCol>
                <a:gridCol w="1778364">
                  <a:extLst>
                    <a:ext uri="{9D8B030D-6E8A-4147-A177-3AD203B41FA5}">
                      <a16:colId xmlns:a16="http://schemas.microsoft.com/office/drawing/2014/main" val="2587658094"/>
                    </a:ext>
                  </a:extLst>
                </a:gridCol>
                <a:gridCol w="1778364">
                  <a:extLst>
                    <a:ext uri="{9D8B030D-6E8A-4147-A177-3AD203B41FA5}">
                      <a16:colId xmlns:a16="http://schemas.microsoft.com/office/drawing/2014/main" val="575549681"/>
                    </a:ext>
                  </a:extLst>
                </a:gridCol>
              </a:tblGrid>
              <a:tr h="745067">
                <a:tc>
                  <a:txBody>
                    <a:bodyPr/>
                    <a:lstStyle/>
                    <a:p>
                      <a:pPr marL="0" marR="0">
                        <a:spcBef>
                          <a:spcPts val="0"/>
                        </a:spcBef>
                        <a:spcAft>
                          <a:spcPts val="0"/>
                        </a:spcAft>
                      </a:pP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Sl.No</a:t>
                      </a:r>
                      <a:endParaRPr lang="en-US" sz="22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200">
                          <a:effectLst/>
                          <a:latin typeface="Times New Roman" panose="02020603050405020304" pitchFamily="18" charset="0"/>
                          <a:ea typeface="Times New Roman" panose="02020603050405020304" pitchFamily="18" charset="0"/>
                          <a:cs typeface="Times New Roman" panose="02020603050405020304" pitchFamily="18" charset="0"/>
                        </a:rPr>
                        <a:t>Title of the Paper</a:t>
                      </a:r>
                      <a:endParaRPr lang="en-US" sz="22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Authors</a:t>
                      </a:r>
                      <a:endParaRPr lang="en-US" sz="22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200">
                          <a:effectLst/>
                          <a:latin typeface="Times New Roman" panose="02020603050405020304" pitchFamily="18" charset="0"/>
                          <a:ea typeface="Times New Roman" panose="02020603050405020304" pitchFamily="18" charset="0"/>
                          <a:cs typeface="Times New Roman" panose="02020603050405020304" pitchFamily="18" charset="0"/>
                        </a:rPr>
                        <a:t>Technology/Concept Used</a:t>
                      </a:r>
                      <a:endParaRPr lang="en-US" sz="22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200">
                          <a:effectLst/>
                          <a:latin typeface="Times New Roman" panose="02020603050405020304" pitchFamily="18" charset="0"/>
                          <a:ea typeface="Times New Roman" panose="02020603050405020304" pitchFamily="18" charset="0"/>
                          <a:cs typeface="Times New Roman" panose="02020603050405020304" pitchFamily="18" charset="0"/>
                        </a:rPr>
                        <a:t>Results/Findings</a:t>
                      </a:r>
                      <a:endParaRPr lang="en-US" sz="22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Limitations/Challenges</a:t>
                      </a:r>
                      <a:endParaRPr lang="en-US" sz="22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70441065"/>
                  </a:ext>
                </a:extLst>
              </a:tr>
              <a:tr h="6112934">
                <a:tc>
                  <a:txBody>
                    <a:bodyPr/>
                    <a:lstStyle/>
                    <a:p>
                      <a:pPr marL="0" marR="0" algn="ctr">
                        <a:spcBef>
                          <a:spcPts val="0"/>
                        </a:spcBef>
                        <a:spcAft>
                          <a:spcPts val="0"/>
                        </a:spcAft>
                      </a:pPr>
                      <a:r>
                        <a:rPr lang="en-US" sz="1900" dirty="0">
                          <a:effectLst/>
                        </a:rPr>
                        <a:t>3.</a:t>
                      </a:r>
                      <a:endParaRPr lang="en-US" sz="1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24" marR="59024" marT="0" marB="0"/>
                </a:tc>
                <a:tc>
                  <a:txBody>
                    <a:bodyPr/>
                    <a:lstStyle/>
                    <a:p>
                      <a:pPr marL="0" marR="0" algn="ctr">
                        <a:spcBef>
                          <a:spcPts val="0"/>
                        </a:spcBef>
                        <a:spcAft>
                          <a:spcPts val="0"/>
                        </a:spcAft>
                      </a:pPr>
                      <a:r>
                        <a:rPr lang="en-US" sz="1900" dirty="0">
                          <a:effectLst/>
                        </a:rPr>
                        <a:t>An Intelligent Web App </a:t>
                      </a:r>
                      <a:r>
                        <a:rPr lang="en-US" sz="1900" dirty="0" err="1">
                          <a:effectLst/>
                        </a:rPr>
                        <a:t>Chatbot</a:t>
                      </a:r>
                      <a:endParaRPr lang="en-US" sz="1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24" marR="59024" marT="0" marB="0"/>
                </a:tc>
                <a:tc>
                  <a:txBody>
                    <a:bodyPr/>
                    <a:lstStyle/>
                    <a:p>
                      <a:pPr marL="0" marR="0" algn="ctr">
                        <a:spcBef>
                          <a:spcPts val="0"/>
                        </a:spcBef>
                        <a:spcAft>
                          <a:spcPts val="0"/>
                        </a:spcAft>
                      </a:pPr>
                      <a:r>
                        <a:rPr lang="en-US" sz="1900" dirty="0" err="1">
                          <a:effectLst/>
                        </a:rPr>
                        <a:t>Banu</a:t>
                      </a:r>
                      <a:r>
                        <a:rPr lang="en-US" sz="1900" dirty="0">
                          <a:effectLst/>
                        </a:rPr>
                        <a:t> et al., (2020)</a:t>
                      </a:r>
                      <a:endParaRPr lang="en-US" sz="1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24" marR="59024" marT="0" marB="0"/>
                </a:tc>
                <a:tc>
                  <a:txBody>
                    <a:bodyPr/>
                    <a:lstStyle/>
                    <a:p>
                      <a:pPr marL="0" marR="0">
                        <a:spcBef>
                          <a:spcPts val="0"/>
                        </a:spcBef>
                        <a:spcAft>
                          <a:spcPts val="0"/>
                        </a:spcAft>
                      </a:pPr>
                      <a:r>
                        <a:rPr lang="en-US" sz="1900">
                          <a:effectLst/>
                        </a:rPr>
                        <a:t>Leverages LUIS’s Natural Language Processing capabilities to efficiently interpret user inputs.</a:t>
                      </a:r>
                      <a:endParaRPr lang="en-US" sz="1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24" marR="59024" marT="0" marB="0"/>
                </a:tc>
                <a:tc>
                  <a:txBody>
                    <a:bodyPr/>
                    <a:lstStyle/>
                    <a:p>
                      <a:pPr marL="0" marR="0">
                        <a:spcBef>
                          <a:spcPts val="0"/>
                        </a:spcBef>
                        <a:spcAft>
                          <a:spcPts val="0"/>
                        </a:spcAft>
                      </a:pPr>
                      <a:r>
                        <a:rPr lang="en-US" sz="1900">
                          <a:effectLst/>
                        </a:rPr>
                        <a:t>LUIS uses NLP to understand and process user queries in a conversational manner, enabling the chatbot to comprehend natural language inputs, making interactions more intuitive and user-friendly.</a:t>
                      </a:r>
                      <a:endParaRPr lang="en-US" sz="1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24" marR="59024" marT="0" marB="0"/>
                </a:tc>
                <a:tc>
                  <a:txBody>
                    <a:bodyPr/>
                    <a:lstStyle/>
                    <a:p>
                      <a:pPr marL="0" marR="0">
                        <a:spcBef>
                          <a:spcPts val="0"/>
                        </a:spcBef>
                        <a:spcAft>
                          <a:spcPts val="0"/>
                        </a:spcAft>
                      </a:pPr>
                      <a:r>
                        <a:rPr lang="en-US" sz="1900" dirty="0">
                          <a:effectLst/>
                        </a:rPr>
                        <a:t>Since LUIS operates on Microsoft's cloud infrastructure, it requires a stable internet connection and relies heavily on cloud availability. Downtime or connectivity issues can impact the </a:t>
                      </a:r>
                      <a:r>
                        <a:rPr lang="en-US" sz="1900" dirty="0" err="1">
                          <a:effectLst/>
                        </a:rPr>
                        <a:t>chatbot's</a:t>
                      </a:r>
                      <a:r>
                        <a:rPr lang="en-US" sz="1900" dirty="0">
                          <a:effectLst/>
                        </a:rPr>
                        <a:t> functionality.</a:t>
                      </a:r>
                      <a:endParaRPr lang="en-US" sz="1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24" marR="59024" marT="0" marB="0"/>
                </a:tc>
                <a:extLst>
                  <a:ext uri="{0D108BD9-81ED-4DB2-BD59-A6C34878D82A}">
                    <a16:rowId xmlns:a16="http://schemas.microsoft.com/office/drawing/2014/main" val="2432767299"/>
                  </a:ext>
                </a:extLst>
              </a:tr>
            </a:tbl>
          </a:graphicData>
        </a:graphic>
      </p:graphicFrame>
    </p:spTree>
    <p:extLst>
      <p:ext uri="{BB962C8B-B14F-4D97-AF65-F5344CB8AC3E}">
        <p14:creationId xmlns:p14="http://schemas.microsoft.com/office/powerpoint/2010/main" val="4223414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14938294"/>
              </p:ext>
            </p:extLst>
          </p:nvPr>
        </p:nvGraphicFramePr>
        <p:xfrm>
          <a:off x="798732" y="0"/>
          <a:ext cx="10668000" cy="6903720"/>
        </p:xfrm>
        <a:graphic>
          <a:graphicData uri="http://schemas.openxmlformats.org/drawingml/2006/table">
            <a:tbl>
              <a:tblPr firstRow="1" firstCol="1" bandRow="1">
                <a:tableStyleId>{5C22544A-7EE6-4342-B048-85BDC9FD1C3A}</a:tableStyleId>
              </a:tblPr>
              <a:tblGrid>
                <a:gridCol w="819053">
                  <a:extLst>
                    <a:ext uri="{9D8B030D-6E8A-4147-A177-3AD203B41FA5}">
                      <a16:colId xmlns:a16="http://schemas.microsoft.com/office/drawing/2014/main" val="3683831647"/>
                    </a:ext>
                  </a:extLst>
                </a:gridCol>
                <a:gridCol w="2736583">
                  <a:extLst>
                    <a:ext uri="{9D8B030D-6E8A-4147-A177-3AD203B41FA5}">
                      <a16:colId xmlns:a16="http://schemas.microsoft.com/office/drawing/2014/main" val="1001209506"/>
                    </a:ext>
                  </a:extLst>
                </a:gridCol>
                <a:gridCol w="1793213">
                  <a:extLst>
                    <a:ext uri="{9D8B030D-6E8A-4147-A177-3AD203B41FA5}">
                      <a16:colId xmlns:a16="http://schemas.microsoft.com/office/drawing/2014/main" val="4108839205"/>
                    </a:ext>
                  </a:extLst>
                </a:gridCol>
                <a:gridCol w="1762423">
                  <a:extLst>
                    <a:ext uri="{9D8B030D-6E8A-4147-A177-3AD203B41FA5}">
                      <a16:colId xmlns:a16="http://schemas.microsoft.com/office/drawing/2014/main" val="1410329981"/>
                    </a:ext>
                  </a:extLst>
                </a:gridCol>
                <a:gridCol w="1778364">
                  <a:extLst>
                    <a:ext uri="{9D8B030D-6E8A-4147-A177-3AD203B41FA5}">
                      <a16:colId xmlns:a16="http://schemas.microsoft.com/office/drawing/2014/main" val="3004096675"/>
                    </a:ext>
                  </a:extLst>
                </a:gridCol>
                <a:gridCol w="1778364">
                  <a:extLst>
                    <a:ext uri="{9D8B030D-6E8A-4147-A177-3AD203B41FA5}">
                      <a16:colId xmlns:a16="http://schemas.microsoft.com/office/drawing/2014/main" val="3763210851"/>
                    </a:ext>
                  </a:extLst>
                </a:gridCol>
              </a:tblGrid>
              <a:tr h="675249">
                <a:tc>
                  <a:txBody>
                    <a:bodyPr/>
                    <a:lstStyle/>
                    <a:p>
                      <a:pPr marL="0" marR="0">
                        <a:spcBef>
                          <a:spcPts val="0"/>
                        </a:spcBef>
                        <a:spcAft>
                          <a:spcPts val="0"/>
                        </a:spcAft>
                      </a:pPr>
                      <a:r>
                        <a:rPr lang="en-US" sz="1900">
                          <a:effectLst/>
                        </a:rPr>
                        <a:t>Sl.No</a:t>
                      </a:r>
                      <a:endParaRPr lang="en-US" sz="1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24" marR="59024" marT="0" marB="0"/>
                </a:tc>
                <a:tc>
                  <a:txBody>
                    <a:bodyPr/>
                    <a:lstStyle/>
                    <a:p>
                      <a:pPr marL="0" marR="0" algn="ctr">
                        <a:spcBef>
                          <a:spcPts val="0"/>
                        </a:spcBef>
                        <a:spcAft>
                          <a:spcPts val="0"/>
                        </a:spcAft>
                      </a:pPr>
                      <a:r>
                        <a:rPr lang="en-US" sz="1900" dirty="0">
                          <a:effectLst/>
                        </a:rPr>
                        <a:t>Title of the Paper</a:t>
                      </a:r>
                      <a:endParaRPr lang="en-US" sz="1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24" marR="59024" marT="0" marB="0"/>
                </a:tc>
                <a:tc>
                  <a:txBody>
                    <a:bodyPr/>
                    <a:lstStyle/>
                    <a:p>
                      <a:pPr marL="0" marR="0" algn="ctr">
                        <a:spcBef>
                          <a:spcPts val="0"/>
                        </a:spcBef>
                        <a:spcAft>
                          <a:spcPts val="0"/>
                        </a:spcAft>
                      </a:pPr>
                      <a:r>
                        <a:rPr lang="en-US" sz="1900" dirty="0">
                          <a:effectLst/>
                        </a:rPr>
                        <a:t>Authors</a:t>
                      </a:r>
                      <a:endParaRPr lang="en-US" sz="1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24" marR="59024" marT="0" marB="0"/>
                </a:tc>
                <a:tc>
                  <a:txBody>
                    <a:bodyPr/>
                    <a:lstStyle/>
                    <a:p>
                      <a:pPr marL="0" marR="0" algn="ctr">
                        <a:spcBef>
                          <a:spcPts val="0"/>
                        </a:spcBef>
                        <a:spcAft>
                          <a:spcPts val="0"/>
                        </a:spcAft>
                      </a:pPr>
                      <a:r>
                        <a:rPr lang="en-US" sz="1900">
                          <a:effectLst/>
                        </a:rPr>
                        <a:t>Technology/Concept Used</a:t>
                      </a:r>
                      <a:endParaRPr lang="en-US" sz="1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24" marR="59024" marT="0" marB="0"/>
                </a:tc>
                <a:tc>
                  <a:txBody>
                    <a:bodyPr/>
                    <a:lstStyle/>
                    <a:p>
                      <a:pPr marL="0" marR="0" algn="ctr">
                        <a:spcBef>
                          <a:spcPts val="0"/>
                        </a:spcBef>
                        <a:spcAft>
                          <a:spcPts val="0"/>
                        </a:spcAft>
                      </a:pPr>
                      <a:r>
                        <a:rPr lang="en-US" sz="1900">
                          <a:effectLst/>
                        </a:rPr>
                        <a:t>Results/Findings</a:t>
                      </a:r>
                      <a:endParaRPr lang="en-US" sz="1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24" marR="59024" marT="0" marB="0"/>
                </a:tc>
                <a:tc>
                  <a:txBody>
                    <a:bodyPr/>
                    <a:lstStyle/>
                    <a:p>
                      <a:pPr marL="0" marR="0" algn="ctr">
                        <a:spcBef>
                          <a:spcPts val="0"/>
                        </a:spcBef>
                        <a:spcAft>
                          <a:spcPts val="0"/>
                        </a:spcAft>
                      </a:pPr>
                      <a:r>
                        <a:rPr lang="en-US" sz="1900" dirty="0">
                          <a:effectLst/>
                        </a:rPr>
                        <a:t>Limitations/Challenges</a:t>
                      </a:r>
                      <a:endParaRPr lang="en-US" sz="1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24" marR="59024" marT="0" marB="0"/>
                </a:tc>
                <a:extLst>
                  <a:ext uri="{0D108BD9-81ED-4DB2-BD59-A6C34878D82A}">
                    <a16:rowId xmlns:a16="http://schemas.microsoft.com/office/drawing/2014/main" val="4050012484"/>
                  </a:ext>
                </a:extLst>
              </a:tr>
              <a:tr h="6035040">
                <a:tc>
                  <a:txBody>
                    <a:bodyPr/>
                    <a:lstStyle/>
                    <a:p>
                      <a:pPr marL="0" marR="0" algn="ctr">
                        <a:spcBef>
                          <a:spcPts val="0"/>
                        </a:spcBef>
                        <a:spcAft>
                          <a:spcPts val="0"/>
                        </a:spcAft>
                      </a:pPr>
                      <a:r>
                        <a:rPr lang="en-US" sz="220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22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200">
                          <a:effectLst/>
                          <a:latin typeface="Times New Roman" panose="02020603050405020304" pitchFamily="18" charset="0"/>
                          <a:ea typeface="Times New Roman" panose="02020603050405020304" pitchFamily="18" charset="0"/>
                          <a:cs typeface="Times New Roman" panose="02020603050405020304" pitchFamily="18" charset="0"/>
                        </a:rPr>
                        <a:t>Artificial Intelligence Based University Chatbot Using Machine Learning</a:t>
                      </a:r>
                      <a:endParaRPr lang="en-US" sz="22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200">
                          <a:effectLst/>
                          <a:latin typeface="Times New Roman" panose="02020603050405020304" pitchFamily="18" charset="0"/>
                          <a:ea typeface="Times New Roman" panose="02020603050405020304" pitchFamily="18" charset="0"/>
                          <a:cs typeface="Times New Roman" panose="02020603050405020304" pitchFamily="18" charset="0"/>
                        </a:rPr>
                        <a:t>Khan et al., (2021)</a:t>
                      </a:r>
                      <a:endParaRPr lang="en-US" sz="22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a:effectLst/>
                          <a:latin typeface="Times New Roman" panose="02020603050405020304" pitchFamily="18" charset="0"/>
                          <a:ea typeface="Times New Roman" panose="02020603050405020304" pitchFamily="18" charset="0"/>
                          <a:cs typeface="Times New Roman" panose="02020603050405020304" pitchFamily="18" charset="0"/>
                        </a:rPr>
                        <a:t>Machine Learning to streamline office operations and reduce unnecessary traffic.</a:t>
                      </a:r>
                      <a:endParaRPr lang="en-US" sz="22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By handling routine queries (e.g., information about admissions, </a:t>
                      </a:r>
                      <a:r>
                        <a:rPr 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grades,</a:t>
                      </a:r>
                      <a:r>
                        <a:rPr lang="en-US" sz="220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etc</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the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chatbot</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minimizes the need for students and faculty to physically visit university </a:t>
                      </a:r>
                      <a:r>
                        <a:rPr 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offices</a:t>
                      </a:r>
                      <a:endParaRPr lang="en-US" sz="22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Chatbot</a:t>
                      </a:r>
                      <a:r>
                        <a:rPr lang="en-US" sz="220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can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handle </a:t>
                      </a:r>
                      <a:r>
                        <a:rPr 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common</a:t>
                      </a:r>
                      <a:r>
                        <a:rPr lang="en-US" sz="220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queries</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it may struggle with </a:t>
                      </a:r>
                      <a:r>
                        <a:rPr 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complex</a:t>
                      </a:r>
                      <a:r>
                        <a:rPr lang="en-US" sz="220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requests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that require human expertise or personalized attention. This can result in the need for human intervention, limiting its utility in certain cases.</a:t>
                      </a:r>
                      <a:endParaRPr lang="en-US" sz="22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43915990"/>
                  </a:ext>
                </a:extLst>
              </a:tr>
            </a:tbl>
          </a:graphicData>
        </a:graphic>
      </p:graphicFrame>
    </p:spTree>
    <p:extLst>
      <p:ext uri="{BB962C8B-B14F-4D97-AF65-F5344CB8AC3E}">
        <p14:creationId xmlns:p14="http://schemas.microsoft.com/office/powerpoint/2010/main" val="4042006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63231510"/>
              </p:ext>
            </p:extLst>
          </p:nvPr>
        </p:nvGraphicFramePr>
        <p:xfrm>
          <a:off x="812800" y="0"/>
          <a:ext cx="10708641" cy="6903720"/>
        </p:xfrm>
        <a:graphic>
          <a:graphicData uri="http://schemas.openxmlformats.org/drawingml/2006/table">
            <a:tbl>
              <a:tblPr firstRow="1" firstCol="1" bandRow="1">
                <a:tableStyleId>{5C22544A-7EE6-4342-B048-85BDC9FD1C3A}</a:tableStyleId>
              </a:tblPr>
              <a:tblGrid>
                <a:gridCol w="790917">
                  <a:extLst>
                    <a:ext uri="{9D8B030D-6E8A-4147-A177-3AD203B41FA5}">
                      <a16:colId xmlns:a16="http://schemas.microsoft.com/office/drawing/2014/main" val="3141108790"/>
                    </a:ext>
                  </a:extLst>
                </a:gridCol>
                <a:gridCol w="2778264">
                  <a:extLst>
                    <a:ext uri="{9D8B030D-6E8A-4147-A177-3AD203B41FA5}">
                      <a16:colId xmlns:a16="http://schemas.microsoft.com/office/drawing/2014/main" val="966814253"/>
                    </a:ext>
                  </a:extLst>
                </a:gridCol>
                <a:gridCol w="1784591">
                  <a:extLst>
                    <a:ext uri="{9D8B030D-6E8A-4147-A177-3AD203B41FA5}">
                      <a16:colId xmlns:a16="http://schemas.microsoft.com/office/drawing/2014/main" val="2160862715"/>
                    </a:ext>
                  </a:extLst>
                </a:gridCol>
                <a:gridCol w="1784591">
                  <a:extLst>
                    <a:ext uri="{9D8B030D-6E8A-4147-A177-3AD203B41FA5}">
                      <a16:colId xmlns:a16="http://schemas.microsoft.com/office/drawing/2014/main" val="1141678868"/>
                    </a:ext>
                  </a:extLst>
                </a:gridCol>
                <a:gridCol w="1785139">
                  <a:extLst>
                    <a:ext uri="{9D8B030D-6E8A-4147-A177-3AD203B41FA5}">
                      <a16:colId xmlns:a16="http://schemas.microsoft.com/office/drawing/2014/main" val="72995401"/>
                    </a:ext>
                  </a:extLst>
                </a:gridCol>
                <a:gridCol w="1785139">
                  <a:extLst>
                    <a:ext uri="{9D8B030D-6E8A-4147-A177-3AD203B41FA5}">
                      <a16:colId xmlns:a16="http://schemas.microsoft.com/office/drawing/2014/main" val="3107163907"/>
                    </a:ext>
                  </a:extLst>
                </a:gridCol>
              </a:tblGrid>
              <a:tr h="822960">
                <a:tc>
                  <a:txBody>
                    <a:bodyPr/>
                    <a:lstStyle/>
                    <a:p>
                      <a:pPr marL="0" marR="0">
                        <a:spcBef>
                          <a:spcPts val="0"/>
                        </a:spcBef>
                        <a:spcAft>
                          <a:spcPts val="0"/>
                        </a:spcAft>
                      </a:pPr>
                      <a:r>
                        <a:rPr lang="en-US" sz="1900" dirty="0" err="1">
                          <a:effectLst/>
                        </a:rPr>
                        <a:t>Sl.No</a:t>
                      </a:r>
                      <a:endParaRPr lang="en-US" sz="1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24" marR="59024" marT="0" marB="0"/>
                </a:tc>
                <a:tc>
                  <a:txBody>
                    <a:bodyPr/>
                    <a:lstStyle/>
                    <a:p>
                      <a:pPr marL="0" marR="0" algn="ctr">
                        <a:spcBef>
                          <a:spcPts val="0"/>
                        </a:spcBef>
                        <a:spcAft>
                          <a:spcPts val="0"/>
                        </a:spcAft>
                      </a:pPr>
                      <a:r>
                        <a:rPr lang="en-US" sz="1900" dirty="0">
                          <a:effectLst/>
                        </a:rPr>
                        <a:t>Title of the Paper</a:t>
                      </a:r>
                      <a:endParaRPr lang="en-US" sz="1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24" marR="59024" marT="0" marB="0"/>
                </a:tc>
                <a:tc>
                  <a:txBody>
                    <a:bodyPr/>
                    <a:lstStyle/>
                    <a:p>
                      <a:pPr marL="0" marR="0" algn="ctr">
                        <a:spcBef>
                          <a:spcPts val="0"/>
                        </a:spcBef>
                        <a:spcAft>
                          <a:spcPts val="0"/>
                        </a:spcAft>
                      </a:pPr>
                      <a:r>
                        <a:rPr lang="en-US" sz="1900">
                          <a:effectLst/>
                        </a:rPr>
                        <a:t>Authors</a:t>
                      </a:r>
                      <a:endParaRPr lang="en-US" sz="1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24" marR="59024" marT="0" marB="0"/>
                </a:tc>
                <a:tc>
                  <a:txBody>
                    <a:bodyPr/>
                    <a:lstStyle/>
                    <a:p>
                      <a:pPr marL="0" marR="0" algn="ctr">
                        <a:spcBef>
                          <a:spcPts val="0"/>
                        </a:spcBef>
                        <a:spcAft>
                          <a:spcPts val="0"/>
                        </a:spcAft>
                      </a:pPr>
                      <a:r>
                        <a:rPr lang="en-US" sz="1900" dirty="0">
                          <a:effectLst/>
                        </a:rPr>
                        <a:t>Technology/Concept Used</a:t>
                      </a:r>
                      <a:endParaRPr lang="en-US" sz="1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24" marR="59024" marT="0" marB="0"/>
                </a:tc>
                <a:tc>
                  <a:txBody>
                    <a:bodyPr/>
                    <a:lstStyle/>
                    <a:p>
                      <a:pPr marL="0" marR="0" algn="ctr">
                        <a:spcBef>
                          <a:spcPts val="0"/>
                        </a:spcBef>
                        <a:spcAft>
                          <a:spcPts val="0"/>
                        </a:spcAft>
                      </a:pPr>
                      <a:r>
                        <a:rPr lang="en-US" sz="1900">
                          <a:effectLst/>
                        </a:rPr>
                        <a:t>Results/Findings</a:t>
                      </a:r>
                      <a:endParaRPr lang="en-US" sz="1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24" marR="59024" marT="0" marB="0"/>
                </a:tc>
                <a:tc>
                  <a:txBody>
                    <a:bodyPr/>
                    <a:lstStyle/>
                    <a:p>
                      <a:pPr marL="0" marR="0" algn="ctr">
                        <a:spcBef>
                          <a:spcPts val="0"/>
                        </a:spcBef>
                        <a:spcAft>
                          <a:spcPts val="0"/>
                        </a:spcAft>
                      </a:pPr>
                      <a:r>
                        <a:rPr lang="en-US" sz="1900" dirty="0">
                          <a:effectLst/>
                        </a:rPr>
                        <a:t>Limitations/Challenges</a:t>
                      </a:r>
                      <a:endParaRPr lang="en-US" sz="1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24" marR="59024" marT="0" marB="0"/>
                </a:tc>
                <a:extLst>
                  <a:ext uri="{0D108BD9-81ED-4DB2-BD59-A6C34878D82A}">
                    <a16:rowId xmlns:a16="http://schemas.microsoft.com/office/drawing/2014/main" val="1892619311"/>
                  </a:ext>
                </a:extLst>
              </a:tr>
              <a:tr h="6035040">
                <a:tc>
                  <a:txBody>
                    <a:bodyPr/>
                    <a:lstStyle/>
                    <a:p>
                      <a:pPr marL="0" marR="0" algn="ctr">
                        <a:spcBef>
                          <a:spcPts val="0"/>
                        </a:spcBef>
                        <a:spcAft>
                          <a:spcPts val="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22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200">
                          <a:effectLst/>
                          <a:latin typeface="Times New Roman" panose="02020603050405020304" pitchFamily="18" charset="0"/>
                          <a:ea typeface="Times New Roman" panose="02020603050405020304" pitchFamily="18" charset="0"/>
                          <a:cs typeface="Times New Roman" panose="02020603050405020304" pitchFamily="18" charset="0"/>
                        </a:rPr>
                        <a:t>A Novel Framework for Arabic Dialect Chatbot Using Machine Learning</a:t>
                      </a:r>
                      <a:endParaRPr lang="en-US" sz="22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200">
                          <a:effectLst/>
                          <a:latin typeface="Times New Roman" panose="02020603050405020304" pitchFamily="18" charset="0"/>
                          <a:ea typeface="Times New Roman" panose="02020603050405020304" pitchFamily="18" charset="0"/>
                          <a:cs typeface="Times New Roman" panose="02020603050405020304" pitchFamily="18" charset="0"/>
                        </a:rPr>
                        <a:t>Alhassan et al. (2022)</a:t>
                      </a:r>
                      <a:endParaRPr lang="en-US" sz="22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Leveraging Natural Language Processing tailored to regional linguistic variations.</a:t>
                      </a:r>
                      <a:endParaRPr lang="en-US" sz="22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chatbot</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is designed to </a:t>
                      </a:r>
                      <a:r>
                        <a:rPr 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understand</a:t>
                      </a:r>
                      <a:r>
                        <a:rPr lang="en-US" sz="220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different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Arabic </a:t>
                      </a:r>
                      <a:r>
                        <a:rPr 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which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is crucial in regions where Arabic is </a:t>
                      </a:r>
                      <a:r>
                        <a:rPr 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spoken.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This makes </a:t>
                      </a:r>
                      <a:r>
                        <a:rPr 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more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accessible to users who may not be fluent in </a:t>
                      </a:r>
                      <a:r>
                        <a:rPr 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Modern</a:t>
                      </a:r>
                      <a:r>
                        <a:rPr lang="en-US" sz="220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Arabic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or English.</a:t>
                      </a:r>
                      <a:endParaRPr lang="en-US" sz="22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While the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chatbot</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can effectively </a:t>
                      </a:r>
                      <a:r>
                        <a:rPr 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troubleshoot</a:t>
                      </a:r>
                      <a:r>
                        <a:rPr lang="en-US" sz="220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straightforward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problems, it may have difficulty diagnosing or resolving complex technical issues that require deeper expertise, necessitating human intervention.</a:t>
                      </a:r>
                      <a:endParaRPr lang="en-US" sz="22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45423201"/>
                  </a:ext>
                </a:extLst>
              </a:tr>
            </a:tbl>
          </a:graphicData>
        </a:graphic>
      </p:graphicFrame>
    </p:spTree>
    <p:extLst>
      <p:ext uri="{BB962C8B-B14F-4D97-AF65-F5344CB8AC3E}">
        <p14:creationId xmlns:p14="http://schemas.microsoft.com/office/powerpoint/2010/main" val="3512116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60570"/>
            <a:ext cx="10668000" cy="487362"/>
          </a:xfrm>
        </p:spPr>
        <p:txBody>
          <a:bodyPr/>
          <a:lstStyle/>
          <a:p>
            <a:r>
              <a:rPr lang="en-GB" dirty="0"/>
              <a:t>Proposed </a:t>
            </a:r>
            <a:r>
              <a:rPr lang="en-GB" dirty="0" smtClean="0"/>
              <a:t>Methodology</a:t>
            </a:r>
            <a:endParaRPr lang="en-GB" dirty="0"/>
          </a:p>
        </p:txBody>
      </p:sp>
      <p:sp>
        <p:nvSpPr>
          <p:cNvPr id="3" name="Content Placeholder 2"/>
          <p:cNvSpPr>
            <a:spLocks noGrp="1"/>
          </p:cNvSpPr>
          <p:nvPr>
            <p:ph idx="1"/>
          </p:nvPr>
        </p:nvSpPr>
        <p:spPr/>
        <p:txBody>
          <a:bodyPr>
            <a:normAutofit fontScale="92500"/>
          </a:bodyPr>
          <a:lstStyle/>
          <a:p>
            <a:r>
              <a:rPr lang="en-GB" dirty="0"/>
              <a:t>Phase 1: Objective Definition &amp; Data Collection- Define </a:t>
            </a:r>
            <a:r>
              <a:rPr lang="en-GB" dirty="0" err="1"/>
              <a:t>chatbot</a:t>
            </a:r>
            <a:r>
              <a:rPr lang="en-GB" dirty="0"/>
              <a:t> goals and functionalities- Gather historical customer interaction </a:t>
            </a:r>
            <a:r>
              <a:rPr lang="en-GB" dirty="0" smtClean="0"/>
              <a:t>data.</a:t>
            </a:r>
          </a:p>
          <a:p>
            <a:r>
              <a:rPr lang="en-GB" dirty="0" smtClean="0"/>
              <a:t>Phase </a:t>
            </a:r>
            <a:r>
              <a:rPr lang="en-GB" dirty="0"/>
              <a:t>2: Data Preparation- Clean and </a:t>
            </a:r>
            <a:r>
              <a:rPr lang="en-GB" dirty="0" err="1"/>
              <a:t>preprocess</a:t>
            </a:r>
            <a:r>
              <a:rPr lang="en-GB" dirty="0"/>
              <a:t> data- Extract relevant features (keywords, intent, context</a:t>
            </a:r>
            <a:r>
              <a:rPr lang="en-GB" dirty="0" smtClean="0"/>
              <a:t>).</a:t>
            </a:r>
          </a:p>
          <a:p>
            <a:r>
              <a:rPr lang="en-GB" dirty="0" smtClean="0"/>
              <a:t>Phase </a:t>
            </a:r>
            <a:r>
              <a:rPr lang="en-GB" dirty="0"/>
              <a:t>3: AI Model Development- Select machine learning and NLP algorithms- Train </a:t>
            </a:r>
            <a:r>
              <a:rPr lang="en-GB" dirty="0" err="1"/>
              <a:t>chatbot</a:t>
            </a:r>
            <a:r>
              <a:rPr lang="en-GB" dirty="0"/>
              <a:t> model using supervised </a:t>
            </a:r>
            <a:r>
              <a:rPr lang="en-GB" dirty="0" smtClean="0"/>
              <a:t>learning.</a:t>
            </a:r>
          </a:p>
          <a:p>
            <a:r>
              <a:rPr lang="en-GB" dirty="0" smtClean="0"/>
              <a:t>Phase </a:t>
            </a:r>
            <a:r>
              <a:rPr lang="en-GB" dirty="0"/>
              <a:t>4: </a:t>
            </a:r>
            <a:r>
              <a:rPr lang="en-GB" dirty="0" err="1"/>
              <a:t>Chatbot</a:t>
            </a:r>
            <a:r>
              <a:rPr lang="en-GB" dirty="0"/>
              <a:t> Deployment- Develop user interface and integrate with platforms- Implement NLP </a:t>
            </a:r>
            <a:r>
              <a:rPr lang="en-GB" dirty="0" smtClean="0"/>
              <a:t>capabilities.</a:t>
            </a:r>
          </a:p>
          <a:p>
            <a:r>
              <a:rPr lang="en-GB" dirty="0" smtClean="0"/>
              <a:t>Phase </a:t>
            </a:r>
            <a:r>
              <a:rPr lang="en-GB" dirty="0"/>
              <a:t>5: Performance Evaluation- Conduct functional testing- Evaluate performance metrics (accuracy, response time, user satisfaction</a:t>
            </a:r>
            <a:r>
              <a:rPr lang="en-GB" dirty="0" smtClean="0"/>
              <a:t>).</a:t>
            </a:r>
          </a:p>
          <a:p>
            <a:r>
              <a:rPr lang="en-GB" dirty="0" smtClean="0"/>
              <a:t>Phase </a:t>
            </a:r>
            <a:r>
              <a:rPr lang="en-GB" dirty="0"/>
              <a:t>6: Documentation &amp; Reporting- Document development process and model configurations- Generate comprehensive </a:t>
            </a:r>
            <a:r>
              <a:rPr lang="en-GB" dirty="0" smtClean="0"/>
              <a:t>reports.</a:t>
            </a:r>
            <a:endParaRPr lang="en-GB" dirty="0"/>
          </a:p>
        </p:txBody>
      </p: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34881"/>
            <a:ext cx="10668000" cy="487362"/>
          </a:xfrm>
        </p:spPr>
        <p:txBody>
          <a:bodyPr/>
          <a:lstStyle/>
          <a:p>
            <a:r>
              <a:rPr lang="en-GB" dirty="0" smtClean="0"/>
              <a:t>Methodology</a:t>
            </a:r>
            <a:endParaRPr lang="en-GB" dirty="0"/>
          </a:p>
        </p:txBody>
      </p:sp>
      <p:sp>
        <p:nvSpPr>
          <p:cNvPr id="3" name="Content Placeholder 2"/>
          <p:cNvSpPr>
            <a:spLocks noGrp="1"/>
          </p:cNvSpPr>
          <p:nvPr>
            <p:ph idx="1"/>
          </p:nvPr>
        </p:nvSpPr>
        <p:spPr>
          <a:xfrm>
            <a:off x="812800" y="864706"/>
            <a:ext cx="10668000" cy="5178285"/>
          </a:xfrm>
        </p:spPr>
        <p:txBody>
          <a:bodyPr>
            <a:noAutofit/>
          </a:bodyPr>
          <a:lstStyle/>
          <a:p>
            <a:pPr marL="0" indent="0">
              <a:buNone/>
            </a:pPr>
            <a:r>
              <a:rPr lang="en-IN" sz="1800" b="1" dirty="0"/>
              <a:t>Requirement Analysis</a:t>
            </a:r>
            <a:endParaRPr lang="en-US" sz="1800" dirty="0"/>
          </a:p>
          <a:p>
            <a:pPr lvl="0"/>
            <a:r>
              <a:rPr lang="en-IN" sz="1800" b="1" dirty="0"/>
              <a:t>Identify Objectives: </a:t>
            </a:r>
            <a:r>
              <a:rPr lang="en-IN" sz="1800" dirty="0"/>
              <a:t>Define the specific goals and functionalities of the customer support </a:t>
            </a:r>
            <a:r>
              <a:rPr lang="en-IN" sz="1800" dirty="0" err="1"/>
              <a:t>chatbot</a:t>
            </a:r>
            <a:r>
              <a:rPr lang="en-IN" sz="1800" dirty="0"/>
              <a:t>.</a:t>
            </a:r>
            <a:endParaRPr lang="en-US" sz="1800" dirty="0"/>
          </a:p>
          <a:p>
            <a:pPr lvl="0"/>
            <a:r>
              <a:rPr lang="en-IN" sz="1800" b="1" dirty="0"/>
              <a:t>Gather Data: </a:t>
            </a:r>
            <a:r>
              <a:rPr lang="en-IN" sz="1800" dirty="0"/>
              <a:t>Collect historical customer interaction data and identify common queries and response patterns</a:t>
            </a:r>
            <a:r>
              <a:rPr lang="en-IN" sz="1800" dirty="0" smtClean="0"/>
              <a:t>.</a:t>
            </a:r>
            <a:endParaRPr lang="en-US" sz="1800" dirty="0"/>
          </a:p>
          <a:p>
            <a:pPr marL="0" lvl="0" indent="0">
              <a:buNone/>
            </a:pPr>
            <a:endParaRPr lang="en-US" sz="1800" dirty="0"/>
          </a:p>
          <a:p>
            <a:pPr marL="0" indent="0">
              <a:buNone/>
            </a:pPr>
            <a:r>
              <a:rPr lang="en-IN" sz="1800" b="1" dirty="0"/>
              <a:t>Data Preparation</a:t>
            </a:r>
            <a:endParaRPr lang="en-US" sz="1800" dirty="0"/>
          </a:p>
          <a:p>
            <a:pPr lvl="0"/>
            <a:r>
              <a:rPr lang="en-IN" sz="1800" b="1" dirty="0"/>
              <a:t>Data Cleaning:</a:t>
            </a:r>
            <a:r>
              <a:rPr lang="en-IN" sz="1800" dirty="0"/>
              <a:t> </a:t>
            </a:r>
            <a:r>
              <a:rPr lang="en-IN" sz="1800" dirty="0" err="1"/>
              <a:t>Preprocess</a:t>
            </a:r>
            <a:r>
              <a:rPr lang="en-IN" sz="1800" dirty="0"/>
              <a:t> the collected data to remove inconsistencies, handle missing values, and format it for analysis.</a:t>
            </a:r>
            <a:endParaRPr lang="en-US" sz="1800" dirty="0"/>
          </a:p>
          <a:p>
            <a:pPr lvl="0"/>
            <a:r>
              <a:rPr lang="en-IN" sz="1800" b="1" dirty="0"/>
              <a:t>Feature Extraction:</a:t>
            </a:r>
            <a:r>
              <a:rPr lang="en-IN" sz="1800" dirty="0"/>
              <a:t> Extract relevant features from the data, such as keywords, query intent, and context, to train the machine learning model</a:t>
            </a:r>
            <a:r>
              <a:rPr lang="en-IN" sz="1800" dirty="0" smtClean="0"/>
              <a:t>.</a:t>
            </a:r>
            <a:endParaRPr lang="en-US" sz="1800" dirty="0"/>
          </a:p>
          <a:p>
            <a:pPr lvl="0"/>
            <a:endParaRPr lang="en-US" sz="1800" dirty="0"/>
          </a:p>
          <a:p>
            <a:pPr marL="0" indent="0">
              <a:buNone/>
            </a:pPr>
            <a:r>
              <a:rPr lang="en-IN" sz="1800" b="1" dirty="0"/>
              <a:t>Model Selection and Training</a:t>
            </a:r>
            <a:endParaRPr lang="en-US" sz="1800" dirty="0"/>
          </a:p>
          <a:p>
            <a:pPr lvl="0"/>
            <a:r>
              <a:rPr lang="en-IN" sz="1800" b="1" dirty="0"/>
              <a:t>Choose Algorithms:</a:t>
            </a:r>
            <a:r>
              <a:rPr lang="en-IN" sz="1800" dirty="0"/>
              <a:t> Select appropriate machine learning and NLP algorithms for </a:t>
            </a:r>
            <a:r>
              <a:rPr lang="en-IN" sz="1800" dirty="0" err="1"/>
              <a:t>chatbot</a:t>
            </a:r>
            <a:r>
              <a:rPr lang="en-IN" sz="1800" dirty="0"/>
              <a:t> development, such as classification models and sequence-to-sequence models.</a:t>
            </a:r>
            <a:endParaRPr lang="en-US" sz="1800" dirty="0"/>
          </a:p>
          <a:p>
            <a:pPr lvl="0"/>
            <a:r>
              <a:rPr lang="en-IN" sz="1800" b="1" dirty="0"/>
              <a:t>Train Model:</a:t>
            </a:r>
            <a:r>
              <a:rPr lang="en-IN" sz="1800" dirty="0"/>
              <a:t> Train the </a:t>
            </a:r>
            <a:r>
              <a:rPr lang="en-IN" sz="1800" dirty="0" err="1"/>
              <a:t>chatbot</a:t>
            </a:r>
            <a:r>
              <a:rPr lang="en-IN" sz="1800" dirty="0"/>
              <a:t> model using the prepared dataset, employing techniques like supervised learning and fine-tuning to enhance performance.</a:t>
            </a:r>
            <a:endParaRPr lang="en-US" sz="1800" dirty="0"/>
          </a:p>
          <a:p>
            <a:pPr marL="0" indent="0">
              <a:buNone/>
            </a:pPr>
            <a:r>
              <a:rPr lang="en-IN" sz="1800" dirty="0"/>
              <a:t> </a:t>
            </a:r>
            <a:endParaRPr lang="en-US" sz="1800" dirty="0"/>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798</TotalTime>
  <Words>1543</Words>
  <Application>Microsoft Office PowerPoint</Application>
  <PresentationFormat>Widescreen</PresentationFormat>
  <Paragraphs>157</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Bookman Old Style</vt:lpstr>
      <vt:lpstr>Calibri</vt:lpstr>
      <vt:lpstr>Cambria</vt:lpstr>
      <vt:lpstr>Times New Roman</vt:lpstr>
      <vt:lpstr>Verdana</vt:lpstr>
      <vt:lpstr>Bioinformatics</vt:lpstr>
      <vt:lpstr>Customer Support Chatbot with Machine Learning</vt:lpstr>
      <vt:lpstr>Introduction</vt:lpstr>
      <vt:lpstr>Literature Review</vt:lpstr>
      <vt:lpstr>PowerPoint Presentation</vt:lpstr>
      <vt:lpstr>PowerPoint Presentation</vt:lpstr>
      <vt:lpstr>PowerPoint Presentation</vt:lpstr>
      <vt:lpstr>PowerPoint Presentation</vt:lpstr>
      <vt:lpstr>Proposed Methodology</vt:lpstr>
      <vt:lpstr>Methodology</vt:lpstr>
      <vt:lpstr>Methodology</vt:lpstr>
      <vt:lpstr>Objectives</vt:lpstr>
      <vt:lpstr>System Design &amp; Implementation</vt:lpstr>
      <vt:lpstr>Timeline of Project</vt:lpstr>
      <vt:lpstr>Outcomes/Results Obtained </vt:lpstr>
      <vt:lpstr>Conclusion</vt:lpstr>
      <vt:lpstr>References</vt:lpstr>
      <vt:lpstr>Publication Details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Sreekanta Swamy</cp:lastModifiedBy>
  <cp:revision>40</cp:revision>
  <dcterms:created xsi:type="dcterms:W3CDTF">2023-03-16T03:26:27Z</dcterms:created>
  <dcterms:modified xsi:type="dcterms:W3CDTF">2025-01-20T06:00:10Z</dcterms:modified>
</cp:coreProperties>
</file>