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22" r:id="rId3"/>
    <p:sldId id="279" r:id="rId4"/>
    <p:sldId id="341" r:id="rId5"/>
    <p:sldId id="373" r:id="rId6"/>
    <p:sldId id="374" r:id="rId7"/>
    <p:sldId id="376" r:id="rId8"/>
    <p:sldId id="375" r:id="rId9"/>
    <p:sldId id="377" r:id="rId10"/>
    <p:sldId id="378" r:id="rId11"/>
    <p:sldId id="274" r:id="rId12"/>
    <p:sldId id="275" r:id="rId13"/>
    <p:sldId id="379" r:id="rId14"/>
    <p:sldId id="277" r:id="rId15"/>
    <p:sldId id="380" r:id="rId16"/>
    <p:sldId id="381" r:id="rId17"/>
    <p:sldId id="382" r:id="rId18"/>
    <p:sldId id="281" r:id="rId19"/>
    <p:sldId id="383" r:id="rId20"/>
    <p:sldId id="280" r:id="rId21"/>
    <p:sldId id="285" r:id="rId22"/>
    <p:sldId id="288" r:id="rId23"/>
    <p:sldId id="384" r:id="rId24"/>
    <p:sldId id="290" r:id="rId25"/>
    <p:sldId id="294" r:id="rId26"/>
    <p:sldId id="412" r:id="rId27"/>
    <p:sldId id="402" r:id="rId28"/>
    <p:sldId id="428" r:id="rId29"/>
    <p:sldId id="429" r:id="rId30"/>
    <p:sldId id="410" r:id="rId31"/>
    <p:sldId id="411" r:id="rId32"/>
    <p:sldId id="419" r:id="rId33"/>
    <p:sldId id="421" r:id="rId34"/>
    <p:sldId id="423" r:id="rId35"/>
    <p:sldId id="426" r:id="rId36"/>
    <p:sldId id="427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94629" autoAdjust="0"/>
  </p:normalViewPr>
  <p:slideViewPr>
    <p:cSldViewPr snapToGrid="0">
      <p:cViewPr varScale="1">
        <p:scale>
          <a:sx n="78" d="100"/>
          <a:sy n="78" d="100"/>
        </p:scale>
        <p:origin x="63" y="31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AEDFA-0B12-4584-83A3-9C6DA17B61C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79868-8E07-496C-AE8D-2462B664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515" y="84444"/>
            <a:ext cx="11788965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8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74469">
              <a:spcBef>
                <a:spcPts val="127"/>
              </a:spcBef>
            </a:pPr>
            <a:fld id="{81D60167-4931-47E6-BA6A-407CBD079E47}" type="slidenum">
              <a:rPr lang="en-US" spc="-63" smtClean="0"/>
              <a:pPr marL="174469">
                <a:spcBef>
                  <a:spcPts val="127"/>
                </a:spcBef>
              </a:pPr>
              <a:t>‹#›</a:t>
            </a:fld>
            <a:r>
              <a:rPr lang="en-US" spc="-159"/>
              <a:t> </a:t>
            </a:r>
            <a:r>
              <a:rPr lang="en-US" spc="74"/>
              <a:t>/</a:t>
            </a:r>
            <a:r>
              <a:rPr lang="en-US" spc="-159"/>
              <a:t> </a:t>
            </a:r>
            <a:r>
              <a:rPr lang="en-US" spc="-63"/>
              <a:t>124</a:t>
            </a:r>
            <a:endParaRPr lang="en-US" spc="-63" dirty="0"/>
          </a:p>
        </p:txBody>
      </p:sp>
    </p:spTree>
    <p:extLst>
      <p:ext uri="{BB962C8B-B14F-4D97-AF65-F5344CB8AC3E}">
        <p14:creationId xmlns:p14="http://schemas.microsoft.com/office/powerpoint/2010/main" val="13120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1495-F633-4004-AE9D-95909E2FBF73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8A05-B1D4-4350-913A-898312B32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sirius2023mathlogic" TargetMode="External"/><Relationship Id="rId3" Type="http://schemas.openxmlformats.org/officeDocument/2006/relationships/hyperlink" Target="mailto:mordvinov.dmitry@gmail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korirfey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mailto:sergeypospelov59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atisfiabilit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916" y="560520"/>
            <a:ext cx="9237306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Математическая логика</a:t>
            </a:r>
            <a:br>
              <a:rPr lang="ru-RU" b="1" dirty="0"/>
            </a:br>
            <a:r>
              <a:rPr lang="ru-RU" b="1" dirty="0"/>
              <a:t>в</a:t>
            </a:r>
            <a:br>
              <a:rPr lang="ru-RU" b="1" dirty="0"/>
            </a:br>
            <a:r>
              <a:rPr lang="ru-RU" b="1" dirty="0"/>
              <a:t>компьютерных науках </a:t>
            </a:r>
            <a:endParaRPr lang="en-US" sz="2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8A0424B-F34D-46E6-BAAA-413E37CAC369}"/>
              </a:ext>
            </a:extLst>
          </p:cNvPr>
          <p:cNvSpPr txBox="1">
            <a:spLocks/>
          </p:cNvSpPr>
          <p:nvPr/>
        </p:nvSpPr>
        <p:spPr>
          <a:xfrm>
            <a:off x="132146" y="4088466"/>
            <a:ext cx="2992772" cy="2769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j-lt"/>
                <a:ea typeface="+mj-ea"/>
                <a:cs typeface="+mj-cs"/>
              </a:rPr>
              <a:t>Dmitry Ivanov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endParaRPr lang="ru-RU" sz="2000" dirty="0">
              <a:latin typeface="+mj-lt"/>
              <a:ea typeface="+mj-ea"/>
              <a:cs typeface="+mj-cs"/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Huawei Saint Petersburg Research Center</a:t>
            </a:r>
            <a:endParaRPr lang="ru-RU" sz="2000" i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2000" i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Director of R&amp;D Software Toolchain Laboratory</a:t>
            </a:r>
            <a:r>
              <a:rPr lang="en-US" sz="2000" i="1" dirty="0">
                <a:latin typeface="+mj-lt"/>
                <a:ea typeface="+mj-ea"/>
                <a:cs typeface="+mj-cs"/>
              </a:rPr>
              <a:t> </a:t>
            </a:r>
            <a:endParaRPr lang="ru-RU" sz="2000" i="1" dirty="0">
              <a:latin typeface="+mj-lt"/>
              <a:ea typeface="+mj-ea"/>
              <a:cs typeface="+mj-cs"/>
            </a:endParaRPr>
          </a:p>
          <a:p>
            <a:r>
              <a:rPr lang="en-US" sz="2000" i="1" dirty="0">
                <a:latin typeface="+mj-lt"/>
                <a:ea typeface="+mj-ea"/>
                <a:cs typeface="+mj-cs"/>
                <a:hlinkClick r:id="rId2"/>
              </a:rPr>
              <a:t>korifey@gmail.com</a:t>
            </a:r>
            <a:r>
              <a:rPr lang="en-US" sz="2000" i="1" dirty="0">
                <a:latin typeface="+mj-lt"/>
                <a:ea typeface="+mj-ea"/>
                <a:cs typeface="+mj-cs"/>
              </a:rPr>
              <a:t>, @</a:t>
            </a:r>
            <a:r>
              <a:rPr lang="en-US" sz="2000" i="1" dirty="0" err="1">
                <a:latin typeface="+mj-lt"/>
                <a:ea typeface="+mj-ea"/>
                <a:cs typeface="+mj-cs"/>
              </a:rPr>
              <a:t>korifey_ad</a:t>
            </a:r>
            <a:endParaRPr lang="en-US" sz="2000" i="1" dirty="0">
              <a:latin typeface="+mj-lt"/>
              <a:ea typeface="+mj-ea"/>
              <a:cs typeface="+mj-cs"/>
            </a:endParaRPr>
          </a:p>
          <a:p>
            <a:endParaRPr lang="en-US" sz="3400" i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E54177A-EE43-495B-BAAE-61CFCD07CD5D}"/>
              </a:ext>
            </a:extLst>
          </p:cNvPr>
          <p:cNvSpPr txBox="1">
            <a:spLocks/>
          </p:cNvSpPr>
          <p:nvPr/>
        </p:nvSpPr>
        <p:spPr>
          <a:xfrm>
            <a:off x="8683690" y="4128061"/>
            <a:ext cx="3403520" cy="238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Sergey Pospelov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+mj-lt"/>
              </a:rPr>
              <a:t>Huawei Saint Petersburg Research Center</a:t>
            </a:r>
            <a:endParaRPr lang="en-US" sz="2000" i="1" dirty="0">
              <a:latin typeface="+mj-lt"/>
              <a:ea typeface="+mj-ea"/>
              <a:cs typeface="+mj-cs"/>
              <a:hlinkClick r:id="rId3"/>
            </a:endParaRPr>
          </a:p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MCS student of 4</a:t>
            </a:r>
            <a:r>
              <a:rPr lang="en-US" sz="2000" i="1" baseline="30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year</a:t>
            </a:r>
          </a:p>
          <a:p>
            <a:r>
              <a:rPr lang="en-US" sz="2000" i="1" dirty="0">
                <a:latin typeface="+mj-lt"/>
                <a:ea typeface="+mj-ea"/>
                <a:cs typeface="+mj-cs"/>
                <a:hlinkClick r:id="rId4"/>
              </a:rPr>
              <a:t>sergeypospelov59@gmail.com</a:t>
            </a:r>
            <a:endParaRPr lang="en-US" sz="2000" i="1" dirty="0">
              <a:latin typeface="+mj-lt"/>
              <a:ea typeface="+mj-ea"/>
              <a:cs typeface="+mj-cs"/>
            </a:endParaRPr>
          </a:p>
          <a:p>
            <a:r>
              <a:rPr lang="en-US" sz="2000" i="1" dirty="0">
                <a:latin typeface="+mj-lt"/>
                <a:ea typeface="+mj-ea"/>
                <a:cs typeface="+mj-cs"/>
              </a:rPr>
              <a:t>@CepryH9</a:t>
            </a:r>
            <a:endParaRPr lang="ru-RU" sz="2000" i="1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Ivanov.jpg">
            <a:extLst>
              <a:ext uri="{FF2B5EF4-FFF2-40B4-BE49-F238E27FC236}">
                <a16:creationId xmlns:a16="http://schemas.microsoft.com/office/drawing/2014/main" id="{36D8C91C-64C1-4F1F-8B5F-7141A5CDC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r="6252"/>
          <a:stretch/>
        </p:blipFill>
        <p:spPr bwMode="auto">
          <a:xfrm>
            <a:off x="3414355" y="3952609"/>
            <a:ext cx="2102770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nfluence-msc.rnd.huawei.com/download/thumbnails/66264699/Pospelov.jpg?version=1&amp;modificationDate=1617796972480&amp;api=v2">
            <a:extLst>
              <a:ext uri="{FF2B5EF4-FFF2-40B4-BE49-F238E27FC236}">
                <a16:creationId xmlns:a16="http://schemas.microsoft.com/office/drawing/2014/main" id="{2AAC993E-CC57-425D-B63B-7276D241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51923"/>
            <a:ext cx="2493796" cy="24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2888B0-B96B-4FF8-B446-F308C3334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3445" y="603248"/>
            <a:ext cx="2309315" cy="2302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53C72E-AAB7-4D73-A164-5C979F1CACA0}"/>
              </a:ext>
            </a:extLst>
          </p:cNvPr>
          <p:cNvSpPr/>
          <p:nvPr/>
        </p:nvSpPr>
        <p:spPr>
          <a:xfrm>
            <a:off x="9448474" y="2936955"/>
            <a:ext cx="26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t.me/sirius2023mathlogic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38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353" y="753115"/>
            <a:ext cx="3851045" cy="58744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982" y="1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5665" y="753493"/>
            <a:ext cx="3808374" cy="58740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982" y="1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4061" y="753408"/>
            <a:ext cx="3891646" cy="58741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982" y="1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242" y="753734"/>
            <a:ext cx="3606547" cy="58738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57553"/>
            <a:ext cx="3270635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3333B2"/>
                </a:solidFill>
                <a:latin typeface="Tahoma"/>
                <a:cs typeface="Tahoma"/>
              </a:rPr>
              <a:t>Базовая</a:t>
            </a:r>
            <a:r>
              <a:rPr sz="2959" spc="-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3333B2"/>
                </a:solidFill>
                <a:latin typeface="Tahoma"/>
                <a:cs typeface="Tahoma"/>
              </a:rPr>
              <a:t>литература</a:t>
            </a:r>
            <a:endParaRPr sz="2959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821" y="2516133"/>
            <a:ext cx="3221876" cy="160785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812916" y="753438"/>
            <a:ext cx="4555000" cy="5730658"/>
            <a:chOff x="1802663" y="356488"/>
            <a:chExt cx="2155190" cy="2711450"/>
          </a:xfrm>
        </p:grpSpPr>
        <p:sp>
          <p:nvSpPr>
            <p:cNvPr id="5" name="object 5"/>
            <p:cNvSpPr/>
            <p:nvPr/>
          </p:nvSpPr>
          <p:spPr>
            <a:xfrm>
              <a:off x="1802663" y="359016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0" y="0"/>
                  </a:moveTo>
                  <a:lnTo>
                    <a:pt x="215466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1805190" y="359016"/>
              <a:ext cx="0" cy="2706370"/>
            </a:xfrm>
            <a:custGeom>
              <a:avLst/>
              <a:gdLst/>
              <a:ahLst/>
              <a:cxnLst/>
              <a:rect l="l" t="t" r="r" b="b"/>
              <a:pathLst>
                <a:path h="2706370">
                  <a:moveTo>
                    <a:pt x="0" y="270595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3954805" y="359016"/>
              <a:ext cx="0" cy="2706370"/>
            </a:xfrm>
            <a:custGeom>
              <a:avLst/>
              <a:gdLst/>
              <a:ahLst/>
              <a:cxnLst/>
              <a:rect l="l" t="t" r="r" b="b"/>
              <a:pathLst>
                <a:path h="2706370">
                  <a:moveTo>
                    <a:pt x="0" y="270595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1802663" y="3064967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0" y="0"/>
                  </a:moveTo>
                  <a:lnTo>
                    <a:pt x="215466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2219681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 err="1">
                <a:solidFill>
                  <a:srgbClr val="3333B2"/>
                </a:solidFill>
              </a:rPr>
              <a:t>Ста</a:t>
            </a:r>
            <a:r>
              <a:rPr lang="ru-RU" spc="-85" dirty="0">
                <a:solidFill>
                  <a:srgbClr val="3333B2"/>
                </a:solidFill>
              </a:rPr>
              <a:t>т</a:t>
            </a:r>
            <a:r>
              <a:rPr spc="-85" dirty="0" err="1">
                <a:solidFill>
                  <a:srgbClr val="3333B2"/>
                </a:solidFill>
              </a:rPr>
              <a:t>ьи</a:t>
            </a:r>
            <a:endParaRPr spc="-85" dirty="0">
              <a:solidFill>
                <a:srgbClr val="3333B2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691" y="1361223"/>
            <a:ext cx="225468" cy="305993"/>
            <a:chOff x="395414" y="644060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646600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64660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66557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68455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71618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713023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7667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646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50" y="1300975"/>
            <a:ext cx="9183815" cy="4422268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846848">
              <a:lnSpc>
                <a:spcPct val="102600"/>
              </a:lnSpc>
              <a:spcBef>
                <a:spcPts val="116"/>
              </a:spcBef>
            </a:pP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Thanassis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Avgerinos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«Enhancing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symbolic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execution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with </a:t>
            </a:r>
            <a:r>
              <a:rPr sz="2325" spc="-53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veritesting».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36th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on </a:t>
            </a:r>
            <a:r>
              <a:rPr sz="2325" i="1" spc="-61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Software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Engineering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53" dirty="0">
                <a:solidFill>
                  <a:srgbClr val="7A7ACD"/>
                </a:solidFill>
                <a:latin typeface="Tahoma"/>
                <a:cs typeface="Tahoma"/>
              </a:rPr>
              <a:t>ACM.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2014,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1083—1094.</a:t>
            </a:r>
            <a:endParaRPr sz="2325">
              <a:latin typeface="Tahoma"/>
              <a:cs typeface="Tahoma"/>
            </a:endParaRPr>
          </a:p>
          <a:p>
            <a:pPr marL="26841" marR="10737">
              <a:lnSpc>
                <a:spcPct val="102600"/>
              </a:lnSpc>
              <a:spcBef>
                <a:spcPts val="1036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Robert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3333B2"/>
                </a:solidFill>
                <a:latin typeface="Tahoma"/>
                <a:cs typeface="Tahoma"/>
              </a:rPr>
              <a:t>Brummayer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solidFill>
                  <a:srgbClr val="3333B2"/>
                </a:solidFill>
                <a:latin typeface="Tahoma"/>
                <a:cs typeface="Tahoma"/>
              </a:rPr>
              <a:t>Armin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Biere.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«Boolector: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" dirty="0">
                <a:latin typeface="Tahoma"/>
                <a:cs typeface="Tahoma"/>
              </a:rPr>
              <a:t>An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efficient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127" dirty="0">
                <a:latin typeface="Tahoma"/>
                <a:cs typeface="Tahoma"/>
              </a:rPr>
              <a:t>SMT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solver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bit-vectors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85" dirty="0">
                <a:latin typeface="Tahoma"/>
                <a:cs typeface="Tahoma"/>
              </a:rPr>
              <a:t>arrays».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3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3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Tools</a:t>
            </a:r>
            <a:r>
              <a:rPr sz="2325" i="1" spc="412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Algorithms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for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Construction</a:t>
            </a:r>
            <a:r>
              <a:rPr sz="2325" i="1" spc="222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Analysis</a:t>
            </a:r>
            <a:r>
              <a:rPr sz="2325" i="1" spc="211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222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Systems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12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</a:t>
            </a:r>
            <a:r>
              <a:rPr sz="2325" spc="12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2009,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174—177.</a:t>
            </a:r>
            <a:endParaRPr sz="2325">
              <a:latin typeface="Tahoma"/>
              <a:cs typeface="Tahoma"/>
            </a:endParaRPr>
          </a:p>
          <a:p>
            <a:pPr marL="26841" marR="276467">
              <a:lnSpc>
                <a:spcPct val="102600"/>
              </a:lnSpc>
              <a:spcBef>
                <a:spcPts val="1023"/>
              </a:spcBef>
            </a:pPr>
            <a:r>
              <a:rPr sz="2325" spc="-32" dirty="0">
                <a:solidFill>
                  <a:srgbClr val="3333B2"/>
                </a:solidFill>
                <a:latin typeface="Tahoma"/>
                <a:cs typeface="Tahoma"/>
              </a:rPr>
              <a:t>Ulrich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Berger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21" dirty="0">
                <a:latin typeface="Tahoma"/>
                <a:cs typeface="Tahoma"/>
              </a:rPr>
              <a:t>«Extracting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Verified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Decision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Procedures: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95" dirty="0">
                <a:latin typeface="Tahoma"/>
                <a:cs typeface="Tahoma"/>
              </a:rPr>
              <a:t>DPLL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Resolution».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arXiv:1502.02131</a:t>
            </a:r>
            <a:r>
              <a:rPr sz="2325" i="1" spc="9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(2015).</a:t>
            </a:r>
            <a:endParaRPr sz="2325">
              <a:latin typeface="Tahoma"/>
              <a:cs typeface="Tahoma"/>
            </a:endParaRPr>
          </a:p>
          <a:p>
            <a:pPr marL="26841" marR="81866">
              <a:lnSpc>
                <a:spcPct val="102600"/>
              </a:lnSpc>
              <a:spcBef>
                <a:spcPts val="1036"/>
              </a:spcBef>
            </a:pPr>
            <a:r>
              <a:rPr sz="2325" spc="-53" dirty="0">
                <a:solidFill>
                  <a:srgbClr val="3333B2"/>
                </a:solidFill>
                <a:latin typeface="Tahoma"/>
                <a:cs typeface="Tahoma"/>
              </a:rPr>
              <a:t>Armin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Biere,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42" dirty="0">
                <a:solidFill>
                  <a:srgbClr val="3333B2"/>
                </a:solidFill>
                <a:latin typeface="Tahoma"/>
                <a:cs typeface="Tahoma"/>
              </a:rPr>
              <a:t>Marijn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Heule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Hans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3333B2"/>
                </a:solidFill>
                <a:latin typeface="Tahoma"/>
                <a:cs typeface="Tahoma"/>
              </a:rPr>
              <a:t>van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Maaren.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Handbook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53" dirty="0">
                <a:latin typeface="Arial"/>
                <a:cs typeface="Arial"/>
              </a:rPr>
              <a:t>of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63" dirty="0">
                <a:latin typeface="Arial"/>
                <a:cs typeface="Arial"/>
              </a:rPr>
              <a:t>Satisfiability</a:t>
            </a:r>
            <a:r>
              <a:rPr sz="2325" spc="-63" dirty="0">
                <a:latin typeface="Tahoma"/>
                <a:cs typeface="Tahoma"/>
              </a:rPr>
              <a:t>.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т.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185.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IOS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press,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2009.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583261"/>
            <a:ext cx="225468" cy="305993"/>
            <a:chOff x="395414" y="1222265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1224805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22480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24378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26276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29439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291229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3450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2248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4168975"/>
            <a:ext cx="225468" cy="305993"/>
            <a:chOff x="395414" y="1972543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975083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9750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99406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201304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204467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041506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209528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9750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5027341"/>
            <a:ext cx="225468" cy="305993"/>
            <a:chOff x="395414" y="2378677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2381216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38121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40019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41917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45080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447640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50141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38121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2981" y="0"/>
            <a:ext cx="267043" cy="748703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1918967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>
                <a:solidFill>
                  <a:srgbClr val="3333B2"/>
                </a:solidFill>
              </a:rPr>
              <a:t>Статьи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691" y="1107383"/>
            <a:ext cx="225468" cy="305993"/>
            <a:chOff x="395414" y="523956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526496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52649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5454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56445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9608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92919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64669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5264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49" y="1047138"/>
            <a:ext cx="9198578" cy="4926508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10737">
              <a:lnSpc>
                <a:spcPct val="102600"/>
              </a:lnSpc>
              <a:spcBef>
                <a:spcPts val="116"/>
              </a:spcBef>
            </a:pP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Aaron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Bradley,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Zohar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Manna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3333B2"/>
                </a:solidFill>
                <a:latin typeface="Tahoma"/>
                <a:cs typeface="Tahoma"/>
              </a:rPr>
              <a:t>Henny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48" dirty="0">
                <a:solidFill>
                  <a:srgbClr val="3333B2"/>
                </a:solidFill>
                <a:latin typeface="Tahoma"/>
                <a:cs typeface="Tahoma"/>
              </a:rPr>
              <a:t>B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Sipma.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dirty="0">
                <a:latin typeface="Tahoma"/>
                <a:cs typeface="Tahoma"/>
              </a:rPr>
              <a:t>«What’s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decidable </a:t>
            </a:r>
            <a:r>
              <a:rPr sz="2325" spc="-106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about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arrays?»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5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Workshop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Verification,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Model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Checking, </a:t>
            </a:r>
            <a:r>
              <a:rPr sz="2325" i="1" spc="-61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Abstract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Interpretation</a:t>
            </a:r>
            <a:r>
              <a:rPr sz="2325" spc="-63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2006,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427—442.</a:t>
            </a:r>
            <a:endParaRPr sz="2325">
              <a:latin typeface="Tahoma"/>
              <a:cs typeface="Tahoma"/>
            </a:endParaRPr>
          </a:p>
          <a:p>
            <a:pPr marL="26841" marR="41604">
              <a:lnSpc>
                <a:spcPct val="102600"/>
              </a:lnSpc>
              <a:spcBef>
                <a:spcPts val="1004"/>
              </a:spcBef>
            </a:pP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Jerry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solidFill>
                  <a:srgbClr val="3333B2"/>
                </a:solidFill>
                <a:latin typeface="Tahoma"/>
                <a:cs typeface="Tahoma"/>
              </a:rPr>
              <a:t>Burch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«Symbolic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model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checking: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1020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states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beyond».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Information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computation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98.2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(1992),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142—170.</a:t>
            </a:r>
            <a:endParaRPr sz="2325">
              <a:latin typeface="Tahoma"/>
              <a:cs typeface="Tahoma"/>
            </a:endParaRPr>
          </a:p>
          <a:p>
            <a:pPr marL="26841" marR="111392">
              <a:lnSpc>
                <a:spcPct val="102699"/>
              </a:lnSpc>
              <a:spcBef>
                <a:spcPts val="1004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David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63" dirty="0">
                <a:solidFill>
                  <a:srgbClr val="3333B2"/>
                </a:solidFill>
                <a:latin typeface="Tahoma"/>
                <a:cs typeface="Tahoma"/>
              </a:rPr>
              <a:t>C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Cooper.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«Theorem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proving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in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arithmetic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without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multiplication». </a:t>
            </a:r>
            <a:r>
              <a:rPr sz="2325" spc="-687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Machine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intelligence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7.91-99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(1972),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300.</a:t>
            </a:r>
            <a:endParaRPr sz="2325">
              <a:latin typeface="Tahoma"/>
              <a:cs typeface="Tahoma"/>
            </a:endParaRPr>
          </a:p>
          <a:p>
            <a:pPr marL="26841" marR="29526">
              <a:lnSpc>
                <a:spcPct val="102600"/>
              </a:lnSpc>
              <a:spcBef>
                <a:spcPts val="1014"/>
              </a:spcBef>
            </a:pPr>
            <a:r>
              <a:rPr sz="2325" spc="-21" dirty="0">
                <a:solidFill>
                  <a:srgbClr val="3333B2"/>
                </a:solidFill>
                <a:latin typeface="Tahoma"/>
                <a:cs typeface="Tahoma"/>
              </a:rPr>
              <a:t>Martin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Davis,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37" dirty="0">
                <a:solidFill>
                  <a:srgbClr val="3333B2"/>
                </a:solidFill>
                <a:latin typeface="Tahoma"/>
                <a:cs typeface="Tahoma"/>
              </a:rPr>
              <a:t>George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3333B2"/>
                </a:solidFill>
                <a:latin typeface="Tahoma"/>
                <a:cs typeface="Tahoma"/>
              </a:rPr>
              <a:t>Logemann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Donald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Loveland.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Machine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Program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Theorem-Proving».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Communications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5.7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(1962),</a:t>
            </a:r>
            <a:endParaRPr sz="2325">
              <a:latin typeface="Tahoma"/>
              <a:cs typeface="Tahoma"/>
            </a:endParaRPr>
          </a:p>
          <a:p>
            <a:pPr marL="26841">
              <a:spcBef>
                <a:spcPts val="74"/>
              </a:spcBef>
            </a:pP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-6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394—397.</a:t>
            </a:r>
            <a:endParaRPr sz="2325">
              <a:latin typeface="Tahoma"/>
              <a:cs typeface="Tahoma"/>
            </a:endParaRPr>
          </a:p>
          <a:p>
            <a:pPr marL="26841" marR="570381">
              <a:lnSpc>
                <a:spcPct val="102600"/>
              </a:lnSpc>
              <a:spcBef>
                <a:spcPts val="1004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Robert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W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Floyd.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«Assigning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meanings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to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programs».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1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Mathematical </a:t>
            </a:r>
            <a:r>
              <a:rPr sz="2325" i="1" spc="-61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aspects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computer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90" dirty="0">
                <a:solidFill>
                  <a:srgbClr val="7A7ACD"/>
                </a:solidFill>
                <a:latin typeface="Arial"/>
                <a:cs typeface="Arial"/>
              </a:rPr>
              <a:t>science</a:t>
            </a:r>
            <a:r>
              <a:rPr sz="2325" i="1" spc="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19.19-32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(1967),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1.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326254"/>
            <a:ext cx="225468" cy="305993"/>
            <a:chOff x="395414" y="1100663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110320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10320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12218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14115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7279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169626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22339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1032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3181424"/>
            <a:ext cx="225468" cy="305993"/>
            <a:chOff x="395414" y="1505285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1507825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50782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52680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54578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57741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57424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62802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50782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4036622"/>
            <a:ext cx="225468" cy="305993"/>
            <a:chOff x="395414" y="1909920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912459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191246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193143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195041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198204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1978883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03265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19124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38691" y="5255493"/>
            <a:ext cx="225468" cy="305993"/>
            <a:chOff x="395414" y="2486627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2489167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48916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50814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52712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55875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555590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60936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48916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1833051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>
                <a:solidFill>
                  <a:srgbClr val="3333B2"/>
                </a:solidFill>
              </a:rPr>
              <a:t>Статьи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691" y="966329"/>
            <a:ext cx="225468" cy="305993"/>
            <a:chOff x="395414" y="457217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59757"/>
              <a:ext cx="101219" cy="139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5975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7873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4977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2934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26181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7995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5975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50" y="906085"/>
            <a:ext cx="9207972" cy="5287504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562328">
              <a:lnSpc>
                <a:spcPct val="102600"/>
              </a:lnSpc>
              <a:spcBef>
                <a:spcPts val="116"/>
              </a:spcBef>
            </a:pPr>
            <a:r>
              <a:rPr sz="2325" spc="-53" dirty="0">
                <a:solidFill>
                  <a:srgbClr val="3333B2"/>
                </a:solidFill>
                <a:latin typeface="Tahoma"/>
                <a:cs typeface="Tahoma"/>
              </a:rPr>
              <a:t>Vijay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3333B2"/>
                </a:solidFill>
                <a:latin typeface="Tahoma"/>
                <a:cs typeface="Tahoma"/>
              </a:rPr>
              <a:t>Ganesh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David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85" dirty="0">
                <a:solidFill>
                  <a:srgbClr val="3333B2"/>
                </a:solidFill>
                <a:latin typeface="Tahoma"/>
                <a:cs typeface="Tahoma"/>
              </a:rPr>
              <a:t>L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1" dirty="0">
                <a:solidFill>
                  <a:srgbClr val="3333B2"/>
                </a:solidFill>
                <a:latin typeface="Tahoma"/>
                <a:cs typeface="Tahoma"/>
              </a:rPr>
              <a:t>Dill.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decision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procedure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bit-vectors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arrays».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Computer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Aided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Verification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6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2007,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519—531.</a:t>
            </a:r>
            <a:endParaRPr sz="2325">
              <a:latin typeface="Tahoma"/>
              <a:cs typeface="Tahoma"/>
            </a:endParaRPr>
          </a:p>
          <a:p>
            <a:pPr marL="26841" marR="10737">
              <a:lnSpc>
                <a:spcPct val="102600"/>
              </a:lnSpc>
              <a:spcBef>
                <a:spcPts val="983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Liana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3333B2"/>
                </a:solidFill>
                <a:latin typeface="Tahoma"/>
                <a:cs typeface="Tahoma"/>
              </a:rPr>
              <a:t>Hadarean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tale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of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two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solvers: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Eager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lazy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approaches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to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bit-vectors».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Computer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Aided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Verification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6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2014,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680—695.</a:t>
            </a:r>
            <a:endParaRPr sz="2325">
              <a:latin typeface="Tahoma"/>
              <a:cs typeface="Tahoma"/>
            </a:endParaRPr>
          </a:p>
          <a:p>
            <a:pPr marL="26841" marR="412016">
              <a:lnSpc>
                <a:spcPct val="102600"/>
              </a:lnSpc>
              <a:spcBef>
                <a:spcPts val="993"/>
              </a:spcBef>
            </a:pP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Guoxiang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Huang.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«Constructing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Craig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interpolation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formulas».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Computing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Combinatorics</a:t>
            </a:r>
            <a:r>
              <a:rPr sz="2325" i="1" spc="412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1995, </a:t>
            </a:r>
            <a:r>
              <a:rPr sz="2325" spc="-69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181—190.</a:t>
            </a:r>
            <a:endParaRPr sz="2325">
              <a:latin typeface="Tahoma"/>
              <a:cs typeface="Tahoma"/>
            </a:endParaRPr>
          </a:p>
          <a:p>
            <a:pPr marL="26841" marR="1287048">
              <a:lnSpc>
                <a:spcPct val="102600"/>
              </a:lnSpc>
              <a:spcBef>
                <a:spcPts val="983"/>
              </a:spcBef>
            </a:pP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Volodymyr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Kuznetsov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21" dirty="0">
                <a:latin typeface="Tahoma"/>
                <a:cs typeface="Tahoma"/>
              </a:rPr>
              <a:t>«Efficient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state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merging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in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symbolic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execution».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53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Sigplan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Notices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47.6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(2012),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193—204.</a:t>
            </a:r>
            <a:endParaRPr sz="2325">
              <a:latin typeface="Tahoma"/>
              <a:cs typeface="Tahoma"/>
            </a:endParaRPr>
          </a:p>
          <a:p>
            <a:pPr marL="26841" marR="849532">
              <a:lnSpc>
                <a:spcPct val="102600"/>
              </a:lnSpc>
              <a:spcBef>
                <a:spcPts val="983"/>
              </a:spcBef>
            </a:pPr>
            <a:r>
              <a:rPr sz="2325" spc="11" dirty="0">
                <a:solidFill>
                  <a:srgbClr val="3333B2"/>
                </a:solidFill>
                <a:latin typeface="Tahoma"/>
                <a:cs typeface="Tahoma"/>
              </a:rPr>
              <a:t>J.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42" dirty="0">
                <a:solidFill>
                  <a:srgbClr val="3333B2"/>
                </a:solidFill>
                <a:latin typeface="Tahoma"/>
                <a:cs typeface="Tahoma"/>
              </a:rPr>
              <a:t>McCarthy.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«Towards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mathematical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science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of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computation».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spc="-69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(1962).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182437"/>
            <a:ext cx="225468" cy="305993"/>
            <a:chOff x="395414" y="1032616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035156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03515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5413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731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0474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101579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5535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03515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3398544"/>
            <a:ext cx="225468" cy="305993"/>
            <a:chOff x="395414" y="1608015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610555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61055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62953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64851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68014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67697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73075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61055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4614652"/>
            <a:ext cx="225468" cy="305993"/>
            <a:chOff x="395414" y="2183414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185954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18595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20493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22391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25554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2252377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30615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1859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38691" y="5467085"/>
            <a:ext cx="225468" cy="305993"/>
            <a:chOff x="395414" y="2586741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54" y="2589281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58928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60825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62723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65886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655704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70947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58928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1759406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>
                <a:solidFill>
                  <a:srgbClr val="3333B2"/>
                </a:solidFill>
              </a:rPr>
              <a:t>Статьи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691" y="887310"/>
            <a:ext cx="225468" cy="305993"/>
            <a:chOff x="395414" y="41982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22368"/>
              <a:ext cx="101219" cy="139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22368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4134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46032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491956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48879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4256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223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49" y="827063"/>
            <a:ext cx="9155631" cy="5527763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194601" algn="just">
              <a:lnSpc>
                <a:spcPct val="102600"/>
              </a:lnSpc>
              <a:spcBef>
                <a:spcPts val="116"/>
              </a:spcBef>
            </a:pP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Kenneth </a:t>
            </a:r>
            <a:r>
              <a:rPr sz="2325" spc="85" dirty="0">
                <a:solidFill>
                  <a:srgbClr val="3333B2"/>
                </a:solidFill>
                <a:latin typeface="Tahoma"/>
                <a:cs typeface="Tahoma"/>
              </a:rPr>
              <a:t>L </a:t>
            </a:r>
            <a:r>
              <a:rPr sz="2325" spc="-11" dirty="0">
                <a:solidFill>
                  <a:srgbClr val="3333B2"/>
                </a:solidFill>
                <a:latin typeface="Tahoma"/>
                <a:cs typeface="Tahoma"/>
              </a:rPr>
              <a:t>McMillan. </a:t>
            </a:r>
            <a:r>
              <a:rPr sz="2325" spc="-74" dirty="0">
                <a:latin typeface="Tahoma"/>
                <a:cs typeface="Tahoma"/>
              </a:rPr>
              <a:t>«Interpolation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85" dirty="0">
                <a:latin typeface="Tahoma"/>
                <a:cs typeface="Tahoma"/>
              </a:rPr>
              <a:t>SAT-based </a:t>
            </a:r>
            <a:r>
              <a:rPr sz="2325" spc="-106" dirty="0">
                <a:latin typeface="Tahoma"/>
                <a:cs typeface="Tahoma"/>
              </a:rPr>
              <a:t>model </a:t>
            </a:r>
            <a:r>
              <a:rPr sz="2325" spc="-74" dirty="0">
                <a:latin typeface="Tahoma"/>
                <a:cs typeface="Tahoma"/>
              </a:rPr>
              <a:t>checking».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International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2325" i="1" spc="3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3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Computer Aided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Verification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Springer.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2003,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1—13.</a:t>
            </a:r>
            <a:endParaRPr sz="2325">
              <a:latin typeface="Tahoma"/>
              <a:cs typeface="Tahoma"/>
            </a:endParaRPr>
          </a:p>
          <a:p>
            <a:pPr marL="26841" marR="87235">
              <a:lnSpc>
                <a:spcPct val="102600"/>
              </a:lnSpc>
              <a:spcBef>
                <a:spcPts val="970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Joao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69" dirty="0">
                <a:solidFill>
                  <a:srgbClr val="3333B2"/>
                </a:solidFill>
                <a:latin typeface="Tahoma"/>
                <a:cs typeface="Tahoma"/>
              </a:rPr>
              <a:t>P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Marques-Silva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Karem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16" dirty="0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Sakallah.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42" dirty="0">
                <a:latin typeface="Tahoma"/>
                <a:cs typeface="Tahoma"/>
              </a:rPr>
              <a:t>«GRASP: </a:t>
            </a:r>
            <a:r>
              <a:rPr sz="2325" spc="116" dirty="0">
                <a:latin typeface="Tahoma"/>
                <a:cs typeface="Tahoma"/>
              </a:rPr>
              <a:t>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Search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Algorithm </a:t>
            </a:r>
            <a:r>
              <a:rPr sz="2325" spc="-68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 </a:t>
            </a:r>
            <a:r>
              <a:rPr sz="2325" spc="-53" dirty="0">
                <a:latin typeface="Tahoma"/>
                <a:cs typeface="Tahoma"/>
              </a:rPr>
              <a:t>Propositional </a:t>
            </a:r>
            <a:r>
              <a:rPr sz="2325" spc="-32" dirty="0">
                <a:latin typeface="Tahoma"/>
                <a:cs typeface="Tahoma"/>
              </a:rPr>
              <a:t>Satisfiability».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IEEE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Transactions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Computers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48.5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7A7ACD"/>
                </a:solidFill>
                <a:latin typeface="Tahoma"/>
                <a:cs typeface="Tahoma"/>
              </a:rPr>
              <a:t>(1999),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506—521.</a:t>
            </a:r>
            <a:endParaRPr sz="2325">
              <a:latin typeface="Tahoma"/>
              <a:cs typeface="Tahoma"/>
            </a:endParaRPr>
          </a:p>
          <a:p>
            <a:pPr marL="26841" marR="84551">
              <a:lnSpc>
                <a:spcPct val="102600"/>
              </a:lnSpc>
              <a:spcBef>
                <a:spcPts val="970"/>
              </a:spcBef>
            </a:pPr>
            <a:r>
              <a:rPr sz="2325" spc="-106" dirty="0">
                <a:solidFill>
                  <a:srgbClr val="3333B2"/>
                </a:solidFill>
                <a:latin typeface="Tahoma"/>
                <a:cs typeface="Tahoma"/>
              </a:rPr>
              <a:t>Derek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63" dirty="0">
                <a:solidFill>
                  <a:srgbClr val="3333B2"/>
                </a:solidFill>
                <a:latin typeface="Tahoma"/>
                <a:cs typeface="Tahoma"/>
              </a:rPr>
              <a:t>C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Oppen.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«Elementary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bounds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presburger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arithmetic».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32" dirty="0">
                <a:solidFill>
                  <a:srgbClr val="7A7ACD"/>
                </a:solidFill>
                <a:latin typeface="Arial"/>
                <a:cs typeface="Arial"/>
              </a:rPr>
              <a:t>fifth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annual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symposium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Theory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computing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sz="2325" spc="-68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53" dirty="0">
                <a:solidFill>
                  <a:srgbClr val="7A7ACD"/>
                </a:solidFill>
                <a:latin typeface="Tahoma"/>
                <a:cs typeface="Tahoma"/>
              </a:rPr>
              <a:t>ACM.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1973,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34—37.</a:t>
            </a:r>
            <a:endParaRPr sz="2325">
              <a:latin typeface="Tahoma"/>
              <a:cs typeface="Tahoma"/>
            </a:endParaRPr>
          </a:p>
          <a:p>
            <a:pPr marL="26841" marR="10737">
              <a:lnSpc>
                <a:spcPct val="102600"/>
              </a:lnSpc>
              <a:spcBef>
                <a:spcPts val="970"/>
              </a:spcBef>
            </a:pPr>
            <a:r>
              <a:rPr sz="2325" spc="-21" dirty="0">
                <a:solidFill>
                  <a:srgbClr val="3333B2"/>
                </a:solidFill>
                <a:latin typeface="Tahoma"/>
                <a:cs typeface="Tahoma"/>
              </a:rPr>
              <a:t>Philipp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sz="2325" spc="-1289" dirty="0">
                <a:solidFill>
                  <a:srgbClr val="3333B2"/>
                </a:solidFill>
                <a:latin typeface="Tahoma"/>
                <a:cs typeface="Tahoma"/>
              </a:rPr>
              <a:t>u</a:t>
            </a:r>
            <a:r>
              <a:rPr sz="2325" spc="-116" dirty="0">
                <a:solidFill>
                  <a:srgbClr val="3333B2"/>
                </a:solidFill>
                <a:latin typeface="Tahoma"/>
                <a:cs typeface="Tahoma"/>
              </a:rPr>
              <a:t>¨</a:t>
            </a:r>
            <a:r>
              <a:rPr sz="2325" spc="-148" dirty="0">
                <a:solidFill>
                  <a:srgbClr val="3333B2"/>
                </a:solidFill>
                <a:latin typeface="Tahoma"/>
                <a:cs typeface="Tahoma"/>
              </a:rPr>
              <a:t>mmer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,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06" dirty="0">
                <a:solidFill>
                  <a:srgbClr val="3333B2"/>
                </a:solidFill>
                <a:latin typeface="Tahoma"/>
                <a:cs typeface="Tahoma"/>
              </a:rPr>
              <a:t>P</a:t>
            </a:r>
            <a:r>
              <a:rPr sz="2325" spc="-127" dirty="0">
                <a:solidFill>
                  <a:srgbClr val="3333B2"/>
                </a:solidFill>
                <a:latin typeface="Tahoma"/>
                <a:cs typeface="Tahoma"/>
              </a:rPr>
              <a:t>ete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32" dirty="0">
                <a:solidFill>
                  <a:srgbClr val="3333B2"/>
                </a:solidFill>
                <a:latin typeface="Tahoma"/>
                <a:cs typeface="Tahoma"/>
              </a:rPr>
              <a:t>Bac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k</a:t>
            </a:r>
            <a:r>
              <a:rPr sz="2325" spc="-169" dirty="0">
                <a:solidFill>
                  <a:srgbClr val="3333B2"/>
                </a:solidFill>
                <a:latin typeface="Tahoma"/>
                <a:cs typeface="Tahoma"/>
              </a:rPr>
              <a:t>ema</a:t>
            </a:r>
            <a:r>
              <a:rPr sz="2325" spc="-137" dirty="0">
                <a:solidFill>
                  <a:srgbClr val="3333B2"/>
                </a:solidFill>
                <a:latin typeface="Tahoma"/>
                <a:cs typeface="Tahoma"/>
              </a:rPr>
              <a:t>n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32" dirty="0">
                <a:solidFill>
                  <a:srgbClr val="3333B2"/>
                </a:solidFill>
                <a:latin typeface="Tahoma"/>
                <a:cs typeface="Tahoma"/>
              </a:rPr>
              <a:t>Zelj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i</a:t>
            </a:r>
            <a:r>
              <a:rPr sz="2325" spc="-1215" dirty="0">
                <a:solidFill>
                  <a:srgbClr val="3333B2"/>
                </a:solidFill>
                <a:latin typeface="Tahoma"/>
                <a:cs typeface="Tahoma"/>
              </a:rPr>
              <a:t>´</a:t>
            </a: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c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Aleksand</a:t>
            </a:r>
            <a:r>
              <a:rPr sz="2325" spc="-159" dirty="0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r.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63" dirty="0">
                <a:latin typeface="Tahoma"/>
                <a:cs typeface="Tahoma"/>
              </a:rPr>
              <a:t>«Bit-</a:t>
            </a:r>
            <a:r>
              <a:rPr sz="2325" spc="21" dirty="0">
                <a:latin typeface="Tahoma"/>
                <a:cs typeface="Tahoma"/>
              </a:rPr>
              <a:t>V</a:t>
            </a:r>
            <a:r>
              <a:rPr sz="2325" spc="-95" dirty="0">
                <a:latin typeface="Tahoma"/>
                <a:cs typeface="Tahoma"/>
              </a:rPr>
              <a:t>ect</a:t>
            </a:r>
            <a:r>
              <a:rPr sz="2325" spc="-159" dirty="0">
                <a:latin typeface="Tahoma"/>
                <a:cs typeface="Tahoma"/>
              </a:rPr>
              <a:t>o</a:t>
            </a:r>
            <a:r>
              <a:rPr sz="2325" spc="-63" dirty="0">
                <a:latin typeface="Tahoma"/>
                <a:cs typeface="Tahoma"/>
              </a:rPr>
              <a:t>r  </a:t>
            </a:r>
            <a:r>
              <a:rPr sz="2325" spc="-85" dirty="0">
                <a:latin typeface="Tahoma"/>
                <a:cs typeface="Tahoma"/>
              </a:rPr>
              <a:t>Interpolation </a:t>
            </a:r>
            <a:r>
              <a:rPr sz="2325" spc="-116" dirty="0">
                <a:latin typeface="Tahoma"/>
                <a:cs typeface="Tahoma"/>
              </a:rPr>
              <a:t>and </a:t>
            </a:r>
            <a:r>
              <a:rPr sz="2325" spc="-74" dirty="0">
                <a:latin typeface="Tahoma"/>
                <a:cs typeface="Tahoma"/>
              </a:rPr>
              <a:t>Quantifier </a:t>
            </a:r>
            <a:r>
              <a:rPr sz="2325" spc="-53" dirty="0">
                <a:latin typeface="Tahoma"/>
                <a:cs typeface="Tahoma"/>
              </a:rPr>
              <a:t>Elimination </a:t>
            </a:r>
            <a:r>
              <a:rPr sz="2325" spc="-148" dirty="0">
                <a:latin typeface="Tahoma"/>
                <a:cs typeface="Tahoma"/>
              </a:rPr>
              <a:t>by</a:t>
            </a:r>
            <a:r>
              <a:rPr sz="2325" spc="-137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Lazy </a:t>
            </a:r>
            <a:r>
              <a:rPr sz="2325" spc="-53" dirty="0">
                <a:latin typeface="Tahoma"/>
                <a:cs typeface="Tahoma"/>
              </a:rPr>
              <a:t>Reduction».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eighteenth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in </a:t>
            </a:r>
            <a:r>
              <a:rPr sz="2325" i="1" spc="-201" dirty="0">
                <a:solidFill>
                  <a:srgbClr val="7A7ACD"/>
                </a:solidFill>
                <a:latin typeface="Arial"/>
                <a:cs typeface="Arial"/>
              </a:rPr>
              <a:t>a</a:t>
            </a:r>
            <a:r>
              <a:rPr sz="2325" i="1" spc="-190" dirty="0">
                <a:solidFill>
                  <a:srgbClr val="7A7ACD"/>
                </a:solidFill>
                <a:latin typeface="Arial"/>
                <a:cs typeface="Arial"/>
              </a:rPr>
              <a:t> series</a:t>
            </a:r>
            <a:r>
              <a:rPr sz="2325" i="1" spc="-18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2325" i="1" spc="-169" dirty="0">
                <a:solidFill>
                  <a:srgbClr val="7A7ACD"/>
                </a:solidFill>
                <a:latin typeface="Arial"/>
                <a:cs typeface="Arial"/>
              </a:rPr>
              <a:t>conferences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i="1" spc="3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the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theory</a:t>
            </a:r>
            <a:r>
              <a:rPr sz="2325" i="1" spc="454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349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95" dirty="0">
                <a:solidFill>
                  <a:srgbClr val="7A7ACD"/>
                </a:solidFill>
                <a:latin typeface="Arial"/>
                <a:cs typeface="Arial"/>
              </a:rPr>
              <a:t>applications</a:t>
            </a:r>
            <a:r>
              <a:rPr sz="2325" i="1" spc="454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85" dirty="0">
                <a:solidFill>
                  <a:srgbClr val="7A7ACD"/>
                </a:solidFill>
                <a:latin typeface="Arial"/>
                <a:cs typeface="Arial"/>
              </a:rPr>
              <a:t>formal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methods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in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hardware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and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system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verification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42" dirty="0">
                <a:solidFill>
                  <a:srgbClr val="7A7ACD"/>
                </a:solidFill>
                <a:latin typeface="Arial"/>
                <a:cs typeface="Arial"/>
              </a:rPr>
              <a:t>(FMCAD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2018)</a:t>
            </a:r>
            <a:r>
              <a:rPr sz="2325" spc="-106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т.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16" dirty="0">
                <a:solidFill>
                  <a:srgbClr val="7A7ACD"/>
                </a:solidFill>
                <a:latin typeface="Tahoma"/>
                <a:cs typeface="Tahoma"/>
              </a:rPr>
              <a:t>18. </a:t>
            </a:r>
            <a:r>
              <a:rPr sz="2325" spc="-687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2018,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50—59.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101887"/>
            <a:ext cx="225468" cy="305993"/>
            <a:chOff x="395414" y="994504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99704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99704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1602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3500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06663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063467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1724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99704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3316437"/>
            <a:ext cx="225468" cy="305993"/>
            <a:chOff x="395414" y="1569166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1571706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57170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59068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60966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64129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638129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6919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57170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4531014"/>
            <a:ext cx="225468" cy="305993"/>
            <a:chOff x="395414" y="2143841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146381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14638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16535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18433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21596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2212804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26657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14638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2982" y="0"/>
            <a:ext cx="0" cy="293261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endParaRPr spc="-63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59054"/>
            <a:ext cx="2078532" cy="713698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85" dirty="0">
                <a:solidFill>
                  <a:srgbClr val="3333B2"/>
                </a:solidFill>
              </a:rPr>
              <a:t>Статьи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691" y="1679294"/>
            <a:ext cx="225468" cy="305993"/>
            <a:chOff x="395414" y="794555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797094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79709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81607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83505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86668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863518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91729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7970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8949" y="1619047"/>
            <a:ext cx="9042897" cy="3388203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26841" marR="299282">
              <a:lnSpc>
                <a:spcPct val="102600"/>
              </a:lnSpc>
              <a:spcBef>
                <a:spcPts val="116"/>
              </a:spcBef>
            </a:pP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Aaron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Stump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и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85" dirty="0">
                <a:solidFill>
                  <a:srgbClr val="3333B2"/>
                </a:solidFill>
                <a:latin typeface="Tahoma"/>
                <a:cs typeface="Tahoma"/>
              </a:rPr>
              <a:t>др.</a:t>
            </a:r>
            <a:r>
              <a:rPr sz="2325" spc="4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decision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procedure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an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extensional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theory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of </a:t>
            </a:r>
            <a:r>
              <a:rPr sz="2325" spc="-85" dirty="0">
                <a:latin typeface="Tahoma"/>
                <a:cs typeface="Tahoma"/>
              </a:rPr>
              <a:t> arrays».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Logic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in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16" dirty="0">
                <a:solidFill>
                  <a:srgbClr val="7A7ACD"/>
                </a:solidFill>
                <a:latin typeface="Arial"/>
                <a:cs typeface="Arial"/>
              </a:rPr>
              <a:t>Computer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59" dirty="0">
                <a:solidFill>
                  <a:srgbClr val="7A7ACD"/>
                </a:solidFill>
                <a:latin typeface="Arial"/>
                <a:cs typeface="Arial"/>
              </a:rPr>
              <a:t>Science,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2001.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Proceedings.</a:t>
            </a:r>
            <a:r>
              <a:rPr sz="2325" i="1" spc="13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74" dirty="0">
                <a:solidFill>
                  <a:srgbClr val="7A7ACD"/>
                </a:solidFill>
                <a:latin typeface="Arial"/>
                <a:cs typeface="Arial"/>
              </a:rPr>
              <a:t>16th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06" dirty="0">
                <a:solidFill>
                  <a:srgbClr val="7A7ACD"/>
                </a:solidFill>
                <a:latin typeface="Arial"/>
                <a:cs typeface="Arial"/>
              </a:rPr>
              <a:t>Annual </a:t>
            </a:r>
            <a:r>
              <a:rPr sz="2325" i="1" spc="-613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IEEE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48" dirty="0">
                <a:solidFill>
                  <a:srgbClr val="7A7ACD"/>
                </a:solidFill>
                <a:latin typeface="Arial"/>
                <a:cs typeface="Arial"/>
              </a:rPr>
              <a:t>Symposium</a:t>
            </a:r>
            <a:r>
              <a:rPr sz="2325" i="1" spc="116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27" dirty="0">
                <a:solidFill>
                  <a:srgbClr val="7A7ACD"/>
                </a:solidFill>
                <a:latin typeface="Arial"/>
                <a:cs typeface="Arial"/>
              </a:rPr>
              <a:t>on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32" dirty="0">
                <a:solidFill>
                  <a:srgbClr val="7A7ACD"/>
                </a:solidFill>
                <a:latin typeface="Tahoma"/>
                <a:cs typeface="Tahoma"/>
              </a:rPr>
              <a:t>IEEE.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2001,</a:t>
            </a:r>
            <a:r>
              <a:rPr sz="2325" spc="3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29—37.</a:t>
            </a:r>
            <a:endParaRPr sz="2325">
              <a:latin typeface="Tahoma"/>
              <a:cs typeface="Tahoma"/>
            </a:endParaRPr>
          </a:p>
          <a:p>
            <a:pPr marL="26841" marR="10737">
              <a:lnSpc>
                <a:spcPct val="102699"/>
              </a:lnSpc>
              <a:spcBef>
                <a:spcPts val="1088"/>
              </a:spcBef>
            </a:pPr>
            <a:r>
              <a:rPr sz="2325" spc="-63" dirty="0">
                <a:solidFill>
                  <a:srgbClr val="3333B2"/>
                </a:solidFill>
                <a:latin typeface="Tahoma"/>
                <a:cs typeface="Tahoma"/>
              </a:rPr>
              <a:t>Alfred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Tarski.</a:t>
            </a:r>
            <a:r>
              <a:rPr sz="2325" spc="32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159" dirty="0">
                <a:latin typeface="Tahoma"/>
                <a:cs typeface="Tahoma"/>
              </a:rPr>
              <a:t>«A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decision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method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for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elementary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algebra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and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geometry».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21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1951.</a:t>
            </a:r>
            <a:endParaRPr sz="2325">
              <a:latin typeface="Tahoma"/>
              <a:cs typeface="Tahoma"/>
            </a:endParaRPr>
          </a:p>
          <a:p>
            <a:pPr marL="26841" marR="687141">
              <a:lnSpc>
                <a:spcPct val="102600"/>
              </a:lnSpc>
              <a:spcBef>
                <a:spcPts val="1099"/>
              </a:spcBef>
            </a:pP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Grigori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32" dirty="0">
                <a:solidFill>
                  <a:srgbClr val="3333B2"/>
                </a:solidFill>
                <a:latin typeface="Tahoma"/>
                <a:cs typeface="Tahoma"/>
              </a:rPr>
              <a:t>S</a:t>
            </a:r>
            <a:r>
              <a:rPr sz="2325" spc="5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3333B2"/>
                </a:solidFill>
                <a:latin typeface="Tahoma"/>
                <a:cs typeface="Tahoma"/>
              </a:rPr>
              <a:t>Tseitin.</a:t>
            </a:r>
            <a:r>
              <a:rPr sz="2325" spc="63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32" dirty="0">
                <a:latin typeface="Tahoma"/>
                <a:cs typeface="Tahoma"/>
              </a:rPr>
              <a:t>«On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the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Complexity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of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Derivation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in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Propositional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Calculus».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59" dirty="0">
                <a:solidFill>
                  <a:srgbClr val="7A7ACD"/>
                </a:solidFill>
                <a:latin typeface="Tahoma"/>
                <a:cs typeface="Tahoma"/>
              </a:rPr>
              <a:t>в: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i="1" spc="-63" dirty="0">
                <a:solidFill>
                  <a:srgbClr val="7A7ACD"/>
                </a:solidFill>
                <a:latin typeface="Arial"/>
                <a:cs typeface="Arial"/>
              </a:rPr>
              <a:t>Automation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53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2325" i="1" spc="127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2325" i="1" spc="-137" dirty="0">
                <a:solidFill>
                  <a:srgbClr val="7A7ACD"/>
                </a:solidFill>
                <a:latin typeface="Arial"/>
                <a:cs typeface="Arial"/>
              </a:rPr>
              <a:t>reasoning</a:t>
            </a:r>
            <a:r>
              <a:rPr sz="2325" spc="-137" dirty="0">
                <a:solidFill>
                  <a:srgbClr val="7A7ACD"/>
                </a:solidFill>
                <a:latin typeface="Tahoma"/>
                <a:cs typeface="Tahoma"/>
              </a:rPr>
              <a:t>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7A7ACD"/>
                </a:solidFill>
                <a:latin typeface="Tahoma"/>
                <a:cs typeface="Tahoma"/>
              </a:rPr>
              <a:t>Springer,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1983,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74" dirty="0">
                <a:solidFill>
                  <a:srgbClr val="7A7ACD"/>
                </a:solidFill>
                <a:latin typeface="Tahoma"/>
                <a:cs typeface="Tahoma"/>
              </a:rPr>
              <a:t>с.</a:t>
            </a:r>
            <a:r>
              <a:rPr sz="2325" spc="42" dirty="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sz="2325" spc="-148" dirty="0">
                <a:solidFill>
                  <a:srgbClr val="7A7ACD"/>
                </a:solidFill>
                <a:latin typeface="Tahoma"/>
                <a:cs typeface="Tahoma"/>
              </a:rPr>
              <a:t>466—483.</a:t>
            </a:r>
            <a:endParaRPr sz="2325">
              <a:latin typeface="Tahoma"/>
              <a:cs typeface="Tahoma"/>
            </a:endParaRPr>
          </a:p>
          <a:p>
            <a:pPr marL="26841">
              <a:spcBef>
                <a:spcPts val="1173"/>
              </a:spcBef>
            </a:pP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Dennis</a:t>
            </a:r>
            <a:r>
              <a:rPr sz="2325" spc="1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spc="-95" dirty="0">
                <a:solidFill>
                  <a:srgbClr val="3333B2"/>
                </a:solidFill>
                <a:latin typeface="Tahoma"/>
                <a:cs typeface="Tahoma"/>
              </a:rPr>
              <a:t>Yurichev.</a:t>
            </a:r>
            <a:r>
              <a:rPr sz="2325" spc="2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325" i="1" dirty="0">
                <a:latin typeface="Arial"/>
                <a:cs typeface="Arial"/>
              </a:rPr>
              <a:t>SAT/SMT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148" dirty="0">
                <a:latin typeface="Arial"/>
                <a:cs typeface="Arial"/>
              </a:rPr>
              <a:t>by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examples</a:t>
            </a:r>
            <a:r>
              <a:rPr sz="2325" spc="-169" dirty="0">
                <a:latin typeface="Tahoma"/>
                <a:cs typeface="Tahoma"/>
              </a:rPr>
              <a:t>.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27" dirty="0">
                <a:solidFill>
                  <a:srgbClr val="7A7ACD"/>
                </a:solidFill>
                <a:latin typeface="Tahoma"/>
                <a:cs typeface="Tahoma"/>
              </a:rPr>
              <a:t>2018.</a:t>
            </a:r>
            <a:endParaRPr sz="2325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691" y="2909304"/>
            <a:ext cx="225468" cy="305993"/>
            <a:chOff x="395414" y="1376532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379072"/>
              <a:ext cx="101219" cy="139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37907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39805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4170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44866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445495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49926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37907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8691" y="3775667"/>
            <a:ext cx="225468" cy="305993"/>
            <a:chOff x="395414" y="1786450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54" y="1788990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78899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80796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82694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85857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855413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90918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78899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38691" y="4642003"/>
            <a:ext cx="225468" cy="305993"/>
            <a:chOff x="395414" y="2196355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54" y="2198895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19889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2178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23685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26848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265319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31909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1988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333605" y="6576968"/>
            <a:ext cx="681774" cy="211380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26841">
              <a:spcBef>
                <a:spcPts val="127"/>
              </a:spcBef>
            </a:pPr>
            <a:r>
              <a:rPr sz="1268" spc="-63" dirty="0">
                <a:latin typeface="Lucida Sans Unicode"/>
                <a:cs typeface="Lucida Sans Unicode"/>
              </a:rPr>
              <a:t>16</a:t>
            </a:r>
            <a:r>
              <a:rPr sz="1268" spc="-159" dirty="0">
                <a:latin typeface="Lucida Sans Unicode"/>
                <a:cs typeface="Lucida Sans Unicode"/>
              </a:rPr>
              <a:t> </a:t>
            </a:r>
            <a:r>
              <a:rPr sz="1268" spc="74" dirty="0">
                <a:latin typeface="Lucida Sans Unicode"/>
                <a:cs typeface="Lucida Sans Unicode"/>
              </a:rPr>
              <a:t>/</a:t>
            </a:r>
            <a:r>
              <a:rPr sz="1268" spc="-159" dirty="0">
                <a:latin typeface="Lucida Sans Unicode"/>
                <a:cs typeface="Lucida Sans Unicode"/>
              </a:rPr>
              <a:t> </a:t>
            </a:r>
            <a:r>
              <a:rPr sz="1268" spc="-63" dirty="0">
                <a:latin typeface="Lucida Sans Unicode"/>
                <a:cs typeface="Lucida Sans Unicode"/>
              </a:rPr>
              <a:t>124</a:t>
            </a:r>
            <a:endParaRPr sz="1268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6" y="108271"/>
            <a:ext cx="10515600" cy="1325563"/>
          </a:xfrm>
        </p:spPr>
        <p:txBody>
          <a:bodyPr/>
          <a:lstStyle/>
          <a:p>
            <a:r>
              <a:rPr lang="ru-RU" dirty="0"/>
              <a:t>Какой план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6286" y="1726164"/>
            <a:ext cx="9610530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Пролог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00B050"/>
                </a:solidFill>
              </a:rPr>
              <a:t>Логика</a:t>
            </a:r>
            <a:r>
              <a:rPr lang="en-US" sz="2400" b="1" dirty="0"/>
              <a:t>]</a:t>
            </a:r>
            <a:r>
              <a:rPr lang="ru-RU" sz="2400" b="1" dirty="0"/>
              <a:t> </a:t>
            </a:r>
            <a:r>
              <a:rPr lang="en-US" sz="2400" dirty="0"/>
              <a:t>–  </a:t>
            </a:r>
            <a:r>
              <a:rPr lang="ru-RU" sz="2400" dirty="0"/>
              <a:t>История и мотивация</a:t>
            </a:r>
            <a:endParaRPr lang="en-US" sz="2400" b="1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Эпизод</a:t>
            </a:r>
            <a:r>
              <a:rPr lang="en-US" sz="2400" b="1" dirty="0"/>
              <a:t> I, </a:t>
            </a:r>
            <a:r>
              <a:rPr lang="en-US" sz="2400" b="1" dirty="0">
                <a:solidFill>
                  <a:srgbClr val="FF0000"/>
                </a:solidFill>
              </a:rPr>
              <a:t>SAT</a:t>
            </a:r>
            <a:r>
              <a:rPr lang="en-US" sz="2400" b="1" dirty="0"/>
              <a:t>]</a:t>
            </a:r>
            <a:r>
              <a:rPr lang="ru-RU" sz="2400" b="1" dirty="0"/>
              <a:t> </a:t>
            </a:r>
            <a:r>
              <a:rPr lang="en-US" sz="2400" dirty="0"/>
              <a:t>–  </a:t>
            </a:r>
            <a:r>
              <a:rPr lang="ru-RU" sz="2400" dirty="0"/>
              <a:t>Логика высказываний и </a:t>
            </a:r>
            <a:r>
              <a:rPr lang="en-US" sz="2400" dirty="0"/>
              <a:t>SAT-</a:t>
            </a:r>
            <a:r>
              <a:rPr lang="ru-RU" sz="2400" dirty="0"/>
              <a:t>решатели</a:t>
            </a:r>
            <a:endParaRPr lang="en-US" sz="2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Эпизод</a:t>
            </a:r>
            <a:r>
              <a:rPr lang="en-US" sz="2400" b="1" dirty="0"/>
              <a:t> II</a:t>
            </a:r>
            <a:r>
              <a:rPr lang="ru-RU" sz="2400" b="1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SMT</a:t>
            </a:r>
            <a:r>
              <a:rPr lang="en-US" sz="2400" b="1" dirty="0"/>
              <a:t>]</a:t>
            </a:r>
            <a:r>
              <a:rPr lang="en-US" sz="2400" dirty="0"/>
              <a:t> – </a:t>
            </a:r>
            <a:r>
              <a:rPr lang="ru-RU" sz="2400" dirty="0"/>
              <a:t>Логика предикатов и </a:t>
            </a:r>
            <a:r>
              <a:rPr lang="en-US" sz="2400" dirty="0"/>
              <a:t>SMT-</a:t>
            </a:r>
            <a:r>
              <a:rPr lang="ru-RU" sz="2400" dirty="0"/>
              <a:t>решатели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Эпизод</a:t>
            </a:r>
            <a:r>
              <a:rPr lang="en-US" sz="2400" b="1" dirty="0"/>
              <a:t> III</a:t>
            </a:r>
            <a:r>
              <a:rPr lang="ru-RU" sz="2400" b="1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Interpreter</a:t>
            </a:r>
            <a:r>
              <a:rPr lang="en-US" sz="2400" b="1" dirty="0"/>
              <a:t>]</a:t>
            </a:r>
            <a:r>
              <a:rPr lang="en-US" sz="2400" dirty="0"/>
              <a:t> – </a:t>
            </a:r>
            <a:r>
              <a:rPr lang="ru-RU" sz="2400" dirty="0"/>
              <a:t>Напишем свой язык программирования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[</a:t>
            </a:r>
            <a:r>
              <a:rPr lang="ru-RU" sz="2400" b="1" dirty="0"/>
              <a:t>Эпизод</a:t>
            </a:r>
            <a:r>
              <a:rPr lang="en-US" sz="2400" b="1" dirty="0"/>
              <a:t> IV</a:t>
            </a:r>
            <a:r>
              <a:rPr lang="ru-RU" sz="2400" b="1" dirty="0"/>
              <a:t>,</a:t>
            </a:r>
            <a:r>
              <a:rPr lang="ru-RU" sz="2400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Analysis</a:t>
            </a:r>
            <a:r>
              <a:rPr lang="en-US" sz="2400" b="1" dirty="0"/>
              <a:t>]</a:t>
            </a:r>
            <a:r>
              <a:rPr lang="en-US" sz="2400" dirty="0"/>
              <a:t> – </a:t>
            </a:r>
            <a:r>
              <a:rPr lang="ru-RU" sz="2400" dirty="0"/>
              <a:t>Найдём ошибки в программах автоматически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36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77" y="268551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800" dirty="0"/>
              <a:t>Эпизод </a:t>
            </a:r>
            <a:r>
              <a:rPr lang="en-US" sz="8800" dirty="0"/>
              <a:t>I: </a:t>
            </a:r>
            <a:br>
              <a:rPr lang="ru-RU" sz="8800" dirty="0"/>
            </a:br>
            <a:r>
              <a:rPr lang="ru-RU" sz="8800" b="1" dirty="0">
                <a:solidFill>
                  <a:srgbClr val="FF0000"/>
                </a:solidFill>
              </a:rPr>
              <a:t>Логика высказываний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9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5"/>
            <a:ext cx="7730629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Логика высказываний: синтаксис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583" y="1481242"/>
            <a:ext cx="9379758" cy="2635492"/>
          </a:xfrm>
          <a:prstGeom prst="rect">
            <a:avLst/>
          </a:prstGeom>
        </p:spPr>
        <p:txBody>
          <a:bodyPr vert="horz" wrap="square" lIns="0" tIns="73814" rIns="0" bIns="0" rtlCol="0">
            <a:spAutoFit/>
          </a:bodyPr>
          <a:lstStyle/>
          <a:p>
            <a:pPr marL="587828" indent="-374438">
              <a:spcBef>
                <a:spcPts val="581"/>
              </a:spcBef>
              <a:buClr>
                <a:srgbClr val="7B19FF"/>
              </a:buClr>
              <a:buFont typeface="Lucida Sans Unicode"/>
              <a:buChar char="►"/>
              <a:tabLst>
                <a:tab pos="589170" algn="l"/>
              </a:tabLst>
            </a:pPr>
            <a:r>
              <a:rPr sz="2325" spc="-63" dirty="0" err="1">
                <a:latin typeface="Tahoma"/>
                <a:cs typeface="Tahoma"/>
              </a:rPr>
              <a:t>П</a:t>
            </a:r>
            <a:r>
              <a:rPr sz="2325" spc="-116" dirty="0" err="1">
                <a:latin typeface="Tahoma"/>
                <a:cs typeface="Tahoma"/>
              </a:rPr>
              <a:t>у</a:t>
            </a:r>
            <a:r>
              <a:rPr sz="2325" spc="-63" dirty="0" err="1">
                <a:latin typeface="Tahoma"/>
                <a:cs typeface="Tahoma"/>
              </a:rPr>
              <a:t>ст</a:t>
            </a:r>
            <a:r>
              <a:rPr sz="2325" spc="-53" dirty="0" err="1">
                <a:latin typeface="Tahoma"/>
                <a:cs typeface="Tahoma"/>
              </a:rPr>
              <a:t>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137" dirty="0">
                <a:latin typeface="Cambria"/>
                <a:cs typeface="Cambria"/>
              </a:rPr>
              <a:t>V</a:t>
            </a:r>
            <a:r>
              <a:rPr sz="2325" i="1" dirty="0">
                <a:latin typeface="Cambria"/>
                <a:cs typeface="Cambria"/>
              </a:rPr>
              <a:t> </a:t>
            </a:r>
            <a:r>
              <a:rPr sz="2325" i="1" spc="127" dirty="0">
                <a:latin typeface="Cambria"/>
                <a:cs typeface="Cambria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 err="1">
                <a:latin typeface="Tahoma"/>
                <a:cs typeface="Tahoma"/>
              </a:rPr>
              <a:t>мн</a:t>
            </a:r>
            <a:r>
              <a:rPr sz="2325" spc="-137" dirty="0" err="1">
                <a:latin typeface="Tahoma"/>
                <a:cs typeface="Tahoma"/>
              </a:rPr>
              <a:t>о</a:t>
            </a:r>
            <a:r>
              <a:rPr sz="2325" spc="-95" dirty="0" err="1">
                <a:latin typeface="Tahoma"/>
                <a:cs typeface="Tahoma"/>
              </a:rPr>
              <a:t>ж</a:t>
            </a:r>
            <a:r>
              <a:rPr sz="2325" spc="-116" dirty="0" err="1">
                <a:latin typeface="Tahoma"/>
                <a:cs typeface="Tahoma"/>
              </a:rPr>
              <a:t>ество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27" dirty="0" err="1">
                <a:latin typeface="Arial"/>
                <a:cs typeface="Arial"/>
              </a:rPr>
              <a:t>пропозициональны</a:t>
            </a:r>
            <a:r>
              <a:rPr sz="2325" i="1" spc="-106" dirty="0" err="1">
                <a:latin typeface="Arial"/>
                <a:cs typeface="Arial"/>
              </a:rPr>
              <a:t>х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69" dirty="0" err="1">
                <a:latin typeface="Arial"/>
                <a:cs typeface="Arial"/>
              </a:rPr>
              <a:t>переменных</a:t>
            </a:r>
            <a:endParaRPr sz="2325" dirty="0">
              <a:latin typeface="Arial"/>
              <a:cs typeface="Arial"/>
            </a:endParaRPr>
          </a:p>
          <a:p>
            <a:pPr marL="587828" indent="-374438"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589170" algn="l"/>
              </a:tabLst>
            </a:pPr>
            <a:r>
              <a:rPr sz="2325" i="1" spc="-127" dirty="0" err="1">
                <a:latin typeface="Arial"/>
                <a:cs typeface="Arial"/>
              </a:rPr>
              <a:t>Формула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106" dirty="0" err="1">
                <a:latin typeface="Arial"/>
                <a:cs typeface="Arial"/>
              </a:rPr>
              <a:t>логики</a:t>
            </a:r>
            <a:r>
              <a:rPr sz="2325" i="1" spc="148" dirty="0">
                <a:latin typeface="Arial"/>
                <a:cs typeface="Arial"/>
              </a:rPr>
              <a:t> </a:t>
            </a:r>
            <a:r>
              <a:rPr sz="2325" i="1" spc="-127" dirty="0" err="1">
                <a:latin typeface="Arial"/>
                <a:cs typeface="Arial"/>
              </a:rPr>
              <a:t>высказываний</a:t>
            </a:r>
            <a:r>
              <a:rPr sz="2325" i="1" spc="148" dirty="0">
                <a:latin typeface="Arial"/>
                <a:cs typeface="Arial"/>
              </a:rPr>
              <a:t> </a:t>
            </a:r>
            <a:r>
              <a:rPr sz="2325" i="1" spc="-106" dirty="0">
                <a:latin typeface="Arial"/>
                <a:cs typeface="Arial"/>
              </a:rPr>
              <a:t>(</a:t>
            </a:r>
            <a:r>
              <a:rPr sz="2325" i="1" spc="-106" dirty="0" err="1">
                <a:latin typeface="Arial"/>
                <a:cs typeface="Arial"/>
              </a:rPr>
              <a:t>пропозициональная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137" dirty="0" err="1">
                <a:latin typeface="Arial"/>
                <a:cs typeface="Arial"/>
              </a:rPr>
              <a:t>формула</a:t>
            </a:r>
            <a:r>
              <a:rPr sz="2325" i="1" spc="-137" dirty="0">
                <a:latin typeface="Arial"/>
                <a:cs typeface="Arial"/>
              </a:rPr>
              <a:t>)</a:t>
            </a:r>
            <a:r>
              <a:rPr sz="2325" spc="-137" dirty="0">
                <a:latin typeface="Tahoma"/>
                <a:cs typeface="Tahoma"/>
              </a:rPr>
              <a:t>:</a:t>
            </a:r>
            <a:endParaRPr sz="2325" dirty="0">
              <a:latin typeface="Tahoma"/>
              <a:cs typeface="Tahoma"/>
            </a:endParaRPr>
          </a:p>
          <a:p>
            <a:pPr marL="1174313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175656" algn="l"/>
              </a:tabLst>
            </a:pPr>
            <a:r>
              <a:rPr sz="2114" spc="528" dirty="0">
                <a:latin typeface="Segoe UI Symbol"/>
                <a:cs typeface="Segoe UI Symbol"/>
              </a:rPr>
              <a:t>T</a:t>
            </a:r>
            <a:r>
              <a:rPr sz="2114" i="1" spc="53" dirty="0">
                <a:latin typeface="Calibri"/>
                <a:cs typeface="Calibri"/>
              </a:rPr>
              <a:t>,</a:t>
            </a:r>
            <a:r>
              <a:rPr sz="2114" i="1" spc="-127" dirty="0">
                <a:latin typeface="Calibri"/>
                <a:cs typeface="Calibri"/>
              </a:rPr>
              <a:t> </a:t>
            </a:r>
            <a:r>
              <a:rPr sz="2114" spc="-74" dirty="0">
                <a:latin typeface="Segoe UI Symbol"/>
                <a:cs typeface="Segoe UI Symbol"/>
              </a:rPr>
              <a:t>⊥</a:t>
            </a:r>
            <a:r>
              <a:rPr sz="2114" spc="116" dirty="0">
                <a:latin typeface="Segoe UI Symbol"/>
                <a:cs typeface="Segoe UI Symbol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63" dirty="0" err="1">
                <a:latin typeface="Tahoma"/>
                <a:cs typeface="Tahoma"/>
              </a:rPr>
              <a:t>лы</a:t>
            </a:r>
            <a:endParaRPr sz="2114" dirty="0">
              <a:latin typeface="Tahoma"/>
              <a:cs typeface="Tahoma"/>
            </a:endParaRPr>
          </a:p>
          <a:p>
            <a:pPr marL="1174313" lvl="1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1175656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74" dirty="0">
                <a:latin typeface="Arial"/>
                <a:cs typeface="Arial"/>
              </a:rPr>
              <a:t> </a:t>
            </a:r>
            <a:r>
              <a:rPr sz="2114" spc="-116" dirty="0">
                <a:latin typeface="Segoe UI Symbol"/>
                <a:cs typeface="Segoe UI Symbol"/>
              </a:rPr>
              <a:t>∈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i="1" spc="127" dirty="0">
                <a:latin typeface="Cambria"/>
                <a:cs typeface="Cambria"/>
              </a:rPr>
              <a:t>V</a:t>
            </a:r>
            <a:r>
              <a:rPr sz="2114" i="1" dirty="0">
                <a:latin typeface="Cambria"/>
                <a:cs typeface="Cambria"/>
              </a:rPr>
              <a:t> </a:t>
            </a:r>
            <a:r>
              <a:rPr sz="2114" i="1" spc="127" dirty="0">
                <a:latin typeface="Cambria"/>
                <a:cs typeface="Cambria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63" dirty="0" err="1">
                <a:latin typeface="Tahoma"/>
                <a:cs typeface="Tahoma"/>
              </a:rPr>
              <a:t>лы</a:t>
            </a:r>
            <a:endParaRPr sz="2114" dirty="0">
              <a:latin typeface="Tahoma"/>
              <a:cs typeface="Tahoma"/>
            </a:endParaRPr>
          </a:p>
          <a:p>
            <a:pPr marL="1174313" lvl="1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1175656" algn="l"/>
              </a:tabLst>
            </a:pPr>
            <a:r>
              <a:rPr sz="2114" spc="-32" dirty="0" err="1">
                <a:latin typeface="Tahoma"/>
                <a:cs typeface="Tahoma"/>
              </a:rPr>
              <a:t>Если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i="1" dirty="0">
                <a:latin typeface="Calibri"/>
                <a:cs typeface="Calibri"/>
              </a:rPr>
              <a:t>ϕ</a:t>
            </a:r>
            <a:r>
              <a:rPr sz="2114" i="1" spc="222" dirty="0">
                <a:latin typeface="Calibri"/>
                <a:cs typeface="Calibri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95" dirty="0" err="1">
                <a:latin typeface="Tahoma"/>
                <a:cs typeface="Tahoma"/>
              </a:rPr>
              <a:t>ла</a:t>
            </a:r>
            <a:r>
              <a:rPr sz="2114" spc="-53" dirty="0">
                <a:latin typeface="Tahoma"/>
                <a:cs typeface="Tahoma"/>
              </a:rPr>
              <a:t>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 err="1">
                <a:latin typeface="Tahoma"/>
                <a:cs typeface="Tahoma"/>
              </a:rPr>
              <a:t>то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dirty="0">
                <a:latin typeface="Calibri"/>
                <a:cs typeface="Calibri"/>
              </a:rPr>
              <a:t>ϕ</a:t>
            </a:r>
            <a:r>
              <a:rPr sz="2114" i="1" spc="222" dirty="0">
                <a:latin typeface="Calibri"/>
                <a:cs typeface="Calibri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95" dirty="0" err="1">
                <a:latin typeface="Tahoma"/>
                <a:cs typeface="Tahoma"/>
              </a:rPr>
              <a:t>ла</a:t>
            </a:r>
            <a:endParaRPr sz="2114" dirty="0">
              <a:latin typeface="Tahoma"/>
              <a:cs typeface="Tahoma"/>
            </a:endParaRPr>
          </a:p>
          <a:p>
            <a:pPr marL="1174313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175656" algn="l"/>
              </a:tabLst>
            </a:pPr>
            <a:r>
              <a:rPr sz="2114" spc="-32" dirty="0" err="1">
                <a:latin typeface="Tahoma"/>
                <a:cs typeface="Tahoma"/>
              </a:rPr>
              <a:t>Если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i="1" spc="21" dirty="0">
                <a:latin typeface="Calibri"/>
                <a:cs typeface="Calibri"/>
              </a:rPr>
              <a:t>ϕ,</a:t>
            </a:r>
            <a:r>
              <a:rPr sz="2114" i="1" spc="-127" dirty="0">
                <a:latin typeface="Calibri"/>
                <a:cs typeface="Calibri"/>
              </a:rPr>
              <a:t> ψ</a:t>
            </a:r>
            <a:r>
              <a:rPr sz="2114" i="1" dirty="0">
                <a:latin typeface="Calibri"/>
                <a:cs typeface="Calibri"/>
              </a:rPr>
              <a:t> </a:t>
            </a:r>
            <a:r>
              <a:rPr sz="2114" i="1" spc="-180" dirty="0">
                <a:latin typeface="Calibri"/>
                <a:cs typeface="Calibri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74" dirty="0" err="1">
                <a:latin typeface="Tahoma"/>
                <a:cs typeface="Tahoma"/>
              </a:rPr>
              <a:t>лы</a:t>
            </a:r>
            <a:r>
              <a:rPr sz="2114" spc="-32" dirty="0">
                <a:latin typeface="Tahoma"/>
                <a:cs typeface="Tahoma"/>
              </a:rPr>
              <a:t>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 err="1">
                <a:latin typeface="Tahoma"/>
                <a:cs typeface="Tahoma"/>
              </a:rPr>
              <a:t>то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i="1" dirty="0">
                <a:latin typeface="Calibri"/>
                <a:cs typeface="Calibri"/>
              </a:rPr>
              <a:t>ϕ</a:t>
            </a:r>
            <a:r>
              <a:rPr sz="2114" i="1" spc="-11" dirty="0">
                <a:latin typeface="Calibri"/>
                <a:cs typeface="Calibri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27" dirty="0">
                <a:latin typeface="Calibri"/>
                <a:cs typeface="Calibri"/>
              </a:rPr>
              <a:t>ψ</a:t>
            </a:r>
            <a:r>
              <a:rPr sz="2114" i="1" dirty="0">
                <a:latin typeface="Calibri"/>
                <a:cs typeface="Calibri"/>
              </a:rPr>
              <a:t> </a:t>
            </a:r>
            <a:r>
              <a:rPr sz="2114" i="1" spc="-180" dirty="0">
                <a:latin typeface="Calibri"/>
                <a:cs typeface="Calibri"/>
              </a:rPr>
              <a:t> </a:t>
            </a:r>
            <a:r>
              <a:rPr sz="2114" spc="-63" dirty="0">
                <a:latin typeface="Tahoma"/>
                <a:cs typeface="Tahoma"/>
              </a:rPr>
              <a:t>и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i="1" dirty="0">
                <a:latin typeface="Calibri"/>
                <a:cs typeface="Calibri"/>
              </a:rPr>
              <a:t>ϕ</a:t>
            </a:r>
            <a:r>
              <a:rPr sz="2114" i="1" spc="-11" dirty="0">
                <a:latin typeface="Calibri"/>
                <a:cs typeface="Calibri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27" dirty="0">
                <a:latin typeface="Calibri"/>
                <a:cs typeface="Calibri"/>
              </a:rPr>
              <a:t>ψ</a:t>
            </a:r>
            <a:r>
              <a:rPr sz="2114" i="1" dirty="0">
                <a:latin typeface="Calibri"/>
                <a:cs typeface="Calibri"/>
              </a:rPr>
              <a:t> </a:t>
            </a:r>
            <a:r>
              <a:rPr sz="2114" i="1" spc="-180" dirty="0">
                <a:latin typeface="Calibri"/>
                <a:cs typeface="Calibri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42" dirty="0" err="1">
                <a:latin typeface="Tahoma"/>
                <a:cs typeface="Tahoma"/>
              </a:rPr>
              <a:t>форм</a:t>
            </a:r>
            <a:r>
              <a:rPr sz="2114" spc="-148" dirty="0" err="1">
                <a:latin typeface="Tahoma"/>
                <a:cs typeface="Tahoma"/>
              </a:rPr>
              <a:t>у</a:t>
            </a:r>
            <a:r>
              <a:rPr sz="2114" spc="-63" dirty="0" err="1">
                <a:latin typeface="Tahoma"/>
                <a:cs typeface="Tahoma"/>
              </a:rPr>
              <a:t>лы</a:t>
            </a:r>
            <a:endParaRPr sz="2114" dirty="0">
              <a:latin typeface="Tahoma"/>
              <a:cs typeface="Tahoma"/>
            </a:endParaRPr>
          </a:p>
          <a:p>
            <a:pPr marL="587828" indent="-375780">
              <a:spcBef>
                <a:spcPts val="750"/>
              </a:spcBef>
              <a:buClr>
                <a:srgbClr val="7B19FF"/>
              </a:buClr>
              <a:buFont typeface="Lucida Sans Unicode"/>
              <a:buChar char="►"/>
              <a:tabLst>
                <a:tab pos="589170" algn="l"/>
              </a:tabLst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→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-211" dirty="0">
                <a:latin typeface="Calibri"/>
                <a:cs typeface="Calibri"/>
              </a:rPr>
              <a:t> </a:t>
            </a:r>
            <a:r>
              <a:rPr sz="2325" spc="-127" dirty="0" err="1">
                <a:latin typeface="Tahoma"/>
                <a:cs typeface="Tahoma"/>
              </a:rPr>
              <a:t>определяет</a:t>
            </a:r>
            <a:r>
              <a:rPr sz="2325" spc="-180" dirty="0" err="1">
                <a:latin typeface="Tahoma"/>
                <a:cs typeface="Tahoma"/>
              </a:rPr>
              <a:t>с</a:t>
            </a:r>
            <a:r>
              <a:rPr sz="2325" spc="-53" dirty="0" err="1">
                <a:latin typeface="Tahoma"/>
                <a:cs typeface="Tahoma"/>
              </a:rPr>
              <a:t>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 err="1">
                <a:latin typeface="Tahoma"/>
                <a:cs typeface="Tahoma"/>
              </a:rPr>
              <a:t>к</a:t>
            </a:r>
            <a:r>
              <a:rPr sz="2325" spc="-85" dirty="0" err="1">
                <a:latin typeface="Tahoma"/>
                <a:cs typeface="Tahoma"/>
              </a:rPr>
              <a:t>ак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↔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-211" dirty="0">
                <a:latin typeface="Calibri"/>
                <a:cs typeface="Calibri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 err="1">
                <a:latin typeface="Tahoma"/>
                <a:cs typeface="Tahoma"/>
              </a:rPr>
              <a:t>к</a:t>
            </a:r>
            <a:r>
              <a:rPr sz="2325" spc="-85" dirty="0" err="1">
                <a:latin typeface="Tahoma"/>
                <a:cs typeface="Tahoma"/>
              </a:rPr>
              <a:t>ак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endParaRPr sz="2325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989" y="4917840"/>
            <a:ext cx="5113303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-32" dirty="0">
                <a:latin typeface="Tahoma"/>
                <a:cs typeface="Tahoma"/>
              </a:rPr>
              <a:t>Форм</a:t>
            </a:r>
            <a:r>
              <a:rPr sz="2325" spc="-148" dirty="0">
                <a:latin typeface="Tahoma"/>
                <a:cs typeface="Tahoma"/>
              </a:rPr>
              <a:t>у</a:t>
            </a:r>
            <a:r>
              <a:rPr sz="2325" spc="-74" dirty="0">
                <a:latin typeface="Tahoma"/>
                <a:cs typeface="Tahoma"/>
              </a:rPr>
              <a:t>лы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слов</a:t>
            </a:r>
            <a:r>
              <a:rPr sz="2325" spc="-106" dirty="0">
                <a:latin typeface="Tahoma"/>
                <a:cs typeface="Tahoma"/>
              </a:rPr>
              <a:t>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форм</a:t>
            </a:r>
            <a:r>
              <a:rPr sz="2325" spc="-106" dirty="0">
                <a:latin typeface="Tahoma"/>
                <a:cs typeface="Tahoma"/>
              </a:rPr>
              <a:t>ального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язы</a:t>
            </a:r>
            <a:r>
              <a:rPr sz="2325" spc="-127" dirty="0">
                <a:latin typeface="Tahoma"/>
                <a:cs typeface="Tahoma"/>
              </a:rPr>
              <a:t>к</a:t>
            </a:r>
            <a:r>
              <a:rPr sz="2325" spc="-95" dirty="0">
                <a:latin typeface="Tahoma"/>
                <a:cs typeface="Tahoma"/>
              </a:rPr>
              <a:t>а.</a:t>
            </a:r>
            <a:endParaRPr sz="2325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8" y="143155"/>
            <a:ext cx="8712535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Логика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высказываний</a:t>
            </a: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:</a:t>
            </a:r>
            <a:r>
              <a:rPr lang="en-US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интерпретации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58" y="1507869"/>
            <a:ext cx="10409129" cy="5003659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668352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lang="en-US" sz="2325" spc="106" dirty="0">
                <a:latin typeface="Cambria"/>
              </a:rPr>
              <a:t>𝔹</a:t>
            </a:r>
            <a:r>
              <a:rPr lang="en-US" dirty="0"/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31" dirty="0">
                <a:latin typeface="Segoe UI Symbol"/>
                <a:cs typeface="Segoe UI Symbol"/>
              </a:rPr>
              <a:t>{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lang="en-US" sz="2325" spc="-137" dirty="0">
                <a:latin typeface="Tahoma"/>
                <a:cs typeface="Tahoma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 dirty="0">
              <a:latin typeface="Segoe UI Symbol"/>
              <a:cs typeface="Segoe UI Symbol"/>
            </a:endParaRPr>
          </a:p>
          <a:p>
            <a:pPr marL="668352" marR="225468" indent="-374438">
              <a:lnSpc>
                <a:spcPct val="102699"/>
              </a:lnSpc>
              <a:spcBef>
                <a:spcPts val="623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-254" dirty="0">
                <a:latin typeface="Arial"/>
                <a:cs typeface="Arial"/>
              </a:rPr>
              <a:t>Интерпретация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-264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какое </a:t>
            </a:r>
            <a:r>
              <a:rPr sz="2325" spc="-116" dirty="0">
                <a:latin typeface="Tahoma"/>
                <a:cs typeface="Tahoma"/>
              </a:rPr>
              <a:t>угодно </a:t>
            </a:r>
            <a:r>
              <a:rPr sz="2325" spc="-137" dirty="0">
                <a:latin typeface="Tahoma"/>
                <a:cs typeface="Tahoma"/>
              </a:rPr>
              <a:t>отображение </a:t>
            </a:r>
            <a:r>
              <a:rPr sz="2325" i="1" spc="74" dirty="0">
                <a:latin typeface="Arial"/>
                <a:cs typeface="Arial"/>
              </a:rPr>
              <a:t>M </a:t>
            </a:r>
            <a:r>
              <a:rPr sz="2325" spc="-106" dirty="0">
                <a:latin typeface="Lucida Sans Unicode"/>
                <a:cs typeface="Lucida Sans Unicode"/>
              </a:rPr>
              <a:t>: </a:t>
            </a:r>
            <a:r>
              <a:rPr sz="2325" i="1" spc="137" dirty="0">
                <a:latin typeface="Cambria"/>
                <a:cs typeface="Cambria"/>
              </a:rPr>
              <a:t>V</a:t>
            </a:r>
            <a:r>
              <a:rPr sz="2325" i="1" spc="148" dirty="0">
                <a:latin typeface="Cambria"/>
                <a:cs typeface="Cambria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→ </a:t>
            </a:r>
            <a:r>
              <a:rPr lang="en-US" sz="2325" spc="106" dirty="0">
                <a:latin typeface="Cambria"/>
              </a:rPr>
              <a:t>𝔹</a:t>
            </a:r>
            <a:r>
              <a:rPr sz="2325" spc="21" dirty="0">
                <a:latin typeface="Tahoma"/>
                <a:cs typeface="Tahoma"/>
              </a:rPr>
              <a:t>, </a:t>
            </a:r>
            <a:r>
              <a:rPr sz="2325" spc="-116" dirty="0">
                <a:latin typeface="Tahoma"/>
                <a:cs typeface="Tahoma"/>
              </a:rPr>
              <a:t>сопоставляющее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каждой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48" dirty="0">
                <a:latin typeface="Tahoma"/>
                <a:cs typeface="Tahoma"/>
              </a:rPr>
              <a:t>переменной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85" dirty="0">
                <a:latin typeface="Arial"/>
                <a:cs typeface="Arial"/>
              </a:rPr>
              <a:t> </a:t>
            </a:r>
            <a:r>
              <a:rPr sz="2325" spc="-137" dirty="0">
                <a:latin typeface="Segoe UI Symbol"/>
                <a:cs typeface="Segoe UI Symbol"/>
              </a:rPr>
              <a:t>∈</a:t>
            </a:r>
            <a:r>
              <a:rPr sz="2325" spc="11" dirty="0">
                <a:latin typeface="Segoe UI Symbol"/>
                <a:cs typeface="Segoe UI Symbol"/>
              </a:rPr>
              <a:t> </a:t>
            </a:r>
            <a:r>
              <a:rPr sz="2325" i="1" spc="137" dirty="0">
                <a:latin typeface="Cambria"/>
                <a:cs typeface="Cambria"/>
              </a:rPr>
              <a:t>V</a:t>
            </a:r>
            <a:r>
              <a:rPr sz="2325" i="1" spc="634" dirty="0">
                <a:latin typeface="Cambria"/>
                <a:cs typeface="Cambria"/>
              </a:rPr>
              <a:t> </a:t>
            </a:r>
            <a:r>
              <a:rPr sz="2325" spc="-137" dirty="0" err="1">
                <a:latin typeface="Tahoma"/>
                <a:cs typeface="Tahoma"/>
              </a:rPr>
              <a:t>значение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i="1" spc="127" dirty="0">
                <a:latin typeface="Arial"/>
                <a:cs typeface="Arial"/>
              </a:rPr>
              <a:t>M</a:t>
            </a:r>
            <a:r>
              <a:rPr sz="2325" spc="127" dirty="0">
                <a:latin typeface="Lucida Sans Unicode"/>
                <a:cs typeface="Lucida Sans Unicode"/>
              </a:rPr>
              <a:t>(</a:t>
            </a:r>
            <a:r>
              <a:rPr sz="2325" i="1" spc="127" dirty="0">
                <a:latin typeface="Arial"/>
                <a:cs typeface="Arial"/>
              </a:rPr>
              <a:t>p</a:t>
            </a:r>
            <a:r>
              <a:rPr sz="2325" spc="127" dirty="0">
                <a:latin typeface="Lucida Sans Unicode"/>
                <a:cs typeface="Lucida Sans Unicode"/>
              </a:rPr>
              <a:t>)</a:t>
            </a:r>
            <a:endParaRPr sz="2325" dirty="0">
              <a:latin typeface="Lucida Sans Unicode"/>
              <a:cs typeface="Lucida Sans Unicode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[T]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r>
              <a:rPr lang="en-US" sz="2325" spc="-127" dirty="0">
                <a:latin typeface="Tahoma"/>
                <a:cs typeface="Tahoma"/>
              </a:rPr>
              <a:t> </a:t>
            </a:r>
            <a:endParaRPr sz="2325" dirty="0">
              <a:latin typeface="Tahoma"/>
              <a:cs typeface="Tahoma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spc="-95" dirty="0">
                <a:latin typeface="Segoe UI Symbol"/>
                <a:cs typeface="Segoe UI Symbol"/>
              </a:rPr>
              <a:t>⊥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 dirty="0">
              <a:latin typeface="Tahoma"/>
              <a:cs typeface="Tahoma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444" dirty="0">
                <a:latin typeface="Arial"/>
                <a:cs typeface="Arial"/>
              </a:rPr>
              <a:t> 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i="1" spc="444" dirty="0">
                <a:latin typeface="Arial"/>
                <a:cs typeface="Arial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106" dirty="0">
                <a:latin typeface="Lucida Sans Unicode"/>
                <a:cs typeface="Lucida Sans Unicode"/>
              </a:rPr>
              <a:t> </a:t>
            </a:r>
            <a:r>
              <a:rPr sz="2325" i="1" spc="127" dirty="0">
                <a:latin typeface="Arial"/>
                <a:cs typeface="Arial"/>
              </a:rPr>
              <a:t>M</a:t>
            </a:r>
            <a:r>
              <a:rPr sz="2325" spc="127" dirty="0">
                <a:latin typeface="Lucida Sans Unicode"/>
                <a:cs typeface="Lucida Sans Unicode"/>
              </a:rPr>
              <a:t>(</a:t>
            </a:r>
            <a:r>
              <a:rPr sz="2325" i="1" spc="127" dirty="0">
                <a:latin typeface="Arial"/>
                <a:cs typeface="Arial"/>
              </a:rPr>
              <a:t>p</a:t>
            </a:r>
            <a:r>
              <a:rPr sz="2325" spc="127" dirty="0">
                <a:latin typeface="Lucida Sans Unicode"/>
                <a:cs typeface="Lucida Sans Unicode"/>
              </a:rPr>
              <a:t>)</a:t>
            </a:r>
            <a:r>
              <a:rPr sz="2325" spc="11" dirty="0">
                <a:latin typeface="Lucida Sans Unicode"/>
                <a:cs typeface="Lucida Sans Unicode"/>
              </a:rPr>
              <a:t> </a:t>
            </a:r>
            <a:r>
              <a:rPr sz="2325" spc="-74" dirty="0">
                <a:latin typeface="Tahoma"/>
                <a:cs typeface="Tahoma"/>
              </a:rPr>
              <a:t>для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всех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63" dirty="0">
                <a:latin typeface="Arial"/>
                <a:cs typeface="Arial"/>
              </a:rPr>
              <a:t> </a:t>
            </a:r>
            <a:r>
              <a:rPr sz="2325" spc="-137" dirty="0">
                <a:latin typeface="Segoe UI Symbol"/>
                <a:cs typeface="Segoe UI Symbol"/>
              </a:rPr>
              <a:t>∈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137" dirty="0">
                <a:latin typeface="Cambria"/>
                <a:cs typeface="Cambria"/>
              </a:rPr>
              <a:t>V</a:t>
            </a:r>
            <a:endParaRPr lang="en-US" sz="2325" dirty="0">
              <a:latin typeface="Trebuchet MS"/>
              <a:cs typeface="Trebuchet MS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r>
              <a:rPr sz="2325" spc="-222" dirty="0">
                <a:latin typeface="Tahoma"/>
                <a:cs typeface="Tahoma"/>
              </a:rPr>
              <a:t> </a:t>
            </a:r>
            <a:r>
              <a:rPr sz="2325" spc="201" dirty="0">
                <a:latin typeface="Segoe UI Symbol"/>
                <a:cs typeface="Segoe UI Symbol"/>
              </a:rPr>
              <a:t>−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325" spc="571" dirty="0">
                <a:latin typeface="Segoe UI Symbol"/>
                <a:cs typeface="Arial"/>
              </a:rPr>
              <a:t>] </a:t>
            </a: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63" dirty="0">
                <a:latin typeface="Arial"/>
                <a:cs typeface="Arial"/>
              </a:rPr>
              <a:t>mi</a:t>
            </a:r>
            <a:r>
              <a:rPr sz="2325" i="1" spc="-21" dirty="0">
                <a:latin typeface="Arial"/>
                <a:cs typeface="Arial"/>
              </a:rPr>
              <a:t>n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endParaRPr sz="2325" dirty="0">
              <a:latin typeface="Lucida Sans Unicode"/>
              <a:cs typeface="Lucida Sans Unicode"/>
            </a:endParaRPr>
          </a:p>
          <a:p>
            <a:pPr marL="668352" indent="-374438">
              <a:lnSpc>
                <a:spcPct val="150000"/>
              </a:lnSpc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69694" algn="l"/>
              </a:tabLst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-21" dirty="0">
                <a:latin typeface="Calibri"/>
                <a:cs typeface="Calibri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lang="en-US" sz="2325" spc="571" dirty="0">
                <a:latin typeface="Segoe UI Symbol"/>
                <a:cs typeface="Arial"/>
              </a:rPr>
              <a:t> ]</a:t>
            </a:r>
            <a:r>
              <a:rPr sz="2325" spc="-63" dirty="0">
                <a:latin typeface="Trebuchet MS"/>
                <a:cs typeface="Trebuchet MS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137" dirty="0">
                <a:latin typeface="Arial"/>
                <a:cs typeface="Arial"/>
              </a:rPr>
              <a:t>max</a:t>
            </a:r>
            <a:r>
              <a:rPr sz="2325" i="1" spc="-444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[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n-US" sz="2325" spc="571" dirty="0">
                <a:latin typeface="Segoe UI Symbol"/>
                <a:cs typeface="Arial"/>
              </a:rPr>
              <a:t> [</a:t>
            </a:r>
            <a:r>
              <a:rPr sz="2325" i="1" spc="-74" dirty="0">
                <a:latin typeface="Calibri"/>
                <a:cs typeface="Calibri"/>
              </a:rPr>
              <a:t>ψ</a:t>
            </a:r>
            <a:r>
              <a:rPr lang="en-US" sz="2325" spc="571" dirty="0">
                <a:latin typeface="Segoe UI Symbol"/>
                <a:cs typeface="Arial"/>
              </a:rPr>
              <a:t>]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endParaRPr sz="2325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39" y="449519"/>
            <a:ext cx="22224751" cy="448812"/>
          </a:xfrm>
          <a:prstGeom prst="rect">
            <a:avLst/>
          </a:prstGeom>
        </p:spPr>
        <p:txBody>
          <a:bodyPr vert="horz" wrap="square" lIns="0" tIns="5368" rIns="0" bIns="0" rtlCol="0" anchor="ctr">
            <a:spAutoFit/>
          </a:bodyPr>
          <a:lstStyle/>
          <a:p>
            <a:pPr marL="26841" marR="10737">
              <a:lnSpc>
                <a:spcPct val="106700"/>
              </a:lnSpc>
              <a:spcBef>
                <a:spcPts val="42"/>
              </a:spcBef>
            </a:pPr>
            <a:r>
              <a:rPr lang="ru-RU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В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ыполнимость</a:t>
            </a: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, общезначимость,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следствие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791" y="1495145"/>
            <a:ext cx="9972955" cy="1370805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296" dirty="0">
                <a:latin typeface="Arial"/>
                <a:cs typeface="Arial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</a:t>
            </a:r>
            <a:r>
              <a:rPr sz="2325" spc="-159" dirty="0">
                <a:latin typeface="Tahoma"/>
                <a:cs typeface="Tahoma"/>
              </a:rPr>
              <a:t>с</a:t>
            </a:r>
            <a:r>
              <a:rPr sz="2325" spc="-53" dirty="0">
                <a:latin typeface="Tahoma"/>
                <a:cs typeface="Tahoma"/>
              </a:rPr>
              <a:t>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27" dirty="0">
                <a:latin typeface="Arial"/>
                <a:cs typeface="Arial"/>
              </a:rPr>
              <a:t>м</a:t>
            </a:r>
            <a:r>
              <a:rPr sz="2325" i="1" spc="-180" dirty="0">
                <a:latin typeface="Arial"/>
                <a:cs typeface="Arial"/>
              </a:rPr>
              <a:t>о</a:t>
            </a:r>
            <a:r>
              <a:rPr sz="2325" i="1" spc="-137" dirty="0">
                <a:latin typeface="Arial"/>
                <a:cs typeface="Arial"/>
              </a:rPr>
              <a:t>делью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32" dirty="0">
                <a:latin typeface="Calibri"/>
                <a:cs typeface="Calibri"/>
              </a:rPr>
              <a:t> </a:t>
            </a:r>
            <a:r>
              <a:rPr sz="2325" dirty="0">
                <a:latin typeface="Tahoma"/>
                <a:cs typeface="Tahoma"/>
              </a:rPr>
              <a:t>(</a:t>
            </a: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180" dirty="0">
                <a:latin typeface="Arial"/>
                <a:cs typeface="Arial"/>
              </a:rPr>
              <a:t> </a:t>
            </a:r>
            <a:r>
              <a:rPr lang="en-US" sz="2325" spc="-655" dirty="0">
                <a:latin typeface="Lucida Sans Unicode"/>
                <a:cs typeface="Lucida Sans Unicode"/>
              </a:rPr>
              <a:t>⊨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),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 err="1">
                <a:latin typeface="Tahoma"/>
                <a:cs typeface="Tahoma"/>
              </a:rPr>
              <a:t>есл</a:t>
            </a:r>
            <a:r>
              <a:rPr sz="2325" spc="-116" dirty="0" err="1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lang="el-GR" sz="2325" spc="571" dirty="0">
                <a:latin typeface="Segoe UI Symbol"/>
                <a:cs typeface="Arial"/>
              </a:rPr>
              <a:t>[</a:t>
            </a:r>
            <a:r>
              <a:rPr lang="el-GR" sz="2325" i="1" spc="-11" dirty="0">
                <a:cs typeface="Calibri"/>
              </a:rPr>
              <a:t>ϕ</a:t>
            </a:r>
            <a:r>
              <a:rPr lang="el-GR" sz="2325" spc="571" dirty="0">
                <a:latin typeface="Segoe UI Symbol"/>
                <a:cs typeface="Arial"/>
              </a:rPr>
              <a:t>]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 dirty="0">
              <a:latin typeface="Tahoma"/>
              <a:cs typeface="Tahoma"/>
            </a:endParaRPr>
          </a:p>
          <a:p>
            <a:pPr marL="453618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Формула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называется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выполнимой</a:t>
            </a:r>
            <a:r>
              <a:rPr sz="2325" spc="-116" dirty="0">
                <a:latin typeface="Tahoma"/>
                <a:cs typeface="Tahoma"/>
              </a:rPr>
              <a:t>,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если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у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90" dirty="0">
                <a:latin typeface="Tahoma"/>
                <a:cs typeface="Tahoma"/>
              </a:rPr>
              <a:t>нее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есть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модель</a:t>
            </a:r>
            <a:endParaRPr sz="2325" dirty="0">
              <a:latin typeface="Tahoma"/>
              <a:cs typeface="Tahoma"/>
            </a:endParaRP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Формула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,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истинная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любой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интерпретации,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называется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37" dirty="0">
                <a:latin typeface="Arial"/>
                <a:cs typeface="Arial"/>
              </a:rPr>
              <a:t>общезначимой</a:t>
            </a:r>
            <a:endParaRPr sz="232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643" y="3646735"/>
            <a:ext cx="738141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i="1" spc="148" dirty="0">
                <a:latin typeface="Calibri"/>
                <a:cs typeface="Calibri"/>
              </a:rPr>
              <a:t>γ</a:t>
            </a:r>
            <a:r>
              <a:rPr sz="2325" i="1" spc="241" dirty="0">
                <a:latin typeface="Calibri"/>
                <a:cs typeface="Calibri"/>
              </a:rPr>
              <a:t> </a:t>
            </a:r>
            <a:r>
              <a:rPr sz="2325" spc="-137" dirty="0">
                <a:latin typeface="Segoe UI Symbol"/>
                <a:cs typeface="Segoe UI Symbol"/>
              </a:rPr>
              <a:t>∈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spc="63" dirty="0">
                <a:latin typeface="Lucida Sans Unicode"/>
                <a:cs typeface="Lucida Sans Unicode"/>
              </a:rPr>
              <a:t>Γ</a:t>
            </a:r>
            <a:endParaRPr sz="2325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790" y="2746631"/>
            <a:ext cx="10602387" cy="2103506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>
              <a:spcBef>
                <a:spcPts val="917"/>
              </a:spcBef>
            </a:pPr>
            <a:r>
              <a:rPr sz="2325" dirty="0">
                <a:latin typeface="Tahoma"/>
                <a:cs typeface="Tahoma"/>
              </a:rPr>
              <a:t>(</a:t>
            </a:r>
            <a:r>
              <a:rPr lang="en-US" sz="2325" spc="-655" dirty="0">
                <a:latin typeface="Lucida Sans Unicode"/>
                <a:cs typeface="Lucida Sans Unicode"/>
              </a:rPr>
              <a:t>⊨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dirty="0">
                <a:latin typeface="Tahoma"/>
                <a:cs typeface="Tahoma"/>
              </a:rPr>
              <a:t>)</a:t>
            </a:r>
          </a:p>
          <a:p>
            <a:pPr marL="453618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254" dirty="0">
                <a:latin typeface="Arial"/>
                <a:cs typeface="Arial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i="1" spc="-137" dirty="0">
                <a:latin typeface="Arial"/>
                <a:cs typeface="Arial"/>
              </a:rPr>
              <a:t>моделью</a:t>
            </a:r>
            <a:r>
              <a:rPr sz="2325" i="1" spc="63" dirty="0">
                <a:latin typeface="Arial"/>
                <a:cs typeface="Arial"/>
              </a:rPr>
              <a:t> </a:t>
            </a:r>
            <a:r>
              <a:rPr sz="2325" spc="-106" dirty="0">
                <a:latin typeface="Tahoma"/>
                <a:cs typeface="Tahoma"/>
              </a:rPr>
              <a:t>множества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предложений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63" dirty="0">
                <a:latin typeface="Lucida Sans Unicode"/>
                <a:cs typeface="Lucida Sans Unicode"/>
              </a:rPr>
              <a:t>Γ</a:t>
            </a:r>
            <a:r>
              <a:rPr sz="2325" spc="-11" dirty="0">
                <a:latin typeface="Lucida Sans Unicode"/>
                <a:cs typeface="Lucida Sans Unicode"/>
              </a:rPr>
              <a:t> </a:t>
            </a:r>
            <a:r>
              <a:rPr sz="2325" spc="32" dirty="0">
                <a:latin typeface="Tahoma"/>
                <a:cs typeface="Tahoma"/>
              </a:rPr>
              <a:t>(</a:t>
            </a:r>
            <a:r>
              <a:rPr sz="2325" i="1" spc="32" dirty="0">
                <a:latin typeface="Arial"/>
                <a:cs typeface="Arial"/>
              </a:rPr>
              <a:t>M</a:t>
            </a:r>
            <a:r>
              <a:rPr lang="en-US" sz="2325" i="1" spc="180" dirty="0">
                <a:latin typeface="Arial"/>
                <a:cs typeface="Arial"/>
              </a:rPr>
              <a:t> </a:t>
            </a:r>
            <a:r>
              <a:rPr lang="en-US" sz="2325" spc="-655" dirty="0">
                <a:latin typeface="Lucida Sans Unicode"/>
                <a:cs typeface="Lucida Sans Unicode"/>
              </a:rPr>
              <a:t>⊨</a:t>
            </a:r>
            <a:r>
              <a:rPr sz="2325" spc="-317" dirty="0">
                <a:latin typeface="Lucida Sans Unicode"/>
                <a:cs typeface="Lucida Sans Unicode"/>
              </a:rPr>
              <a:t> </a:t>
            </a:r>
            <a:r>
              <a:rPr lang="en-US" sz="2325" spc="-317" dirty="0">
                <a:latin typeface="Lucida Sans Unicode"/>
                <a:cs typeface="Lucida Sans Unicode"/>
              </a:rPr>
              <a:t> </a:t>
            </a:r>
            <a:r>
              <a:rPr sz="2325" spc="-11" dirty="0">
                <a:latin typeface="Lucida Sans Unicode"/>
                <a:cs typeface="Lucida Sans Unicode"/>
              </a:rPr>
              <a:t>Γ</a:t>
            </a:r>
            <a:r>
              <a:rPr sz="2325" spc="-11" dirty="0">
                <a:latin typeface="Tahoma"/>
                <a:cs typeface="Tahoma"/>
              </a:rPr>
              <a:t>),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16" dirty="0" err="1">
                <a:latin typeface="Tahoma"/>
                <a:cs typeface="Tahoma"/>
              </a:rPr>
              <a:t>если</a:t>
            </a:r>
            <a:r>
              <a:rPr sz="2325" spc="-11" dirty="0">
                <a:latin typeface="Tahoma"/>
                <a:cs typeface="Tahoma"/>
              </a:rPr>
              <a:t> </a:t>
            </a:r>
            <a:r>
              <a:rPr sz="2325" i="1" spc="74" dirty="0">
                <a:latin typeface="Arial"/>
                <a:cs typeface="Arial"/>
              </a:rPr>
              <a:t>M</a:t>
            </a:r>
            <a:r>
              <a:rPr lang="en-US" sz="2325" i="1" spc="74" dirty="0">
                <a:latin typeface="Arial"/>
                <a:cs typeface="Arial"/>
              </a:rPr>
              <a:t> </a:t>
            </a:r>
            <a:r>
              <a:rPr lang="en-US" sz="2325" spc="-655" dirty="0">
                <a:latin typeface="Lucida Sans Unicode"/>
                <a:cs typeface="Lucida Sans Unicode"/>
              </a:rPr>
              <a:t> ⊨     </a:t>
            </a:r>
            <a:r>
              <a:rPr sz="2325" i="1" spc="148" dirty="0">
                <a:latin typeface="Calibri"/>
                <a:cs typeface="Calibri"/>
              </a:rPr>
              <a:t>γ</a:t>
            </a:r>
            <a:r>
              <a:rPr sz="2325" i="1" spc="328" dirty="0">
                <a:latin typeface="Calibri"/>
                <a:cs typeface="Calibri"/>
              </a:rPr>
              <a:t> </a:t>
            </a:r>
            <a:r>
              <a:rPr sz="2325" spc="-74" dirty="0">
                <a:latin typeface="Tahoma"/>
                <a:cs typeface="Tahoma"/>
              </a:rPr>
              <a:t>для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всех</a:t>
            </a:r>
            <a:endParaRPr sz="2325" dirty="0">
              <a:latin typeface="Tahoma"/>
              <a:cs typeface="Tahoma"/>
            </a:endParaRPr>
          </a:p>
          <a:p>
            <a:pPr>
              <a:spcBef>
                <a:spcPts val="116"/>
              </a:spcBef>
              <a:buClr>
                <a:srgbClr val="7B19FF"/>
              </a:buClr>
              <a:buFont typeface="Lucida Sans Unicode"/>
              <a:buChar char="►"/>
            </a:pPr>
            <a:endParaRPr sz="2853" dirty="0">
              <a:latin typeface="Tahoma"/>
              <a:cs typeface="Tahoma"/>
            </a:endParaRPr>
          </a:p>
          <a:p>
            <a:pPr marL="453618" indent="-374438"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Формула</a:t>
            </a:r>
            <a:r>
              <a:rPr sz="2325" spc="-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80" dirty="0">
                <a:latin typeface="Calibri"/>
                <a:cs typeface="Calibri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</a:t>
            </a:r>
            <a:r>
              <a:rPr sz="2325" spc="-11" dirty="0"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логическим</a:t>
            </a:r>
            <a:r>
              <a:rPr sz="2325" i="1" spc="63" dirty="0">
                <a:latin typeface="Arial"/>
                <a:cs typeface="Arial"/>
              </a:rPr>
              <a:t> </a:t>
            </a:r>
            <a:r>
              <a:rPr sz="2325" i="1" spc="-232" dirty="0">
                <a:latin typeface="Arial"/>
                <a:cs typeface="Arial"/>
              </a:rPr>
              <a:t>следствием</a:t>
            </a:r>
            <a:r>
              <a:rPr sz="2325" i="1" spc="63" dirty="0">
                <a:latin typeface="Arial"/>
                <a:cs typeface="Arial"/>
              </a:rPr>
              <a:t> </a:t>
            </a:r>
            <a:r>
              <a:rPr sz="2325" spc="-85" dirty="0">
                <a:latin typeface="Tahoma"/>
                <a:cs typeface="Tahoma"/>
              </a:rPr>
              <a:t>формулы</a:t>
            </a:r>
            <a:r>
              <a:rPr sz="2325" spc="-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или</a:t>
            </a:r>
            <a:r>
              <a:rPr sz="2325" spc="-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множества</a:t>
            </a:r>
            <a:r>
              <a:rPr sz="2325" spc="-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</a:t>
            </a:r>
            <a:endParaRPr sz="2325" dirty="0">
              <a:latin typeface="Tahoma"/>
              <a:cs typeface="Tahoma"/>
            </a:endParaRPr>
          </a:p>
          <a:p>
            <a:pPr marL="453618">
              <a:spcBef>
                <a:spcPts val="74"/>
              </a:spcBef>
            </a:pPr>
            <a:r>
              <a:rPr sz="2325" spc="63" dirty="0">
                <a:latin typeface="Lucida Sans Unicode"/>
                <a:cs typeface="Lucida Sans Unicode"/>
              </a:rPr>
              <a:t>Γ</a:t>
            </a:r>
            <a:r>
              <a:rPr sz="2325" spc="21" dirty="0">
                <a:latin typeface="Lucida Sans Unicode"/>
                <a:cs typeface="Lucida Sans Unicode"/>
              </a:rPr>
              <a:t> </a:t>
            </a:r>
            <a:r>
              <a:rPr sz="2325" spc="-106" dirty="0">
                <a:latin typeface="Tahoma"/>
                <a:cs typeface="Tahoma"/>
              </a:rPr>
              <a:t>(обозначается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 err="1">
                <a:latin typeface="Tahoma"/>
                <a:cs typeface="Tahoma"/>
              </a:rPr>
              <a:t>как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63" dirty="0">
                <a:latin typeface="Lucida Sans Unicode"/>
                <a:cs typeface="Lucida Sans Unicode"/>
              </a:rPr>
              <a:t>Γ</a:t>
            </a:r>
            <a:r>
              <a:rPr lang="ru-RU" sz="2325" spc="63" dirty="0">
                <a:latin typeface="Lucida Sans Unicode"/>
                <a:cs typeface="Lucida Sans Unicode"/>
              </a:rPr>
              <a:t> </a:t>
            </a:r>
            <a:r>
              <a:rPr lang="en-US" sz="2325" spc="-655" dirty="0">
                <a:latin typeface="Lucida Sans Unicode"/>
                <a:cs typeface="Lucida Sans Unicode"/>
              </a:rPr>
              <a:t> ⊨  </a:t>
            </a:r>
            <a:r>
              <a:rPr lang="ru-RU" sz="2325" spc="-655" dirty="0">
                <a:latin typeface="Lucida Sans Unicode"/>
                <a:cs typeface="Lucida Sans Unicode"/>
              </a:rPr>
              <a:t>     </a:t>
            </a:r>
            <a:r>
              <a:rPr sz="2325" i="1" spc="-32" dirty="0">
                <a:latin typeface="Calibri"/>
                <a:cs typeface="Calibri"/>
              </a:rPr>
              <a:t>ϕ</a:t>
            </a:r>
            <a:r>
              <a:rPr sz="2325" spc="-32" dirty="0">
                <a:latin typeface="Tahoma"/>
                <a:cs typeface="Tahoma"/>
              </a:rPr>
              <a:t>),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если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всякая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модель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63" dirty="0">
                <a:latin typeface="Lucida Sans Unicode"/>
                <a:cs typeface="Lucida Sans Unicode"/>
              </a:rPr>
              <a:t>Γ</a:t>
            </a:r>
            <a:r>
              <a:rPr sz="2325" spc="32" dirty="0">
                <a:latin typeface="Lucida Sans Unicode"/>
                <a:cs typeface="Lucida Sans Unicode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моделью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endParaRPr sz="2325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948" y="4898220"/>
            <a:ext cx="10567494" cy="1200356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480460" indent="-374438">
              <a:spcBef>
                <a:spcPts val="190"/>
              </a:spcBef>
              <a:buClr>
                <a:srgbClr val="7B19FF"/>
              </a:buClr>
              <a:buFont typeface="Lucida Sans Unicode"/>
              <a:buChar char="►"/>
              <a:tabLst>
                <a:tab pos="481804" algn="l"/>
              </a:tabLst>
            </a:pPr>
            <a:r>
              <a:rPr sz="2325" spc="-63" dirty="0">
                <a:latin typeface="Tahoma"/>
                <a:cs typeface="Tahoma"/>
              </a:rPr>
              <a:t>Формулы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41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spc="328" dirty="0">
                <a:latin typeface="Calibri"/>
                <a:cs typeface="Calibri"/>
              </a:rPr>
              <a:t> </a:t>
            </a:r>
            <a:r>
              <a:rPr sz="2325" i="1" spc="-137" dirty="0">
                <a:latin typeface="Arial"/>
                <a:cs typeface="Arial"/>
              </a:rPr>
              <a:t>равносильны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85" dirty="0">
                <a:latin typeface="Tahoma"/>
                <a:cs typeface="Tahoma"/>
              </a:rPr>
              <a:t>(логически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эквивалентны,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16" dirty="0">
                <a:latin typeface="Calibri"/>
                <a:cs typeface="Calibri"/>
              </a:rPr>
              <a:t> </a:t>
            </a:r>
            <a:r>
              <a:rPr sz="2325" spc="148" dirty="0">
                <a:latin typeface="Segoe UI Symbol"/>
                <a:cs typeface="Segoe UI Symbol"/>
              </a:rPr>
              <a:t>∼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-53" dirty="0">
                <a:latin typeface="Calibri"/>
                <a:cs typeface="Calibri"/>
              </a:rPr>
              <a:t>ψ</a:t>
            </a:r>
            <a:r>
              <a:rPr sz="2325" spc="-53" dirty="0">
                <a:latin typeface="Tahoma"/>
                <a:cs typeface="Tahoma"/>
              </a:rPr>
              <a:t>),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если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16" dirty="0">
                <a:latin typeface="Calibri"/>
                <a:cs typeface="Calibri"/>
              </a:rPr>
              <a:t> </a:t>
            </a:r>
            <a:r>
              <a:rPr lang="en-US" sz="2325" spc="-655" dirty="0">
                <a:latin typeface="Lucida Sans Unicode"/>
                <a:cs typeface="Lucida Sans Unicode"/>
              </a:rPr>
              <a:t>⊨  </a:t>
            </a:r>
            <a:r>
              <a:rPr lang="ru-RU" sz="2325" spc="-655" dirty="0">
                <a:latin typeface="Lucida Sans Unicode"/>
                <a:cs typeface="Lucida Sans Unicode"/>
              </a:rPr>
              <a:t>  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spc="317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endParaRPr sz="2325" dirty="0">
              <a:latin typeface="Tahoma"/>
              <a:cs typeface="Tahoma"/>
            </a:endParaRPr>
          </a:p>
          <a:p>
            <a:pPr marL="480460">
              <a:spcBef>
                <a:spcPts val="74"/>
              </a:spcBef>
            </a:pP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spc="190" dirty="0">
                <a:latin typeface="Calibri"/>
                <a:cs typeface="Calibri"/>
              </a:rPr>
              <a:t> </a:t>
            </a:r>
            <a:r>
              <a:rPr lang="en-US" sz="2325" spc="-655" dirty="0">
                <a:latin typeface="Lucida Sans Unicode"/>
                <a:cs typeface="Lucida Sans Unicode"/>
              </a:rPr>
              <a:t>⊨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endParaRPr sz="2325" dirty="0">
              <a:latin typeface="Calibri"/>
              <a:cs typeface="Calibri"/>
            </a:endParaRPr>
          </a:p>
          <a:p>
            <a:pPr marL="480460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81804" algn="l"/>
              </a:tabLst>
            </a:pPr>
            <a:r>
              <a:rPr sz="2325" spc="-85" dirty="0">
                <a:latin typeface="Tahoma"/>
                <a:cs typeface="Tahoma"/>
              </a:rPr>
              <a:t>Задача: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показать,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что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148" dirty="0">
                <a:latin typeface="Segoe UI Symbol"/>
                <a:cs typeface="Segoe UI Symbol"/>
              </a:rPr>
              <a:t>∼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spc="317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тогда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только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тогда,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 err="1">
                <a:latin typeface="Tahoma"/>
                <a:cs typeface="Tahoma"/>
              </a:rPr>
              <a:t>когда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lang="en-US" sz="2325" spc="-655" dirty="0">
                <a:latin typeface="Lucida Sans Unicode"/>
                <a:cs typeface="Lucida Sans Unicode"/>
              </a:rPr>
              <a:t>⊨   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↔</a:t>
            </a:r>
            <a:r>
              <a:rPr sz="2325" spc="11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endParaRPr sz="2325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8" y="143155"/>
            <a:ext cx="7865637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Некоторые логические законы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742" y="1142990"/>
            <a:ext cx="4894545" cy="3331854"/>
          </a:xfrm>
          <a:prstGeom prst="rect">
            <a:avLst/>
          </a:prstGeom>
        </p:spPr>
        <p:txBody>
          <a:bodyPr vert="horz" wrap="square" lIns="0" tIns="76498" rIns="0" bIns="0" rtlCol="0">
            <a:spAutoFit/>
          </a:bodyPr>
          <a:lstStyle/>
          <a:p>
            <a:pPr marL="614669" indent="-374438">
              <a:spcBef>
                <a:spcPts val="602"/>
              </a:spcBef>
              <a:buClr>
                <a:srgbClr val="7B19FF"/>
              </a:buClr>
              <a:buFont typeface="Lucida Sans Unicode"/>
              <a:buChar char="►"/>
              <a:tabLst>
                <a:tab pos="616011" algn="l"/>
              </a:tabLst>
            </a:pPr>
            <a:r>
              <a:rPr sz="2325" spc="-74" dirty="0">
                <a:latin typeface="Tahoma"/>
                <a:cs typeface="Tahoma"/>
              </a:rPr>
              <a:t>Законы</a:t>
            </a:r>
            <a:r>
              <a:rPr sz="2325" spc="-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дистрибутивности</a:t>
            </a:r>
            <a:endParaRPr sz="2325" dirty="0">
              <a:latin typeface="Tahoma"/>
              <a:cs typeface="Tahoma"/>
            </a:endParaRPr>
          </a:p>
          <a:p>
            <a:pPr marL="1201155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q</a:t>
            </a:r>
            <a:r>
              <a:rPr sz="2114" i="1" spc="-3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11" dirty="0">
                <a:latin typeface="Arial"/>
                <a:cs typeface="Arial"/>
              </a:rPr>
              <a:t>r</a:t>
            </a:r>
            <a:r>
              <a:rPr sz="2114" i="1" spc="-359" dirty="0">
                <a:latin typeface="Arial"/>
                <a:cs typeface="Aria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201" dirty="0">
                <a:latin typeface="Lucida Sans Unicode"/>
                <a:cs typeface="Lucida Sans Unicode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11" dirty="0">
                <a:latin typeface="Arial"/>
                <a:cs typeface="Arial"/>
              </a:rPr>
              <a:t>r</a:t>
            </a:r>
            <a:r>
              <a:rPr sz="2114" i="1" spc="-359" dirty="0">
                <a:latin typeface="Arial"/>
                <a:cs typeface="Aria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endParaRPr sz="2114" dirty="0">
              <a:latin typeface="Lucida Sans Unicode"/>
              <a:cs typeface="Lucida Sans Unicode"/>
            </a:endParaRPr>
          </a:p>
          <a:p>
            <a:pPr marL="1201155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q</a:t>
            </a:r>
            <a:r>
              <a:rPr sz="2114" i="1" spc="-3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11" dirty="0">
                <a:latin typeface="Arial"/>
                <a:cs typeface="Arial"/>
              </a:rPr>
              <a:t>r</a:t>
            </a:r>
            <a:r>
              <a:rPr sz="2114" i="1" spc="-359" dirty="0">
                <a:latin typeface="Arial"/>
                <a:cs typeface="Aria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201" dirty="0">
                <a:latin typeface="Lucida Sans Unicode"/>
                <a:cs typeface="Lucida Sans Unicode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11" dirty="0">
                <a:latin typeface="Arial"/>
                <a:cs typeface="Arial"/>
              </a:rPr>
              <a:t>r</a:t>
            </a:r>
            <a:r>
              <a:rPr sz="2114" i="1" spc="-359" dirty="0">
                <a:latin typeface="Arial"/>
                <a:cs typeface="Aria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endParaRPr sz="2114" dirty="0">
              <a:latin typeface="Lucida Sans Unicode"/>
              <a:cs typeface="Lucida Sans Unicode"/>
            </a:endParaRPr>
          </a:p>
          <a:p>
            <a:pPr marL="614669" indent="-375780">
              <a:spcBef>
                <a:spcPts val="412"/>
              </a:spcBef>
              <a:buClr>
                <a:srgbClr val="7B19FF"/>
              </a:buClr>
              <a:buFont typeface="Lucida Sans Unicode"/>
              <a:buChar char="►"/>
              <a:tabLst>
                <a:tab pos="616011" algn="l"/>
              </a:tabLst>
            </a:pPr>
            <a:r>
              <a:rPr sz="2325" spc="-74" dirty="0">
                <a:latin typeface="Tahoma"/>
                <a:cs typeface="Tahoma"/>
              </a:rPr>
              <a:t>Законы</a:t>
            </a:r>
            <a:r>
              <a:rPr sz="2325" spc="-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поглощения</a:t>
            </a:r>
            <a:endParaRPr sz="2325" dirty="0">
              <a:latin typeface="Tahoma"/>
              <a:cs typeface="Tahoma"/>
            </a:endParaRPr>
          </a:p>
          <a:p>
            <a:pPr marL="1201155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i="1" spc="-95" dirty="0">
                <a:latin typeface="Arial"/>
                <a:cs typeface="Arial"/>
              </a:rPr>
              <a:t>p</a:t>
            </a:r>
            <a:endParaRPr sz="2114" dirty="0">
              <a:latin typeface="Arial"/>
              <a:cs typeface="Arial"/>
            </a:endParaRPr>
          </a:p>
          <a:p>
            <a:pPr marL="1201155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i="1" spc="-95" dirty="0">
                <a:latin typeface="Arial"/>
                <a:cs typeface="Arial"/>
              </a:rPr>
              <a:t>p</a:t>
            </a:r>
            <a:endParaRPr sz="2114" dirty="0">
              <a:latin typeface="Arial"/>
              <a:cs typeface="Arial"/>
            </a:endParaRPr>
          </a:p>
          <a:p>
            <a:pPr marL="614669" indent="-375780">
              <a:spcBef>
                <a:spcPts val="412"/>
              </a:spcBef>
              <a:buClr>
                <a:srgbClr val="7B19FF"/>
              </a:buClr>
              <a:buFont typeface="Lucida Sans Unicode"/>
              <a:buChar char="►"/>
              <a:tabLst>
                <a:tab pos="616011" algn="l"/>
              </a:tabLst>
            </a:pPr>
            <a:r>
              <a:rPr sz="2325" spc="-74" dirty="0">
                <a:latin typeface="Tahoma"/>
                <a:cs typeface="Tahoma"/>
              </a:rPr>
              <a:t>Законы</a:t>
            </a:r>
            <a:r>
              <a:rPr sz="2325" spc="-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Де</a:t>
            </a:r>
            <a:r>
              <a:rPr sz="2325" spc="-21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Моргана</a:t>
            </a:r>
            <a:endParaRPr sz="2325" dirty="0">
              <a:latin typeface="Tahoma"/>
              <a:cs typeface="Tahoma"/>
            </a:endParaRPr>
          </a:p>
          <a:p>
            <a:pPr marL="1201155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q</a:t>
            </a:r>
            <a:endParaRPr sz="2114" dirty="0">
              <a:latin typeface="Arial"/>
              <a:cs typeface="Arial"/>
            </a:endParaRPr>
          </a:p>
          <a:p>
            <a:pPr marL="1201155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202497" algn="l"/>
              </a:tabLst>
            </a:pP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spc="127" dirty="0">
                <a:latin typeface="Lucida Sans Unicode"/>
                <a:cs typeface="Lucida Sans Unicode"/>
              </a:rPr>
              <a:t>(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i="1" spc="-11" dirty="0">
                <a:latin typeface="Arial"/>
                <a:cs typeface="Arial"/>
              </a:rPr>
              <a:t>q</a:t>
            </a:r>
            <a:r>
              <a:rPr sz="2114" spc="127" dirty="0">
                <a:latin typeface="Lucida Sans Unicode"/>
                <a:cs typeface="Lucida Sans Unicode"/>
              </a:rPr>
              <a:t>)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∧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q</a:t>
            </a:r>
            <a:endParaRPr sz="211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3881" y="4884947"/>
            <a:ext cx="1588217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3170" spc="-364" baseline="8333" dirty="0">
                <a:solidFill>
                  <a:srgbClr val="7B19FF"/>
                </a:solidFill>
                <a:latin typeface="Lucida Sans Unicode"/>
                <a:cs typeface="Lucida Sans Unicode"/>
              </a:rPr>
              <a:t>► </a:t>
            </a:r>
            <a:r>
              <a:rPr sz="3170" spc="-285" baseline="8333" dirty="0">
                <a:solidFill>
                  <a:srgbClr val="7B19FF"/>
                </a:solidFill>
                <a:latin typeface="Lucida Sans Unicode"/>
                <a:cs typeface="Lucida Sans Unicode"/>
              </a:rPr>
              <a:t> </a:t>
            </a:r>
            <a:r>
              <a:rPr lang="en-US" sz="2114" spc="-95" dirty="0">
                <a:latin typeface="Arial"/>
                <a:cs typeface="Arial"/>
              </a:rPr>
              <a:t>⊨</a:t>
            </a:r>
            <a:r>
              <a:rPr lang="en-US" sz="3170" spc="-285" baseline="8333" dirty="0">
                <a:solidFill>
                  <a:srgbClr val="7B19FF"/>
                </a:solidFill>
                <a:latin typeface="Lucida Sans Unicode"/>
                <a:cs typeface="Lucida Sans Unicode"/>
              </a:rPr>
              <a:t> </a:t>
            </a:r>
            <a:r>
              <a:rPr sz="2114" spc="-85" dirty="0">
                <a:latin typeface="Lucida Sans Unicode"/>
                <a:cs typeface="Lucida Sans Unicode"/>
              </a:rPr>
              <a:t> </a:t>
            </a:r>
            <a:r>
              <a:rPr sz="2114" i="1" spc="-95" dirty="0">
                <a:latin typeface="Arial"/>
                <a:cs typeface="Arial"/>
              </a:rPr>
              <a:t>p</a:t>
            </a:r>
            <a:r>
              <a:rPr sz="2114" i="1" spc="-42" dirty="0">
                <a:latin typeface="Arial"/>
                <a:cs typeface="Arial"/>
              </a:rPr>
              <a:t> </a:t>
            </a:r>
            <a:r>
              <a:rPr sz="2114" spc="-254" dirty="0">
                <a:latin typeface="Segoe UI Symbol"/>
                <a:cs typeface="Segoe UI Symbol"/>
              </a:rPr>
              <a:t>∨</a:t>
            </a:r>
            <a:r>
              <a:rPr sz="2114" spc="-116" dirty="0">
                <a:latin typeface="Segoe UI Symbol"/>
                <a:cs typeface="Segoe UI Symbol"/>
              </a:rPr>
              <a:t> </a:t>
            </a:r>
            <a:r>
              <a:rPr sz="2114" spc="-53" dirty="0">
                <a:latin typeface="Segoe UI Symbol"/>
                <a:cs typeface="Segoe UI Symbol"/>
              </a:rPr>
              <a:t>¬</a:t>
            </a:r>
            <a:r>
              <a:rPr sz="2114" i="1" spc="-95" dirty="0">
                <a:latin typeface="Arial"/>
                <a:cs typeface="Arial"/>
              </a:rPr>
              <a:t>p</a:t>
            </a:r>
            <a:endParaRPr sz="211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58" y="4519055"/>
            <a:ext cx="4337584" cy="1539488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453618" indent="-374438">
              <a:spcBef>
                <a:spcPts val="190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Закон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исключенного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третьего</a:t>
            </a:r>
            <a:endParaRPr sz="2325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7B19FF"/>
              </a:buClr>
              <a:buFont typeface="Lucida Sans Unicode"/>
              <a:buChar char="►"/>
            </a:pPr>
            <a:endParaRPr sz="2748" dirty="0">
              <a:latin typeface="Tahoma"/>
              <a:cs typeface="Tahoma"/>
            </a:endParaRPr>
          </a:p>
          <a:p>
            <a:pPr marL="453618" indent="-374438"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Закон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двойного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отрицания</a:t>
            </a:r>
            <a:endParaRPr sz="2325" dirty="0">
              <a:latin typeface="Tahoma"/>
              <a:cs typeface="Tahoma"/>
            </a:endParaRPr>
          </a:p>
          <a:p>
            <a:pPr marL="1040106" lvl="1" indent="-355649"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041446" algn="l"/>
              </a:tabLst>
            </a:pPr>
            <a:r>
              <a:rPr sz="2114" spc="-63" dirty="0">
                <a:latin typeface="Segoe UI Symbol"/>
                <a:cs typeface="Segoe UI Symbol"/>
              </a:rPr>
              <a:t>¬¬</a:t>
            </a:r>
            <a:r>
              <a:rPr sz="2114" i="1" spc="-63" dirty="0">
                <a:latin typeface="Arial"/>
                <a:cs typeface="Arial"/>
              </a:rPr>
              <a:t>p</a:t>
            </a:r>
            <a:r>
              <a:rPr sz="2114" i="1" spc="11" dirty="0">
                <a:latin typeface="Arial"/>
                <a:cs typeface="Arial"/>
              </a:rPr>
              <a:t> </a:t>
            </a:r>
            <a:r>
              <a:rPr sz="2114" spc="137" dirty="0">
                <a:latin typeface="Segoe UI Symbol"/>
                <a:cs typeface="Segoe UI Symbol"/>
              </a:rPr>
              <a:t>∼</a:t>
            </a:r>
            <a:r>
              <a:rPr sz="2114" spc="-63" dirty="0">
                <a:latin typeface="Segoe UI Symbol"/>
                <a:cs typeface="Segoe UI Symbol"/>
              </a:rPr>
              <a:t> </a:t>
            </a:r>
            <a:r>
              <a:rPr sz="2114" i="1" spc="-95" dirty="0">
                <a:latin typeface="Arial"/>
                <a:cs typeface="Arial"/>
              </a:rPr>
              <a:t>p</a:t>
            </a:r>
            <a:endParaRPr sz="2114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67" y="213346"/>
            <a:ext cx="12284218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Конъюнктивная и дизъюнктивная нормальные формы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149" y="957806"/>
            <a:ext cx="10413155" cy="5355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638827" indent="-375780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241" dirty="0">
                <a:latin typeface="Arial"/>
                <a:cs typeface="Arial"/>
              </a:rPr>
              <a:t>Литерал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пропозициональная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переменная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211" dirty="0">
                <a:latin typeface="Tahoma"/>
                <a:cs typeface="Tahoma"/>
              </a:rPr>
              <a:t>ее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отрицание</a:t>
            </a:r>
            <a:endParaRPr sz="2325" dirty="0">
              <a:latin typeface="Tahoma"/>
              <a:cs typeface="Tahoma"/>
            </a:endParaRPr>
          </a:p>
          <a:p>
            <a:pPr marL="638827" indent="-375780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148" dirty="0">
                <a:latin typeface="Arial"/>
                <a:cs typeface="Arial"/>
              </a:rPr>
              <a:t>Конъюнкт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конъюнкция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конечного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множества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литералов</a:t>
            </a:r>
            <a:endParaRPr sz="2325" dirty="0">
              <a:latin typeface="Tahoma"/>
              <a:cs typeface="Tahoma"/>
            </a:endParaRPr>
          </a:p>
          <a:p>
            <a:pPr marL="638827" indent="-375780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159" dirty="0">
                <a:latin typeface="Arial"/>
                <a:cs typeface="Arial"/>
              </a:rPr>
              <a:t>Дизъюнкт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дизъюнкция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конечного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множества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литералов</a:t>
            </a:r>
            <a:endParaRPr sz="2325" dirty="0">
              <a:latin typeface="Tahoma"/>
              <a:cs typeface="Tahoma"/>
            </a:endParaRPr>
          </a:p>
          <a:p>
            <a:pPr marL="638827" marR="138233" indent="-374438">
              <a:lnSpc>
                <a:spcPct val="102600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74" dirty="0">
                <a:latin typeface="Tahoma"/>
                <a:cs typeface="Tahoma"/>
              </a:rPr>
              <a:t>Формула </a:t>
            </a:r>
            <a:r>
              <a:rPr sz="2325" spc="-116" dirty="0">
                <a:latin typeface="Tahoma"/>
                <a:cs typeface="Tahoma"/>
              </a:rPr>
              <a:t>находится </a:t>
            </a:r>
            <a:r>
              <a:rPr sz="2325" spc="-127" dirty="0">
                <a:latin typeface="Tahoma"/>
                <a:cs typeface="Tahoma"/>
              </a:rPr>
              <a:t>в </a:t>
            </a:r>
            <a:r>
              <a:rPr sz="2325" i="1" spc="-159" dirty="0">
                <a:latin typeface="Arial"/>
                <a:cs typeface="Arial"/>
              </a:rPr>
              <a:t>конъюнктивной</a:t>
            </a:r>
            <a:r>
              <a:rPr sz="2325" i="1" spc="-148" dirty="0">
                <a:latin typeface="Arial"/>
                <a:cs typeface="Arial"/>
              </a:rPr>
              <a:t> </a:t>
            </a:r>
            <a:r>
              <a:rPr sz="2325" i="1" spc="-137" dirty="0">
                <a:latin typeface="Arial"/>
                <a:cs typeface="Arial"/>
              </a:rPr>
              <a:t>нормальной</a:t>
            </a:r>
            <a:r>
              <a:rPr sz="2325" i="1" spc="-127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форме</a:t>
            </a:r>
            <a:r>
              <a:rPr sz="2325" i="1" spc="-159" dirty="0">
                <a:latin typeface="Arial"/>
                <a:cs typeface="Arial"/>
              </a:rPr>
              <a:t> </a:t>
            </a:r>
            <a:r>
              <a:rPr sz="2325" i="1" spc="53" dirty="0">
                <a:latin typeface="Arial"/>
                <a:cs typeface="Arial"/>
              </a:rPr>
              <a:t>(КНФ)</a:t>
            </a:r>
            <a:r>
              <a:rPr sz="2325" spc="53" dirty="0">
                <a:latin typeface="Tahoma"/>
                <a:cs typeface="Tahoma"/>
              </a:rPr>
              <a:t>, </a:t>
            </a:r>
            <a:r>
              <a:rPr sz="2325" spc="-116" dirty="0">
                <a:latin typeface="Tahoma"/>
                <a:cs typeface="Tahoma"/>
              </a:rPr>
              <a:t>если </a:t>
            </a:r>
            <a:r>
              <a:rPr sz="2325" spc="-137" dirty="0">
                <a:latin typeface="Tahoma"/>
                <a:cs typeface="Tahoma"/>
              </a:rPr>
              <a:t>она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конъюнкцией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дизъюнктов</a:t>
            </a:r>
            <a:endParaRPr sz="2325" dirty="0">
              <a:latin typeface="Tahoma"/>
              <a:cs typeface="Tahoma"/>
            </a:endParaRPr>
          </a:p>
          <a:p>
            <a:pPr marL="638827" marR="118102" indent="-374438">
              <a:lnSpc>
                <a:spcPct val="102699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74" dirty="0">
                <a:latin typeface="Tahoma"/>
                <a:cs typeface="Tahoma"/>
              </a:rPr>
              <a:t>Формула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находится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63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Arial"/>
                <a:cs typeface="Arial"/>
              </a:rPr>
              <a:t>дизъюнктивной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137" dirty="0">
                <a:latin typeface="Arial"/>
                <a:cs typeface="Arial"/>
              </a:rPr>
              <a:t>нормальной</a:t>
            </a:r>
            <a:r>
              <a:rPr sz="2325" i="1" spc="137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форме</a:t>
            </a:r>
            <a:r>
              <a:rPr sz="2325" i="1" spc="148" dirty="0">
                <a:latin typeface="Arial"/>
                <a:cs typeface="Arial"/>
              </a:rPr>
              <a:t> </a:t>
            </a:r>
            <a:r>
              <a:rPr sz="2325" i="1" spc="11" dirty="0">
                <a:latin typeface="Arial"/>
                <a:cs typeface="Arial"/>
              </a:rPr>
              <a:t>(ДНФ)</a:t>
            </a:r>
            <a:r>
              <a:rPr sz="2325" spc="11" dirty="0">
                <a:latin typeface="Tahoma"/>
                <a:cs typeface="Tahoma"/>
              </a:rPr>
              <a:t>,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если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она </a:t>
            </a:r>
            <a:r>
              <a:rPr sz="2325" spc="-68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дизъюнкцией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конъюнктов</a:t>
            </a:r>
            <a:endParaRPr sz="2325" dirty="0">
              <a:latin typeface="Tahoma"/>
              <a:cs typeface="Tahoma"/>
            </a:endParaRPr>
          </a:p>
          <a:p>
            <a:pPr marL="638827" indent="-375780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21" dirty="0">
                <a:latin typeface="Arial"/>
                <a:cs typeface="Arial"/>
              </a:rPr>
              <a:t>p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21" dirty="0">
                <a:latin typeface="Arial"/>
                <a:cs typeface="Arial"/>
              </a:rPr>
              <a:t>p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-74" dirty="0">
                <a:latin typeface="Tahoma"/>
                <a:cs typeface="Tahoma"/>
              </a:rPr>
              <a:t>,</a:t>
            </a:r>
            <a:endParaRPr sz="2325" dirty="0">
              <a:latin typeface="Tahoma"/>
              <a:cs typeface="Tahoma"/>
            </a:endParaRPr>
          </a:p>
          <a:p>
            <a:pPr marL="638827">
              <a:spcBef>
                <a:spcPts val="74"/>
              </a:spcBef>
            </a:pP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21" dirty="0">
                <a:latin typeface="Arial"/>
                <a:cs typeface="Arial"/>
              </a:rPr>
              <a:t>p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1" dirty="0">
                <a:latin typeface="Arial"/>
                <a:cs typeface="Arial"/>
              </a:rPr>
              <a:t>q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q</a:t>
            </a:r>
            <a:endParaRPr sz="2325" dirty="0">
              <a:latin typeface="Arial"/>
              <a:cs typeface="Arial"/>
            </a:endParaRPr>
          </a:p>
          <a:p>
            <a:pPr marL="53683">
              <a:spcBef>
                <a:spcPts val="2198"/>
              </a:spcBef>
            </a:pPr>
            <a:r>
              <a:rPr sz="2536" spc="-127" dirty="0">
                <a:solidFill>
                  <a:srgbClr val="7B19FF"/>
                </a:solidFill>
                <a:latin typeface="Tahoma"/>
                <a:cs typeface="Tahoma"/>
              </a:rPr>
              <a:t>Теорема</a:t>
            </a:r>
            <a:endParaRPr sz="2536" dirty="0">
              <a:latin typeface="Tahoma"/>
              <a:cs typeface="Tahoma"/>
            </a:endParaRPr>
          </a:p>
          <a:p>
            <a:pPr marL="53683" marR="53683">
              <a:lnSpc>
                <a:spcPct val="102600"/>
              </a:lnSpc>
              <a:spcBef>
                <a:spcPts val="1247"/>
              </a:spcBef>
            </a:pPr>
            <a:r>
              <a:rPr sz="2325" i="1" spc="-63" dirty="0">
                <a:latin typeface="Arial"/>
                <a:cs typeface="Arial"/>
              </a:rPr>
              <a:t>Для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16" dirty="0">
                <a:latin typeface="Arial"/>
                <a:cs typeface="Arial"/>
              </a:rPr>
              <a:t>любой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27" dirty="0">
                <a:latin typeface="Arial"/>
                <a:cs typeface="Arial"/>
              </a:rPr>
              <a:t>пропозиционально</a:t>
            </a:r>
            <a:r>
              <a:rPr sz="2325" i="1" spc="-116" dirty="0">
                <a:latin typeface="Arial"/>
                <a:cs typeface="Arial"/>
              </a:rPr>
              <a:t>й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37" dirty="0">
                <a:latin typeface="Arial"/>
                <a:cs typeface="Arial"/>
              </a:rPr>
              <a:t>форм</a:t>
            </a:r>
            <a:r>
              <a:rPr sz="2325" i="1" spc="-232" dirty="0">
                <a:latin typeface="Arial"/>
                <a:cs typeface="Arial"/>
              </a:rPr>
              <a:t>у</a:t>
            </a:r>
            <a:r>
              <a:rPr sz="2325" i="1" spc="-137" dirty="0">
                <a:latin typeface="Arial"/>
                <a:cs typeface="Arial"/>
              </a:rPr>
              <a:t>лы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96" dirty="0">
                <a:latin typeface="Arial"/>
                <a:cs typeface="Arial"/>
              </a:rPr>
              <a:t>существую</a:t>
            </a:r>
            <a:r>
              <a:rPr sz="2325" i="1" spc="-391" dirty="0">
                <a:latin typeface="Arial"/>
                <a:cs typeface="Arial"/>
              </a:rPr>
              <a:t>т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59" dirty="0">
                <a:latin typeface="Arial"/>
                <a:cs typeface="Arial"/>
              </a:rPr>
              <a:t>равносильны</a:t>
            </a:r>
            <a:r>
              <a:rPr sz="2325" i="1" spc="-137" dirty="0">
                <a:latin typeface="Arial"/>
                <a:cs typeface="Arial"/>
              </a:rPr>
              <a:t>е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37" dirty="0">
                <a:latin typeface="Arial"/>
                <a:cs typeface="Arial"/>
              </a:rPr>
              <a:t>форм</a:t>
            </a:r>
            <a:r>
              <a:rPr sz="2325" i="1" spc="-232" dirty="0">
                <a:latin typeface="Arial"/>
                <a:cs typeface="Arial"/>
              </a:rPr>
              <a:t>у</a:t>
            </a:r>
            <a:r>
              <a:rPr sz="2325" i="1" spc="-137" dirty="0">
                <a:latin typeface="Arial"/>
                <a:cs typeface="Arial"/>
              </a:rPr>
              <a:t>лы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85" dirty="0">
                <a:latin typeface="Arial"/>
                <a:cs typeface="Arial"/>
              </a:rPr>
              <a:t>в  </a:t>
            </a:r>
            <a:r>
              <a:rPr sz="2325" i="1" spc="53" dirty="0">
                <a:latin typeface="Arial"/>
                <a:cs typeface="Arial"/>
              </a:rPr>
              <a:t>КНФ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74" dirty="0">
                <a:latin typeface="Arial"/>
                <a:cs typeface="Arial"/>
              </a:rPr>
              <a:t>и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1" dirty="0">
                <a:latin typeface="Arial"/>
                <a:cs typeface="Arial"/>
              </a:rPr>
              <a:t>ДНФ</a:t>
            </a:r>
            <a:endParaRPr sz="2325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76" y="2685515"/>
            <a:ext cx="10761805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FF0000"/>
                </a:solidFill>
              </a:rPr>
              <a:t>SAT-</a:t>
            </a:r>
            <a:r>
              <a:rPr lang="ru-RU" sz="8800" b="1" dirty="0">
                <a:solidFill>
                  <a:srgbClr val="FF0000"/>
                </a:solidFill>
              </a:rPr>
              <a:t>солверы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5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5"/>
            <a:ext cx="1068862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Задача выполнимости пропозициональной формулы (SAT)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791" y="2547683"/>
            <a:ext cx="10485627" cy="2265922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Задача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21" dirty="0">
                <a:latin typeface="Tahoma"/>
                <a:cs typeface="Tahoma"/>
              </a:rPr>
              <a:t>SAT: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определить,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выполнима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ли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данная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пропозициональная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формула</a:t>
            </a:r>
            <a:endParaRPr sz="2325" dirty="0">
              <a:latin typeface="Tahoma"/>
              <a:cs typeface="Tahoma"/>
            </a:endParaRPr>
          </a:p>
          <a:p>
            <a:pPr marL="453618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32" dirty="0">
                <a:latin typeface="Tahoma"/>
                <a:cs typeface="Tahoma"/>
              </a:rPr>
              <a:t>SAT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NP-полна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11" dirty="0">
                <a:latin typeface="Tahoma"/>
                <a:cs typeface="Tahoma"/>
              </a:rPr>
              <a:t>(</a:t>
            </a:r>
            <a:r>
              <a:rPr sz="2325" spc="-11" dirty="0" err="1">
                <a:latin typeface="Tahoma"/>
                <a:cs typeface="Tahoma"/>
              </a:rPr>
              <a:t>Кук</a:t>
            </a:r>
            <a:r>
              <a:rPr lang="en-US" sz="2325" spc="-11" dirty="0">
                <a:latin typeface="Tahoma"/>
                <a:cs typeface="Tahoma"/>
              </a:rPr>
              <a:t>-</a:t>
            </a:r>
            <a:r>
              <a:rPr lang="ru-RU" sz="2325" spc="-11" dirty="0">
                <a:latin typeface="Tahoma"/>
                <a:cs typeface="Tahoma"/>
              </a:rPr>
              <a:t>Левин</a:t>
            </a:r>
            <a:r>
              <a:rPr sz="2325" spc="-11" dirty="0">
                <a:latin typeface="Tahoma"/>
                <a:cs typeface="Tahoma"/>
              </a:rPr>
              <a:t>,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1971)</a:t>
            </a:r>
            <a:endParaRPr sz="2325" dirty="0">
              <a:latin typeface="Tahoma"/>
              <a:cs typeface="Tahoma"/>
            </a:endParaRP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85" dirty="0">
                <a:latin typeface="Tahoma"/>
                <a:cs typeface="Tahoma"/>
              </a:rPr>
              <a:t>Существуют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эффективные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алгоритмы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решения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21" dirty="0">
                <a:latin typeface="Tahoma"/>
                <a:cs typeface="Tahoma"/>
              </a:rPr>
              <a:t>SAT?</a:t>
            </a:r>
            <a:endParaRPr lang="ru-RU" sz="2325" spc="21" dirty="0">
              <a:latin typeface="Tahoma"/>
              <a:cs typeface="Tahoma"/>
            </a:endParaRPr>
          </a:p>
          <a:p>
            <a:pPr marL="910818" lvl="1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ru-RU" sz="2325" dirty="0">
                <a:latin typeface="Tahoma"/>
                <a:cs typeface="Tahoma"/>
              </a:rPr>
              <a:t>Если </a:t>
            </a:r>
            <a:r>
              <a:rPr lang="en-US" sz="2325" dirty="0">
                <a:latin typeface="Tahoma"/>
                <a:cs typeface="Tahoma"/>
              </a:rPr>
              <a:t>SAT </a:t>
            </a:r>
            <a:r>
              <a:rPr lang="ru-RU" sz="2325" dirty="0">
                <a:latin typeface="Tahoma"/>
                <a:cs typeface="Tahoma"/>
              </a:rPr>
              <a:t>можно решить эффективно, то </a:t>
            </a:r>
            <a:r>
              <a:rPr lang="en-US" sz="2325" dirty="0">
                <a:latin typeface="Tahoma"/>
                <a:cs typeface="Tahoma"/>
              </a:rPr>
              <a:t>P = NP</a:t>
            </a:r>
          </a:p>
          <a:p>
            <a:pPr marL="910818" lvl="1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ru-RU" sz="2325" dirty="0">
                <a:latin typeface="Tahoma"/>
                <a:cs typeface="Tahoma"/>
              </a:rPr>
              <a:t>Если </a:t>
            </a:r>
            <a:r>
              <a:rPr lang="en-US" sz="2325" dirty="0">
                <a:latin typeface="Tahoma"/>
                <a:cs typeface="Tahoma"/>
              </a:rPr>
              <a:t>SAT </a:t>
            </a:r>
            <a:r>
              <a:rPr lang="ru-RU" sz="2325" dirty="0">
                <a:latin typeface="Tahoma"/>
                <a:cs typeface="Tahoma"/>
              </a:rPr>
              <a:t>нельзя решить эффективно, но </a:t>
            </a:r>
            <a:r>
              <a:rPr lang="en-US" sz="2325" dirty="0">
                <a:latin typeface="Tahoma"/>
                <a:cs typeface="Tahoma"/>
              </a:rPr>
              <a:t>P != NP</a:t>
            </a:r>
            <a:endParaRPr sz="2325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5"/>
            <a:ext cx="1068862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SAT</a:t>
            </a:r>
            <a:r>
              <a:rPr lang="en-US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: </a:t>
            </a:r>
            <a:r>
              <a:rPr lang="ru-RU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Книги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3563F-F9E3-4E65-B5D7-2B49F591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8" y="2135646"/>
            <a:ext cx="5697569" cy="3346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ACF40-47DE-48E9-994D-81B28D8C3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36" y="2135646"/>
            <a:ext cx="3482584" cy="36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06131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5"/>
            <a:ext cx="1068862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SAT</a:t>
            </a:r>
            <a:r>
              <a:rPr lang="en-US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: </a:t>
            </a:r>
            <a:r>
              <a:rPr lang="ru-RU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Сообщество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6514E-2198-4D34-977B-A25D9C465E50}"/>
              </a:ext>
            </a:extLst>
          </p:cNvPr>
          <p:cNvSpPr/>
          <p:nvPr/>
        </p:nvSpPr>
        <p:spPr>
          <a:xfrm>
            <a:off x="1200789" y="1757162"/>
            <a:ext cx="8164139" cy="2115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en-US" sz="2400" dirty="0"/>
              <a:t>Annual conference, since 1996: </a:t>
            </a:r>
            <a:r>
              <a:rPr lang="en-US" sz="2400" dirty="0">
                <a:hlinkClick r:id="rId2"/>
              </a:rPr>
              <a:t>http://satisfiability.org</a:t>
            </a:r>
            <a:endParaRPr lang="en-US" sz="2400" dirty="0"/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en-US" sz="2400" dirty="0"/>
              <a:t>Annual competitions, since 2002: </a:t>
            </a: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lang="en-US" sz="2400" dirty="0"/>
              <a:t>Journal on Satisfiability, Boolean Modeling and Computation: http://jsatjournal.org/</a:t>
            </a: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endParaRPr lang="ru-RU" spc="2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9214327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76" y="2685515"/>
            <a:ext cx="10761805" cy="1325563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ПРОЛОГ</a:t>
            </a:r>
            <a:r>
              <a:rPr lang="en-US" sz="8800" b="1" dirty="0"/>
              <a:t>: </a:t>
            </a:r>
            <a:r>
              <a:rPr lang="ru-RU" sz="8800" b="1" dirty="0">
                <a:solidFill>
                  <a:srgbClr val="FF0000"/>
                </a:solidFill>
              </a:rPr>
              <a:t>ЛОГИКА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5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00" y="130792"/>
            <a:ext cx="6070202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cs typeface="Tahoma"/>
              </a:rPr>
              <a:t>Булева</a:t>
            </a:r>
            <a:r>
              <a:rPr sz="2959" dirty="0">
                <a:solidFill>
                  <a:srgbClr val="7B19FF"/>
                </a:solidFill>
                <a:latin typeface="Tahoma"/>
                <a:cs typeface="Tahoma"/>
              </a:rPr>
              <a:t> </a:t>
            </a:r>
            <a:r>
              <a:rPr sz="2959" spc="-159" dirty="0">
                <a:solidFill>
                  <a:srgbClr val="7B19FF"/>
                </a:solidFill>
                <a:latin typeface="Tahoma"/>
                <a:cs typeface="Tahoma"/>
              </a:rPr>
              <a:t>проблема</a:t>
            </a:r>
            <a:r>
              <a:rPr sz="2959" dirty="0">
                <a:solidFill>
                  <a:srgbClr val="7B19FF"/>
                </a:solidFill>
                <a:latin typeface="Tahoma"/>
                <a:cs typeface="Tahoma"/>
              </a:rPr>
              <a:t> </a:t>
            </a:r>
            <a:r>
              <a:rPr sz="2959" spc="-137" dirty="0">
                <a:solidFill>
                  <a:srgbClr val="7B19FF"/>
                </a:solidFill>
                <a:latin typeface="Tahoma"/>
                <a:cs typeface="Tahoma"/>
              </a:rPr>
              <a:t>пифагоровых</a:t>
            </a:r>
            <a:r>
              <a:rPr sz="2959" spc="11" dirty="0">
                <a:solidFill>
                  <a:srgbClr val="7B19FF"/>
                </a:solidFill>
                <a:latin typeface="Tahoma"/>
                <a:cs typeface="Tahoma"/>
              </a:rPr>
              <a:t> </a:t>
            </a:r>
            <a:r>
              <a:rPr sz="2959" spc="-148" dirty="0">
                <a:solidFill>
                  <a:srgbClr val="7B19FF"/>
                </a:solidFill>
                <a:latin typeface="Tahoma"/>
                <a:cs typeface="Tahoma"/>
              </a:rPr>
              <a:t>троек</a:t>
            </a:r>
            <a:endParaRPr sz="2959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990" y="752473"/>
            <a:ext cx="9559596" cy="1458804"/>
          </a:xfrm>
          <a:prstGeom prst="rect">
            <a:avLst/>
          </a:prstGeom>
        </p:spPr>
        <p:txBody>
          <a:bodyPr vert="horz" wrap="square" lIns="0" tIns="199969" rIns="0" bIns="0" rtlCol="0">
            <a:spAutoFit/>
          </a:bodyPr>
          <a:lstStyle/>
          <a:p>
            <a:pPr marL="26841">
              <a:spcBef>
                <a:spcPts val="1575"/>
              </a:spcBef>
            </a:pPr>
            <a:r>
              <a:rPr sz="2536" spc="-95" dirty="0">
                <a:solidFill>
                  <a:srgbClr val="7B19FF"/>
                </a:solidFill>
                <a:latin typeface="Tahoma"/>
                <a:cs typeface="Tahoma"/>
              </a:rPr>
              <a:t>Задача</a:t>
            </a:r>
            <a:endParaRPr sz="2536">
              <a:latin typeface="Tahoma"/>
              <a:cs typeface="Tahoma"/>
            </a:endParaRPr>
          </a:p>
          <a:p>
            <a:pPr marL="26841" marR="10737">
              <a:lnSpc>
                <a:spcPct val="102600"/>
              </a:lnSpc>
              <a:spcBef>
                <a:spcPts val="1173"/>
              </a:spcBef>
            </a:pPr>
            <a:r>
              <a:rPr sz="2325" i="1" spc="-95" dirty="0">
                <a:latin typeface="Arial"/>
                <a:cs typeface="Arial"/>
              </a:rPr>
              <a:t>Возможно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95" dirty="0">
                <a:latin typeface="Arial"/>
                <a:cs typeface="Arial"/>
              </a:rPr>
              <a:t>ли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211" dirty="0">
                <a:latin typeface="Arial"/>
                <a:cs typeface="Arial"/>
              </a:rPr>
              <a:t>раскрасить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06" dirty="0">
                <a:latin typeface="Arial"/>
                <a:cs typeface="Arial"/>
              </a:rPr>
              <a:t>числа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spc="116" dirty="0">
                <a:latin typeface="Segoe UI Symbol"/>
                <a:cs typeface="Segoe UI Symbol"/>
              </a:rPr>
              <a:t>{</a:t>
            </a:r>
            <a:r>
              <a:rPr sz="2325" spc="116" dirty="0">
                <a:latin typeface="Tahoma"/>
                <a:cs typeface="Tahoma"/>
              </a:rPr>
              <a:t>1</a:t>
            </a:r>
            <a:r>
              <a:rPr sz="2325" i="1" spc="116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37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37" dirty="0">
                <a:latin typeface="Calibri"/>
                <a:cs typeface="Calibri"/>
              </a:rPr>
              <a:t> </a:t>
            </a:r>
            <a:r>
              <a:rPr sz="2325" i="1" spc="190" dirty="0">
                <a:latin typeface="Arial"/>
                <a:cs typeface="Arial"/>
              </a:rPr>
              <a:t>n</a:t>
            </a:r>
            <a:r>
              <a:rPr sz="2325" spc="190" dirty="0">
                <a:latin typeface="Segoe UI Symbol"/>
                <a:cs typeface="Segoe UI Symbol"/>
              </a:rPr>
              <a:t>}</a:t>
            </a:r>
            <a:r>
              <a:rPr sz="2325" spc="137" dirty="0">
                <a:latin typeface="Segoe UI Symbol"/>
                <a:cs typeface="Segoe UI Symbol"/>
              </a:rPr>
              <a:t> </a:t>
            </a:r>
            <a:r>
              <a:rPr sz="2325" i="1" spc="-116" dirty="0">
                <a:latin typeface="Arial"/>
                <a:cs typeface="Arial"/>
              </a:rPr>
              <a:t>в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27" dirty="0">
                <a:latin typeface="Arial"/>
                <a:cs typeface="Arial"/>
              </a:rPr>
              <a:t>два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317" dirty="0">
                <a:latin typeface="Arial"/>
                <a:cs typeface="Arial"/>
              </a:rPr>
              <a:t>цвета</a:t>
            </a:r>
            <a:r>
              <a:rPr sz="2325" i="1" spc="-190" dirty="0">
                <a:latin typeface="Arial"/>
                <a:cs typeface="Arial"/>
              </a:rPr>
              <a:t> </a:t>
            </a:r>
            <a:r>
              <a:rPr sz="2325" i="1" spc="-275" dirty="0">
                <a:latin typeface="Arial"/>
                <a:cs typeface="Arial"/>
              </a:rPr>
              <a:t>так,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i="1" spc="-275" dirty="0">
                <a:latin typeface="Arial"/>
                <a:cs typeface="Arial"/>
              </a:rPr>
              <a:t>чтобы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i="1" spc="-95" dirty="0">
                <a:latin typeface="Arial"/>
                <a:cs typeface="Arial"/>
              </a:rPr>
              <a:t>ни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48" dirty="0">
                <a:latin typeface="Arial"/>
                <a:cs typeface="Arial"/>
              </a:rPr>
              <a:t>одна </a:t>
            </a:r>
            <a:r>
              <a:rPr sz="2325" i="1" spc="-623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пифагорова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254" dirty="0">
                <a:latin typeface="Arial"/>
                <a:cs typeface="Arial"/>
              </a:rPr>
              <a:t>тройка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01" dirty="0">
                <a:latin typeface="Arial"/>
                <a:cs typeface="Arial"/>
              </a:rPr>
              <a:t>не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была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01" dirty="0">
                <a:latin typeface="Arial"/>
                <a:cs typeface="Arial"/>
              </a:rPr>
              <a:t>одноцветной?</a:t>
            </a:r>
            <a:endParaRPr sz="2325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960" y="2346543"/>
            <a:ext cx="5237121" cy="45012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204493" y="13714320"/>
            <a:ext cx="5797761" cy="211380"/>
          </a:xfrm>
          <a:prstGeom prst="rect">
            <a:avLst/>
          </a:prstGeom>
        </p:spPr>
        <p:txBody>
          <a:bodyPr vert="horz" wrap="square" lIns="0" tIns="16105" rIns="0" bIns="0" rtlCol="0" anchor="ctr">
            <a:spAutoFit/>
          </a:bodyPr>
          <a:lstStyle/>
          <a:p>
            <a:pPr marL="80524">
              <a:spcBef>
                <a:spcPts val="127"/>
              </a:spcBef>
            </a:pPr>
            <a:r>
              <a:rPr spc="-63" dirty="0"/>
              <a:t>66</a:t>
            </a:r>
            <a:r>
              <a:rPr spc="-159" dirty="0"/>
              <a:t> </a:t>
            </a:r>
            <a:r>
              <a:rPr spc="74" dirty="0"/>
              <a:t>/</a:t>
            </a:r>
            <a:r>
              <a:rPr spc="-159" dirty="0"/>
              <a:t> </a:t>
            </a:r>
            <a:r>
              <a:rPr spc="-63" dirty="0"/>
              <a:t>124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7577205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Булева проблема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пифагоровых</a:t>
            </a: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 </a:t>
            </a:r>
            <a:r>
              <a:rPr sz="2959" spc="-159" dirty="0" err="1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троек</a:t>
            </a:r>
            <a:r>
              <a:rPr lang="en-US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: </a:t>
            </a:r>
            <a:r>
              <a:rPr lang="ru-RU"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решение</a:t>
            </a:r>
            <a:endParaRPr sz="2959" spc="-159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66" y="1260530"/>
            <a:ext cx="9666962" cy="4615951"/>
          </a:xfrm>
          <a:prstGeom prst="rect">
            <a:avLst/>
          </a:prstGeom>
        </p:spPr>
        <p:txBody>
          <a:bodyPr vert="horz" wrap="square" lIns="0" tIns="199969" rIns="0" bIns="0" rtlCol="0">
            <a:spAutoFit/>
          </a:bodyPr>
          <a:lstStyle/>
          <a:p>
            <a:pPr marL="107366">
              <a:spcBef>
                <a:spcPts val="1575"/>
              </a:spcBef>
            </a:pPr>
            <a:r>
              <a:rPr sz="2536" spc="-95" dirty="0">
                <a:solidFill>
                  <a:srgbClr val="7B19FF"/>
                </a:solidFill>
                <a:latin typeface="Tahoma"/>
                <a:cs typeface="Tahoma"/>
              </a:rPr>
              <a:t>Задача</a:t>
            </a:r>
            <a:endParaRPr sz="2536">
              <a:latin typeface="Tahoma"/>
              <a:cs typeface="Tahoma"/>
            </a:endParaRPr>
          </a:p>
          <a:p>
            <a:pPr marL="107366" marR="37578">
              <a:lnSpc>
                <a:spcPct val="102600"/>
              </a:lnSpc>
              <a:spcBef>
                <a:spcPts val="1173"/>
              </a:spcBef>
            </a:pPr>
            <a:r>
              <a:rPr sz="2325" i="1" spc="-95" dirty="0">
                <a:latin typeface="Arial"/>
                <a:cs typeface="Arial"/>
              </a:rPr>
              <a:t>Возможно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95" dirty="0">
                <a:latin typeface="Arial"/>
                <a:cs typeface="Arial"/>
              </a:rPr>
              <a:t>ли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211" dirty="0">
                <a:latin typeface="Arial"/>
                <a:cs typeface="Arial"/>
              </a:rPr>
              <a:t>раскрасить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06" dirty="0">
                <a:latin typeface="Arial"/>
                <a:cs typeface="Arial"/>
              </a:rPr>
              <a:t>числа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spc="116" dirty="0">
                <a:latin typeface="Segoe UI Symbol"/>
                <a:cs typeface="Segoe UI Symbol"/>
              </a:rPr>
              <a:t>{</a:t>
            </a:r>
            <a:r>
              <a:rPr sz="2325" spc="116" dirty="0">
                <a:latin typeface="Tahoma"/>
                <a:cs typeface="Tahoma"/>
              </a:rPr>
              <a:t>1</a:t>
            </a:r>
            <a:r>
              <a:rPr sz="2325" i="1" spc="116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37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42" dirty="0">
                <a:latin typeface="Calibri"/>
                <a:cs typeface="Calibri"/>
              </a:rPr>
              <a:t>.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37" dirty="0">
                <a:latin typeface="Calibri"/>
                <a:cs typeface="Calibri"/>
              </a:rPr>
              <a:t> </a:t>
            </a:r>
            <a:r>
              <a:rPr sz="2325" i="1" spc="190" dirty="0">
                <a:latin typeface="Arial"/>
                <a:cs typeface="Arial"/>
              </a:rPr>
              <a:t>n</a:t>
            </a:r>
            <a:r>
              <a:rPr sz="2325" spc="190" dirty="0">
                <a:latin typeface="Segoe UI Symbol"/>
                <a:cs typeface="Segoe UI Symbol"/>
              </a:rPr>
              <a:t>}</a:t>
            </a:r>
            <a:r>
              <a:rPr sz="2325" spc="137" dirty="0">
                <a:latin typeface="Segoe UI Symbol"/>
                <a:cs typeface="Segoe UI Symbol"/>
              </a:rPr>
              <a:t> </a:t>
            </a:r>
            <a:r>
              <a:rPr sz="2325" i="1" spc="-116" dirty="0">
                <a:latin typeface="Arial"/>
                <a:cs typeface="Arial"/>
              </a:rPr>
              <a:t>в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27" dirty="0">
                <a:latin typeface="Arial"/>
                <a:cs typeface="Arial"/>
              </a:rPr>
              <a:t>два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317" dirty="0">
                <a:latin typeface="Arial"/>
                <a:cs typeface="Arial"/>
              </a:rPr>
              <a:t>цвета</a:t>
            </a:r>
            <a:r>
              <a:rPr sz="2325" i="1" spc="-190" dirty="0">
                <a:latin typeface="Arial"/>
                <a:cs typeface="Arial"/>
              </a:rPr>
              <a:t> </a:t>
            </a:r>
            <a:r>
              <a:rPr sz="2325" i="1" spc="-275" dirty="0">
                <a:latin typeface="Arial"/>
                <a:cs typeface="Arial"/>
              </a:rPr>
              <a:t>так,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i="1" spc="-275" dirty="0">
                <a:latin typeface="Arial"/>
                <a:cs typeface="Arial"/>
              </a:rPr>
              <a:t>чтобы</a:t>
            </a:r>
            <a:r>
              <a:rPr sz="2325" i="1" spc="-241" dirty="0">
                <a:latin typeface="Arial"/>
                <a:cs typeface="Arial"/>
              </a:rPr>
              <a:t> </a:t>
            </a:r>
            <a:r>
              <a:rPr sz="2325" i="1" spc="-95" dirty="0">
                <a:latin typeface="Arial"/>
                <a:cs typeface="Arial"/>
              </a:rPr>
              <a:t>ни</a:t>
            </a:r>
            <a:r>
              <a:rPr sz="2325" i="1" spc="127" dirty="0">
                <a:latin typeface="Arial"/>
                <a:cs typeface="Arial"/>
              </a:rPr>
              <a:t> </a:t>
            </a:r>
            <a:r>
              <a:rPr sz="2325" i="1" spc="-148" dirty="0">
                <a:latin typeface="Arial"/>
                <a:cs typeface="Arial"/>
              </a:rPr>
              <a:t>одна </a:t>
            </a:r>
            <a:r>
              <a:rPr sz="2325" i="1" spc="-623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пифагорова</a:t>
            </a:r>
            <a:r>
              <a:rPr sz="2325" i="1" spc="106" dirty="0">
                <a:latin typeface="Arial"/>
                <a:cs typeface="Arial"/>
              </a:rPr>
              <a:t> </a:t>
            </a:r>
            <a:r>
              <a:rPr sz="2325" i="1" spc="-254" dirty="0">
                <a:latin typeface="Arial"/>
                <a:cs typeface="Arial"/>
              </a:rPr>
              <a:t>тройка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01" dirty="0">
                <a:latin typeface="Arial"/>
                <a:cs typeface="Arial"/>
              </a:rPr>
              <a:t>не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169" dirty="0">
                <a:latin typeface="Arial"/>
                <a:cs typeface="Arial"/>
              </a:rPr>
              <a:t>была</a:t>
            </a:r>
            <a:r>
              <a:rPr sz="2325" i="1" spc="116" dirty="0">
                <a:latin typeface="Arial"/>
                <a:cs typeface="Arial"/>
              </a:rPr>
              <a:t> </a:t>
            </a:r>
            <a:r>
              <a:rPr sz="2325" i="1" spc="-201" dirty="0">
                <a:latin typeface="Arial"/>
                <a:cs typeface="Arial"/>
              </a:rPr>
              <a:t>одноцветной?</a:t>
            </a:r>
            <a:endParaRPr sz="2325">
              <a:latin typeface="Arial"/>
              <a:cs typeface="Arial"/>
            </a:endParaRPr>
          </a:p>
          <a:p>
            <a:pPr marL="107366">
              <a:spcBef>
                <a:spcPts val="697"/>
              </a:spcBef>
            </a:pPr>
            <a:r>
              <a:rPr sz="2325" b="1" spc="-137" dirty="0">
                <a:latin typeface="Tahoma"/>
                <a:cs typeface="Tahoma"/>
              </a:rPr>
              <a:t>Гипотеза:</a:t>
            </a:r>
            <a:r>
              <a:rPr sz="2325" b="1" spc="159" dirty="0">
                <a:latin typeface="Tahoma"/>
                <a:cs typeface="Tahoma"/>
              </a:rPr>
              <a:t> </a:t>
            </a:r>
            <a:r>
              <a:rPr sz="2325" b="1" spc="-116" dirty="0">
                <a:latin typeface="Tahoma"/>
                <a:cs typeface="Tahoma"/>
              </a:rPr>
              <a:t>для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i="1" spc="-106" dirty="0">
                <a:latin typeface="Arial"/>
                <a:cs typeface="Arial"/>
              </a:rPr>
              <a:t>n</a:t>
            </a:r>
            <a:r>
              <a:rPr sz="2325" i="1" spc="32" dirty="0">
                <a:latin typeface="Arial"/>
                <a:cs typeface="Arial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8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7825</a:t>
            </a:r>
            <a:r>
              <a:rPr sz="2325" spc="127" dirty="0">
                <a:latin typeface="Tahoma"/>
                <a:cs typeface="Tahoma"/>
              </a:rPr>
              <a:t> </a:t>
            </a:r>
            <a:r>
              <a:rPr sz="2325" b="1" spc="-169" dirty="0">
                <a:latin typeface="Tahoma"/>
                <a:cs typeface="Tahoma"/>
              </a:rPr>
              <a:t>такой</a:t>
            </a:r>
            <a:r>
              <a:rPr sz="2325" b="1" spc="159" dirty="0">
                <a:latin typeface="Tahoma"/>
                <a:cs typeface="Tahoma"/>
              </a:rPr>
              <a:t> </a:t>
            </a:r>
            <a:r>
              <a:rPr sz="2325" b="1" spc="-159" dirty="0">
                <a:latin typeface="Tahoma"/>
                <a:cs typeface="Tahoma"/>
              </a:rPr>
              <a:t>раскраски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169" dirty="0">
                <a:latin typeface="Tahoma"/>
                <a:cs typeface="Tahoma"/>
              </a:rPr>
              <a:t>нет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63" dirty="0">
                <a:latin typeface="Tahoma"/>
                <a:cs typeface="Tahoma"/>
              </a:rPr>
              <a:t>Открытая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проблема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из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теории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Рамсея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48" dirty="0">
                <a:latin typeface="Tahoma"/>
                <a:cs typeface="Tahoma"/>
              </a:rPr>
              <a:t>течение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b="1" spc="-222" dirty="0">
                <a:latin typeface="Tahoma"/>
                <a:cs typeface="Tahoma"/>
              </a:rPr>
              <a:t>20</a:t>
            </a:r>
            <a:r>
              <a:rPr sz="2325" b="1" spc="85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лет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169" dirty="0">
                <a:latin typeface="Tahoma"/>
                <a:cs typeface="Tahoma"/>
              </a:rPr>
              <a:t>10</a:t>
            </a:r>
            <a:r>
              <a:rPr sz="2536" spc="-254" baseline="27777" dirty="0">
                <a:latin typeface="Lucida Sans Unicode"/>
                <a:cs typeface="Lucida Sans Unicode"/>
              </a:rPr>
              <a:t>2300</a:t>
            </a:r>
            <a:r>
              <a:rPr sz="2536" spc="-63" baseline="27777" dirty="0">
                <a:latin typeface="Lucida Sans Unicode"/>
                <a:cs typeface="Lucida Sans Unicode"/>
              </a:rPr>
              <a:t> </a:t>
            </a:r>
            <a:r>
              <a:rPr sz="2325" spc="-85" dirty="0">
                <a:latin typeface="Tahoma"/>
                <a:cs typeface="Tahoma"/>
              </a:rPr>
              <a:t>возможных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кандидатов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106" dirty="0">
                <a:latin typeface="Tahoma"/>
                <a:cs typeface="Tahoma"/>
              </a:rPr>
              <a:t>Кодирование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dirty="0">
                <a:latin typeface="Tahoma"/>
                <a:cs typeface="Tahoma"/>
              </a:rPr>
              <a:t> </a:t>
            </a:r>
            <a:r>
              <a:rPr sz="2325" spc="32" dirty="0">
                <a:latin typeface="Tahoma"/>
                <a:cs typeface="Tahoma"/>
              </a:rPr>
              <a:t>SAT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95" dirty="0">
                <a:latin typeface="Tahoma"/>
                <a:cs typeface="Tahoma"/>
              </a:rPr>
              <a:t>Оригинальная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проблема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разделена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48" dirty="0">
                <a:latin typeface="Tahoma"/>
                <a:cs typeface="Tahoma"/>
              </a:rPr>
              <a:t>10</a:t>
            </a:r>
            <a:r>
              <a:rPr sz="2536" spc="-220" baseline="27777" dirty="0">
                <a:latin typeface="Lucida Sans Unicode"/>
                <a:cs typeface="Lucida Sans Unicode"/>
              </a:rPr>
              <a:t>6</a:t>
            </a:r>
            <a:r>
              <a:rPr sz="2536" spc="-78" baseline="27777" dirty="0">
                <a:latin typeface="Lucida Sans Unicode"/>
                <a:cs typeface="Lucida Sans Unicode"/>
              </a:rPr>
              <a:t> </a:t>
            </a:r>
            <a:r>
              <a:rPr sz="2325" spc="-116" dirty="0">
                <a:latin typeface="Tahoma"/>
                <a:cs typeface="Tahoma"/>
              </a:rPr>
              <a:t>подпроблем</a:t>
            </a:r>
            <a:endParaRPr sz="2325">
              <a:latin typeface="Tahoma"/>
              <a:cs typeface="Tahoma"/>
            </a:endParaRPr>
          </a:p>
          <a:p>
            <a:pPr marL="692509" indent="-375780">
              <a:spcBef>
                <a:spcPts val="708"/>
              </a:spcBef>
              <a:buClr>
                <a:srgbClr val="7B19FF"/>
              </a:buClr>
              <a:buFont typeface="Lucida Sans Unicode"/>
              <a:buChar char="►"/>
              <a:tabLst>
                <a:tab pos="693851" algn="l"/>
              </a:tabLst>
            </a:pPr>
            <a:r>
              <a:rPr sz="2325" spc="-137" dirty="0">
                <a:latin typeface="Tahoma"/>
                <a:cs typeface="Tahoma"/>
              </a:rPr>
              <a:t>800</a:t>
            </a:r>
            <a:r>
              <a:rPr sz="2325" spc="-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процессоров</a:t>
            </a:r>
            <a:endParaRPr sz="2325">
              <a:latin typeface="Tahoma"/>
              <a:cs typeface="Tahoma"/>
            </a:endParaRPr>
          </a:p>
          <a:p>
            <a:pPr marL="107366">
              <a:spcBef>
                <a:spcPts val="708"/>
              </a:spcBef>
            </a:pPr>
            <a:r>
              <a:rPr sz="2325" b="1" spc="-137" dirty="0">
                <a:latin typeface="Tahoma"/>
                <a:cs typeface="Tahoma"/>
              </a:rPr>
              <a:t>Доказательство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201" dirty="0">
                <a:latin typeface="Tahoma"/>
                <a:cs typeface="Tahoma"/>
              </a:rPr>
              <a:t>более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222" dirty="0">
                <a:latin typeface="Tahoma"/>
                <a:cs typeface="Tahoma"/>
              </a:rPr>
              <a:t>200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63" dirty="0">
                <a:latin typeface="Tahoma"/>
                <a:cs typeface="Tahoma"/>
              </a:rPr>
              <a:t>Tb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159" dirty="0">
                <a:latin typeface="Tahoma"/>
                <a:cs typeface="Tahoma"/>
              </a:rPr>
              <a:t>(решатель</a:t>
            </a:r>
            <a:r>
              <a:rPr sz="2325" b="1" spc="169" dirty="0">
                <a:latin typeface="Tahoma"/>
                <a:cs typeface="Tahoma"/>
              </a:rPr>
              <a:t> </a:t>
            </a:r>
            <a:r>
              <a:rPr sz="2325" b="1" spc="-148" dirty="0">
                <a:latin typeface="Tahoma"/>
                <a:cs typeface="Tahoma"/>
              </a:rPr>
              <a:t>Glucose)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6"/>
            <a:ext cx="4891861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SAT: пример сведения задачи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7798" y="1225855"/>
            <a:ext cx="22224751" cy="2119967"/>
          </a:xfrm>
          <a:prstGeom prst="rect">
            <a:avLst/>
          </a:prstGeom>
        </p:spPr>
        <p:txBody>
          <a:bodyPr vert="horz" wrap="square" lIns="0" tIns="73814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581"/>
              </a:spcBef>
              <a:buNone/>
            </a:pPr>
            <a:r>
              <a:rPr spc="-116" dirty="0"/>
              <a:t>Задача</a:t>
            </a:r>
            <a:r>
              <a:rPr spc="127" dirty="0"/>
              <a:t> </a:t>
            </a:r>
            <a:r>
              <a:rPr spc="-159" dirty="0"/>
              <a:t>раскраски</a:t>
            </a:r>
            <a:r>
              <a:rPr spc="127" dirty="0"/>
              <a:t> </a:t>
            </a:r>
            <a:r>
              <a:rPr spc="-169" dirty="0"/>
              <a:t>графов</a:t>
            </a:r>
          </a:p>
          <a:p>
            <a:pPr marL="719351" marR="118102" indent="-374438">
              <a:lnSpc>
                <a:spcPts val="2536"/>
              </a:lnSpc>
              <a:spcBef>
                <a:spcPts val="666"/>
              </a:spcBef>
              <a:buClr>
                <a:srgbClr val="7B19FF"/>
              </a:buClr>
              <a:buFont typeface="Lucida Sans Unicode"/>
              <a:buChar char="►"/>
              <a:tabLst>
                <a:tab pos="720693" algn="l"/>
              </a:tabLst>
            </a:pPr>
            <a:r>
              <a:rPr sz="2325" spc="-74" dirty="0">
                <a:latin typeface="Tahoma"/>
                <a:cs typeface="Tahoma"/>
              </a:rPr>
              <a:t>Дан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граф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53" dirty="0">
                <a:latin typeface="Lucida Sans Unicode"/>
                <a:cs typeface="Lucida Sans Unicode"/>
              </a:rPr>
              <a:t>(</a:t>
            </a:r>
            <a:r>
              <a:rPr sz="2325" i="1" spc="53" dirty="0">
                <a:latin typeface="Arial"/>
                <a:cs typeface="Arial"/>
              </a:rPr>
              <a:t>V</a:t>
            </a:r>
            <a:r>
              <a:rPr sz="2325" i="1" spc="-264" dirty="0">
                <a:latin typeface="Arial"/>
                <a:cs typeface="Arial"/>
              </a:rPr>
              <a:t> 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-180" dirty="0">
                <a:latin typeface="Arial"/>
                <a:cs typeface="Arial"/>
              </a:rPr>
              <a:t>E</a:t>
            </a:r>
            <a:r>
              <a:rPr sz="2325" i="1" spc="-370" dirty="0">
                <a:latin typeface="Arial"/>
                <a:cs typeface="Arial"/>
              </a:rPr>
              <a:t> </a:t>
            </a:r>
            <a:r>
              <a:rPr sz="2325" spc="32" dirty="0">
                <a:latin typeface="Lucida Sans Unicode"/>
                <a:cs typeface="Lucida Sans Unicode"/>
              </a:rPr>
              <a:t>)</a:t>
            </a:r>
            <a:r>
              <a:rPr sz="2325" spc="32" dirty="0">
                <a:latin typeface="Tahoma"/>
                <a:cs typeface="Tahoma"/>
              </a:rPr>
              <a:t>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Можно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ли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его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раскрасить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Arial"/>
                <a:cs typeface="Arial"/>
              </a:rPr>
              <a:t>k</a:t>
            </a:r>
            <a:r>
              <a:rPr sz="2325" i="1" spc="317" dirty="0">
                <a:latin typeface="Arial"/>
                <a:cs typeface="Arial"/>
              </a:rPr>
              <a:t> </a:t>
            </a:r>
            <a:r>
              <a:rPr sz="2325" spc="-116" dirty="0">
                <a:latin typeface="Tahoma"/>
                <a:cs typeface="Tahoma"/>
              </a:rPr>
              <a:t>цветов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так,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чтобы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никакие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две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смежные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вершины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80" dirty="0">
                <a:latin typeface="Tahoma"/>
                <a:cs typeface="Tahoma"/>
              </a:rPr>
              <a:t>не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были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раскрашены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один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цвет?</a:t>
            </a:r>
            <a:endParaRPr sz="2325" dirty="0">
              <a:latin typeface="Tahoma"/>
              <a:cs typeface="Tahoma"/>
            </a:endParaRPr>
          </a:p>
          <a:p>
            <a:pPr marL="1304494" lvl="1" indent="-355649">
              <a:lnSpc>
                <a:spcPts val="2536"/>
              </a:lnSpc>
              <a:spcBef>
                <a:spcPts val="317"/>
              </a:spcBef>
              <a:buClr>
                <a:srgbClr val="7B19FF"/>
              </a:buClr>
              <a:buFont typeface="Lucida Sans Unicode"/>
              <a:buChar char="►"/>
              <a:tabLst>
                <a:tab pos="1305837" algn="l"/>
              </a:tabLst>
            </a:pPr>
            <a:r>
              <a:rPr sz="2114" spc="-42" dirty="0">
                <a:latin typeface="Tahoma"/>
                <a:cs typeface="Tahoma"/>
              </a:rPr>
              <a:t>NP-полная</a:t>
            </a:r>
            <a:r>
              <a:rPr sz="2114" spc="1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задача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для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i="1" spc="-32" dirty="0">
                <a:latin typeface="Arial"/>
                <a:cs typeface="Arial"/>
              </a:rPr>
              <a:t>k</a:t>
            </a:r>
            <a:r>
              <a:rPr sz="2114" i="1" spc="159" dirty="0">
                <a:latin typeface="Arial"/>
                <a:cs typeface="Arial"/>
              </a:rPr>
              <a:t> </a:t>
            </a:r>
            <a:r>
              <a:rPr sz="2114" i="1" spc="581" dirty="0">
                <a:latin typeface="Calibri"/>
                <a:cs typeface="Calibri"/>
              </a:rPr>
              <a:t>&gt;</a:t>
            </a:r>
            <a:r>
              <a:rPr sz="2114" i="1" spc="95" dirty="0">
                <a:latin typeface="Calibri"/>
                <a:cs typeface="Calibri"/>
              </a:rPr>
              <a:t> </a:t>
            </a:r>
            <a:r>
              <a:rPr sz="2114" spc="-106" dirty="0">
                <a:latin typeface="Tahoma"/>
                <a:cs typeface="Tahoma"/>
              </a:rPr>
              <a:t>2</a:t>
            </a:r>
            <a:endParaRPr sz="2114" dirty="0">
              <a:latin typeface="Tahoma"/>
              <a:cs typeface="Tahoma"/>
            </a:endParaRPr>
          </a:p>
          <a:p>
            <a:pPr marL="1304494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305837" algn="l"/>
              </a:tabLst>
            </a:pPr>
            <a:r>
              <a:rPr sz="2114" spc="-11" dirty="0">
                <a:latin typeface="Tahoma"/>
                <a:cs typeface="Tahoma"/>
              </a:rPr>
              <a:t>Для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планарных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графов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известно,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что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i="1" spc="-32" dirty="0">
                <a:latin typeface="Arial"/>
                <a:cs typeface="Arial"/>
              </a:rPr>
              <a:t>k</a:t>
            </a:r>
            <a:r>
              <a:rPr sz="2114" i="1" spc="169" dirty="0">
                <a:latin typeface="Arial"/>
                <a:cs typeface="Arial"/>
              </a:rPr>
              <a:t> </a:t>
            </a:r>
            <a:r>
              <a:rPr sz="2114" spc="190" dirty="0">
                <a:latin typeface="Segoe UI Symbol"/>
                <a:cs typeface="Segoe UI Symbol"/>
              </a:rPr>
              <a:t>≤</a:t>
            </a:r>
            <a:r>
              <a:rPr sz="2114" spc="-11" dirty="0">
                <a:latin typeface="Segoe UI Symbol"/>
                <a:cs typeface="Segoe UI Symbol"/>
              </a:rPr>
              <a:t> </a:t>
            </a:r>
            <a:r>
              <a:rPr sz="2114" spc="-106" dirty="0">
                <a:latin typeface="Tahoma"/>
                <a:cs typeface="Tahoma"/>
              </a:rPr>
              <a:t>4</a:t>
            </a:r>
            <a:endParaRPr sz="2114" dirty="0">
              <a:latin typeface="Tahoma"/>
              <a:cs typeface="Tahoma"/>
            </a:endParaRPr>
          </a:p>
          <a:p>
            <a:pPr marL="719351" indent="-375780">
              <a:lnSpc>
                <a:spcPct val="100000"/>
              </a:lnSpc>
              <a:spcBef>
                <a:spcPts val="750"/>
              </a:spcBef>
              <a:buClr>
                <a:srgbClr val="7B19FF"/>
              </a:buClr>
              <a:buFont typeface="Lucida Sans Unicode"/>
              <a:buChar char="►"/>
              <a:tabLst>
                <a:tab pos="720693" algn="l"/>
              </a:tabLst>
            </a:pPr>
            <a:r>
              <a:rPr sz="2325" dirty="0">
                <a:latin typeface="Tahoma"/>
                <a:cs typeface="Tahoma"/>
              </a:rPr>
              <a:t>Как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свести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зад</a:t>
            </a:r>
            <a:r>
              <a:rPr sz="2325" spc="-159" dirty="0">
                <a:latin typeface="Tahoma"/>
                <a:cs typeface="Tahoma"/>
              </a:rPr>
              <a:t>а</a:t>
            </a:r>
            <a:r>
              <a:rPr sz="2325" spc="-85" dirty="0">
                <a:latin typeface="Tahoma"/>
                <a:cs typeface="Tahoma"/>
              </a:rPr>
              <a:t>чу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Arial"/>
                <a:cs typeface="Arial"/>
              </a:rPr>
              <a:t>S</a:t>
            </a:r>
            <a:r>
              <a:rPr sz="2325" i="1" spc="-338" dirty="0">
                <a:latin typeface="Arial"/>
                <a:cs typeface="Arial"/>
              </a:rPr>
              <a:t>A</a:t>
            </a:r>
            <a:r>
              <a:rPr sz="2325" i="1" spc="137" dirty="0">
                <a:latin typeface="Arial"/>
                <a:cs typeface="Arial"/>
              </a:rPr>
              <a:t>T</a:t>
            </a:r>
            <a:r>
              <a:rPr sz="2325" i="1" spc="-338" dirty="0">
                <a:latin typeface="Arial"/>
                <a:cs typeface="Arial"/>
              </a:rPr>
              <a:t> </a:t>
            </a:r>
            <a:r>
              <a:rPr sz="2325" spc="-21" dirty="0">
                <a:latin typeface="Tahoma"/>
                <a:cs typeface="Tahoma"/>
              </a:rPr>
              <a:t>?</a:t>
            </a:r>
            <a:endParaRPr sz="2325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0324" y="3542439"/>
            <a:ext cx="158365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-32" dirty="0">
                <a:latin typeface="Arial"/>
                <a:cs typeface="Arial"/>
              </a:rPr>
              <a:t>v</a:t>
            </a:r>
            <a:endParaRPr sz="169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836" y="3611842"/>
            <a:ext cx="5462243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399938" indent="-374438">
              <a:spcBef>
                <a:spcPts val="190"/>
              </a:spcBef>
              <a:buClr>
                <a:srgbClr val="7B19FF"/>
              </a:buClr>
              <a:buFont typeface="Lucida Sans Unicode"/>
              <a:buChar char="►"/>
              <a:tabLst>
                <a:tab pos="401280" algn="l"/>
              </a:tabLst>
            </a:pPr>
            <a:r>
              <a:rPr sz="2325" spc="-106" dirty="0">
                <a:latin typeface="Tahoma"/>
                <a:cs typeface="Tahoma"/>
              </a:rPr>
              <a:t>Идея: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завести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Arial"/>
                <a:cs typeface="Arial"/>
              </a:rPr>
              <a:t>k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127" dirty="0">
                <a:latin typeface="Segoe UI Symbol"/>
                <a:cs typeface="Segoe UI Symbol"/>
              </a:rPr>
              <a:t>·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32" dirty="0">
                <a:latin typeface="Segoe UI Symbol"/>
                <a:cs typeface="Segoe UI Symbol"/>
              </a:rPr>
              <a:t>|</a:t>
            </a:r>
            <a:r>
              <a:rPr sz="2325" i="1" spc="32" dirty="0">
                <a:latin typeface="Arial"/>
                <a:cs typeface="Arial"/>
              </a:rPr>
              <a:t>V</a:t>
            </a:r>
            <a:r>
              <a:rPr sz="2325" i="1" spc="-275" dirty="0">
                <a:latin typeface="Arial"/>
                <a:cs typeface="Arial"/>
              </a:rPr>
              <a:t> </a:t>
            </a:r>
            <a:r>
              <a:rPr sz="2325" spc="74" dirty="0">
                <a:latin typeface="Segoe UI Symbol"/>
                <a:cs typeface="Segoe UI Symbol"/>
              </a:rPr>
              <a:t>|</a:t>
            </a:r>
            <a:r>
              <a:rPr sz="2325" spc="127" dirty="0">
                <a:latin typeface="Segoe UI Symbol"/>
                <a:cs typeface="Segoe UI Symbol"/>
              </a:rPr>
              <a:t> </a:t>
            </a:r>
            <a:r>
              <a:rPr sz="2325" spc="-148" dirty="0">
                <a:latin typeface="Tahoma"/>
                <a:cs typeface="Tahoma"/>
              </a:rPr>
              <a:t>переменных: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59" dirty="0">
                <a:latin typeface="Segoe UI Symbol"/>
                <a:cs typeface="Segoe UI Symbol"/>
              </a:rPr>
              <a:t>{</a:t>
            </a:r>
            <a:r>
              <a:rPr sz="2325" i="1" spc="159" dirty="0">
                <a:latin typeface="Arial"/>
                <a:cs typeface="Arial"/>
              </a:rPr>
              <a:t>p</a:t>
            </a:r>
            <a:r>
              <a:rPr sz="2325" i="1" spc="550" dirty="0">
                <a:latin typeface="Arial"/>
                <a:cs typeface="Arial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 dirty="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2221" y="3739056"/>
            <a:ext cx="1669541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80524">
              <a:spcBef>
                <a:spcPts val="201"/>
              </a:spcBef>
            </a:pPr>
            <a:r>
              <a:rPr sz="1691" i="1" spc="-53" dirty="0">
                <a:latin typeface="Arial"/>
                <a:cs typeface="Arial"/>
              </a:rPr>
              <a:t>c  </a:t>
            </a:r>
            <a:r>
              <a:rPr sz="1691" i="1" spc="148" dirty="0">
                <a:latin typeface="Arial"/>
                <a:cs typeface="Arial"/>
              </a:rPr>
              <a:t> </a:t>
            </a:r>
            <a:r>
              <a:rPr sz="2536" spc="-268" baseline="6944" dirty="0">
                <a:latin typeface="Lucida Sans Unicode"/>
                <a:cs typeface="Lucida Sans Unicode"/>
              </a:rPr>
              <a:t>1</a:t>
            </a:r>
            <a:r>
              <a:rPr sz="2536" spc="681" baseline="6944" dirty="0">
                <a:latin typeface="Cambria"/>
                <a:cs typeface="Cambria"/>
              </a:rPr>
              <a:t>≤</a:t>
            </a:r>
            <a:r>
              <a:rPr sz="2536" i="1" spc="127" baseline="6944" dirty="0">
                <a:latin typeface="Arial"/>
                <a:cs typeface="Arial"/>
              </a:rPr>
              <a:t>c</a:t>
            </a:r>
            <a:r>
              <a:rPr sz="2536" spc="681" baseline="6944" dirty="0">
                <a:latin typeface="Cambria"/>
                <a:cs typeface="Cambria"/>
              </a:rPr>
              <a:t>≤</a:t>
            </a:r>
            <a:r>
              <a:rPr sz="2536" i="1" spc="237" baseline="6944" dirty="0">
                <a:latin typeface="Arial"/>
                <a:cs typeface="Arial"/>
              </a:rPr>
              <a:t>k</a:t>
            </a:r>
            <a:r>
              <a:rPr sz="2536" i="1" spc="32" baseline="6944" dirty="0">
                <a:latin typeface="Arial"/>
                <a:cs typeface="Arial"/>
              </a:rPr>
              <a:t>,</a:t>
            </a:r>
            <a:r>
              <a:rPr sz="2536" i="1" spc="-46" baseline="6944" dirty="0">
                <a:latin typeface="Arial"/>
                <a:cs typeface="Arial"/>
              </a:rPr>
              <a:t>v</a:t>
            </a:r>
            <a:r>
              <a:rPr sz="2536" i="1" spc="-427" baseline="6944" dirty="0">
                <a:latin typeface="Arial"/>
                <a:cs typeface="Arial"/>
              </a:rPr>
              <a:t> </a:t>
            </a:r>
            <a:r>
              <a:rPr sz="2536" spc="205" baseline="6944" dirty="0">
                <a:latin typeface="Cambria"/>
                <a:cs typeface="Cambria"/>
              </a:rPr>
              <a:t>∈</a:t>
            </a:r>
            <a:r>
              <a:rPr sz="2536" i="1" spc="93" baseline="6944" dirty="0">
                <a:latin typeface="Arial"/>
                <a:cs typeface="Arial"/>
              </a:rPr>
              <a:t>V</a:t>
            </a:r>
            <a:endParaRPr sz="2536" baseline="6944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352" y="4260045"/>
            <a:ext cx="10049453" cy="1320974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461673" indent="-356991">
              <a:lnSpc>
                <a:spcPts val="2536"/>
              </a:lnSpc>
              <a:spcBef>
                <a:spcPts val="201"/>
              </a:spcBef>
              <a:buClr>
                <a:srgbClr val="7B19FF"/>
              </a:buClr>
              <a:buFont typeface="Lucida Sans Unicode"/>
              <a:buChar char="►"/>
              <a:tabLst>
                <a:tab pos="463015" algn="l"/>
              </a:tabLst>
            </a:pPr>
            <a:r>
              <a:rPr sz="2114" spc="21" dirty="0">
                <a:latin typeface="Tahoma"/>
                <a:cs typeface="Tahoma"/>
              </a:rPr>
              <a:t>Как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описать,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что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каждая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вершина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раскрашена?</a:t>
            </a:r>
            <a:endParaRPr sz="2114" dirty="0">
              <a:latin typeface="Tahoma"/>
              <a:cs typeface="Tahoma"/>
            </a:endParaRPr>
          </a:p>
          <a:p>
            <a:pPr marL="461673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463015" algn="l"/>
              </a:tabLst>
            </a:pPr>
            <a:r>
              <a:rPr sz="2114" spc="21" dirty="0">
                <a:latin typeface="Tahoma"/>
                <a:cs typeface="Tahoma"/>
              </a:rPr>
              <a:t>Как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описать,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что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каждая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вершина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раскрашена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ровно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в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один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цвет?</a:t>
            </a:r>
            <a:endParaRPr sz="2114" dirty="0">
              <a:latin typeface="Tahoma"/>
              <a:cs typeface="Tahoma"/>
            </a:endParaRPr>
          </a:p>
          <a:p>
            <a:pPr marL="461673" marR="91261" indent="-355649">
              <a:lnSpc>
                <a:spcPts val="2536"/>
              </a:lnSpc>
              <a:spcBef>
                <a:spcPts val="85"/>
              </a:spcBef>
              <a:buClr>
                <a:srgbClr val="7B19FF"/>
              </a:buClr>
              <a:buFont typeface="Lucida Sans Unicode"/>
              <a:buChar char="►"/>
              <a:tabLst>
                <a:tab pos="463015" algn="l"/>
              </a:tabLst>
            </a:pPr>
            <a:r>
              <a:rPr sz="2114" spc="21" dirty="0">
                <a:latin typeface="Tahoma"/>
                <a:cs typeface="Tahoma"/>
              </a:rPr>
              <a:t>Как </a:t>
            </a:r>
            <a:r>
              <a:rPr sz="2114" spc="-74" dirty="0">
                <a:latin typeface="Tahoma"/>
                <a:cs typeface="Tahoma"/>
              </a:rPr>
              <a:t>описать,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что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никакие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16" dirty="0">
                <a:latin typeface="Tahoma"/>
                <a:cs typeface="Tahoma"/>
              </a:rPr>
              <a:t>две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смежные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вершины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148" dirty="0">
                <a:latin typeface="Tahoma"/>
                <a:cs typeface="Tahoma"/>
              </a:rPr>
              <a:t>не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покрашены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в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один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и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тот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116" dirty="0">
                <a:latin typeface="Tahoma"/>
                <a:cs typeface="Tahoma"/>
              </a:rPr>
              <a:t>же </a:t>
            </a:r>
            <a:r>
              <a:rPr sz="2114" spc="-623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цвет?</a:t>
            </a:r>
            <a:endParaRPr sz="2114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5362929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Входной формат SAT-решателей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1631" y="992215"/>
            <a:ext cx="9190525" cy="2175110"/>
          </a:xfrm>
          <a:prstGeom prst="rect">
            <a:avLst/>
          </a:prstGeom>
        </p:spPr>
        <p:txBody>
          <a:bodyPr vert="horz" wrap="square" lIns="0" tIns="73814" rIns="0" bIns="0" rtlCol="0">
            <a:spAutoFit/>
          </a:bodyPr>
          <a:lstStyle/>
          <a:p>
            <a:pPr marL="426779" indent="-374438">
              <a:spcBef>
                <a:spcPts val="581"/>
              </a:spcBef>
              <a:buClr>
                <a:srgbClr val="7B19FF"/>
              </a:buClr>
              <a:buFont typeface="Lucida Sans Unicode"/>
              <a:buChar char="►"/>
              <a:tabLst>
                <a:tab pos="428121" algn="l"/>
              </a:tabLst>
            </a:pPr>
            <a:r>
              <a:rPr sz="2325" dirty="0">
                <a:latin typeface="Tahoma"/>
                <a:cs typeface="Tahoma"/>
              </a:rPr>
              <a:t>Как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правило,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SAT-решатели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принимают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вход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формулу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116" dirty="0">
                <a:latin typeface="Tahoma"/>
                <a:cs typeface="Tahoma"/>
              </a:rPr>
              <a:t>КНФ</a:t>
            </a:r>
            <a:endParaRPr sz="2325" dirty="0">
              <a:latin typeface="Tahoma"/>
              <a:cs typeface="Tahoma"/>
            </a:endParaRPr>
          </a:p>
          <a:p>
            <a:pPr marL="426779" indent="-374438"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428121" algn="l"/>
              </a:tabLst>
            </a:pPr>
            <a:r>
              <a:rPr sz="2325" spc="-53" dirty="0">
                <a:latin typeface="Tahoma"/>
                <a:cs typeface="Tahoma"/>
              </a:rPr>
              <a:t>DIMACS-формат:</a:t>
            </a:r>
            <a:endParaRPr sz="2325" dirty="0">
              <a:latin typeface="Tahoma"/>
              <a:cs typeface="Tahoma"/>
            </a:endParaRPr>
          </a:p>
          <a:p>
            <a:pPr marL="1013265" lvl="1" indent="-355649">
              <a:lnSpc>
                <a:spcPts val="2536"/>
              </a:lnSpc>
              <a:spcBef>
                <a:spcPts val="370"/>
              </a:spcBef>
              <a:buClr>
                <a:srgbClr val="7B19FF"/>
              </a:buClr>
              <a:buFont typeface="Lucida Sans Unicode"/>
              <a:buChar char="►"/>
              <a:tabLst>
                <a:tab pos="1014605" algn="l"/>
              </a:tabLst>
            </a:pPr>
            <a:r>
              <a:rPr sz="2114" spc="-116" dirty="0">
                <a:latin typeface="Tahoma"/>
                <a:cs typeface="Tahoma"/>
              </a:rPr>
              <a:t>переменные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обозначаются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числами</a:t>
            </a:r>
            <a:endParaRPr sz="2114" dirty="0">
              <a:latin typeface="Tahoma"/>
              <a:cs typeface="Tahoma"/>
            </a:endParaRPr>
          </a:p>
          <a:p>
            <a:pPr marL="1013265" lvl="1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1014605" algn="l"/>
              </a:tabLst>
            </a:pPr>
            <a:r>
              <a:rPr sz="2114" spc="-74" dirty="0">
                <a:latin typeface="Tahoma"/>
                <a:cs typeface="Tahoma"/>
              </a:rPr>
              <a:t>формула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232" dirty="0">
                <a:latin typeface="Tahoma"/>
                <a:cs typeface="Tahoma"/>
              </a:rPr>
              <a:t>—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список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дизъюнктов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(как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правило,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по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одному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на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строку)</a:t>
            </a:r>
            <a:endParaRPr sz="2114" dirty="0">
              <a:latin typeface="Tahoma"/>
              <a:cs typeface="Tahoma"/>
            </a:endParaRPr>
          </a:p>
          <a:p>
            <a:pPr marL="1013265" lvl="1" indent="-355649">
              <a:lnSpc>
                <a:spcPts val="2526"/>
              </a:lnSpc>
              <a:buClr>
                <a:srgbClr val="7B19FF"/>
              </a:buClr>
              <a:buFont typeface="Lucida Sans Unicode"/>
              <a:buChar char="►"/>
              <a:tabLst>
                <a:tab pos="1014605" algn="l"/>
              </a:tabLst>
            </a:pPr>
            <a:r>
              <a:rPr sz="2114" spc="-53" dirty="0">
                <a:latin typeface="Tahoma"/>
                <a:cs typeface="Tahoma"/>
              </a:rPr>
              <a:t>дизъюнкт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представляет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собой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список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чисел,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оканчивающийся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16" dirty="0">
                <a:latin typeface="Tahoma"/>
                <a:cs typeface="Tahoma"/>
              </a:rPr>
              <a:t>нулём</a:t>
            </a:r>
            <a:endParaRPr sz="2114" dirty="0">
              <a:latin typeface="Tahoma"/>
              <a:cs typeface="Tahoma"/>
            </a:endParaRPr>
          </a:p>
          <a:p>
            <a:pPr marL="1013265" lvl="1" indent="-355649">
              <a:lnSpc>
                <a:spcPts val="2536"/>
              </a:lnSpc>
              <a:buClr>
                <a:srgbClr val="7B19FF"/>
              </a:buClr>
              <a:buFont typeface="Lucida Sans Unicode"/>
              <a:buChar char="►"/>
              <a:tabLst>
                <a:tab pos="1014605" algn="l"/>
              </a:tabLst>
            </a:pPr>
            <a:r>
              <a:rPr sz="2114" spc="-85" dirty="0">
                <a:latin typeface="Tahoma"/>
                <a:cs typeface="Tahoma"/>
              </a:rPr>
              <a:t>отрицательный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литерал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представляется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отрицательным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числом</a:t>
            </a:r>
            <a:endParaRPr sz="2114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3627" y="3233053"/>
            <a:ext cx="1276313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-32" dirty="0">
                <a:latin typeface="Tahoma"/>
                <a:cs typeface="Tahoma"/>
              </a:rPr>
              <a:t>Форм</a:t>
            </a:r>
            <a:r>
              <a:rPr sz="2325" spc="-148" dirty="0">
                <a:latin typeface="Tahoma"/>
                <a:cs typeface="Tahoma"/>
              </a:rPr>
              <a:t>у</a:t>
            </a:r>
            <a:r>
              <a:rPr sz="2325" spc="-137" dirty="0">
                <a:latin typeface="Tahoma"/>
                <a:cs typeface="Tahoma"/>
              </a:rPr>
              <a:t>ла:</a:t>
            </a:r>
            <a:endParaRPr sz="232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990" y="4034189"/>
            <a:ext cx="4204719" cy="1816696"/>
          </a:xfrm>
          <a:prstGeom prst="rect">
            <a:avLst/>
          </a:prstGeom>
        </p:spPr>
        <p:txBody>
          <a:bodyPr vert="horz" wrap="square" lIns="0" tIns="26841" rIns="0" bIns="0" rtlCol="0">
            <a:spAutoFit/>
          </a:bodyPr>
          <a:lstStyle/>
          <a:p>
            <a:pPr marL="1193102" marR="1266916">
              <a:lnSpc>
                <a:spcPct val="125299"/>
              </a:lnSpc>
              <a:spcBef>
                <a:spcPts val="211"/>
              </a:spcBef>
            </a:pP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q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-402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169" dirty="0">
                <a:latin typeface="Segoe UI Symbol"/>
                <a:cs typeface="Segoe UI Symbol"/>
              </a:rPr>
              <a:t>∧  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1" dirty="0">
                <a:latin typeface="Arial"/>
                <a:cs typeface="Arial"/>
              </a:rPr>
              <a:t>r</a:t>
            </a:r>
            <a:r>
              <a:rPr sz="2325" i="1" spc="-402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endParaRPr sz="2325" dirty="0">
              <a:latin typeface="Segoe UI Symbol"/>
              <a:cs typeface="Segoe UI Symbol"/>
            </a:endParaRPr>
          </a:p>
          <a:p>
            <a:pPr marL="1193102">
              <a:spcBef>
                <a:spcPts val="708"/>
              </a:spcBef>
            </a:pP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q</a:t>
            </a:r>
            <a:r>
              <a:rPr sz="2325" i="1" spc="-42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21" dirty="0">
                <a:latin typeface="Arial"/>
                <a:cs typeface="Arial"/>
              </a:rPr>
              <a:t>p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endParaRPr sz="2325" dirty="0">
              <a:latin typeface="Segoe UI Symbol"/>
              <a:cs typeface="Segoe UI Symbol"/>
            </a:endParaRPr>
          </a:p>
          <a:p>
            <a:pPr marL="1193102">
              <a:spcBef>
                <a:spcPts val="706"/>
              </a:spcBef>
            </a:pPr>
            <a:r>
              <a:rPr sz="2325" spc="-85" dirty="0">
                <a:latin typeface="Segoe UI Symbol"/>
                <a:cs typeface="Segoe UI Symbol"/>
              </a:rPr>
              <a:t>¬</a:t>
            </a:r>
            <a:r>
              <a:rPr sz="2325" i="1" spc="-85" dirty="0">
                <a:latin typeface="Arial"/>
                <a:cs typeface="Arial"/>
              </a:rPr>
              <a:t>p</a:t>
            </a:r>
            <a:endParaRPr sz="232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6781" y="3115648"/>
            <a:ext cx="1209209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-21" dirty="0">
                <a:latin typeface="Tahoma"/>
                <a:cs typeface="Tahoma"/>
              </a:rPr>
              <a:t>DIMACS:</a:t>
            </a:r>
            <a:endParaRPr sz="2325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86518" y="3876834"/>
          <a:ext cx="1495071" cy="168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p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25"/>
                        </a:lnSpc>
                      </a:pPr>
                      <a:r>
                        <a:rPr sz="2300" spc="10" dirty="0">
                          <a:latin typeface="SimSun"/>
                          <a:cs typeface="SimSun"/>
                        </a:rPr>
                        <a:t>cnf</a:t>
                      </a:r>
                      <a:r>
                        <a:rPr sz="23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3</a:t>
                      </a:r>
                      <a:r>
                        <a:rPr sz="2300" spc="-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4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03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1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305"/>
                        </a:lnSpc>
                      </a:pPr>
                      <a:r>
                        <a:rPr sz="2300" spc="10" dirty="0">
                          <a:latin typeface="SimSun"/>
                          <a:cs typeface="SimSun"/>
                        </a:rPr>
                        <a:t>2</a:t>
                      </a:r>
                      <a:r>
                        <a:rPr sz="2300" spc="-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-3</a:t>
                      </a:r>
                      <a:r>
                        <a:rPr sz="2300" spc="-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0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903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1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305"/>
                        </a:lnSpc>
                      </a:pPr>
                      <a:r>
                        <a:rPr sz="2300" spc="10" dirty="0">
                          <a:latin typeface="SimSun"/>
                          <a:cs typeface="SimSun"/>
                        </a:rPr>
                        <a:t>3</a:t>
                      </a:r>
                      <a:r>
                        <a:rPr sz="2300" spc="-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0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2300" dirty="0">
                          <a:latin typeface="SimSun"/>
                          <a:cs typeface="SimSun"/>
                        </a:rPr>
                        <a:t>2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305"/>
                        </a:lnSpc>
                      </a:pPr>
                      <a:r>
                        <a:rPr sz="2300" spc="10" dirty="0">
                          <a:latin typeface="SimSun"/>
                          <a:cs typeface="SimSun"/>
                        </a:rPr>
                        <a:t>-1</a:t>
                      </a:r>
                      <a:r>
                        <a:rPr sz="2300" spc="-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300" spc="10" dirty="0">
                          <a:latin typeface="SimSun"/>
                          <a:cs typeface="SimSun"/>
                        </a:rPr>
                        <a:t>0</a:t>
                      </a:r>
                      <a:endParaRPr sz="23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026780" y="5575831"/>
            <a:ext cx="660301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spc="21" dirty="0">
                <a:latin typeface="SimSun"/>
                <a:cs typeface="SimSun"/>
              </a:rPr>
              <a:t>-1</a:t>
            </a:r>
            <a:r>
              <a:rPr sz="2325" spc="-148" dirty="0">
                <a:latin typeface="SimSun"/>
                <a:cs typeface="SimSun"/>
              </a:rPr>
              <a:t> </a:t>
            </a:r>
            <a:r>
              <a:rPr sz="2325" spc="21" dirty="0">
                <a:latin typeface="SimSun"/>
                <a:cs typeface="SimSun"/>
              </a:rPr>
              <a:t>0</a:t>
            </a:r>
            <a:endParaRPr sz="2325">
              <a:latin typeface="SimSun"/>
              <a:cs typeface="SimSu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4FDD7-5095-4E23-BB5E-339EE8C5ACC8}"/>
              </a:ext>
            </a:extLst>
          </p:cNvPr>
          <p:cNvSpPr/>
          <p:nvPr/>
        </p:nvSpPr>
        <p:spPr>
          <a:xfrm>
            <a:off x="921631" y="6269838"/>
            <a:ext cx="3638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spc="-85" dirty="0">
                <a:solidFill>
                  <a:srgbClr val="FF0000"/>
                </a:solidFill>
                <a:latin typeface="Tahoma"/>
                <a:cs typeface="Tahoma"/>
              </a:rPr>
              <a:t>Как перевести формулу в КНФ</a:t>
            </a:r>
            <a:r>
              <a:rPr lang="en-US" sz="2000" spc="-85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6"/>
            <a:ext cx="4112114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Преобразование Цейтина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1331" y="1409675"/>
            <a:ext cx="2051848" cy="2425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424" y="1490263"/>
            <a:ext cx="10891121" cy="4327050"/>
          </a:xfrm>
          <a:prstGeom prst="rect">
            <a:avLst/>
          </a:prstGeom>
        </p:spPr>
        <p:txBody>
          <a:bodyPr vert="horz" wrap="square" lIns="0" tIns="14763" rIns="0" bIns="0" rtlCol="0">
            <a:spAutoFit/>
          </a:bodyPr>
          <a:lstStyle/>
          <a:p>
            <a:pPr marL="662984" marR="3241105" indent="-374438">
              <a:lnSpc>
                <a:spcPct val="102600"/>
              </a:lnSpc>
              <a:spcBef>
                <a:spcPts val="116"/>
              </a:spcBef>
              <a:buClr>
                <a:srgbClr val="7B19FF"/>
              </a:buClr>
              <a:buFont typeface="Lucida Sans Unicode"/>
              <a:buChar char="►"/>
              <a:tabLst>
                <a:tab pos="664326" algn="l"/>
              </a:tabLst>
            </a:pPr>
            <a:r>
              <a:rPr sz="2325" spc="-85" dirty="0">
                <a:latin typeface="Tahoma"/>
                <a:cs typeface="Tahoma"/>
              </a:rPr>
              <a:t>Наивный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подход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59" dirty="0">
                <a:latin typeface="Tahoma"/>
                <a:cs typeface="Tahoma"/>
              </a:rPr>
              <a:t>перевода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116" dirty="0">
                <a:latin typeface="Tahoma"/>
                <a:cs typeface="Tahoma"/>
              </a:rPr>
              <a:t>КНФ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(через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законы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Де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Моргана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дистрибутивности)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может </a:t>
            </a:r>
            <a:r>
              <a:rPr sz="2325" spc="-95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экспоненциально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увеличить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размер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формулы</a:t>
            </a:r>
            <a:endParaRPr sz="2325" dirty="0">
              <a:latin typeface="Tahoma"/>
              <a:cs typeface="Tahoma"/>
            </a:endParaRPr>
          </a:p>
          <a:p>
            <a:pPr marL="662984" marR="3140450" indent="-374438">
              <a:lnSpc>
                <a:spcPct val="102600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664326" algn="l"/>
              </a:tabLst>
            </a:pPr>
            <a:r>
              <a:rPr sz="2325" spc="-63" dirty="0">
                <a:latin typeface="Tahoma"/>
                <a:cs typeface="Tahoma"/>
              </a:rPr>
              <a:t>Формулы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32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spc="-53" dirty="0">
                <a:latin typeface="Calibri"/>
                <a:cs typeface="Calibri"/>
              </a:rPr>
              <a:t> </a:t>
            </a:r>
            <a:r>
              <a:rPr sz="2325" i="1" spc="-116" dirty="0">
                <a:latin typeface="Arial"/>
                <a:cs typeface="Arial"/>
              </a:rPr>
              <a:t>эквивыполнимы</a:t>
            </a:r>
            <a:r>
              <a:rPr sz="2325" spc="-116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если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41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выполнима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тогда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только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тогда,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когда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48" dirty="0">
                <a:latin typeface="Calibri"/>
                <a:cs typeface="Calibri"/>
              </a:rPr>
              <a:t>ψ</a:t>
            </a:r>
            <a:r>
              <a:rPr sz="2325" i="1" spc="-53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выполнима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(не </a:t>
            </a:r>
            <a:r>
              <a:rPr sz="2325" spc="-106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обязательно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с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одной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той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48" dirty="0">
                <a:latin typeface="Tahoma"/>
                <a:cs typeface="Tahoma"/>
              </a:rPr>
              <a:t>же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моделью)</a:t>
            </a:r>
            <a:endParaRPr sz="2325" dirty="0">
              <a:latin typeface="Tahoma"/>
              <a:cs typeface="Tahoma"/>
            </a:endParaRPr>
          </a:p>
          <a:p>
            <a:pPr marL="560986" indent="-374438">
              <a:spcBef>
                <a:spcPts val="970"/>
              </a:spcBef>
              <a:buClr>
                <a:srgbClr val="7B19FF"/>
              </a:buClr>
              <a:buFont typeface="Lucida Sans Unicode"/>
              <a:buChar char="►"/>
              <a:tabLst>
                <a:tab pos="562328" algn="l"/>
              </a:tabLst>
            </a:pPr>
            <a:r>
              <a:rPr sz="2325" spc="-106" dirty="0">
                <a:latin typeface="Tahoma"/>
                <a:cs typeface="Tahoma"/>
              </a:rPr>
              <a:t>Идея: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пусть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F</a:t>
            </a:r>
            <a:r>
              <a:rPr sz="2325" i="1" spc="-85" dirty="0">
                <a:latin typeface="Arial"/>
                <a:cs typeface="Arial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подформула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42" dirty="0">
                <a:latin typeface="Tahoma"/>
                <a:cs typeface="Tahoma"/>
              </a:rPr>
              <a:t>Возьмем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423" dirty="0">
                <a:latin typeface="Calibri"/>
                <a:cs typeface="Calibri"/>
              </a:rPr>
              <a:t>l</a:t>
            </a:r>
            <a:r>
              <a:rPr sz="2325" i="1" spc="127" dirty="0">
                <a:latin typeface="Calibri"/>
                <a:cs typeface="Calibri"/>
              </a:rPr>
              <a:t> </a:t>
            </a:r>
            <a:r>
              <a:rPr sz="2325" spc="-137" dirty="0">
                <a:latin typeface="Segoe UI Symbol"/>
                <a:cs typeface="Segoe UI Symbol"/>
              </a:rPr>
              <a:t>∈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137" dirty="0">
                <a:latin typeface="Cambria"/>
                <a:cs typeface="Cambria"/>
              </a:rPr>
              <a:t>V</a:t>
            </a:r>
            <a:r>
              <a:rPr sz="2325" i="1" spc="-116" dirty="0">
                <a:latin typeface="Cambria"/>
                <a:cs typeface="Cambria"/>
              </a:rPr>
              <a:t> </a:t>
            </a:r>
            <a:r>
              <a:rPr sz="2325" spc="-74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80" dirty="0">
                <a:latin typeface="Tahoma"/>
                <a:cs typeface="Tahoma"/>
              </a:rPr>
              <a:t>не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входящую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.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74" dirty="0" err="1">
                <a:latin typeface="Tahoma"/>
                <a:cs typeface="Tahoma"/>
              </a:rPr>
              <a:t>Пусть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11" dirty="0">
                <a:latin typeface="Calibri"/>
                <a:cs typeface="Calibri"/>
              </a:rPr>
              <a:t>ϕ</a:t>
            </a:r>
            <a:r>
              <a:rPr lang="en-US" sz="2536" i="1" spc="15" baseline="27777" dirty="0">
                <a:latin typeface="Cambria"/>
                <a:cs typeface="Calibri"/>
              </a:rPr>
              <a:t>'</a:t>
            </a:r>
            <a:endParaRPr sz="2536" baseline="27777" dirty="0">
              <a:latin typeface="Cambria"/>
              <a:cs typeface="Cambria"/>
            </a:endParaRPr>
          </a:p>
          <a:p>
            <a:pPr marL="560986">
              <a:spcBef>
                <a:spcPts val="74"/>
              </a:spcBef>
            </a:pP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формула,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полученная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заменой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всех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вхождений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-116" dirty="0">
                <a:latin typeface="Arial"/>
                <a:cs typeface="Arial"/>
              </a:rPr>
              <a:t>F</a:t>
            </a:r>
            <a:r>
              <a:rPr sz="2325" i="1" spc="-85" dirty="0">
                <a:latin typeface="Arial"/>
                <a:cs typeface="Arial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32" dirty="0">
                <a:latin typeface="Calibri"/>
                <a:cs typeface="Calibri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169" dirty="0">
                <a:latin typeface="Calibri"/>
                <a:cs typeface="Calibri"/>
              </a:rPr>
              <a:t>l</a:t>
            </a:r>
            <a:r>
              <a:rPr sz="2325" spc="169" dirty="0">
                <a:latin typeface="Tahoma"/>
                <a:cs typeface="Tahoma"/>
              </a:rPr>
              <a:t>.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Тогда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232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endParaRPr sz="2325" dirty="0">
              <a:latin typeface="Tahoma"/>
              <a:cs typeface="Tahoma"/>
            </a:endParaRPr>
          </a:p>
          <a:p>
            <a:pPr marL="560986">
              <a:spcBef>
                <a:spcPts val="74"/>
              </a:spcBef>
            </a:pP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3" dirty="0">
                <a:latin typeface="Calibri"/>
                <a:cs typeface="Calibri"/>
              </a:rPr>
              <a:t>l</a:t>
            </a:r>
            <a:r>
              <a:rPr sz="2325" i="1" spc="116" dirty="0">
                <a:latin typeface="Calibri"/>
                <a:cs typeface="Calibri"/>
              </a:rPr>
              <a:t> </a:t>
            </a:r>
            <a:r>
              <a:rPr sz="2325" spc="296" dirty="0">
                <a:latin typeface="Segoe UI Symbol"/>
                <a:cs typeface="Segoe UI Symbol"/>
              </a:rPr>
              <a:t>↔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i="1" spc="-116" dirty="0">
                <a:latin typeface="Arial"/>
                <a:cs typeface="Arial"/>
              </a:rPr>
              <a:t>F</a:t>
            </a:r>
            <a:r>
              <a:rPr sz="2325" i="1" spc="-338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222" dirty="0">
                <a:latin typeface="Lucida Sans Unicode"/>
                <a:cs typeface="Lucida Sans Unicode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∧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lang="en-US" sz="2536" spc="46" baseline="27777" dirty="0">
                <a:latin typeface="Cambria"/>
                <a:cs typeface="Cambria"/>
              </a:rPr>
              <a:t>'</a:t>
            </a:r>
            <a:r>
              <a:rPr sz="2536" baseline="27777" dirty="0">
                <a:latin typeface="Cambria"/>
                <a:cs typeface="Cambria"/>
              </a:rPr>
              <a:t> </a:t>
            </a:r>
            <a:r>
              <a:rPr sz="2536" spc="173" baseline="27777" dirty="0">
                <a:latin typeface="Cambria"/>
                <a:cs typeface="Cambria"/>
              </a:rPr>
              <a:t> </a:t>
            </a:r>
            <a:r>
              <a:rPr sz="2325" spc="-95" dirty="0">
                <a:latin typeface="Tahoma"/>
                <a:cs typeface="Tahoma"/>
              </a:rPr>
              <a:t>эквивыполнимы</a:t>
            </a:r>
            <a:endParaRPr sz="2325" dirty="0">
              <a:latin typeface="Tahoma"/>
              <a:cs typeface="Tahoma"/>
            </a:endParaRPr>
          </a:p>
          <a:p>
            <a:pPr marL="560986" marR="1002528" indent="-374438">
              <a:lnSpc>
                <a:spcPct val="102600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562328" algn="l"/>
              </a:tabLst>
            </a:pPr>
            <a:r>
              <a:rPr sz="2325" spc="-116" dirty="0">
                <a:latin typeface="Tahoma"/>
                <a:cs typeface="Tahoma"/>
              </a:rPr>
              <a:t>Упражнение: </a:t>
            </a:r>
            <a:r>
              <a:rPr sz="2325" spc="-95" dirty="0">
                <a:latin typeface="Tahoma"/>
                <a:cs typeface="Tahoma"/>
              </a:rPr>
              <a:t>показать, </a:t>
            </a:r>
            <a:r>
              <a:rPr sz="2325" spc="-63" dirty="0">
                <a:latin typeface="Tahoma"/>
                <a:cs typeface="Tahoma"/>
              </a:rPr>
              <a:t>что </a:t>
            </a:r>
            <a:r>
              <a:rPr sz="2325" spc="-74" dirty="0">
                <a:latin typeface="Tahoma"/>
                <a:cs typeface="Tahoma"/>
              </a:rPr>
              <a:t>для </a:t>
            </a:r>
            <a:r>
              <a:rPr sz="2325" spc="-85" dirty="0">
                <a:latin typeface="Tahoma"/>
                <a:cs typeface="Tahoma"/>
              </a:rPr>
              <a:t>каждая </a:t>
            </a:r>
            <a:r>
              <a:rPr sz="2325" spc="-106" dirty="0">
                <a:latin typeface="Tahoma"/>
                <a:cs typeface="Tahoma"/>
              </a:rPr>
              <a:t>модель </a:t>
            </a:r>
            <a:r>
              <a:rPr sz="2325" spc="275" dirty="0">
                <a:latin typeface="Lucida Sans Unicode"/>
                <a:cs typeface="Lucida Sans Unicode"/>
              </a:rPr>
              <a:t>(</a:t>
            </a:r>
            <a:r>
              <a:rPr sz="2325" i="1" spc="275" dirty="0">
                <a:latin typeface="Calibri"/>
                <a:cs typeface="Calibri"/>
              </a:rPr>
              <a:t>l </a:t>
            </a:r>
            <a:r>
              <a:rPr sz="2325" spc="296" dirty="0">
                <a:latin typeface="Segoe UI Symbol"/>
                <a:cs typeface="Segoe UI Symbol"/>
              </a:rPr>
              <a:t>↔ </a:t>
            </a:r>
            <a:r>
              <a:rPr sz="2325" i="1" spc="-116" dirty="0">
                <a:latin typeface="Arial"/>
                <a:cs typeface="Arial"/>
              </a:rPr>
              <a:t>F </a:t>
            </a:r>
            <a:r>
              <a:rPr sz="2325" spc="137" dirty="0">
                <a:latin typeface="Lucida Sans Unicode"/>
                <a:cs typeface="Lucida Sans Unicode"/>
              </a:rPr>
              <a:t>) </a:t>
            </a:r>
            <a:r>
              <a:rPr sz="2325" spc="-285" dirty="0">
                <a:latin typeface="Segoe UI Symbol"/>
                <a:cs typeface="Segoe UI Symbol"/>
              </a:rPr>
              <a:t>∧ </a:t>
            </a:r>
            <a:r>
              <a:rPr sz="2325" i="1" spc="11" dirty="0">
                <a:latin typeface="Calibri"/>
                <a:cs typeface="Calibri"/>
              </a:rPr>
              <a:t>ϕ</a:t>
            </a:r>
            <a:r>
              <a:rPr lang="en-US" sz="2536" spc="15" baseline="27777" dirty="0">
                <a:latin typeface="Cambria"/>
                <a:cs typeface="Cambria"/>
              </a:rPr>
              <a:t>'</a:t>
            </a:r>
            <a:r>
              <a:rPr sz="2536" spc="32" baseline="27777" dirty="0">
                <a:latin typeface="Cambria"/>
                <a:cs typeface="Cambria"/>
              </a:rPr>
              <a:t> </a:t>
            </a:r>
            <a:r>
              <a:rPr sz="2325" spc="-106" dirty="0">
                <a:latin typeface="Tahoma"/>
                <a:cs typeface="Tahoma"/>
              </a:rPr>
              <a:t>является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моделью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i="1" spc="-42" dirty="0">
                <a:latin typeface="Calibri"/>
                <a:cs typeface="Calibri"/>
              </a:rPr>
              <a:t>ϕ</a:t>
            </a:r>
            <a:r>
              <a:rPr sz="2325" spc="-42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80" dirty="0">
                <a:latin typeface="Tahoma"/>
                <a:cs typeface="Tahoma"/>
              </a:rPr>
              <a:t>не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наоборот</a:t>
            </a:r>
            <a:endParaRPr sz="2325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5510557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Преобразование Цейтина: пример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5E91CA-21EE-488E-9699-50772A2B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77" y="1021764"/>
            <a:ext cx="5648325" cy="53054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5510557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Преобразование Цейтина: пример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4C60E-B089-47E0-86BE-92808A19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85" y="1284309"/>
            <a:ext cx="45529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0049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0" y="143156"/>
            <a:ext cx="8318175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Наивный перебор с возвратом vs метод резолюций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791" y="1125110"/>
            <a:ext cx="9782380" cy="1706346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Метод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резолюций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способ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доказать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невыполнимость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формулы</a:t>
            </a:r>
            <a:endParaRPr sz="2325">
              <a:latin typeface="Tahoma"/>
              <a:cs typeface="Tahoma"/>
            </a:endParaRPr>
          </a:p>
          <a:p>
            <a:pPr marL="453618" indent="-374438">
              <a:spcBef>
                <a:spcPts val="706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106" dirty="0">
                <a:latin typeface="Tahoma"/>
                <a:cs typeface="Tahoma"/>
              </a:rPr>
              <a:t>Перебирать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выводы</a:t>
            </a:r>
            <a:r>
              <a:rPr sz="2325" spc="11" dirty="0">
                <a:latin typeface="Tahoma"/>
                <a:cs typeface="Tahoma"/>
              </a:rPr>
              <a:t> </a:t>
            </a:r>
            <a:r>
              <a:rPr sz="2325" spc="-180" dirty="0">
                <a:latin typeface="Tahoma"/>
                <a:cs typeface="Tahoma"/>
              </a:rPr>
              <a:t>не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практично!</a:t>
            </a:r>
            <a:endParaRPr sz="2325">
              <a:latin typeface="Tahoma"/>
              <a:cs typeface="Tahoma"/>
            </a:endParaRPr>
          </a:p>
          <a:p>
            <a:pPr marL="453618" marR="64419" indent="-374438">
              <a:lnSpc>
                <a:spcPct val="102600"/>
              </a:lnSpc>
              <a:spcBef>
                <a:spcPts val="623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74" dirty="0">
                <a:latin typeface="Tahoma"/>
                <a:cs typeface="Tahoma"/>
              </a:rPr>
              <a:t>Еще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один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непрактичный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способ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275" dirty="0">
                <a:latin typeface="Tahoma"/>
                <a:cs typeface="Tahoma"/>
              </a:rPr>
              <a:t>—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рассмотреть</a:t>
            </a:r>
            <a:r>
              <a:rPr sz="2325" spc="53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всевозможные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значения </a:t>
            </a:r>
            <a:r>
              <a:rPr sz="2325" spc="-687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переменных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вычислить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них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формулу</a:t>
            </a:r>
            <a:endParaRPr sz="2325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7658" y="2968822"/>
            <a:ext cx="5826376" cy="2560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8473" y="5661859"/>
            <a:ext cx="8579879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399938" indent="-374438">
              <a:spcBef>
                <a:spcPts val="190"/>
              </a:spcBef>
              <a:buClr>
                <a:srgbClr val="7B19FF"/>
              </a:buClr>
              <a:buFont typeface="Lucida Sans Unicode"/>
              <a:buChar char="►"/>
              <a:tabLst>
                <a:tab pos="401280" algn="l"/>
              </a:tabLst>
            </a:pPr>
            <a:r>
              <a:rPr sz="2325" spc="-53" dirty="0">
                <a:latin typeface="Tahoma"/>
                <a:cs typeface="Tahoma"/>
              </a:rPr>
              <a:t>Можно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ли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построить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эффективную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комбинацию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этих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методов?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4359058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DPLL, общая информация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1024" y="1134971"/>
            <a:ext cx="1065208" cy="998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7093" y="1068495"/>
            <a:ext cx="1065106" cy="10651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1024" y="2242711"/>
            <a:ext cx="1065153" cy="10651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7092" y="2242792"/>
            <a:ext cx="1065070" cy="10650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9743" y="1398275"/>
            <a:ext cx="10529915" cy="4286604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453618" indent="-374438">
              <a:spcBef>
                <a:spcPts val="91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137" dirty="0">
                <a:latin typeface="Tahoma"/>
                <a:cs typeface="Tahoma"/>
              </a:rPr>
              <a:t>196</a:t>
            </a:r>
            <a:r>
              <a:rPr sz="2325" spc="-127" dirty="0">
                <a:latin typeface="Tahoma"/>
                <a:cs typeface="Tahoma"/>
              </a:rPr>
              <a:t>2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г</a:t>
            </a:r>
            <a:r>
              <a:rPr sz="2325" spc="-159" dirty="0">
                <a:latin typeface="Tahoma"/>
                <a:cs typeface="Tahoma"/>
              </a:rPr>
              <a:t>о</a:t>
            </a:r>
            <a:r>
              <a:rPr sz="2325" spc="-74" dirty="0">
                <a:latin typeface="Tahoma"/>
                <a:cs typeface="Tahoma"/>
              </a:rPr>
              <a:t>д</a:t>
            </a:r>
            <a:endParaRPr sz="2325">
              <a:latin typeface="Tahoma"/>
              <a:cs typeface="Tahoma"/>
            </a:endParaRPr>
          </a:p>
          <a:p>
            <a:pPr marL="453618" marR="4026218" indent="-374438">
              <a:lnSpc>
                <a:spcPct val="102600"/>
              </a:lnSpc>
              <a:spcBef>
                <a:spcPts val="634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-106" dirty="0">
                <a:latin typeface="Tahoma"/>
                <a:cs typeface="Tahoma"/>
              </a:rPr>
              <a:t>спустя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почти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60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лет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все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69" dirty="0">
                <a:latin typeface="Tahoma"/>
                <a:cs typeface="Tahoma"/>
              </a:rPr>
              <a:t>еще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доминирует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среди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SAT-решателей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(точнее,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его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модификации)</a:t>
            </a:r>
            <a:endParaRPr sz="2325">
              <a:latin typeface="Tahoma"/>
              <a:cs typeface="Tahoma"/>
            </a:endParaRPr>
          </a:p>
          <a:p>
            <a:pPr marL="453618" indent="-374438">
              <a:spcBef>
                <a:spcPts val="697"/>
              </a:spcBef>
              <a:buClr>
                <a:srgbClr val="7B19FF"/>
              </a:buClr>
              <a:buFont typeface="Lucida Sans Unicode"/>
              <a:buChar char="►"/>
              <a:tabLst>
                <a:tab pos="454963" algn="l"/>
              </a:tabLst>
            </a:pPr>
            <a:r>
              <a:rPr sz="2325" spc="95" dirty="0">
                <a:latin typeface="Tahoma"/>
                <a:cs typeface="Tahoma"/>
              </a:rPr>
              <a:t>DPLL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85" dirty="0">
                <a:latin typeface="Tahoma"/>
                <a:cs typeface="Tahoma"/>
              </a:rPr>
              <a:t>=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74" dirty="0">
                <a:latin typeface="Tahoma"/>
                <a:cs typeface="Tahoma"/>
              </a:rPr>
              <a:t>Davis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85" dirty="0">
                <a:latin typeface="Tahoma"/>
                <a:cs typeface="Tahoma"/>
              </a:rPr>
              <a:t>+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Putnam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85" dirty="0">
                <a:latin typeface="Tahoma"/>
                <a:cs typeface="Tahoma"/>
              </a:rPr>
              <a:t>+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Logemann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85" dirty="0">
                <a:latin typeface="Tahoma"/>
                <a:cs typeface="Tahoma"/>
              </a:rPr>
              <a:t>+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Loveland</a:t>
            </a:r>
            <a:endParaRPr sz="2325">
              <a:latin typeface="Tahoma"/>
              <a:cs typeface="Tahoma"/>
            </a:endParaRPr>
          </a:p>
          <a:p>
            <a:pPr marL="458989" indent="-375780">
              <a:spcBef>
                <a:spcPts val="2536"/>
              </a:spcBef>
              <a:buClr>
                <a:srgbClr val="7B19FF"/>
              </a:buClr>
              <a:buFont typeface="Lucida Sans Unicode"/>
              <a:buChar char="►"/>
              <a:tabLst>
                <a:tab pos="460329" algn="l"/>
              </a:tabLst>
            </a:pPr>
            <a:r>
              <a:rPr sz="2325" spc="-95" dirty="0">
                <a:latin typeface="Tahoma"/>
                <a:cs typeface="Tahoma"/>
              </a:rPr>
              <a:t>Применяется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к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формулам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в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74" dirty="0">
                <a:latin typeface="Tahoma"/>
                <a:cs typeface="Tahoma"/>
              </a:rPr>
              <a:t>КНФ!</a:t>
            </a:r>
            <a:endParaRPr sz="2325">
              <a:latin typeface="Tahoma"/>
              <a:cs typeface="Tahoma"/>
            </a:endParaRPr>
          </a:p>
          <a:p>
            <a:pPr marL="458989" marR="1458833" indent="-374438">
              <a:lnSpc>
                <a:spcPts val="2536"/>
              </a:lnSpc>
              <a:spcBef>
                <a:spcPts val="666"/>
              </a:spcBef>
              <a:buClr>
                <a:srgbClr val="7B19FF"/>
              </a:buClr>
              <a:buFont typeface="Lucida Sans Unicode"/>
              <a:buChar char="►"/>
              <a:tabLst>
                <a:tab pos="460329" algn="l"/>
              </a:tabLst>
            </a:pPr>
            <a:r>
              <a:rPr sz="2325" spc="-53" dirty="0">
                <a:latin typeface="Tahoma"/>
                <a:cs typeface="Tahoma"/>
              </a:rPr>
              <a:t>Алгоритм </a:t>
            </a:r>
            <a:r>
              <a:rPr sz="2325" spc="-106" dirty="0">
                <a:latin typeface="Tahoma"/>
                <a:cs typeface="Tahoma"/>
              </a:rPr>
              <a:t>пытается </a:t>
            </a:r>
            <a:r>
              <a:rPr sz="2325" spc="-95" dirty="0">
                <a:latin typeface="Tahoma"/>
                <a:cs typeface="Tahoma"/>
              </a:rPr>
              <a:t>построить </a:t>
            </a:r>
            <a:r>
              <a:rPr sz="2325" spc="-106" dirty="0">
                <a:latin typeface="Tahoma"/>
                <a:cs typeface="Tahoma"/>
              </a:rPr>
              <a:t>модель </a:t>
            </a: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85" dirty="0">
                <a:latin typeface="Arial"/>
                <a:cs typeface="Arial"/>
              </a:rPr>
              <a:t> </a:t>
            </a:r>
            <a:r>
              <a:rPr sz="2325" spc="-85" dirty="0">
                <a:latin typeface="Tahoma"/>
                <a:cs typeface="Tahoma"/>
              </a:rPr>
              <a:t>формулы </a:t>
            </a: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spc="-95" dirty="0">
                <a:latin typeface="Tahoma"/>
                <a:cs typeface="Tahoma"/>
              </a:rPr>
              <a:t>итеративным </a:t>
            </a:r>
            <a:r>
              <a:rPr sz="2325" spc="-697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применением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двух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шагов</a:t>
            </a:r>
            <a:endParaRPr sz="2325">
              <a:latin typeface="Tahoma"/>
              <a:cs typeface="Tahoma"/>
            </a:endParaRPr>
          </a:p>
          <a:p>
            <a:pPr marL="1044132" lvl="1" indent="-355649">
              <a:lnSpc>
                <a:spcPts val="2536"/>
              </a:lnSpc>
              <a:spcBef>
                <a:spcPts val="317"/>
              </a:spcBef>
              <a:buClr>
                <a:srgbClr val="7B19FF"/>
              </a:buClr>
              <a:buFont typeface="Tahoma"/>
              <a:buAutoNum type="arabicPeriod"/>
              <a:tabLst>
                <a:tab pos="1045474" algn="l"/>
              </a:tabLst>
            </a:pPr>
            <a:r>
              <a:rPr sz="2114" i="1" spc="-137" dirty="0">
                <a:latin typeface="Arial"/>
                <a:cs typeface="Arial"/>
              </a:rPr>
              <a:t>Выведение</a:t>
            </a:r>
            <a:r>
              <a:rPr sz="2114" i="1" spc="127" dirty="0">
                <a:latin typeface="Arial"/>
                <a:cs typeface="Arial"/>
              </a:rPr>
              <a:t> </a:t>
            </a:r>
            <a:r>
              <a:rPr sz="2114" spc="-74" dirty="0">
                <a:latin typeface="Tahoma"/>
                <a:cs typeface="Tahoma"/>
              </a:rPr>
              <a:t>истинностного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значения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литералов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исходя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из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i="1" spc="74" dirty="0">
                <a:latin typeface="Arial"/>
                <a:cs typeface="Arial"/>
              </a:rPr>
              <a:t>M</a:t>
            </a:r>
            <a:r>
              <a:rPr sz="2114" i="1" spc="296" dirty="0">
                <a:latin typeface="Arial"/>
                <a:cs typeface="Arial"/>
              </a:rPr>
              <a:t> </a:t>
            </a:r>
            <a:r>
              <a:rPr sz="2114" spc="-63" dirty="0">
                <a:latin typeface="Tahoma"/>
                <a:cs typeface="Tahoma"/>
              </a:rPr>
              <a:t>и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i="1" dirty="0">
                <a:latin typeface="Calibri"/>
                <a:cs typeface="Calibri"/>
              </a:rPr>
              <a:t>ϕ</a:t>
            </a:r>
            <a:endParaRPr sz="2114">
              <a:latin typeface="Calibri"/>
              <a:cs typeface="Calibri"/>
            </a:endParaRPr>
          </a:p>
          <a:p>
            <a:pPr marL="1044132" lvl="1" indent="-355649">
              <a:lnSpc>
                <a:spcPts val="2536"/>
              </a:lnSpc>
              <a:buClr>
                <a:srgbClr val="7B19FF"/>
              </a:buClr>
              <a:buFont typeface="Tahoma"/>
              <a:buAutoNum type="arabicPeriod"/>
              <a:tabLst>
                <a:tab pos="1045474" algn="l"/>
              </a:tabLst>
            </a:pPr>
            <a:r>
              <a:rPr sz="2114" i="1" spc="-127" dirty="0">
                <a:latin typeface="Arial"/>
                <a:cs typeface="Arial"/>
              </a:rPr>
              <a:t>Угадывание</a:t>
            </a:r>
            <a:r>
              <a:rPr sz="2114" i="1" spc="137" dirty="0">
                <a:latin typeface="Arial"/>
                <a:cs typeface="Arial"/>
              </a:rPr>
              <a:t> </a:t>
            </a:r>
            <a:r>
              <a:rPr sz="2114" spc="-74" dirty="0">
                <a:latin typeface="Tahoma"/>
                <a:cs typeface="Tahoma"/>
              </a:rPr>
              <a:t>истинностного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значения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литерала</a:t>
            </a:r>
            <a:endParaRPr sz="2114">
              <a:latin typeface="Tahoma"/>
              <a:cs typeface="Tahoma"/>
            </a:endParaRPr>
          </a:p>
          <a:p>
            <a:pPr marL="458989" indent="-375780">
              <a:spcBef>
                <a:spcPts val="750"/>
              </a:spcBef>
              <a:buClr>
                <a:srgbClr val="7B19FF"/>
              </a:buClr>
              <a:buFont typeface="Lucida Sans Unicode"/>
              <a:buChar char="►"/>
              <a:tabLst>
                <a:tab pos="460329" algn="l"/>
              </a:tabLst>
            </a:pPr>
            <a:r>
              <a:rPr sz="2325" spc="-53" dirty="0">
                <a:latin typeface="Tahoma"/>
                <a:cs typeface="Tahoma"/>
              </a:rPr>
              <a:t>Если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95" dirty="0">
                <a:latin typeface="Tahoma"/>
                <a:cs typeface="Tahoma"/>
              </a:rPr>
              <a:t>догадка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привела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53" dirty="0">
                <a:latin typeface="Tahoma"/>
                <a:cs typeface="Tahoma"/>
              </a:rPr>
              <a:t>к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i="1" spc="-180" dirty="0">
                <a:latin typeface="Arial"/>
                <a:cs typeface="Arial"/>
              </a:rPr>
              <a:t>конфликту</a:t>
            </a:r>
            <a:r>
              <a:rPr sz="2325" spc="-180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то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27" dirty="0">
                <a:latin typeface="Tahoma"/>
                <a:cs typeface="Tahoma"/>
              </a:rPr>
              <a:t>процедура</a:t>
            </a:r>
            <a:r>
              <a:rPr sz="2325" spc="42" dirty="0">
                <a:latin typeface="Tahoma"/>
                <a:cs typeface="Tahoma"/>
              </a:rPr>
              <a:t> </a:t>
            </a:r>
            <a:r>
              <a:rPr sz="2325" spc="-106" dirty="0">
                <a:latin typeface="Tahoma"/>
                <a:cs typeface="Tahoma"/>
              </a:rPr>
              <a:t>возвращается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37" dirty="0">
                <a:latin typeface="Tahoma"/>
                <a:cs typeface="Tahoma"/>
              </a:rPr>
              <a:t>на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85" dirty="0">
                <a:latin typeface="Tahoma"/>
                <a:cs typeface="Tahoma"/>
              </a:rPr>
              <a:t>шаг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116" dirty="0">
                <a:latin typeface="Tahoma"/>
                <a:cs typeface="Tahoma"/>
              </a:rPr>
              <a:t>назад</a:t>
            </a:r>
            <a:endParaRPr sz="232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73" y="5688763"/>
            <a:ext cx="281836" cy="383538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325" spc="-275" dirty="0">
                <a:solidFill>
                  <a:srgbClr val="7B19FF"/>
                </a:solidFill>
                <a:latin typeface="Lucida Sans Unicode"/>
                <a:cs typeface="Lucida Sans Unicode"/>
              </a:rPr>
              <a:t>►</a:t>
            </a:r>
            <a:endParaRPr sz="2325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2643" y="5752926"/>
            <a:ext cx="6863368" cy="3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">
              <a:lnSpc>
                <a:spcPts val="2748"/>
              </a:lnSpc>
            </a:pPr>
            <a:r>
              <a:rPr sz="2325" spc="-74" dirty="0">
                <a:latin typeface="Tahoma"/>
                <a:cs typeface="Tahoma"/>
              </a:rPr>
              <a:t>Договорим</a:t>
            </a:r>
            <a:r>
              <a:rPr sz="2325" spc="-137" dirty="0">
                <a:latin typeface="Tahoma"/>
                <a:cs typeface="Tahoma"/>
              </a:rPr>
              <a:t>с</a:t>
            </a:r>
            <a:r>
              <a:rPr sz="2325" spc="-85" dirty="0">
                <a:latin typeface="Tahoma"/>
                <a:cs typeface="Tahoma"/>
              </a:rPr>
              <a:t>я</a:t>
            </a:r>
            <a:r>
              <a:rPr sz="2325" spc="-42" dirty="0">
                <a:latin typeface="Tahoma"/>
                <a:cs typeface="Tahoma"/>
              </a:rPr>
              <a:t>,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spc="-63" dirty="0">
                <a:latin typeface="Tahoma"/>
                <a:cs typeface="Tahoma"/>
              </a:rPr>
              <a:t>что</a:t>
            </a:r>
            <a:r>
              <a:rPr sz="2325" spc="21" dirty="0">
                <a:latin typeface="Tahoma"/>
                <a:cs typeface="Tahoma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-95" dirty="0">
                <a:latin typeface="Lucida Sans Unicode"/>
                <a:cs typeface="Lucida Sans Unicode"/>
              </a:rPr>
              <a:t>[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85" dirty="0">
                <a:latin typeface="Arial"/>
                <a:cs typeface="Arial"/>
              </a:rPr>
              <a:t> </a:t>
            </a:r>
            <a:r>
              <a:rPr lang="en-US" spc="-222" dirty="0">
                <a:latin typeface="Segoe UI Symbol"/>
                <a:cs typeface="Segoe UI Symbol"/>
              </a:rPr>
              <a:t>⟼</a:t>
            </a:r>
            <a:r>
              <a:rPr lang="en-US" dirty="0"/>
              <a:t> 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-95" dirty="0">
                <a:latin typeface="Lucida Sans Unicode"/>
                <a:cs typeface="Lucida Sans Unicode"/>
              </a:rPr>
              <a:t>]</a:t>
            </a:r>
            <a:r>
              <a:rPr sz="2325" spc="21" dirty="0">
                <a:latin typeface="Lucida Sans Unicode"/>
                <a:cs typeface="Lucida Sans Unicode"/>
              </a:rPr>
              <a:t> </a:t>
            </a:r>
            <a:r>
              <a:rPr sz="2325" spc="-116" dirty="0">
                <a:latin typeface="Tahoma"/>
                <a:cs typeface="Tahoma"/>
              </a:rPr>
              <a:t>озн</a:t>
            </a:r>
            <a:r>
              <a:rPr sz="2325" spc="-180" dirty="0">
                <a:latin typeface="Tahoma"/>
                <a:cs typeface="Tahoma"/>
              </a:rPr>
              <a:t>а</a:t>
            </a:r>
            <a:r>
              <a:rPr sz="2325" spc="-106" dirty="0">
                <a:latin typeface="Tahoma"/>
                <a:cs typeface="Tahoma"/>
              </a:rPr>
              <a:t>чает</a:t>
            </a:r>
            <a:r>
              <a:rPr sz="2325" spc="32" dirty="0">
                <a:latin typeface="Tahoma"/>
                <a:cs typeface="Tahoma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-95" dirty="0">
                <a:latin typeface="Lucida Sans Unicode"/>
                <a:cs typeface="Lucida Sans Unicode"/>
              </a:rPr>
              <a:t>[</a:t>
            </a:r>
            <a:r>
              <a:rPr sz="2325" i="1" spc="-106" dirty="0">
                <a:latin typeface="Arial"/>
                <a:cs typeface="Arial"/>
              </a:rPr>
              <a:t>p</a:t>
            </a:r>
            <a:r>
              <a:rPr sz="2325" i="1" spc="85" dirty="0">
                <a:latin typeface="Arial"/>
                <a:cs typeface="Arial"/>
              </a:rPr>
              <a:t> </a:t>
            </a:r>
            <a:r>
              <a:rPr lang="en-US" sz="2325" spc="-222" dirty="0">
                <a:latin typeface="Segoe UI Symbol"/>
                <a:cs typeface="Segoe UI Symbol"/>
              </a:rPr>
              <a:t>⟼</a:t>
            </a:r>
            <a:r>
              <a:rPr sz="2325" dirty="0">
                <a:latin typeface="Segoe UI Symbol"/>
                <a:cs typeface="Segoe UI Symbol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r>
              <a:rPr sz="2325" spc="-222" dirty="0">
                <a:latin typeface="Tahoma"/>
                <a:cs typeface="Tahoma"/>
              </a:rPr>
              <a:t> </a:t>
            </a:r>
            <a:r>
              <a:rPr sz="2325" spc="201" dirty="0">
                <a:latin typeface="Segoe UI Symbol"/>
                <a:cs typeface="Segoe UI Symbol"/>
              </a:rPr>
              <a:t>−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-95" dirty="0">
                <a:latin typeface="Lucida Sans Unicode"/>
                <a:cs typeface="Lucida Sans Unicode"/>
              </a:rPr>
              <a:t>]</a:t>
            </a:r>
            <a:endParaRPr sz="2325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2638518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59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Алгоритм DPLL</a:t>
            </a:r>
          </a:p>
        </p:txBody>
      </p:sp>
      <p:sp>
        <p:nvSpPr>
          <p:cNvPr id="3" name="object 3"/>
          <p:cNvSpPr/>
          <p:nvPr/>
        </p:nvSpPr>
        <p:spPr>
          <a:xfrm>
            <a:off x="763832" y="938888"/>
            <a:ext cx="10652044" cy="0"/>
          </a:xfrm>
          <a:custGeom>
            <a:avLst/>
            <a:gdLst/>
            <a:ahLst/>
            <a:cxnLst/>
            <a:rect l="l" t="t" r="r" b="b"/>
            <a:pathLst>
              <a:path w="5039995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/>
          <p:nvPr/>
        </p:nvSpPr>
        <p:spPr>
          <a:xfrm>
            <a:off x="763832" y="1067243"/>
            <a:ext cx="10652044" cy="0"/>
          </a:xfrm>
          <a:custGeom>
            <a:avLst/>
            <a:gdLst/>
            <a:ahLst/>
            <a:cxnLst/>
            <a:rect l="l" t="t" r="r" b="b"/>
            <a:pathLst>
              <a:path w="5039995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5" name="object 5"/>
          <p:cNvSpPr txBox="1"/>
          <p:nvPr/>
        </p:nvSpPr>
        <p:spPr>
          <a:xfrm>
            <a:off x="499388" y="1144706"/>
            <a:ext cx="2384866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  </a:t>
            </a:r>
            <a:r>
              <a:rPr sz="1268" b="1" spc="95" dirty="0">
                <a:latin typeface="Microsoft Tai Le"/>
                <a:cs typeface="Microsoft Tai Le"/>
              </a:rPr>
              <a:t> </a:t>
            </a:r>
            <a:r>
              <a:rPr sz="1691" b="1" dirty="0">
                <a:latin typeface="Trebuchet MS"/>
                <a:cs typeface="Trebuchet MS"/>
              </a:rPr>
              <a:t>F</a:t>
            </a:r>
            <a:r>
              <a:rPr sz="1691" b="1" spc="-32" dirty="0">
                <a:latin typeface="Trebuchet MS"/>
                <a:cs typeface="Trebuchet MS"/>
              </a:rPr>
              <a:t>unctio</a:t>
            </a:r>
            <a:r>
              <a:rPr sz="1691" b="1" spc="-21" dirty="0">
                <a:latin typeface="Trebuchet MS"/>
                <a:cs typeface="Trebuchet MS"/>
              </a:rPr>
              <a:t>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42" dirty="0">
                <a:latin typeface="SimSun"/>
                <a:cs typeface="SimSun"/>
              </a:rPr>
              <a:t>DPLL(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275" dirty="0">
                <a:latin typeface="Arial"/>
                <a:cs typeface="Arial"/>
              </a:rPr>
              <a:t>M</a:t>
            </a:r>
            <a:r>
              <a:rPr sz="1691" spc="42" dirty="0">
                <a:latin typeface="SimSun"/>
                <a:cs typeface="SimSun"/>
              </a:rPr>
              <a:t>)</a:t>
            </a:r>
            <a:endParaRPr sz="1691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9313" y="1461681"/>
            <a:ext cx="124813" cy="3977906"/>
            <a:chOff x="428828" y="691591"/>
            <a:chExt cx="59055" cy="1882139"/>
          </a:xfrm>
        </p:grpSpPr>
        <p:sp>
          <p:nvSpPr>
            <p:cNvPr id="7" name="object 7"/>
            <p:cNvSpPr/>
            <p:nvPr/>
          </p:nvSpPr>
          <p:spPr>
            <a:xfrm>
              <a:off x="431355" y="691591"/>
              <a:ext cx="0" cy="1882139"/>
            </a:xfrm>
            <a:custGeom>
              <a:avLst/>
              <a:gdLst/>
              <a:ahLst/>
              <a:cxnLst/>
              <a:rect l="l" t="t" r="r" b="b"/>
              <a:pathLst>
                <a:path h="1882139">
                  <a:moveTo>
                    <a:pt x="0" y="188194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8" name="object 8"/>
            <p:cNvSpPr/>
            <p:nvPr/>
          </p:nvSpPr>
          <p:spPr>
            <a:xfrm>
              <a:off x="433895" y="2571013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4115" y="1369477"/>
            <a:ext cx="462076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85" dirty="0">
                <a:latin typeface="Trebuchet MS"/>
                <a:cs typeface="Trebuchet MS"/>
              </a:rPr>
              <a:t>В</a:t>
            </a:r>
            <a:r>
              <a:rPr sz="1691" b="1" spc="21" dirty="0">
                <a:latin typeface="Trebuchet MS"/>
                <a:cs typeface="Trebuchet MS"/>
              </a:rPr>
              <a:t>х</a:t>
            </a:r>
            <a:r>
              <a:rPr sz="1691" b="1" spc="-63" dirty="0">
                <a:latin typeface="Trebuchet MS"/>
                <a:cs typeface="Trebuchet MS"/>
              </a:rPr>
              <a:t>о</a:t>
            </a:r>
            <a:r>
              <a:rPr sz="1691" b="1" spc="42" dirty="0">
                <a:latin typeface="Trebuchet MS"/>
                <a:cs typeface="Trebuchet MS"/>
              </a:rPr>
              <a:t>д</a:t>
            </a:r>
            <a:r>
              <a:rPr sz="1691" b="1" dirty="0">
                <a:latin typeface="Trebuchet MS"/>
                <a:cs typeface="Trebuchet MS"/>
              </a:rPr>
              <a:t>  </a:t>
            </a:r>
            <a:r>
              <a:rPr sz="1691" b="1" spc="-241" dirty="0">
                <a:latin typeface="Trebuchet MS"/>
                <a:cs typeface="Trebuchet MS"/>
              </a:rPr>
              <a:t> </a:t>
            </a:r>
            <a:r>
              <a:rPr sz="1691" b="1" spc="-95" dirty="0">
                <a:latin typeface="Trebuchet MS"/>
                <a:cs typeface="Trebuchet MS"/>
              </a:rPr>
              <a:t>: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-74" dirty="0">
                <a:latin typeface="Lucida Sans Unicode"/>
                <a:cs typeface="Lucida Sans Unicode"/>
              </a:rPr>
              <a:t>Мн</a:t>
            </a:r>
            <a:r>
              <a:rPr sz="1691" spc="-106" dirty="0">
                <a:latin typeface="Lucida Sans Unicode"/>
                <a:cs typeface="Lucida Sans Unicode"/>
              </a:rPr>
              <a:t>о</a:t>
            </a:r>
            <a:r>
              <a:rPr sz="1691" spc="32" dirty="0">
                <a:latin typeface="Lucida Sans Unicode"/>
                <a:cs typeface="Lucida Sans Unicode"/>
              </a:rPr>
              <a:t>ж</a:t>
            </a:r>
            <a:r>
              <a:rPr sz="1691" spc="-85" dirty="0">
                <a:latin typeface="Lucida Sans Unicode"/>
                <a:cs typeface="Lucida Sans Unicode"/>
              </a:rPr>
              <a:t>ество</a:t>
            </a:r>
            <a:r>
              <a:rPr sz="1691" spc="53" dirty="0">
                <a:latin typeface="Lucida Sans Unicode"/>
                <a:cs typeface="Lucida Sans Unicode"/>
              </a:rPr>
              <a:t> </a:t>
            </a:r>
            <a:r>
              <a:rPr sz="1691" spc="-63" dirty="0">
                <a:latin typeface="Lucida Sans Unicode"/>
                <a:cs typeface="Lucida Sans Unicode"/>
              </a:rPr>
              <a:t>дизъюнктов</a:t>
            </a:r>
            <a:r>
              <a:rPr sz="1691" spc="63" dirty="0">
                <a:latin typeface="Lucida Sans Unicode"/>
                <a:cs typeface="Lucida Sans Unicode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-328" dirty="0">
                <a:latin typeface="Arial"/>
                <a:cs typeface="Arial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,</a:t>
            </a:r>
            <a:r>
              <a:rPr sz="1691" spc="53" dirty="0">
                <a:latin typeface="Lucida Sans Unicode"/>
                <a:cs typeface="Lucida Sans Unicode"/>
              </a:rPr>
              <a:t> </a:t>
            </a:r>
            <a:r>
              <a:rPr sz="1691" spc="-106" dirty="0">
                <a:latin typeface="Lucida Sans Unicode"/>
                <a:cs typeface="Lucida Sans Unicode"/>
              </a:rPr>
              <a:t>м</a:t>
            </a:r>
            <a:r>
              <a:rPr sz="1691" spc="-137" dirty="0">
                <a:latin typeface="Lucida Sans Unicode"/>
                <a:cs typeface="Lucida Sans Unicode"/>
              </a:rPr>
              <a:t>о</a:t>
            </a:r>
            <a:r>
              <a:rPr sz="1691" spc="-95" dirty="0">
                <a:latin typeface="Lucida Sans Unicode"/>
                <a:cs typeface="Lucida Sans Unicode"/>
              </a:rPr>
              <a:t>дель</a:t>
            </a:r>
            <a:r>
              <a:rPr sz="1691" spc="53" dirty="0">
                <a:latin typeface="Lucida Sans Unicode"/>
                <a:cs typeface="Lucida Sans Unicode"/>
              </a:rPr>
              <a:t> </a:t>
            </a:r>
            <a:r>
              <a:rPr sz="1691" i="1" spc="148" dirty="0">
                <a:latin typeface="Arial"/>
                <a:cs typeface="Arial"/>
              </a:rPr>
              <a:t>M</a:t>
            </a:r>
            <a:endParaRPr sz="169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114" y="1531146"/>
            <a:ext cx="3208900" cy="729423"/>
          </a:xfrm>
          <a:prstGeom prst="rect">
            <a:avLst/>
          </a:prstGeom>
        </p:spPr>
        <p:txBody>
          <a:bodyPr vert="horz" wrap="square" lIns="0" tIns="118103" rIns="0" bIns="0" rtlCol="0">
            <a:spAutoFit/>
          </a:bodyPr>
          <a:lstStyle/>
          <a:p>
            <a:pPr marL="26841">
              <a:spcBef>
                <a:spcPts val="930"/>
              </a:spcBef>
            </a:pPr>
            <a:r>
              <a:rPr sz="1691" b="1" dirty="0">
                <a:latin typeface="Trebuchet MS"/>
                <a:cs typeface="Trebuchet MS"/>
              </a:rPr>
              <a:t>Выход:</a:t>
            </a:r>
            <a:r>
              <a:rPr sz="1691" b="1" spc="63" dirty="0">
                <a:latin typeface="Trebuchet MS"/>
                <a:cs typeface="Trebuchet MS"/>
              </a:rPr>
              <a:t> </a:t>
            </a:r>
            <a:r>
              <a:rPr sz="1691" spc="32" dirty="0">
                <a:latin typeface="Lucida Sans Unicode"/>
                <a:cs typeface="Lucida Sans Unicode"/>
              </a:rPr>
              <a:t>SAT </a:t>
            </a:r>
            <a:r>
              <a:rPr sz="1691" spc="42" dirty="0">
                <a:latin typeface="Lucida Sans Unicode"/>
                <a:cs typeface="Lucida Sans Unicode"/>
              </a:rPr>
              <a:t>+</a:t>
            </a:r>
            <a:r>
              <a:rPr sz="1691" spc="32" dirty="0">
                <a:latin typeface="Lucida Sans Unicode"/>
                <a:cs typeface="Lucida Sans Unicode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модель/UNSAT</a:t>
            </a:r>
            <a:endParaRPr sz="1691">
              <a:latin typeface="Lucida Sans Unicode"/>
              <a:cs typeface="Lucida Sans Unicode"/>
            </a:endParaRPr>
          </a:p>
          <a:p>
            <a:pPr marL="26841">
              <a:spcBef>
                <a:spcPts val="719"/>
              </a:spcBef>
            </a:pPr>
            <a:r>
              <a:rPr sz="1691" b="1" spc="-53" dirty="0">
                <a:latin typeface="Trebuchet MS"/>
                <a:cs typeface="Trebuchet MS"/>
              </a:rPr>
              <a:t>if</a:t>
            </a:r>
            <a:r>
              <a:rPr sz="1691" b="1" spc="190" dirty="0">
                <a:latin typeface="Trebuchet MS"/>
                <a:cs typeface="Trebuchet MS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148" dirty="0">
                <a:latin typeface="Arial"/>
                <a:cs typeface="Arial"/>
              </a:rPr>
              <a:t> </a:t>
            </a:r>
            <a:r>
              <a:rPr sz="1691" spc="42" dirty="0">
                <a:latin typeface="Lucida Sans Unicode"/>
                <a:cs typeface="Lucida Sans Unicode"/>
              </a:rPr>
              <a:t>=</a:t>
            </a:r>
            <a:r>
              <a:rPr sz="1691" spc="-53" dirty="0">
                <a:latin typeface="Lucida Sans Unicode"/>
                <a:cs typeface="Lucida Sans Unicode"/>
              </a:rPr>
              <a:t> </a:t>
            </a:r>
            <a:r>
              <a:rPr sz="1691" spc="241" dirty="0">
                <a:latin typeface="Cambria"/>
                <a:cs typeface="Cambria"/>
              </a:rPr>
              <a:t>∅</a:t>
            </a:r>
            <a:r>
              <a:rPr sz="1691" spc="211" dirty="0">
                <a:latin typeface="Cambria"/>
                <a:cs typeface="Cambria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then</a:t>
            </a:r>
            <a:r>
              <a:rPr sz="1691" b="1" spc="645" dirty="0">
                <a:latin typeface="Trebuchet MS"/>
                <a:cs typeface="Trebuchet MS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63" dirty="0">
                <a:latin typeface="Trebuchet MS"/>
                <a:cs typeface="Trebuchet MS"/>
              </a:rPr>
              <a:t> </a:t>
            </a:r>
            <a:r>
              <a:rPr sz="1691" i="1" dirty="0">
                <a:latin typeface="Verdana"/>
                <a:cs typeface="Verdana"/>
              </a:rPr>
              <a:t>SAT(</a:t>
            </a:r>
            <a:r>
              <a:rPr sz="1691" i="1" dirty="0">
                <a:latin typeface="Arial"/>
                <a:cs typeface="Arial"/>
              </a:rPr>
              <a:t>M</a:t>
            </a:r>
            <a:r>
              <a:rPr sz="1691" i="1" dirty="0">
                <a:latin typeface="Verdana"/>
                <a:cs typeface="Verdana"/>
              </a:rPr>
              <a:t>)</a:t>
            </a:r>
            <a:r>
              <a:rPr sz="1691" i="1" spc="21" dirty="0">
                <a:latin typeface="Verdana"/>
                <a:cs typeface="Verdana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977" y="1964622"/>
            <a:ext cx="249626" cy="3430477"/>
          </a:xfrm>
          <a:prstGeom prst="rect">
            <a:avLst/>
          </a:prstGeom>
        </p:spPr>
        <p:txBody>
          <a:bodyPr vert="horz" wrap="square" lIns="0" tIns="87235" rIns="0" bIns="0" rtlCol="0">
            <a:spAutoFit/>
          </a:bodyPr>
          <a:lstStyle/>
          <a:p>
            <a:pPr marL="118102">
              <a:spcBef>
                <a:spcPts val="687"/>
              </a:spcBef>
            </a:pPr>
            <a:r>
              <a:rPr sz="1268" b="1" spc="-11" dirty="0">
                <a:latin typeface="Microsoft Tai Le"/>
                <a:cs typeface="Microsoft Tai Le"/>
              </a:rPr>
              <a:t>2</a:t>
            </a:r>
            <a:endParaRPr sz="1268">
              <a:latin typeface="Microsoft Tai Le"/>
              <a:cs typeface="Microsoft Tai Le"/>
            </a:endParaRPr>
          </a:p>
          <a:p>
            <a:pPr marL="118102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3</a:t>
            </a:r>
            <a:endParaRPr sz="1268">
              <a:latin typeface="Microsoft Tai Le"/>
              <a:cs typeface="Microsoft Tai Le"/>
            </a:endParaRPr>
          </a:p>
          <a:p>
            <a:pPr marL="118102">
              <a:spcBef>
                <a:spcPts val="484"/>
              </a:spcBef>
            </a:pPr>
            <a:r>
              <a:rPr sz="1268" b="1" spc="-11" dirty="0">
                <a:latin typeface="Microsoft Tai Le"/>
                <a:cs typeface="Microsoft Tai Le"/>
              </a:rPr>
              <a:t>4</a:t>
            </a:r>
            <a:endParaRPr sz="1268">
              <a:latin typeface="Microsoft Tai Le"/>
              <a:cs typeface="Microsoft Tai Le"/>
            </a:endParaRPr>
          </a:p>
          <a:p>
            <a:pPr marL="128839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5</a:t>
            </a:r>
            <a:endParaRPr sz="1268">
              <a:latin typeface="Microsoft Tai Le"/>
              <a:cs typeface="Microsoft Tai Le"/>
            </a:endParaRPr>
          </a:p>
          <a:p>
            <a:pPr marL="128839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6</a:t>
            </a:r>
            <a:endParaRPr sz="1268">
              <a:latin typeface="Microsoft Tai Le"/>
              <a:cs typeface="Microsoft Tai Le"/>
            </a:endParaRPr>
          </a:p>
          <a:p>
            <a:pPr>
              <a:spcBef>
                <a:spcPts val="42"/>
              </a:spcBef>
            </a:pPr>
            <a:endParaRPr sz="1057">
              <a:latin typeface="Microsoft Tai Le"/>
              <a:cs typeface="Microsoft Tai Le"/>
            </a:endParaRPr>
          </a:p>
          <a:p>
            <a:pPr marL="118102"/>
            <a:r>
              <a:rPr sz="1268" b="1" spc="-11" dirty="0">
                <a:latin typeface="Microsoft Tai Le"/>
                <a:cs typeface="Microsoft Tai Le"/>
              </a:rPr>
              <a:t>7</a:t>
            </a:r>
            <a:endParaRPr sz="1268">
              <a:latin typeface="Microsoft Tai Le"/>
              <a:cs typeface="Microsoft Tai Le"/>
            </a:endParaRPr>
          </a:p>
          <a:p>
            <a:pPr marL="128839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8</a:t>
            </a:r>
            <a:endParaRPr sz="1268">
              <a:latin typeface="Microsoft Tai Le"/>
              <a:cs typeface="Microsoft Tai Le"/>
            </a:endParaRPr>
          </a:p>
          <a:p>
            <a:pPr marL="128839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9</a:t>
            </a:r>
            <a:endParaRPr sz="1268">
              <a:latin typeface="Microsoft Tai Le"/>
              <a:cs typeface="Microsoft Tai Le"/>
            </a:endParaRPr>
          </a:p>
          <a:p>
            <a:pPr>
              <a:spcBef>
                <a:spcPts val="42"/>
              </a:spcBef>
            </a:pPr>
            <a:endParaRPr sz="1057">
              <a:latin typeface="Microsoft Tai Le"/>
              <a:cs typeface="Microsoft Tai Le"/>
            </a:endParaRPr>
          </a:p>
          <a:p>
            <a:pPr marL="26841"/>
            <a:r>
              <a:rPr sz="1268" b="1" spc="-11" dirty="0">
                <a:latin typeface="Microsoft Tai Le"/>
                <a:cs typeface="Microsoft Tai Le"/>
              </a:rPr>
              <a:t>10</a:t>
            </a:r>
            <a:endParaRPr sz="1268">
              <a:latin typeface="Microsoft Tai Le"/>
              <a:cs typeface="Microsoft Tai Le"/>
            </a:endParaRPr>
          </a:p>
          <a:p>
            <a:pPr marL="26841">
              <a:spcBef>
                <a:spcPts val="476"/>
              </a:spcBef>
            </a:pPr>
            <a:r>
              <a:rPr sz="1268" b="1" spc="-11" dirty="0">
                <a:latin typeface="Microsoft Tai Le"/>
                <a:cs typeface="Microsoft Tai Le"/>
              </a:rPr>
              <a:t>11</a:t>
            </a:r>
            <a:endParaRPr sz="1268">
              <a:latin typeface="Microsoft Tai Le"/>
              <a:cs typeface="Microsoft Tai Le"/>
            </a:endParaRPr>
          </a:p>
          <a:p>
            <a:pPr marL="36236">
              <a:spcBef>
                <a:spcPts val="484"/>
              </a:spcBef>
            </a:pPr>
            <a:r>
              <a:rPr sz="1268" b="1" spc="-11" dirty="0">
                <a:latin typeface="Microsoft Tai Le"/>
                <a:cs typeface="Microsoft Tai Le"/>
              </a:rPr>
              <a:t>12</a:t>
            </a:r>
            <a:endParaRPr sz="1268">
              <a:latin typeface="Microsoft Tai Le"/>
              <a:cs typeface="Microsoft Tai Le"/>
            </a:endParaRPr>
          </a:p>
          <a:p>
            <a:pPr>
              <a:spcBef>
                <a:spcPts val="32"/>
              </a:spcBef>
            </a:pPr>
            <a:endParaRPr sz="1057">
              <a:latin typeface="Microsoft Tai Le"/>
              <a:cs typeface="Microsoft Tai Le"/>
            </a:endParaRPr>
          </a:p>
          <a:p>
            <a:pPr marL="26841"/>
            <a:r>
              <a:rPr sz="1268" b="1" spc="-11" dirty="0">
                <a:latin typeface="Microsoft Tai Le"/>
                <a:cs typeface="Microsoft Tai Le"/>
              </a:rPr>
              <a:t>13</a:t>
            </a:r>
            <a:endParaRPr sz="1268">
              <a:latin typeface="Microsoft Tai Le"/>
              <a:cs typeface="Microsoft Tai 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4115" y="2226659"/>
            <a:ext cx="3131059" cy="3027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53" dirty="0">
                <a:latin typeface="Trebuchet MS"/>
                <a:cs typeface="Trebuchet MS"/>
              </a:rPr>
              <a:t>if</a:t>
            </a:r>
            <a:r>
              <a:rPr sz="1691" b="1" spc="190" dirty="0">
                <a:latin typeface="Trebuchet MS"/>
                <a:cs typeface="Trebuchet MS"/>
              </a:rPr>
              <a:t> </a:t>
            </a:r>
            <a:r>
              <a:rPr lang="en-US" dirty="0"/>
              <a:t>◻</a:t>
            </a:r>
            <a:r>
              <a:rPr sz="1691" spc="-53" dirty="0">
                <a:latin typeface="Lucida Sans Unicode"/>
                <a:cs typeface="Lucida Sans Unicode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254" dirty="0">
                <a:latin typeface="Arial"/>
                <a:cs typeface="Arial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then</a:t>
            </a:r>
            <a:r>
              <a:rPr sz="1691" b="1" spc="655" dirty="0">
                <a:latin typeface="Trebuchet MS"/>
                <a:cs typeface="Trebuchet MS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74" dirty="0">
                <a:latin typeface="Trebuchet MS"/>
                <a:cs typeface="Trebuchet MS"/>
              </a:rPr>
              <a:t> </a:t>
            </a:r>
            <a:r>
              <a:rPr sz="1691" i="1" spc="-32" dirty="0">
                <a:latin typeface="Verdana"/>
                <a:cs typeface="Verdana"/>
              </a:rPr>
              <a:t>UNSAT</a:t>
            </a:r>
            <a:r>
              <a:rPr sz="1691" i="1" spc="201" dirty="0">
                <a:latin typeface="Verdana"/>
                <a:cs typeface="Verdana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4114" y="2480715"/>
            <a:ext cx="1925877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53" dirty="0">
                <a:latin typeface="Trebuchet MS"/>
                <a:cs typeface="Trebuchet MS"/>
              </a:rPr>
              <a:t>foreach</a:t>
            </a:r>
            <a:r>
              <a:rPr sz="1691" b="1" spc="53" dirty="0">
                <a:latin typeface="Trebuchet MS"/>
                <a:cs typeface="Trebuchet MS"/>
              </a:rPr>
              <a:t> </a:t>
            </a:r>
            <a:r>
              <a:rPr sz="1691" spc="275" dirty="0">
                <a:latin typeface="Cambria"/>
                <a:cs typeface="Cambria"/>
              </a:rPr>
              <a:t>{</a:t>
            </a:r>
            <a:r>
              <a:rPr sz="1691" i="1" spc="275" dirty="0">
                <a:latin typeface="Arial"/>
                <a:cs typeface="Arial"/>
              </a:rPr>
              <a:t>l</a:t>
            </a:r>
            <a:r>
              <a:rPr sz="1691" spc="275" dirty="0">
                <a:latin typeface="Cambria"/>
                <a:cs typeface="Cambria"/>
              </a:rPr>
              <a:t>}</a:t>
            </a:r>
            <a:r>
              <a:rPr sz="1691" spc="95" dirty="0">
                <a:latin typeface="Cambria"/>
                <a:cs typeface="Cambria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95" dirty="0">
                <a:latin typeface="Cambria"/>
                <a:cs typeface="Cambri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232" dirty="0">
                <a:latin typeface="Arial"/>
                <a:cs typeface="Arial"/>
              </a:rPr>
              <a:t> </a:t>
            </a:r>
            <a:r>
              <a:rPr sz="1691" b="1" spc="-21" dirty="0">
                <a:latin typeface="Trebuchet MS"/>
                <a:cs typeface="Trebuchet MS"/>
              </a:rPr>
              <a:t>do</a:t>
            </a:r>
            <a:endParaRPr sz="1691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56437" y="2797662"/>
            <a:ext cx="124813" cy="519383"/>
            <a:chOff x="640384" y="1323708"/>
            <a:chExt cx="59055" cy="245745"/>
          </a:xfrm>
        </p:grpSpPr>
        <p:sp>
          <p:nvSpPr>
            <p:cNvPr id="15" name="object 15"/>
            <p:cNvSpPr/>
            <p:nvPr/>
          </p:nvSpPr>
          <p:spPr>
            <a:xfrm>
              <a:off x="642912" y="1323708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46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439" y="1566646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31241" y="2734743"/>
            <a:ext cx="263449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169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-74" dirty="0">
                <a:latin typeface="Cambria"/>
                <a:cs typeface="Cambria"/>
              </a:rPr>
              <a:t> </a:t>
            </a:r>
            <a:r>
              <a:rPr sz="1691" spc="42" dirty="0">
                <a:latin typeface="SimSun"/>
                <a:cs typeface="SimSun"/>
              </a:rPr>
              <a:t>UnitPropagate(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42" dirty="0">
                <a:latin typeface="SimSun"/>
                <a:cs typeface="SimSun"/>
              </a:rPr>
              <a:t>)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4114" y="2876683"/>
            <a:ext cx="4914676" cy="792196"/>
          </a:xfrm>
          <a:prstGeom prst="rect">
            <a:avLst/>
          </a:prstGeom>
        </p:spPr>
        <p:txBody>
          <a:bodyPr vert="horz" wrap="square" lIns="0" tIns="138232" rIns="0" bIns="0" rtlCol="0">
            <a:spAutoFit/>
          </a:bodyPr>
          <a:lstStyle/>
          <a:p>
            <a:pPr marL="473749">
              <a:spcBef>
                <a:spcPts val="1088"/>
              </a:spcBef>
            </a:pPr>
            <a:r>
              <a:rPr sz="1691" i="1" spc="148" dirty="0">
                <a:latin typeface="Arial"/>
                <a:cs typeface="Arial"/>
              </a:rPr>
              <a:t>M</a:t>
            </a:r>
            <a:r>
              <a:rPr sz="1691" i="1" spc="106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85" dirty="0">
                <a:latin typeface="Cambria"/>
                <a:cs typeface="Cambria"/>
              </a:rPr>
              <a:t> </a:t>
            </a:r>
            <a:r>
              <a:rPr sz="1691" i="1" spc="201" dirty="0">
                <a:latin typeface="Arial"/>
                <a:cs typeface="Arial"/>
              </a:rPr>
              <a:t>M</a:t>
            </a:r>
            <a:r>
              <a:rPr sz="1691" spc="201" dirty="0">
                <a:latin typeface="Lucida Sans Unicode"/>
                <a:cs typeface="Lucida Sans Unicode"/>
              </a:rPr>
              <a:t>[</a:t>
            </a:r>
            <a:r>
              <a:rPr sz="1691" i="1" spc="201" dirty="0">
                <a:latin typeface="Arial"/>
                <a:cs typeface="Arial"/>
              </a:rPr>
              <a:t>l</a:t>
            </a:r>
            <a:r>
              <a:rPr sz="1691" i="1" spc="-11" dirty="0">
                <a:latin typeface="Arial"/>
                <a:cs typeface="Arial"/>
              </a:rPr>
              <a:t> </a:t>
            </a:r>
            <a:r>
              <a:rPr lang="en-US" spc="-222" dirty="0">
                <a:latin typeface="Segoe UI Symbol"/>
                <a:cs typeface="Segoe UI Symbol"/>
              </a:rPr>
              <a:t>⟼ </a:t>
            </a:r>
            <a:r>
              <a:rPr sz="1691" spc="-85" dirty="0">
                <a:latin typeface="Lucida Sans Unicode"/>
                <a:cs typeface="Lucida Sans Unicode"/>
              </a:rPr>
              <a:t>1];</a:t>
            </a:r>
            <a:endParaRPr sz="1691" dirty="0">
              <a:latin typeface="Lucida Sans Unicode"/>
              <a:cs typeface="Lucida Sans Unicode"/>
            </a:endParaRPr>
          </a:p>
          <a:p>
            <a:pPr marL="26841">
              <a:spcBef>
                <a:spcPts val="864"/>
              </a:spcBef>
            </a:pPr>
            <a:r>
              <a:rPr sz="1691" b="1" spc="-53" dirty="0">
                <a:latin typeface="Trebuchet MS"/>
                <a:cs typeface="Trebuchet MS"/>
              </a:rPr>
              <a:t>foreach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i="1" spc="-127" dirty="0">
                <a:latin typeface="Verdana"/>
                <a:cs typeface="Verdana"/>
              </a:rPr>
              <a:t>литерал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116" dirty="0">
                <a:latin typeface="Arial"/>
                <a:cs typeface="Arial"/>
              </a:rPr>
              <a:t>l</a:t>
            </a:r>
            <a:r>
              <a:rPr sz="1691" i="1" spc="116" dirty="0">
                <a:latin typeface="Verdana"/>
                <a:cs typeface="Verdana"/>
              </a:rPr>
              <a:t>,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-127" dirty="0">
                <a:latin typeface="Verdana"/>
                <a:cs typeface="Verdana"/>
              </a:rPr>
              <a:t>который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-137" dirty="0">
                <a:latin typeface="Verdana"/>
                <a:cs typeface="Verdana"/>
              </a:rPr>
              <a:t>входит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-148" dirty="0">
                <a:latin typeface="Verdana"/>
                <a:cs typeface="Verdana"/>
              </a:rPr>
              <a:t>в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264" dirty="0">
                <a:latin typeface="Arial"/>
                <a:cs typeface="Arial"/>
              </a:rPr>
              <a:t> </a:t>
            </a:r>
            <a:r>
              <a:rPr sz="1691" i="1" spc="-85" dirty="0">
                <a:latin typeface="Verdana"/>
                <a:cs typeface="Verdana"/>
              </a:rPr>
              <a:t>чисто</a:t>
            </a:r>
            <a:r>
              <a:rPr sz="1691" i="1" spc="106" dirty="0">
                <a:latin typeface="Verdana"/>
                <a:cs typeface="Verdana"/>
              </a:rPr>
              <a:t> </a:t>
            </a:r>
            <a:r>
              <a:rPr sz="1691" b="1" spc="-21" dirty="0">
                <a:latin typeface="Trebuchet MS"/>
                <a:cs typeface="Trebuchet MS"/>
              </a:rPr>
              <a:t>do</a:t>
            </a:r>
            <a:endParaRPr sz="1691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56437" y="3674598"/>
            <a:ext cx="124813" cy="519383"/>
            <a:chOff x="640384" y="1738629"/>
            <a:chExt cx="59055" cy="245745"/>
          </a:xfrm>
        </p:grpSpPr>
        <p:sp>
          <p:nvSpPr>
            <p:cNvPr id="20" name="object 20"/>
            <p:cNvSpPr/>
            <p:nvPr/>
          </p:nvSpPr>
          <p:spPr>
            <a:xfrm>
              <a:off x="642912" y="173862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46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45439" y="1981568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31240" y="3611680"/>
            <a:ext cx="343034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169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-74" dirty="0">
                <a:latin typeface="Cambria"/>
                <a:cs typeface="Cambria"/>
              </a:rPr>
              <a:t> </a:t>
            </a:r>
            <a:r>
              <a:rPr sz="1691" spc="42" dirty="0">
                <a:latin typeface="SimSun"/>
                <a:cs typeface="SimSun"/>
              </a:rPr>
              <a:t>EliminatePureLiteral(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42" dirty="0">
                <a:latin typeface="SimSun"/>
                <a:cs typeface="SimSun"/>
              </a:rPr>
              <a:t>)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1240" y="3865708"/>
            <a:ext cx="1594384" cy="3027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148" dirty="0">
                <a:latin typeface="Arial"/>
                <a:cs typeface="Arial"/>
              </a:rPr>
              <a:t>M</a:t>
            </a:r>
            <a:r>
              <a:rPr sz="1691" i="1" spc="106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74" dirty="0">
                <a:latin typeface="Cambria"/>
                <a:cs typeface="Cambria"/>
              </a:rPr>
              <a:t> </a:t>
            </a:r>
            <a:r>
              <a:rPr sz="1691" i="1" spc="201" dirty="0">
                <a:latin typeface="Arial"/>
                <a:cs typeface="Arial"/>
              </a:rPr>
              <a:t>M</a:t>
            </a:r>
            <a:r>
              <a:rPr sz="1691" spc="201" dirty="0">
                <a:latin typeface="Lucida Sans Unicode"/>
                <a:cs typeface="Lucida Sans Unicode"/>
              </a:rPr>
              <a:t>[</a:t>
            </a:r>
            <a:r>
              <a:rPr sz="1691" i="1" spc="201" dirty="0">
                <a:latin typeface="Arial"/>
                <a:cs typeface="Arial"/>
              </a:rPr>
              <a:t>l</a:t>
            </a:r>
            <a:r>
              <a:rPr sz="1691" i="1" spc="-11" dirty="0">
                <a:latin typeface="Arial"/>
                <a:cs typeface="Arial"/>
              </a:rPr>
              <a:t> </a:t>
            </a:r>
            <a:r>
              <a:rPr lang="en-US" spc="-222" dirty="0">
                <a:latin typeface="Segoe UI Symbol"/>
                <a:cs typeface="Segoe UI Symbol"/>
              </a:rPr>
              <a:t>⟼ </a:t>
            </a:r>
            <a:r>
              <a:rPr sz="1691" spc="-85" dirty="0">
                <a:latin typeface="Lucida Sans Unicode"/>
                <a:cs typeface="Lucida Sans Unicode"/>
              </a:rPr>
              <a:t>1];</a:t>
            </a:r>
            <a:endParaRPr sz="1691" dirty="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4113" y="4234565"/>
            <a:ext cx="2413050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i="1" spc="21" dirty="0">
                <a:latin typeface="Arial"/>
                <a:cs typeface="Arial"/>
              </a:rPr>
              <a:t> </a:t>
            </a:r>
            <a:r>
              <a:rPr sz="1691" spc="370" dirty="0">
                <a:latin typeface="Cambria"/>
                <a:cs typeface="Cambria"/>
              </a:rPr>
              <a:t>←</a:t>
            </a:r>
            <a:r>
              <a:rPr sz="1691" spc="-74" dirty="0">
                <a:latin typeface="Cambria"/>
                <a:cs typeface="Cambria"/>
              </a:rPr>
              <a:t> </a:t>
            </a:r>
            <a:r>
              <a:rPr sz="1691" spc="42" dirty="0">
                <a:latin typeface="SimSun"/>
                <a:cs typeface="SimSun"/>
              </a:rPr>
              <a:t>ChooseLiteral</a:t>
            </a:r>
            <a:r>
              <a:rPr sz="1691" spc="-254" dirty="0">
                <a:latin typeface="SimSun"/>
                <a:cs typeface="SimSun"/>
              </a:rPr>
              <a:t> </a:t>
            </a:r>
            <a:r>
              <a:rPr sz="1691" spc="137" dirty="0">
                <a:latin typeface="Lucida Sans Unicode"/>
                <a:cs typeface="Lucida Sans Unicode"/>
              </a:rPr>
              <a:t>(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-328" dirty="0">
                <a:latin typeface="Arial"/>
                <a:cs typeface="Arial"/>
              </a:rPr>
              <a:t> </a:t>
            </a:r>
            <a:r>
              <a:rPr sz="1691" spc="53" dirty="0">
                <a:latin typeface="Lucida Sans Unicode"/>
                <a:cs typeface="Lucida Sans Unicode"/>
              </a:rPr>
              <a:t>);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4114" y="4488618"/>
            <a:ext cx="4236929" cy="3027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53" dirty="0">
                <a:latin typeface="Trebuchet MS"/>
                <a:cs typeface="Trebuchet MS"/>
              </a:rPr>
              <a:t>if</a:t>
            </a:r>
            <a:r>
              <a:rPr sz="1691" b="1" spc="211" dirty="0">
                <a:latin typeface="Trebuchet MS"/>
                <a:cs typeface="Trebuchet MS"/>
              </a:rPr>
              <a:t> </a:t>
            </a:r>
            <a:r>
              <a:rPr sz="1691" spc="11" dirty="0">
                <a:latin typeface="SimSun"/>
                <a:cs typeface="SimSun"/>
              </a:rPr>
              <a:t>DPLL(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74" dirty="0">
                <a:latin typeface="Arial"/>
                <a:cs typeface="Arial"/>
              </a:rPr>
              <a:t> </a:t>
            </a:r>
            <a:r>
              <a:rPr sz="1691" spc="32" dirty="0">
                <a:latin typeface="Cambria"/>
                <a:cs typeface="Cambria"/>
              </a:rPr>
              <a:t>∪</a:t>
            </a:r>
            <a:r>
              <a:rPr sz="1691" spc="21" dirty="0">
                <a:latin typeface="Cambria"/>
                <a:cs typeface="Cambria"/>
              </a:rPr>
              <a:t> </a:t>
            </a:r>
            <a:r>
              <a:rPr sz="1691" spc="169" dirty="0">
                <a:latin typeface="Cambria"/>
                <a:cs typeface="Cambria"/>
              </a:rPr>
              <a:t>{</a:t>
            </a:r>
            <a:r>
              <a:rPr sz="1691" i="1" spc="169" dirty="0">
                <a:latin typeface="Arial"/>
                <a:cs typeface="Arial"/>
              </a:rPr>
              <a:t>l</a:t>
            </a:r>
            <a:r>
              <a:rPr sz="1691" spc="169" dirty="0">
                <a:latin typeface="Cambria"/>
                <a:cs typeface="Cambria"/>
              </a:rPr>
              <a:t>}</a:t>
            </a:r>
            <a:r>
              <a:rPr sz="1691" i="1" spc="169" dirty="0">
                <a:latin typeface="Verdana"/>
                <a:cs typeface="Verdana"/>
              </a:rPr>
              <a:t>,</a:t>
            </a:r>
            <a:r>
              <a:rPr sz="1691" i="1" dirty="0">
                <a:latin typeface="Verdana"/>
                <a:cs typeface="Verdana"/>
              </a:rPr>
              <a:t> </a:t>
            </a:r>
            <a:r>
              <a:rPr sz="1691" i="1" spc="201" dirty="0">
                <a:latin typeface="Arial"/>
                <a:cs typeface="Arial"/>
              </a:rPr>
              <a:t>M</a:t>
            </a:r>
            <a:r>
              <a:rPr sz="1691" spc="201" dirty="0">
                <a:latin typeface="Lucida Sans Unicode"/>
                <a:cs typeface="Lucida Sans Unicode"/>
              </a:rPr>
              <a:t>[</a:t>
            </a:r>
            <a:r>
              <a:rPr sz="1691" i="1" spc="201" dirty="0">
                <a:latin typeface="Arial"/>
                <a:cs typeface="Arial"/>
              </a:rPr>
              <a:t>l</a:t>
            </a:r>
            <a:r>
              <a:rPr sz="1691" i="1" spc="32" dirty="0">
                <a:latin typeface="Arial"/>
                <a:cs typeface="Arial"/>
              </a:rPr>
              <a:t> </a:t>
            </a:r>
            <a:r>
              <a:rPr lang="en-US" spc="-222" dirty="0">
                <a:latin typeface="Segoe UI Symbol"/>
                <a:cs typeface="Segoe UI Symbol"/>
              </a:rPr>
              <a:t>⟼ </a:t>
            </a:r>
            <a:r>
              <a:rPr sz="1691" spc="-21" dirty="0">
                <a:latin typeface="Lucida Sans Unicode"/>
                <a:cs typeface="Lucida Sans Unicode"/>
              </a:rPr>
              <a:t>1]</a:t>
            </a:r>
            <a:r>
              <a:rPr sz="1691" spc="-21" dirty="0">
                <a:latin typeface="SimSun"/>
                <a:cs typeface="SimSun"/>
              </a:rPr>
              <a:t>)</a:t>
            </a:r>
            <a:r>
              <a:rPr sz="1691" i="1" spc="-21" dirty="0">
                <a:latin typeface="Verdana"/>
                <a:cs typeface="Verdana"/>
              </a:rPr>
              <a:t>=SAT(</a:t>
            </a:r>
            <a:r>
              <a:rPr sz="1691" i="1" spc="-21" dirty="0">
                <a:latin typeface="Arial"/>
                <a:cs typeface="Arial"/>
              </a:rPr>
              <a:t>M</a:t>
            </a:r>
            <a:r>
              <a:rPr sz="1691" i="1" spc="-21" dirty="0">
                <a:latin typeface="Verdana"/>
                <a:cs typeface="Verdana"/>
              </a:rPr>
              <a:t>)</a:t>
            </a:r>
            <a:r>
              <a:rPr sz="1691" i="1" spc="32" dirty="0">
                <a:latin typeface="Verdana"/>
                <a:cs typeface="Verdana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then</a:t>
            </a:r>
            <a:endParaRPr sz="1691" dirty="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56437" y="4805592"/>
            <a:ext cx="124813" cy="265731"/>
            <a:chOff x="640384" y="2273757"/>
            <a:chExt cx="59055" cy="125730"/>
          </a:xfrm>
        </p:grpSpPr>
        <p:sp>
          <p:nvSpPr>
            <p:cNvPr id="27" name="object 27"/>
            <p:cNvSpPr/>
            <p:nvPr/>
          </p:nvSpPr>
          <p:spPr>
            <a:xfrm>
              <a:off x="642912" y="2273757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5439" y="2396489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31240" y="4742647"/>
            <a:ext cx="1613173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42" dirty="0">
                <a:latin typeface="Trebuchet MS"/>
                <a:cs typeface="Trebuchet MS"/>
              </a:rPr>
              <a:t>return </a:t>
            </a:r>
            <a:r>
              <a:rPr sz="1691" spc="85" dirty="0">
                <a:latin typeface="Lucida Sans Unicode"/>
                <a:cs typeface="Lucida Sans Unicode"/>
              </a:rPr>
              <a:t>SAT(</a:t>
            </a:r>
            <a:r>
              <a:rPr sz="1691" i="1" spc="85" dirty="0">
                <a:latin typeface="Arial"/>
                <a:cs typeface="Arial"/>
              </a:rPr>
              <a:t>M</a:t>
            </a:r>
            <a:r>
              <a:rPr sz="1691" spc="85" dirty="0">
                <a:latin typeface="Lucida Sans Unicode"/>
                <a:cs typeface="Lucida Sans Unicode"/>
              </a:rPr>
              <a:t>);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4114" y="5111502"/>
            <a:ext cx="4007434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63" dirty="0">
                <a:latin typeface="Trebuchet MS"/>
                <a:cs typeface="Trebuchet MS"/>
              </a:rPr>
              <a:t>els</a:t>
            </a:r>
            <a:r>
              <a:rPr sz="1691" b="1" spc="-74" dirty="0">
                <a:latin typeface="Trebuchet MS"/>
                <a:cs typeface="Trebuchet MS"/>
              </a:rPr>
              <a:t>e</a:t>
            </a:r>
            <a:r>
              <a:rPr sz="1691" b="1" dirty="0">
                <a:latin typeface="Trebuchet MS"/>
                <a:cs typeface="Trebuchet MS"/>
              </a:rPr>
              <a:t> </a:t>
            </a:r>
            <a:r>
              <a:rPr sz="1691" b="1" spc="169" dirty="0">
                <a:latin typeface="Trebuchet MS"/>
                <a:cs typeface="Trebuchet MS"/>
              </a:rPr>
              <a:t> </a:t>
            </a: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42" dirty="0">
                <a:latin typeface="SimSun"/>
                <a:cs typeface="SimSun"/>
              </a:rPr>
              <a:t>DPLL(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74" dirty="0">
                <a:latin typeface="Arial"/>
                <a:cs typeface="Arial"/>
              </a:rPr>
              <a:t> </a:t>
            </a:r>
            <a:r>
              <a:rPr sz="1691" spc="32" dirty="0">
                <a:latin typeface="Cambria"/>
                <a:cs typeface="Cambria"/>
              </a:rPr>
              <a:t>∪</a:t>
            </a:r>
            <a:r>
              <a:rPr sz="1691" spc="21" dirty="0">
                <a:latin typeface="Cambria"/>
                <a:cs typeface="Cambria"/>
              </a:rPr>
              <a:t> </a:t>
            </a:r>
            <a:r>
              <a:rPr sz="1691" spc="241" dirty="0">
                <a:latin typeface="Cambria"/>
                <a:cs typeface="Cambria"/>
              </a:rPr>
              <a:t>{¬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232" dirty="0">
                <a:latin typeface="Cambria"/>
                <a:cs typeface="Cambria"/>
              </a:rPr>
              <a:t>}</a:t>
            </a:r>
            <a:r>
              <a:rPr sz="1691" dirty="0">
                <a:latin typeface="Cambria"/>
                <a:cs typeface="Cambria"/>
              </a:rPr>
              <a:t> </a:t>
            </a:r>
            <a:r>
              <a:rPr sz="1691" spc="-148" dirty="0">
                <a:latin typeface="Cambria"/>
                <a:cs typeface="Cambria"/>
              </a:rPr>
              <a:t> </a:t>
            </a:r>
            <a:r>
              <a:rPr sz="1691" i="1" spc="-127" dirty="0">
                <a:latin typeface="Verdana"/>
                <a:cs typeface="Verdana"/>
              </a:rPr>
              <a:t>,</a:t>
            </a:r>
            <a:r>
              <a:rPr sz="1691" i="1" spc="275" dirty="0">
                <a:latin typeface="Arial"/>
                <a:cs typeface="Arial"/>
              </a:rPr>
              <a:t>M</a:t>
            </a:r>
            <a:r>
              <a:rPr sz="1691" spc="-32" dirty="0">
                <a:latin typeface="Lucida Sans Unicode"/>
                <a:cs typeface="Lucida Sans Unicode"/>
              </a:rPr>
              <a:t>[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i="1" spc="21" dirty="0">
                <a:latin typeface="Arial"/>
                <a:cs typeface="Arial"/>
              </a:rPr>
              <a:t> </a:t>
            </a:r>
            <a:r>
              <a:rPr sz="1691" spc="-74" dirty="0">
                <a:latin typeface="Cambria"/>
                <a:cs typeface="Cambria"/>
              </a:rPr>
              <a:t>›→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spc="-180" dirty="0">
                <a:latin typeface="Lucida Sans Unicode"/>
                <a:cs typeface="Lucida Sans Unicode"/>
              </a:rPr>
              <a:t>0</a:t>
            </a:r>
            <a:r>
              <a:rPr sz="1691" spc="-32" dirty="0">
                <a:latin typeface="Lucida Sans Unicode"/>
                <a:cs typeface="Lucida Sans Unicode"/>
              </a:rPr>
              <a:t>]</a:t>
            </a:r>
            <a:r>
              <a:rPr sz="1691" spc="42" dirty="0">
                <a:latin typeface="SimSun"/>
                <a:cs typeface="SimSun"/>
              </a:rPr>
              <a:t>)</a:t>
            </a:r>
            <a:r>
              <a:rPr sz="1691" spc="-254" dirty="0">
                <a:latin typeface="SimSun"/>
                <a:cs typeface="SimSun"/>
              </a:rPr>
              <a:t> </a:t>
            </a:r>
            <a:r>
              <a:rPr sz="1691" spc="-42" dirty="0">
                <a:latin typeface="Lucida Sans Unicode"/>
                <a:cs typeface="Lucida Sans Unicode"/>
              </a:rPr>
              <a:t>;</a:t>
            </a:r>
            <a:endParaRPr sz="1691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7268" y="5480359"/>
            <a:ext cx="4172507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14  </a:t>
            </a:r>
            <a:r>
              <a:rPr sz="1268" b="1" spc="95" dirty="0">
                <a:latin typeface="Microsoft Tai Le"/>
                <a:cs typeface="Microsoft Tai Le"/>
              </a:rPr>
              <a:t> </a:t>
            </a:r>
            <a:r>
              <a:rPr sz="1691" b="1" dirty="0">
                <a:latin typeface="Trebuchet MS"/>
                <a:cs typeface="Trebuchet MS"/>
              </a:rPr>
              <a:t>F</a:t>
            </a:r>
            <a:r>
              <a:rPr sz="1691" b="1" spc="-32" dirty="0">
                <a:latin typeface="Trebuchet MS"/>
                <a:cs typeface="Trebuchet MS"/>
              </a:rPr>
              <a:t>unctio</a:t>
            </a:r>
            <a:r>
              <a:rPr sz="1691" b="1" spc="-21" dirty="0">
                <a:latin typeface="Trebuchet MS"/>
                <a:cs typeface="Trebuchet MS"/>
              </a:rPr>
              <a:t>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42" dirty="0">
                <a:latin typeface="SimSun"/>
                <a:cs typeface="SimSun"/>
              </a:rPr>
              <a:t>EliminatePureLiteral(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42" dirty="0">
                <a:latin typeface="SimSun"/>
                <a:cs typeface="SimSun"/>
              </a:rPr>
              <a:t>)</a:t>
            </a:r>
            <a:endParaRPr sz="1691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9313" y="5797330"/>
            <a:ext cx="124813" cy="265731"/>
            <a:chOff x="428828" y="2742996"/>
            <a:chExt cx="59055" cy="125730"/>
          </a:xfrm>
        </p:grpSpPr>
        <p:sp>
          <p:nvSpPr>
            <p:cNvPr id="33" name="object 33"/>
            <p:cNvSpPr/>
            <p:nvPr/>
          </p:nvSpPr>
          <p:spPr>
            <a:xfrm>
              <a:off x="431355" y="274299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34" name="object 34"/>
            <p:cNvSpPr/>
            <p:nvPr/>
          </p:nvSpPr>
          <p:spPr>
            <a:xfrm>
              <a:off x="433895" y="2865729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7977" y="5787866"/>
            <a:ext cx="238889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15</a:t>
            </a:r>
            <a:endParaRPr sz="1268">
              <a:latin typeface="Microsoft Tai Le"/>
              <a:cs typeface="Microsoft Tai 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4115" y="5734387"/>
            <a:ext cx="2460022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232" dirty="0">
                <a:latin typeface="Cambria"/>
                <a:cs typeface="Cambria"/>
              </a:rPr>
              <a:t>{</a:t>
            </a:r>
            <a:r>
              <a:rPr sz="1691" i="1" spc="-85" dirty="0">
                <a:latin typeface="Arial"/>
                <a:cs typeface="Arial"/>
              </a:rPr>
              <a:t>C</a:t>
            </a:r>
            <a:r>
              <a:rPr sz="1691" i="1" spc="127" dirty="0">
                <a:latin typeface="Arial"/>
                <a:cs typeface="Arial"/>
              </a:rPr>
              <a:t> </a:t>
            </a:r>
            <a:r>
              <a:rPr sz="1691" spc="63" dirty="0">
                <a:latin typeface="Cambria"/>
                <a:cs typeface="Cambria"/>
              </a:rPr>
              <a:t>\</a:t>
            </a:r>
            <a:r>
              <a:rPr sz="1691" spc="21" dirty="0">
                <a:latin typeface="Cambria"/>
                <a:cs typeface="Cambria"/>
              </a:rPr>
              <a:t> </a:t>
            </a:r>
            <a:r>
              <a:rPr sz="1691" spc="232" dirty="0">
                <a:latin typeface="Cambria"/>
                <a:cs typeface="Cambria"/>
              </a:rPr>
              <a:t>{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232" dirty="0">
                <a:latin typeface="Cambria"/>
                <a:cs typeface="Cambria"/>
              </a:rPr>
              <a:t>}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spc="-42" dirty="0">
                <a:latin typeface="Cambria"/>
                <a:cs typeface="Cambria"/>
              </a:rPr>
              <a:t>|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i="1" spc="-85" dirty="0">
                <a:latin typeface="Arial"/>
                <a:cs typeface="Arial"/>
              </a:rPr>
              <a:t>C</a:t>
            </a:r>
            <a:r>
              <a:rPr sz="1691" i="1" spc="222" dirty="0">
                <a:latin typeface="Arial"/>
                <a:cs typeface="Arial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-328" dirty="0">
                <a:latin typeface="Arial"/>
                <a:cs typeface="Arial"/>
              </a:rPr>
              <a:t> </a:t>
            </a:r>
            <a:r>
              <a:rPr sz="1691" spc="232" dirty="0">
                <a:latin typeface="Cambria"/>
                <a:cs typeface="Cambria"/>
              </a:rPr>
              <a:t>}</a:t>
            </a:r>
            <a:endParaRPr sz="1691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7269" y="6103242"/>
            <a:ext cx="3378001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16  </a:t>
            </a:r>
            <a:r>
              <a:rPr sz="1268" b="1" spc="95" dirty="0">
                <a:latin typeface="Microsoft Tai Le"/>
                <a:cs typeface="Microsoft Tai Le"/>
              </a:rPr>
              <a:t> </a:t>
            </a:r>
            <a:r>
              <a:rPr sz="1691" b="1" dirty="0">
                <a:latin typeface="Trebuchet MS"/>
                <a:cs typeface="Trebuchet MS"/>
              </a:rPr>
              <a:t>F</a:t>
            </a:r>
            <a:r>
              <a:rPr sz="1691" b="1" spc="-32" dirty="0">
                <a:latin typeface="Trebuchet MS"/>
                <a:cs typeface="Trebuchet MS"/>
              </a:rPr>
              <a:t>unctio</a:t>
            </a:r>
            <a:r>
              <a:rPr sz="1691" b="1" spc="-21" dirty="0">
                <a:latin typeface="Trebuchet MS"/>
                <a:cs typeface="Trebuchet MS"/>
              </a:rPr>
              <a:t>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42" dirty="0">
                <a:latin typeface="SimSun"/>
                <a:cs typeface="SimSun"/>
              </a:rPr>
              <a:t>UnitPropagate(</a:t>
            </a:r>
            <a:r>
              <a:rPr sz="1691" i="1" spc="11" dirty="0">
                <a:latin typeface="Arial"/>
                <a:cs typeface="Arial"/>
              </a:rPr>
              <a:t>S</a:t>
            </a:r>
            <a:r>
              <a:rPr sz="1691" i="1" spc="21" dirty="0">
                <a:latin typeface="Arial"/>
                <a:cs typeface="Arial"/>
              </a:rPr>
              <a:t>,</a:t>
            </a:r>
            <a:r>
              <a:rPr sz="1691" i="1" spc="-180" dirty="0">
                <a:latin typeface="Arial"/>
                <a:cs typeface="Arial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spc="42" dirty="0">
                <a:latin typeface="SimSun"/>
                <a:cs typeface="SimSun"/>
              </a:rPr>
              <a:t>)</a:t>
            </a:r>
            <a:endParaRPr sz="1691">
              <a:latin typeface="SimSun"/>
              <a:cs typeface="SimSu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09313" y="6420215"/>
            <a:ext cx="124813" cy="265731"/>
            <a:chOff x="428828" y="3037713"/>
            <a:chExt cx="59055" cy="125730"/>
          </a:xfrm>
        </p:grpSpPr>
        <p:sp>
          <p:nvSpPr>
            <p:cNvPr id="39" name="object 39"/>
            <p:cNvSpPr/>
            <p:nvPr/>
          </p:nvSpPr>
          <p:spPr>
            <a:xfrm>
              <a:off x="431355" y="3037713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40" name="object 40"/>
            <p:cNvSpPr/>
            <p:nvPr/>
          </p:nvSpPr>
          <p:spPr>
            <a:xfrm>
              <a:off x="433895" y="3160445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7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17977" y="6410776"/>
            <a:ext cx="238889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b="1" spc="-11" dirty="0">
                <a:latin typeface="Microsoft Tai Le"/>
                <a:cs typeface="Microsoft Tai Le"/>
              </a:rPr>
              <a:t>17</a:t>
            </a:r>
            <a:endParaRPr sz="1268">
              <a:latin typeface="Microsoft Tai Le"/>
              <a:cs typeface="Microsoft Tai L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4115" y="6357295"/>
            <a:ext cx="5538741" cy="28594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691" b="1" spc="-42" dirty="0">
                <a:latin typeface="Trebuchet MS"/>
                <a:cs typeface="Trebuchet MS"/>
              </a:rPr>
              <a:t>return</a:t>
            </a:r>
            <a:r>
              <a:rPr sz="1691" b="1" spc="85" dirty="0">
                <a:latin typeface="Trebuchet MS"/>
                <a:cs typeface="Trebuchet MS"/>
              </a:rPr>
              <a:t> </a:t>
            </a:r>
            <a:r>
              <a:rPr sz="1691" spc="32" dirty="0">
                <a:latin typeface="SimSun"/>
                <a:cs typeface="SimSun"/>
              </a:rPr>
              <a:t>EliminatePureLiteral(</a:t>
            </a:r>
            <a:r>
              <a:rPr sz="1691" i="1" spc="32" dirty="0">
                <a:latin typeface="Arial"/>
                <a:cs typeface="Arial"/>
              </a:rPr>
              <a:t>S</a:t>
            </a:r>
            <a:r>
              <a:rPr sz="1691" i="1" spc="85" dirty="0">
                <a:latin typeface="Arial"/>
                <a:cs typeface="Arial"/>
              </a:rPr>
              <a:t> </a:t>
            </a:r>
            <a:r>
              <a:rPr sz="1691" spc="63" dirty="0">
                <a:latin typeface="Cambria"/>
                <a:cs typeface="Cambria"/>
              </a:rPr>
              <a:t>\</a:t>
            </a:r>
            <a:r>
              <a:rPr sz="1691" spc="21" dirty="0">
                <a:latin typeface="Cambria"/>
                <a:cs typeface="Cambria"/>
              </a:rPr>
              <a:t> </a:t>
            </a:r>
            <a:r>
              <a:rPr sz="1691" spc="74" dirty="0">
                <a:latin typeface="Cambria"/>
                <a:cs typeface="Cambria"/>
              </a:rPr>
              <a:t>{</a:t>
            </a:r>
            <a:r>
              <a:rPr sz="1691" i="1" spc="74" dirty="0">
                <a:latin typeface="Arial"/>
                <a:cs typeface="Arial"/>
              </a:rPr>
              <a:t>C</a:t>
            </a:r>
            <a:r>
              <a:rPr sz="1691" i="1" spc="232" dirty="0">
                <a:latin typeface="Arial"/>
                <a:cs typeface="Arial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127" dirty="0">
                <a:latin typeface="Cambria"/>
                <a:cs typeface="Cambria"/>
              </a:rPr>
              <a:t> </a:t>
            </a:r>
            <a:r>
              <a:rPr sz="1691" i="1" spc="-137" dirty="0">
                <a:latin typeface="Arial"/>
                <a:cs typeface="Arial"/>
              </a:rPr>
              <a:t>S</a:t>
            </a:r>
            <a:r>
              <a:rPr sz="1691" i="1" spc="180" dirty="0">
                <a:latin typeface="Arial"/>
                <a:cs typeface="Arial"/>
              </a:rPr>
              <a:t> </a:t>
            </a:r>
            <a:r>
              <a:rPr sz="1691" spc="-42" dirty="0">
                <a:latin typeface="Cambria"/>
                <a:cs typeface="Cambria"/>
              </a:rPr>
              <a:t>|</a:t>
            </a:r>
            <a:r>
              <a:rPr sz="1691" spc="116" dirty="0">
                <a:latin typeface="Cambria"/>
                <a:cs typeface="Cambria"/>
              </a:rPr>
              <a:t> </a:t>
            </a:r>
            <a:r>
              <a:rPr sz="1691" i="1" spc="349" dirty="0">
                <a:latin typeface="Arial"/>
                <a:cs typeface="Arial"/>
              </a:rPr>
              <a:t>l</a:t>
            </a:r>
            <a:r>
              <a:rPr sz="1691" i="1" spc="32" dirty="0">
                <a:latin typeface="Arial"/>
                <a:cs typeface="Arial"/>
              </a:rPr>
              <a:t> </a:t>
            </a:r>
            <a:r>
              <a:rPr sz="1691" spc="137" dirty="0">
                <a:latin typeface="Cambria"/>
                <a:cs typeface="Cambria"/>
              </a:rPr>
              <a:t>∈</a:t>
            </a:r>
            <a:r>
              <a:rPr sz="1691" spc="127" dirty="0">
                <a:latin typeface="Cambria"/>
                <a:cs typeface="Cambria"/>
              </a:rPr>
              <a:t> </a:t>
            </a:r>
            <a:r>
              <a:rPr sz="1691" i="1" spc="-85" dirty="0">
                <a:latin typeface="Arial"/>
                <a:cs typeface="Arial"/>
              </a:rPr>
              <a:t>C</a:t>
            </a:r>
            <a:r>
              <a:rPr sz="1691" i="1" spc="-275" dirty="0">
                <a:latin typeface="Arial"/>
                <a:cs typeface="Arial"/>
              </a:rPr>
              <a:t> </a:t>
            </a:r>
            <a:r>
              <a:rPr sz="1691" spc="53" dirty="0">
                <a:latin typeface="Cambria"/>
                <a:cs typeface="Cambria"/>
              </a:rPr>
              <a:t>}</a:t>
            </a:r>
            <a:r>
              <a:rPr sz="1691" i="1" spc="53" dirty="0">
                <a:latin typeface="Verdana"/>
                <a:cs typeface="Verdana"/>
              </a:rPr>
              <a:t>,</a:t>
            </a:r>
            <a:r>
              <a:rPr sz="1691" i="1" spc="11" dirty="0">
                <a:latin typeface="Verdana"/>
                <a:cs typeface="Verdana"/>
              </a:rPr>
              <a:t> </a:t>
            </a:r>
            <a:r>
              <a:rPr sz="1691" spc="211" dirty="0">
                <a:latin typeface="Cambria"/>
                <a:cs typeface="Cambria"/>
              </a:rPr>
              <a:t>¬</a:t>
            </a:r>
            <a:r>
              <a:rPr sz="1691" i="1" spc="211" dirty="0">
                <a:latin typeface="Arial"/>
                <a:cs typeface="Arial"/>
              </a:rPr>
              <a:t>l</a:t>
            </a:r>
            <a:r>
              <a:rPr sz="1691" spc="211" dirty="0">
                <a:latin typeface="SimSun"/>
                <a:cs typeface="SimSun"/>
              </a:rPr>
              <a:t>)</a:t>
            </a:r>
            <a:endParaRPr sz="1691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Логика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4D480E-4E02-4F36-8C3E-B7DB71243BEF}"/>
              </a:ext>
            </a:extLst>
          </p:cNvPr>
          <p:cNvSpPr/>
          <p:nvPr/>
        </p:nvSpPr>
        <p:spPr>
          <a:xfrm>
            <a:off x="1251374" y="1792471"/>
            <a:ext cx="6096000" cy="5890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Наука о правильном мышлении</a:t>
            </a:r>
            <a:endParaRPr lang="en-US" sz="2400" dirty="0"/>
          </a:p>
        </p:txBody>
      </p:sp>
      <p:pic>
        <p:nvPicPr>
          <p:cNvPr id="2050" name="Picture 2" descr="ullstein bild Dtl./ullstein bild via Getty Images">
            <a:extLst>
              <a:ext uri="{FF2B5EF4-FFF2-40B4-BE49-F238E27FC236}">
                <a16:creationId xmlns:a16="http://schemas.microsoft.com/office/drawing/2014/main" id="{3649B0F9-D692-4858-8BA9-543E17A6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85" y="1542660"/>
            <a:ext cx="3402694" cy="45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F7002D-DBA5-4E49-A2B3-CDCEF7F2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31957"/>
              </p:ext>
            </p:extLst>
          </p:nvPr>
        </p:nvGraphicFramePr>
        <p:xfrm>
          <a:off x="2191092" y="2880360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000" dirty="0"/>
                        <a:t>Все люди смертны</a:t>
                      </a:r>
                    </a:p>
                    <a:p>
                      <a:r>
                        <a:rPr lang="ru-RU" sz="2000" dirty="0"/>
                        <a:t>Сократ - человек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Сократ смертен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F88E91-473F-4D3F-B38E-28B6CFB4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5212"/>
              </p:ext>
            </p:extLst>
          </p:nvPr>
        </p:nvGraphicFramePr>
        <p:xfrm>
          <a:off x="771802" y="5316025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287486">
                <a:tc>
                  <a:txBody>
                    <a:bodyPr/>
                    <a:lstStyle/>
                    <a:p>
                      <a:r>
                        <a:rPr lang="ru-RU" sz="2000" dirty="0"/>
                        <a:t>Все смурфичане фурчат</a:t>
                      </a:r>
                    </a:p>
                    <a:p>
                      <a:r>
                        <a:rPr lang="ru-RU" sz="2000" dirty="0"/>
                        <a:t>Йокки – смурфичанин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Йокки фурчит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E8D07C01-E0C7-437B-9E45-47DB2181731A}"/>
              </a:ext>
            </a:extLst>
          </p:cNvPr>
          <p:cNvSpPr/>
          <p:nvPr/>
        </p:nvSpPr>
        <p:spPr>
          <a:xfrm>
            <a:off x="5330890" y="2880360"/>
            <a:ext cx="309694" cy="10972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4D74F-5143-4C16-8234-E402F0E8931D}"/>
              </a:ext>
            </a:extLst>
          </p:cNvPr>
          <p:cNvSpPr/>
          <p:nvPr/>
        </p:nvSpPr>
        <p:spPr>
          <a:xfrm>
            <a:off x="6030654" y="2857633"/>
            <a:ext cx="2121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Дедуктивное умозаключение (силлогизм)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297F0-7E29-4564-9CB2-23CF36D0B5D8}"/>
              </a:ext>
            </a:extLst>
          </p:cNvPr>
          <p:cNvSpPr/>
          <p:nvPr/>
        </p:nvSpPr>
        <p:spPr>
          <a:xfrm>
            <a:off x="1822256" y="4095114"/>
            <a:ext cx="447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 суждения = 2 посылки + 1 заключение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C62499-5595-4C02-BC90-E58BFDD6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95357"/>
              </p:ext>
            </p:extLst>
          </p:nvPr>
        </p:nvGraphicFramePr>
        <p:xfrm>
          <a:off x="4694588" y="5316025"/>
          <a:ext cx="3209223" cy="1010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09223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29508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Что ты не терял, то имеешь</a:t>
                      </a:r>
                    </a:p>
                    <a:p>
                      <a:r>
                        <a:rPr lang="ru-RU" sz="1800" kern="1200" dirty="0">
                          <a:effectLst/>
                        </a:rPr>
                        <a:t>Рога ты не терял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Значит, у тебя рога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6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9" y="130792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cs typeface="Tahoma"/>
              </a:rPr>
              <a:t>Пример</a:t>
            </a:r>
            <a:endParaRPr sz="2959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190" dirty="0">
                <a:latin typeface="Segoe UI Symbol"/>
                <a:cs typeface="Segoe UI Symbol"/>
              </a:rPr>
              <a:t>{¬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69385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9" y="130792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cs typeface="Tahoma"/>
              </a:rPr>
              <a:t>Пример</a:t>
            </a:r>
            <a:endParaRPr sz="2959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latin typeface="Arial"/>
                <a:cs typeface="Arial"/>
              </a:rPr>
              <a:t>a</a:t>
            </a:r>
            <a:r>
              <a:rPr sz="2325" i="1" spc="-116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69385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9" y="130792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cs typeface="Tahoma"/>
              </a:rPr>
              <a:t>Пример</a:t>
            </a:r>
            <a:endParaRPr sz="2959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69385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8368" y="1519197"/>
            <a:ext cx="3904092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689825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13171" marR="868321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13171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lang="ru-RU"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  <a:endParaRPr sz="2959" spc="-106" dirty="0">
              <a:solidFill>
                <a:srgbClr val="7B19FF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1991" y="1519197"/>
            <a:ext cx="5256905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1366230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289576" marR="1544725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289576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1991" y="1519197"/>
            <a:ext cx="5256905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1366230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289576" marR="1544725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289576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2093633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8368" y="1519197"/>
            <a:ext cx="3904092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689825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13171" marR="868321">
              <a:lnSpc>
                <a:spcPct val="125299"/>
              </a:lnSpc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13171">
              <a:spcBef>
                <a:spcPts val="706"/>
              </a:spcBef>
            </a:pP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17229">
              <a:spcBef>
                <a:spcPts val="708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0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9" y="130792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>
            <a:spAutoFit/>
          </a:bodyPr>
          <a:lstStyle/>
          <a:p>
            <a:pPr marL="26841"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cs typeface="Tahoma"/>
              </a:rPr>
              <a:t>Пример</a:t>
            </a:r>
            <a:endParaRPr sz="2959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48" dirty="0">
                <a:latin typeface="Arial"/>
                <a:cs typeface="Arial"/>
              </a:rPr>
              <a:t>c</a:t>
            </a:r>
            <a:r>
              <a:rPr sz="2325" i="1" spc="5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106" dirty="0"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69385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3088" y="1519197"/>
            <a:ext cx="2594230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34894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8240" marR="213390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8240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62297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6229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6229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-106" dirty="0">
                <a:latin typeface="Arial"/>
                <a:cs typeface="Arial"/>
              </a:rPr>
              <a:t>b</a:t>
            </a:r>
            <a:r>
              <a:rPr sz="2325" i="1" spc="-63" dirty="0"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Модусы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F7002D-DBA5-4E49-A2B3-CDCEF7F2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5148"/>
              </p:ext>
            </p:extLst>
          </p:nvPr>
        </p:nvGraphicFramePr>
        <p:xfrm>
          <a:off x="6182383" y="4834650"/>
          <a:ext cx="4410196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0196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1122003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котята игривы.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домашние животные — котята.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домашние животные игривы.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90F312-18B2-4984-874B-BA932CD93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51899"/>
              </p:ext>
            </p:extLst>
          </p:nvPr>
        </p:nvGraphicFramePr>
        <p:xfrm>
          <a:off x="6188251" y="1224424"/>
          <a:ext cx="4410197" cy="11982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0197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64391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 одна рептилия не имеет меха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Все змеи — рептилии</a:t>
                      </a:r>
                      <a:endParaRPr lang="ru-RU" sz="2400" dirty="0"/>
                    </a:p>
                  </a:txBody>
                  <a:tcPr marL="4763" marR="4763" marT="4763" marB="4763" anchor="ctr"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 одна змея не имеет меха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C157387-D2A4-4C20-8D3E-A1AE235E0D36}"/>
              </a:ext>
            </a:extLst>
          </p:cNvPr>
          <p:cNvSpPr/>
          <p:nvPr/>
        </p:nvSpPr>
        <p:spPr>
          <a:xfrm>
            <a:off x="5566811" y="8190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Celarent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5AB79-10EA-4B5C-9825-DFACB87F4B84}"/>
              </a:ext>
            </a:extLst>
          </p:cNvPr>
          <p:cNvSpPr/>
          <p:nvPr/>
        </p:nvSpPr>
        <p:spPr>
          <a:xfrm>
            <a:off x="5566811" y="265861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Barbara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EF5FB3-7C7E-4302-B232-090B7F54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87756"/>
              </p:ext>
            </p:extLst>
          </p:nvPr>
        </p:nvGraphicFramePr>
        <p:xfrm>
          <a:off x="6188251" y="3027945"/>
          <a:ext cx="4410196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0196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животные смертны.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люди — животные.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люди смертны.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84804A9-F765-41EB-B997-A4619A9E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1" y="2460046"/>
            <a:ext cx="4321143" cy="27727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EE8EB1-5573-49D3-AE81-B5FDAD333C24}"/>
              </a:ext>
            </a:extLst>
          </p:cNvPr>
          <p:cNvSpPr/>
          <p:nvPr/>
        </p:nvSpPr>
        <p:spPr>
          <a:xfrm>
            <a:off x="5592104" y="449165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Darii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40294-FD0B-4424-8AF4-CB7DAC7F7E86}"/>
              </a:ext>
            </a:extLst>
          </p:cNvPr>
          <p:cNvSpPr/>
          <p:nvPr/>
        </p:nvSpPr>
        <p:spPr>
          <a:xfrm>
            <a:off x="10769586" y="3846440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226B9-679B-4A62-9CE0-E6D5855C0DA1}"/>
              </a:ext>
            </a:extLst>
          </p:cNvPr>
          <p:cNvSpPr/>
          <p:nvPr/>
        </p:nvSpPr>
        <p:spPr>
          <a:xfrm>
            <a:off x="10769586" y="632329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∃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75B5D6-877F-4688-A0AF-6A5BE2930319}"/>
              </a:ext>
            </a:extLst>
          </p:cNvPr>
          <p:cNvSpPr/>
          <p:nvPr/>
        </p:nvSpPr>
        <p:spPr>
          <a:xfrm>
            <a:off x="10775024" y="1961005"/>
            <a:ext cx="271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341162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6104" y="1519197"/>
            <a:ext cx="3928252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701904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25250" marR="880397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25250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latin typeface="Segoe UI Symbol"/>
                <a:cs typeface="Segoe UI Symbol"/>
              </a:rPr>
              <a:t>¬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0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6104" y="1519197"/>
            <a:ext cx="3928252" cy="4514871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701904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25250" marR="880397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625250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1429307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  <a:p>
            <a:pPr>
              <a:spcBef>
                <a:spcPts val="63"/>
              </a:spcBef>
            </a:pPr>
            <a:endParaRPr sz="3487">
              <a:latin typeface="Segoe UI Symbol"/>
              <a:cs typeface="Segoe UI Symbol"/>
            </a:endParaRPr>
          </a:p>
          <a:p>
            <a:pPr marL="26841"/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27" dirty="0">
                <a:latin typeface="Tahoma"/>
                <a:cs typeface="Tahoma"/>
              </a:rPr>
              <a:t>1</a:t>
            </a:r>
            <a:endParaRPr sz="2325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9" y="143156"/>
            <a:ext cx="1293760" cy="491971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z="2959" spc="-106" dirty="0">
                <a:solidFill>
                  <a:srgbClr val="7B19FF"/>
                </a:solidFill>
                <a:latin typeface="Tahoma"/>
                <a:ea typeface="+mn-ea"/>
                <a:cs typeface="Tahoma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1407" y="1519197"/>
            <a:ext cx="2576783" cy="3607636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26841">
              <a:spcBef>
                <a:spcPts val="917"/>
              </a:spcBef>
            </a:pPr>
            <a:r>
              <a:rPr sz="2325" i="1" spc="-11" dirty="0">
                <a:latin typeface="Calibri"/>
                <a:cs typeface="Calibri"/>
              </a:rPr>
              <a:t>ϕ</a:t>
            </a:r>
            <a:r>
              <a:rPr sz="2325" i="1" spc="106" dirty="0">
                <a:latin typeface="Calibri"/>
                <a:cs typeface="Calibri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444" dirty="0">
                <a:latin typeface="Segoe UI Symbol"/>
                <a:cs typeface="Segoe UI Symbol"/>
              </a:rPr>
              <a:t>{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 marR="205337">
              <a:lnSpc>
                <a:spcPct val="125299"/>
              </a:lnSpc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  </a:t>
            </a: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950187">
              <a:spcBef>
                <a:spcPts val="706"/>
              </a:spcBef>
            </a:pPr>
            <a:r>
              <a:rPr sz="2325" i="1" spc="-190" dirty="0">
                <a:solidFill>
                  <a:srgbClr val="0064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697"/>
              </a:spcBef>
            </a:pP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-148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i="1" spc="106" dirty="0">
                <a:solidFill>
                  <a:srgbClr val="006400"/>
                </a:solidFill>
                <a:latin typeface="Arial"/>
                <a:cs typeface="Arial"/>
              </a:rPr>
              <a:t>d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-106" dirty="0">
                <a:solidFill>
                  <a:srgbClr val="0064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solidFill>
                  <a:srgbClr val="006400"/>
                </a:solidFill>
                <a:latin typeface="Segoe UI Symbol"/>
                <a:cs typeface="Segoe UI Symbol"/>
              </a:rPr>
              <a:t>∨</a:t>
            </a:r>
            <a:r>
              <a:rPr sz="2325" spc="-127" dirty="0">
                <a:solidFill>
                  <a:srgbClr val="006400"/>
                </a:solidFill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006400"/>
                </a:solidFill>
                <a:latin typeface="Segoe UI Symbol"/>
                <a:cs typeface="Segoe UI Symbol"/>
              </a:rPr>
              <a:t>¬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i="1" spc="53" dirty="0">
                <a:latin typeface="Calibri"/>
                <a:cs typeface="Calibri"/>
              </a:rPr>
              <a:t>,</a:t>
            </a:r>
            <a:endParaRPr sz="2325">
              <a:latin typeface="Calibri"/>
              <a:cs typeface="Calibri"/>
            </a:endParaRPr>
          </a:p>
          <a:p>
            <a:pPr marL="754245">
              <a:spcBef>
                <a:spcPts val="708"/>
              </a:spcBef>
            </a:pP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25" i="1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spc="-63" dirty="0">
                <a:solidFill>
                  <a:srgbClr val="FF0000"/>
                </a:solidFill>
                <a:latin typeface="Segoe UI Symbol"/>
                <a:cs typeface="Segoe UI Symbol"/>
              </a:rPr>
              <a:t>¬</a:t>
            </a:r>
            <a:r>
              <a:rPr sz="2325" i="1" spc="-106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25" i="1" spc="-6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25" spc="-285" dirty="0">
                <a:latin typeface="Segoe UI Symbol"/>
                <a:cs typeface="Segoe UI Symbol"/>
              </a:rPr>
              <a:t>∨</a:t>
            </a:r>
            <a:r>
              <a:rPr sz="2325" spc="-127" dirty="0">
                <a:latin typeface="Segoe UI Symbol"/>
                <a:cs typeface="Segoe UI Symbol"/>
              </a:rPr>
              <a:t> </a:t>
            </a:r>
            <a:r>
              <a:rPr sz="2325" i="1" spc="42" dirty="0">
                <a:solidFill>
                  <a:srgbClr val="006400"/>
                </a:solidFill>
                <a:latin typeface="Arial"/>
                <a:cs typeface="Arial"/>
              </a:rPr>
              <a:t>c</a:t>
            </a:r>
            <a:r>
              <a:rPr sz="2325" spc="444" dirty="0">
                <a:latin typeface="Segoe UI Symbol"/>
                <a:cs typeface="Segoe UI Symbol"/>
              </a:rPr>
              <a:t>}</a:t>
            </a:r>
            <a:endParaRPr sz="2325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159" y="5671040"/>
            <a:ext cx="5337430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69" dirty="0">
                <a:latin typeface="Arial"/>
                <a:cs typeface="Arial"/>
              </a:rPr>
              <a:t>a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106" dirty="0">
                <a:latin typeface="Arial"/>
                <a:cs typeface="Arial"/>
              </a:rPr>
              <a:t>d</a:t>
            </a:r>
            <a:r>
              <a:rPr sz="2325" i="1" spc="-431" dirty="0">
                <a:latin typeface="Arial"/>
                <a:cs typeface="Arial"/>
              </a:rPr>
              <a:t> 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-42" dirty="0">
                <a:latin typeface="Arial"/>
                <a:cs typeface="Arial"/>
              </a:rPr>
              <a:t>b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53" dirty="0">
                <a:latin typeface="Calibri"/>
                <a:cs typeface="Calibri"/>
              </a:rPr>
              <a:t>,</a:t>
            </a:r>
            <a:r>
              <a:rPr sz="2325" i="1" spc="-148" dirty="0">
                <a:latin typeface="Calibri"/>
                <a:cs typeface="Calibri"/>
              </a:rPr>
              <a:t> </a:t>
            </a:r>
            <a:r>
              <a:rPr sz="2325" i="1" spc="254" dirty="0">
                <a:latin typeface="Arial"/>
                <a:cs typeface="Arial"/>
              </a:rPr>
              <a:t>M</a:t>
            </a:r>
            <a:r>
              <a:rPr sz="2325" spc="137" dirty="0">
                <a:latin typeface="Lucida Sans Unicode"/>
                <a:cs typeface="Lucida Sans Unicode"/>
              </a:rPr>
              <a:t>(</a:t>
            </a:r>
            <a:r>
              <a:rPr sz="2325" i="1" spc="42" dirty="0">
                <a:latin typeface="Arial"/>
                <a:cs typeface="Arial"/>
              </a:rPr>
              <a:t>c</a:t>
            </a:r>
            <a:r>
              <a:rPr sz="2325" spc="137" dirty="0">
                <a:latin typeface="Lucida Sans Unicode"/>
                <a:cs typeface="Lucida Sans Unicode"/>
              </a:rPr>
              <a:t>)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spc="-137" dirty="0">
                <a:latin typeface="Tahoma"/>
                <a:cs typeface="Tahoma"/>
              </a:rPr>
              <a:t>1</a:t>
            </a:r>
            <a:r>
              <a:rPr sz="2325" i="1" spc="42" dirty="0">
                <a:latin typeface="Calibri"/>
                <a:cs typeface="Calibri"/>
              </a:rPr>
              <a:t>.</a:t>
            </a:r>
            <a:endParaRPr sz="232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8453" y="5671040"/>
            <a:ext cx="948847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sz="2325" i="1" spc="74" dirty="0">
                <a:latin typeface="Arial"/>
                <a:cs typeface="Arial"/>
              </a:rPr>
              <a:t>M</a:t>
            </a:r>
            <a:r>
              <a:rPr sz="2325" i="1" spc="180" dirty="0">
                <a:latin typeface="Arial"/>
                <a:cs typeface="Arial"/>
              </a:rPr>
              <a:t> </a:t>
            </a:r>
            <a:r>
              <a:rPr sz="2325" spc="-317" dirty="0">
                <a:latin typeface="Segoe UI Symbol"/>
                <a:cs typeface="Segoe UI Symbol"/>
              </a:rPr>
              <a:t>|</a:t>
            </a:r>
            <a:r>
              <a:rPr sz="2325" spc="-63" dirty="0">
                <a:latin typeface="Lucida Sans Unicode"/>
                <a:cs typeface="Lucida Sans Unicode"/>
              </a:rPr>
              <a:t>=</a:t>
            </a:r>
            <a:r>
              <a:rPr sz="2325" spc="-95" dirty="0">
                <a:latin typeface="Lucida Sans Unicode"/>
                <a:cs typeface="Lucida Sans Unicode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ϕ</a:t>
            </a:r>
            <a:endParaRPr sz="2325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9" y="290628"/>
            <a:ext cx="10515600" cy="1325563"/>
          </a:xfrm>
        </p:spPr>
        <p:txBody>
          <a:bodyPr/>
          <a:lstStyle/>
          <a:p>
            <a:r>
              <a:rPr lang="ru-RU" dirty="0"/>
              <a:t>Виды элементарных рассуждений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5D7B1C-F759-4F38-9607-C2330D891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32278"/>
              </p:ext>
            </p:extLst>
          </p:nvPr>
        </p:nvGraphicFramePr>
        <p:xfrm>
          <a:off x="503441" y="2561241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000" dirty="0"/>
                        <a:t>Все люди смертны</a:t>
                      </a:r>
                    </a:p>
                    <a:p>
                      <a:r>
                        <a:rPr lang="ru-RU" sz="2000" dirty="0"/>
                        <a:t>Сократ - человек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Сократ смертен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48E1FCB-ACBC-496B-828E-DAC0AC4F3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29338"/>
              </p:ext>
            </p:extLst>
          </p:nvPr>
        </p:nvGraphicFramePr>
        <p:xfrm>
          <a:off x="4387084" y="2561241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000" dirty="0"/>
                        <a:t>Сократ смертен</a:t>
                      </a:r>
                    </a:p>
                    <a:p>
                      <a:r>
                        <a:rPr lang="ru-RU" sz="2000" dirty="0"/>
                        <a:t>Сократ человек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Все люди смертны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D4AEBA-E795-4F5E-9714-71A5CD460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58726"/>
              </p:ext>
            </p:extLst>
          </p:nvPr>
        </p:nvGraphicFramePr>
        <p:xfrm>
          <a:off x="8467108" y="2561241"/>
          <a:ext cx="28385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8579">
                  <a:extLst>
                    <a:ext uri="{9D8B030D-6E8A-4147-A177-3AD203B41FA5}">
                      <a16:colId xmlns:a16="http://schemas.microsoft.com/office/drawing/2014/main" val="2801051269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r>
                        <a:rPr lang="ru-RU" sz="2000" dirty="0"/>
                        <a:t>Все люди смертны</a:t>
                      </a:r>
                    </a:p>
                    <a:p>
                      <a:r>
                        <a:rPr lang="ru-RU" sz="2000" dirty="0"/>
                        <a:t>Сократ смертен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Сократ - человек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4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0C008E-663D-40B6-A764-77303136AF17}"/>
              </a:ext>
            </a:extLst>
          </p:cNvPr>
          <p:cNvSpPr txBox="1"/>
          <p:nvPr/>
        </p:nvSpPr>
        <p:spPr>
          <a:xfrm>
            <a:off x="981906" y="4142416"/>
            <a:ext cx="146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Дедукция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ADB9F-0CCB-4B56-9C6E-3D7D9EC5BE18}"/>
              </a:ext>
            </a:extLst>
          </p:cNvPr>
          <p:cNvSpPr txBox="1"/>
          <p:nvPr/>
        </p:nvSpPr>
        <p:spPr>
          <a:xfrm>
            <a:off x="4865548" y="4092811"/>
            <a:ext cx="1477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Индукция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8485AD-2191-459F-A359-5C8DCA407E48}"/>
              </a:ext>
            </a:extLst>
          </p:cNvPr>
          <p:cNvSpPr txBox="1"/>
          <p:nvPr/>
        </p:nvSpPr>
        <p:spPr>
          <a:xfrm>
            <a:off x="9013078" y="4080027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Абдукция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Бэкон на портрете кисти Д. Вандербанка">
            <a:extLst>
              <a:ext uri="{FF2B5EF4-FFF2-40B4-BE49-F238E27FC236}">
                <a16:creationId xmlns:a16="http://schemas.microsoft.com/office/drawing/2014/main" id="{72D6AD3A-3CA9-4FD0-9C97-FC843F5D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25" y="4623831"/>
            <a:ext cx="1664127" cy="20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ullstein bild Dtl./ullstein bild via Getty Images">
            <a:extLst>
              <a:ext uri="{FF2B5EF4-FFF2-40B4-BE49-F238E27FC236}">
                <a16:creationId xmlns:a16="http://schemas.microsoft.com/office/drawing/2014/main" id="{59B0785D-8A28-4C99-BEAE-F5DC7516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06" y="4656703"/>
            <a:ext cx="1540286" cy="20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>
            <a:extLst>
              <a:ext uri="{FF2B5EF4-FFF2-40B4-BE49-F238E27FC236}">
                <a16:creationId xmlns:a16="http://schemas.microsoft.com/office/drawing/2014/main" id="{E34A55C8-9548-45EA-A68D-8BFEB1E3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5" y="4676881"/>
            <a:ext cx="2003894" cy="200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2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76" y="2685515"/>
            <a:ext cx="10761805" cy="1325563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>
                <a:solidFill>
                  <a:srgbClr val="FF0000"/>
                </a:solidFill>
              </a:rPr>
              <a:t>МАТЛОГИКА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3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32" y="99846"/>
            <a:ext cx="8938215" cy="1390807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74" dirty="0">
                <a:solidFill>
                  <a:srgbClr val="3333B2"/>
                </a:solidFill>
              </a:rPr>
              <a:t>Зачем</a:t>
            </a:r>
            <a:r>
              <a:rPr spc="32" dirty="0">
                <a:solidFill>
                  <a:srgbClr val="3333B2"/>
                </a:solidFill>
              </a:rPr>
              <a:t> </a:t>
            </a:r>
            <a:r>
              <a:rPr spc="-148" dirty="0">
                <a:solidFill>
                  <a:srgbClr val="3333B2"/>
                </a:solidFill>
              </a:rPr>
              <a:t>нужна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116" dirty="0">
                <a:solidFill>
                  <a:srgbClr val="3333B2"/>
                </a:solidFill>
              </a:rPr>
              <a:t>математическая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148" dirty="0">
                <a:solidFill>
                  <a:srgbClr val="3333B2"/>
                </a:solidFill>
              </a:rPr>
              <a:t>логика</a:t>
            </a:r>
            <a:r>
              <a:rPr spc="32" dirty="0">
                <a:solidFill>
                  <a:srgbClr val="3333B2"/>
                </a:solidFill>
              </a:rPr>
              <a:t> </a:t>
            </a:r>
            <a:r>
              <a:rPr spc="-211" dirty="0">
                <a:solidFill>
                  <a:srgbClr val="3333B2"/>
                </a:solidFill>
              </a:rPr>
              <a:t>вне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95" dirty="0">
                <a:solidFill>
                  <a:srgbClr val="3333B2"/>
                </a:solidFill>
              </a:rPr>
              <a:t>математики?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32" y="1791196"/>
            <a:ext cx="10584941" cy="3706958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53683">
              <a:spcBef>
                <a:spcPts val="917"/>
              </a:spcBef>
            </a:pPr>
            <a:r>
              <a:rPr sz="2325" spc="-63" dirty="0">
                <a:cs typeface="Tahoma"/>
              </a:rPr>
              <a:t>Логи</a:t>
            </a:r>
            <a:r>
              <a:rPr sz="2325" spc="-127" dirty="0">
                <a:cs typeface="Tahoma"/>
              </a:rPr>
              <a:t>ка</a:t>
            </a:r>
            <a:r>
              <a:rPr sz="2325" spc="32" dirty="0">
                <a:cs typeface="Tahoma"/>
              </a:rPr>
              <a:t> </a:t>
            </a:r>
            <a:r>
              <a:rPr sz="2325" spc="-275" dirty="0">
                <a:cs typeface="Tahoma"/>
              </a:rPr>
              <a:t>—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фундаментальная</a:t>
            </a:r>
            <a:r>
              <a:rPr sz="2325" spc="32" dirty="0">
                <a:cs typeface="Tahoma"/>
              </a:rPr>
              <a:t> </a:t>
            </a:r>
            <a:r>
              <a:rPr sz="2325" spc="-63" dirty="0">
                <a:cs typeface="Tahoma"/>
              </a:rPr>
              <a:t>часть</a:t>
            </a:r>
            <a:r>
              <a:rPr sz="2325" spc="32" dirty="0">
                <a:cs typeface="Tahoma"/>
              </a:rPr>
              <a:t> </a:t>
            </a:r>
            <a:r>
              <a:rPr sz="2325" spc="-74" dirty="0">
                <a:cs typeface="Tahoma"/>
              </a:rPr>
              <a:t>информатики</a:t>
            </a:r>
            <a:endParaRPr sz="2325" dirty="0">
              <a:cs typeface="Tahoma"/>
            </a:endParaRPr>
          </a:p>
          <a:p>
            <a:pPr marL="638827" marR="751561" indent="-374438">
              <a:lnSpc>
                <a:spcPct val="102600"/>
              </a:lnSpc>
              <a:spcBef>
                <a:spcPts val="634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95" dirty="0">
                <a:cs typeface="Tahoma"/>
              </a:rPr>
              <a:t>Вычисление,</a:t>
            </a:r>
            <a:r>
              <a:rPr sz="2325" spc="32" dirty="0">
                <a:cs typeface="Tahoma"/>
              </a:rPr>
              <a:t> </a:t>
            </a:r>
            <a:r>
              <a:rPr sz="2325" spc="-159" dirty="0">
                <a:cs typeface="Tahoma"/>
              </a:rPr>
              <a:t>вне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зависимости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от</a:t>
            </a:r>
            <a:r>
              <a:rPr sz="2325" spc="32" dirty="0">
                <a:cs typeface="Tahoma"/>
              </a:rPr>
              <a:t> </a:t>
            </a:r>
            <a:r>
              <a:rPr sz="2325" spc="-137" dirty="0">
                <a:cs typeface="Tahoma"/>
              </a:rPr>
              <a:t>его</a:t>
            </a:r>
            <a:r>
              <a:rPr sz="2325" spc="42" dirty="0">
                <a:cs typeface="Tahoma"/>
              </a:rPr>
              <a:t> </a:t>
            </a:r>
            <a:r>
              <a:rPr sz="2325" spc="-116" dirty="0">
                <a:cs typeface="Tahoma"/>
              </a:rPr>
              <a:t>представления,</a:t>
            </a:r>
            <a:r>
              <a:rPr sz="2325" spc="4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может</a:t>
            </a:r>
            <a:r>
              <a:rPr sz="2325" spc="3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быть</a:t>
            </a:r>
            <a:r>
              <a:rPr sz="2325" spc="42" dirty="0">
                <a:cs typeface="Tahoma"/>
              </a:rPr>
              <a:t> </a:t>
            </a:r>
            <a:r>
              <a:rPr sz="2325" spc="-127" dirty="0">
                <a:cs typeface="Tahoma"/>
              </a:rPr>
              <a:t>очень </a:t>
            </a:r>
            <a:r>
              <a:rPr sz="2325" spc="-697" dirty="0">
                <a:cs typeface="Tahoma"/>
              </a:rPr>
              <a:t> </a:t>
            </a:r>
            <a:r>
              <a:rPr sz="2325" spc="-74" dirty="0">
                <a:cs typeface="Tahoma"/>
              </a:rPr>
              <a:t>сложным</a:t>
            </a:r>
            <a:r>
              <a:rPr sz="2325" spc="32" dirty="0">
                <a:cs typeface="Tahoma"/>
              </a:rPr>
              <a:t> </a:t>
            </a:r>
            <a:r>
              <a:rPr sz="2325" spc="-74" dirty="0">
                <a:cs typeface="Tahoma"/>
              </a:rPr>
              <a:t>для</a:t>
            </a:r>
            <a:r>
              <a:rPr sz="2325" spc="32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понимания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и</a:t>
            </a:r>
            <a:r>
              <a:rPr sz="2325" spc="42" dirty="0">
                <a:cs typeface="Tahoma"/>
              </a:rPr>
              <a:t> </a:t>
            </a:r>
            <a:r>
              <a:rPr sz="2325" spc="-116" dirty="0">
                <a:cs typeface="Tahoma"/>
              </a:rPr>
              <a:t>обработки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со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всеми</a:t>
            </a:r>
            <a:r>
              <a:rPr sz="2325" spc="32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внутренними </a:t>
            </a:r>
            <a:r>
              <a:rPr sz="2325" spc="-95" dirty="0">
                <a:cs typeface="Tahoma"/>
              </a:rPr>
              <a:t> </a:t>
            </a:r>
            <a:r>
              <a:rPr sz="2325" spc="-74" dirty="0">
                <a:cs typeface="Tahoma"/>
              </a:rPr>
              <a:t>взаимозависимостями</a:t>
            </a:r>
            <a:endParaRPr sz="2325" dirty="0">
              <a:cs typeface="Tahoma"/>
            </a:endParaRPr>
          </a:p>
          <a:p>
            <a:pPr marL="638827" indent="-375780">
              <a:spcBef>
                <a:spcPts val="697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85" dirty="0">
                <a:cs typeface="Tahoma"/>
              </a:rPr>
              <a:t>Поэтому,</a:t>
            </a:r>
            <a:r>
              <a:rPr sz="2325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нужны</a:t>
            </a:r>
            <a:r>
              <a:rPr sz="2325" spc="11" dirty="0">
                <a:cs typeface="Tahoma"/>
              </a:rPr>
              <a:t> </a:t>
            </a:r>
            <a:r>
              <a:rPr sz="2325" spc="-137" dirty="0">
                <a:cs typeface="Tahoma"/>
              </a:rPr>
              <a:t>хорошие</a:t>
            </a:r>
            <a:r>
              <a:rPr sz="2325" dirty="0">
                <a:cs typeface="Tahoma"/>
              </a:rPr>
              <a:t> </a:t>
            </a:r>
            <a:r>
              <a:rPr sz="2325" i="1" spc="-190" dirty="0">
                <a:cs typeface="Arial"/>
              </a:rPr>
              <a:t>абстракции</a:t>
            </a:r>
            <a:endParaRPr sz="2325" dirty="0">
              <a:cs typeface="Arial"/>
            </a:endParaRPr>
          </a:p>
          <a:p>
            <a:pPr marL="638827" indent="-375780">
              <a:spcBef>
                <a:spcPts val="708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i="1" spc="-95" dirty="0">
                <a:cs typeface="Arial"/>
              </a:rPr>
              <a:t>Логики</a:t>
            </a:r>
            <a:r>
              <a:rPr sz="2325" i="1" spc="116" dirty="0">
                <a:cs typeface="Arial"/>
              </a:rPr>
              <a:t> </a:t>
            </a:r>
            <a:r>
              <a:rPr sz="2325" spc="-275" dirty="0">
                <a:cs typeface="Tahoma"/>
              </a:rPr>
              <a:t>—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это</a:t>
            </a:r>
            <a:r>
              <a:rPr sz="2325" spc="42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идеальный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инструмент</a:t>
            </a:r>
            <a:r>
              <a:rPr sz="2325" spc="42" dirty="0">
                <a:cs typeface="Tahoma"/>
              </a:rPr>
              <a:t> </a:t>
            </a:r>
            <a:r>
              <a:rPr sz="2325" spc="-74" dirty="0">
                <a:cs typeface="Tahoma"/>
              </a:rPr>
              <a:t>для</a:t>
            </a:r>
            <a:r>
              <a:rPr sz="2325" spc="42" dirty="0">
                <a:cs typeface="Tahoma"/>
              </a:rPr>
              <a:t> </a:t>
            </a:r>
            <a:r>
              <a:rPr sz="2325" spc="-127" dirty="0">
                <a:cs typeface="Tahoma"/>
              </a:rPr>
              <a:t>представления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и</a:t>
            </a:r>
            <a:r>
              <a:rPr sz="2325" spc="42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манипулирования</a:t>
            </a:r>
            <a:endParaRPr sz="2325" dirty="0">
              <a:cs typeface="Tahoma"/>
            </a:endParaRPr>
          </a:p>
          <a:p>
            <a:pPr marL="638827">
              <a:spcBef>
                <a:spcPts val="74"/>
              </a:spcBef>
            </a:pPr>
            <a:r>
              <a:rPr sz="2325" i="1" spc="-180" dirty="0">
                <a:cs typeface="Arial"/>
              </a:rPr>
              <a:t>абстракциями</a:t>
            </a:r>
            <a:r>
              <a:rPr sz="2325" i="1" spc="106" dirty="0">
                <a:cs typeface="Arial"/>
              </a:rPr>
              <a:t> </a:t>
            </a:r>
            <a:r>
              <a:rPr sz="2325" i="1" spc="-116" dirty="0">
                <a:cs typeface="Arial"/>
              </a:rPr>
              <a:t>вычислений</a:t>
            </a:r>
            <a:endParaRPr sz="2325" dirty="0">
              <a:cs typeface="Arial"/>
            </a:endParaRPr>
          </a:p>
          <a:p>
            <a:pPr marL="638827" marR="605275" indent="-374438">
              <a:lnSpc>
                <a:spcPct val="102600"/>
              </a:lnSpc>
              <a:spcBef>
                <a:spcPts val="634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sz="2325" spc="-74" dirty="0">
                <a:cs typeface="Tahoma"/>
              </a:rPr>
              <a:t>Примерами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таких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логик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являются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логика</a:t>
            </a:r>
            <a:r>
              <a:rPr sz="2325" spc="4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высказываний,</a:t>
            </a:r>
            <a:r>
              <a:rPr sz="2325" spc="4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логика</a:t>
            </a:r>
            <a:r>
              <a:rPr sz="2325" spc="32" dirty="0">
                <a:cs typeface="Tahoma"/>
              </a:rPr>
              <a:t> </a:t>
            </a:r>
            <a:r>
              <a:rPr sz="2325" spc="-137" dirty="0">
                <a:cs typeface="Tahoma"/>
              </a:rPr>
              <a:t>первого </a:t>
            </a:r>
            <a:r>
              <a:rPr sz="2325" spc="-687" dirty="0">
                <a:cs typeface="Tahoma"/>
              </a:rPr>
              <a:t> </a:t>
            </a:r>
            <a:r>
              <a:rPr sz="2325" spc="-116" dirty="0">
                <a:cs typeface="Tahoma"/>
              </a:rPr>
              <a:t>порядка,</a:t>
            </a:r>
            <a:r>
              <a:rPr sz="2325" spc="42" dirty="0">
                <a:cs typeface="Tahoma"/>
              </a:rPr>
              <a:t> </a:t>
            </a:r>
            <a:r>
              <a:rPr sz="2325" spc="-95" dirty="0">
                <a:cs typeface="Tahoma"/>
              </a:rPr>
              <a:t>логика</a:t>
            </a:r>
            <a:r>
              <a:rPr sz="2325" spc="53" dirty="0">
                <a:cs typeface="Tahoma"/>
              </a:rPr>
              <a:t> </a:t>
            </a:r>
            <a:r>
              <a:rPr sz="2325" spc="-74" dirty="0">
                <a:cs typeface="Tahoma"/>
              </a:rPr>
              <a:t>Хоара,</a:t>
            </a:r>
            <a:r>
              <a:rPr sz="2325" spc="53" dirty="0">
                <a:cs typeface="Tahoma"/>
              </a:rPr>
              <a:t> </a:t>
            </a:r>
            <a:r>
              <a:rPr sz="2325" spc="-106" dirty="0">
                <a:cs typeface="Tahoma"/>
              </a:rPr>
              <a:t>модальные</a:t>
            </a:r>
            <a:r>
              <a:rPr sz="2325" spc="42" dirty="0">
                <a:cs typeface="Tahoma"/>
              </a:rPr>
              <a:t> </a:t>
            </a:r>
            <a:r>
              <a:rPr sz="2325" spc="-85" dirty="0">
                <a:cs typeface="Tahoma"/>
              </a:rPr>
              <a:t>логики</a:t>
            </a:r>
            <a:r>
              <a:rPr sz="2325" spc="53" dirty="0">
                <a:cs typeface="Tahoma"/>
              </a:rPr>
              <a:t> </a:t>
            </a:r>
            <a:r>
              <a:rPr sz="2325" spc="-106" dirty="0">
                <a:cs typeface="Tahoma"/>
              </a:rPr>
              <a:t>(например,</a:t>
            </a:r>
            <a:r>
              <a:rPr sz="2325" spc="53" dirty="0">
                <a:cs typeface="Tahoma"/>
              </a:rPr>
              <a:t> </a:t>
            </a:r>
            <a:r>
              <a:rPr sz="2325" spc="-106" dirty="0">
                <a:cs typeface="Tahoma"/>
              </a:rPr>
              <a:t>темпоральная)</a:t>
            </a:r>
            <a:endParaRPr sz="2325" dirty="0"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30" y="96869"/>
            <a:ext cx="8938215" cy="1390807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-74" dirty="0">
                <a:solidFill>
                  <a:srgbClr val="3333B2"/>
                </a:solidFill>
              </a:rPr>
              <a:t>Зачем</a:t>
            </a:r>
            <a:r>
              <a:rPr spc="32" dirty="0">
                <a:solidFill>
                  <a:srgbClr val="3333B2"/>
                </a:solidFill>
              </a:rPr>
              <a:t> </a:t>
            </a:r>
            <a:r>
              <a:rPr spc="-148" dirty="0">
                <a:solidFill>
                  <a:srgbClr val="3333B2"/>
                </a:solidFill>
              </a:rPr>
              <a:t>нужна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116" dirty="0">
                <a:solidFill>
                  <a:srgbClr val="3333B2"/>
                </a:solidFill>
              </a:rPr>
              <a:t>математическая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148" dirty="0">
                <a:solidFill>
                  <a:srgbClr val="3333B2"/>
                </a:solidFill>
              </a:rPr>
              <a:t>логика</a:t>
            </a:r>
            <a:r>
              <a:rPr spc="32" dirty="0">
                <a:solidFill>
                  <a:srgbClr val="3333B2"/>
                </a:solidFill>
              </a:rPr>
              <a:t> </a:t>
            </a:r>
            <a:r>
              <a:rPr spc="-211" dirty="0">
                <a:solidFill>
                  <a:srgbClr val="3333B2"/>
                </a:solidFill>
              </a:rPr>
              <a:t>вне</a:t>
            </a:r>
            <a:r>
              <a:rPr spc="42" dirty="0">
                <a:solidFill>
                  <a:srgbClr val="3333B2"/>
                </a:solidFill>
              </a:rPr>
              <a:t> </a:t>
            </a:r>
            <a:r>
              <a:rPr spc="-95" dirty="0">
                <a:solidFill>
                  <a:srgbClr val="3333B2"/>
                </a:solidFill>
              </a:rPr>
              <a:t>математики?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29" y="1766647"/>
            <a:ext cx="11447077" cy="3789416"/>
          </a:xfrm>
          <a:prstGeom prst="rect">
            <a:avLst/>
          </a:prstGeom>
        </p:spPr>
        <p:txBody>
          <a:bodyPr vert="horz" wrap="square" lIns="0" tIns="116758" rIns="0" bIns="0" rtlCol="0">
            <a:spAutoFit/>
          </a:bodyPr>
          <a:lstStyle/>
          <a:p>
            <a:pPr marL="53683">
              <a:spcBef>
                <a:spcPts val="917"/>
              </a:spcBef>
            </a:pPr>
            <a:r>
              <a:rPr sz="2325" spc="-63" dirty="0">
                <a:cs typeface="Tahoma"/>
              </a:rPr>
              <a:t>Логи</a:t>
            </a:r>
            <a:r>
              <a:rPr sz="2325" spc="-127" dirty="0">
                <a:cs typeface="Tahoma"/>
              </a:rPr>
              <a:t>ка</a:t>
            </a:r>
            <a:r>
              <a:rPr sz="2325" spc="32" dirty="0">
                <a:cs typeface="Tahoma"/>
              </a:rPr>
              <a:t> </a:t>
            </a:r>
            <a:r>
              <a:rPr sz="2325" spc="-275" dirty="0">
                <a:cs typeface="Tahoma"/>
              </a:rPr>
              <a:t>—</a:t>
            </a:r>
            <a:r>
              <a:rPr sz="2325" spc="32" dirty="0">
                <a:cs typeface="Tahoma"/>
              </a:rPr>
              <a:t> </a:t>
            </a:r>
            <a:r>
              <a:rPr sz="2325" spc="-95" dirty="0">
                <a:cs typeface="Tahoma"/>
              </a:rPr>
              <a:t>фундаментальная</a:t>
            </a:r>
            <a:r>
              <a:rPr sz="2325" spc="32" dirty="0">
                <a:cs typeface="Tahoma"/>
              </a:rPr>
              <a:t> </a:t>
            </a:r>
            <a:r>
              <a:rPr sz="2325" spc="-63" dirty="0">
                <a:cs typeface="Tahoma"/>
              </a:rPr>
              <a:t>часть</a:t>
            </a:r>
            <a:r>
              <a:rPr sz="2325" spc="32" dirty="0">
                <a:cs typeface="Tahoma"/>
              </a:rPr>
              <a:t> </a:t>
            </a:r>
            <a:r>
              <a:rPr sz="2325" spc="-74" dirty="0">
                <a:cs typeface="Tahoma"/>
              </a:rPr>
              <a:t>информатики</a:t>
            </a:r>
            <a:endParaRPr sz="2325" dirty="0">
              <a:cs typeface="Tahoma"/>
            </a:endParaRPr>
          </a:p>
          <a:p>
            <a:pPr marL="638827" indent="-375780">
              <a:spcBef>
                <a:spcPts val="706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lang="ru-RU" sz="2400" dirty="0"/>
              <a:t>Искусственный интеллект: выполнение ограничений, игры, планирование,</a:t>
            </a:r>
            <a:r>
              <a:rPr lang="en-US" sz="2400" dirty="0"/>
              <a:t> …</a:t>
            </a:r>
            <a:endParaRPr lang="ru-RU" sz="2400" dirty="0"/>
          </a:p>
          <a:p>
            <a:pPr marL="638827" indent="-375780">
              <a:spcBef>
                <a:spcPts val="706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lang="ru-RU" sz="2400" dirty="0"/>
              <a:t>Языки программирования: системы типов, компиляторы, логическое программирование, </a:t>
            </a:r>
            <a:r>
              <a:rPr lang="en-US" sz="2400" dirty="0"/>
              <a:t>…</a:t>
            </a:r>
            <a:endParaRPr lang="ru-RU" sz="2400" dirty="0"/>
          </a:p>
          <a:p>
            <a:pPr marL="638827" indent="-375780">
              <a:spcBef>
                <a:spcPts val="706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lang="ru-RU" sz="2400" dirty="0"/>
              <a:t>Верификация и синтез аппаратного обеспечения: доказательство корректности схем, ATPG, синтез схем, </a:t>
            </a:r>
            <a:r>
              <a:rPr lang="en-US" sz="2400" dirty="0"/>
              <a:t>…</a:t>
            </a:r>
            <a:endParaRPr lang="ru-RU" sz="2400" dirty="0"/>
          </a:p>
          <a:p>
            <a:pPr marL="638827" indent="-375780">
              <a:spcBef>
                <a:spcPts val="706"/>
              </a:spcBef>
              <a:buClr>
                <a:srgbClr val="3333B2"/>
              </a:buClr>
              <a:buFont typeface="Lucida Sans Unicode"/>
              <a:buChar char="►"/>
              <a:tabLst>
                <a:tab pos="640169" algn="l"/>
              </a:tabLst>
            </a:pPr>
            <a:r>
              <a:rPr lang="ru-RU" sz="2400" dirty="0"/>
              <a:t>Анализ, формальная верификация и синтез программ: статический анализ, дедуктивная и автоматическая верификации, поиск ошибок и генерация тестового покрытия, понимание программного кода, исправление ошибок, </a:t>
            </a:r>
            <a:r>
              <a:rPr lang="en-US" sz="2400" dirty="0"/>
              <a:t>…</a:t>
            </a:r>
            <a:endParaRPr sz="2325" dirty="0"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9362</TotalTime>
  <Words>3542</Words>
  <Application>Microsoft Office PowerPoint</Application>
  <PresentationFormat>Widescreen</PresentationFormat>
  <Paragraphs>404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SimSun</vt:lpstr>
      <vt:lpstr>Arial</vt:lpstr>
      <vt:lpstr>Arial</vt:lpstr>
      <vt:lpstr>Calibri</vt:lpstr>
      <vt:lpstr>Calibri Light</vt:lpstr>
      <vt:lpstr>Cambria</vt:lpstr>
      <vt:lpstr>Lucida Sans Unicode</vt:lpstr>
      <vt:lpstr>Microsoft Tai Le</vt:lpstr>
      <vt:lpstr>Segoe UI Symbol</vt:lpstr>
      <vt:lpstr>Tahoma</vt:lpstr>
      <vt:lpstr>Trebuchet MS</vt:lpstr>
      <vt:lpstr>Verdana</vt:lpstr>
      <vt:lpstr>Wingdings</vt:lpstr>
      <vt:lpstr>Office Theme</vt:lpstr>
      <vt:lpstr>Математическая логика в компьютерных науках </vt:lpstr>
      <vt:lpstr>Какой план?</vt:lpstr>
      <vt:lpstr>ПРОЛОГ: ЛОГИКА</vt:lpstr>
      <vt:lpstr>Логика</vt:lpstr>
      <vt:lpstr>Модусы</vt:lpstr>
      <vt:lpstr>Виды элементарных рассуждений</vt:lpstr>
      <vt:lpstr>МАТЛОГИКА</vt:lpstr>
      <vt:lpstr>Зачем нужна математическая логика вне математики?</vt:lpstr>
      <vt:lpstr>Зачем нужна математическая логика вне математики?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Статьи</vt:lpstr>
      <vt:lpstr>Статьи</vt:lpstr>
      <vt:lpstr>Статьи</vt:lpstr>
      <vt:lpstr>Статьи</vt:lpstr>
      <vt:lpstr>Статьи</vt:lpstr>
      <vt:lpstr>Эпизод I:  Логика высказываний</vt:lpstr>
      <vt:lpstr>Логика высказываний: синтаксис</vt:lpstr>
      <vt:lpstr>Логика высказываний: интерпретации</vt:lpstr>
      <vt:lpstr>Выполнимость, общезначимость, следствие</vt:lpstr>
      <vt:lpstr>Некоторые логические законы</vt:lpstr>
      <vt:lpstr>Конъюнктивная и дизъюнктивная нормальные формы</vt:lpstr>
      <vt:lpstr>SAT-солверы</vt:lpstr>
      <vt:lpstr>Задача выполнимости пропозициональной формулы (SAT)</vt:lpstr>
      <vt:lpstr>SAT: Книги</vt:lpstr>
      <vt:lpstr>SAT: Сообщество</vt:lpstr>
      <vt:lpstr>PowerPoint Presentation</vt:lpstr>
      <vt:lpstr>Булева проблема пифагоровых троек: решение</vt:lpstr>
      <vt:lpstr>SAT: пример сведения задачи</vt:lpstr>
      <vt:lpstr>Входной формат SAT-решателей</vt:lpstr>
      <vt:lpstr>Преобразование Цейтина</vt:lpstr>
      <vt:lpstr>Преобразование Цейтина: пример</vt:lpstr>
      <vt:lpstr>Преобразование Цейтина: пример</vt:lpstr>
      <vt:lpstr>Наивный перебор с возвратом vs метод резолюций</vt:lpstr>
      <vt:lpstr>DPLL, общая информация</vt:lpstr>
      <vt:lpstr>Алгоритм DPLL</vt:lpstr>
      <vt:lpstr>PowerPoint Presentation</vt:lpstr>
      <vt:lpstr>PowerPoint Presentation</vt:lpstr>
      <vt:lpstr>PowerPoint Presentation</vt:lpstr>
      <vt:lpstr>Пример</vt:lpstr>
      <vt:lpstr>Пример</vt:lpstr>
      <vt:lpstr>Пример</vt:lpstr>
      <vt:lpstr>Пример</vt:lpstr>
      <vt:lpstr>Пример</vt:lpstr>
      <vt:lpstr>PowerPoint Presentation</vt:lpstr>
      <vt:lpstr>Пример</vt:lpstr>
      <vt:lpstr>Пример</vt:lpstr>
      <vt:lpstr>Пример</vt:lpstr>
      <vt:lpstr>Пример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SAT/SMT Solvers</dc:title>
  <dc:creator>Dmitry Ivanov</dc:creator>
  <cp:lastModifiedBy>Dmitry Ivanov</cp:lastModifiedBy>
  <cp:revision>268</cp:revision>
  <dcterms:created xsi:type="dcterms:W3CDTF">2020-11-25T12:16:37Z</dcterms:created>
  <dcterms:modified xsi:type="dcterms:W3CDTF">2023-01-14T22:37:32Z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(3)iPSujQayTTFlsWR8Xt9Sz/sN6Id+wE2NAWudL8kDT0oBxzD6lL0rZNZLtPGd85pasgX+NIoq
SZHHLbibANvsKZVF3nIoyuJcYUanHf8zqTqn+sUYSf8TlJe9ay3Bs8Rr4er1CmTVymROo1t2
XAonGoBMyAb/Md2STicLTYj0ZTZYs88x4Z45tRG16eawdM1SbmikON2Pe44oZ9WBMI2UXTG0
vQC0hAIFriw1+CuASc</vt:lpwstr>
  </property>
  <property fmtid="{D5CDD505-2E9C-101B-9397-08002B2CF9AE}" pid="3" name="_2015_ms_pID_7253431">
    <vt:lpwstr>/tCWLm+VED1Dc9m28mT49Mc5bGHBCUxaierBizwjodVE6zY884uoab
/FQAGW505L9qc/6sRFw7nFb7y9jX4XfXHzyjxcjrklWgAaQq8+GT8gPrrVPCIC5j1g/aR9GF
vyFpDeRGeG47VA2T5rQtEJrCs3rZmGTX+s2K9JZrTMB5tKCjfQDB1qXrs6mDPLtv79baeUJr
X9qCkgnV3UxOfn71RcOOVqiUoNYAIIncDhX4</vt:lpwstr>
  </property>
  <property fmtid="{D5CDD505-2E9C-101B-9397-08002B2CF9AE}" pid="4" name="_2015_ms_pID_7253432">
    <vt:lpwstr>5A==</vt:lpwstr>
  </property>
</Properties>
</file>