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24" r:id="rId2"/>
    <p:sldId id="19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n Guo" initials="ZG" lastIdx="8" clrIdx="0">
    <p:extLst>
      <p:ext uri="{19B8F6BF-5375-455C-9EA6-DF929625EA0E}">
        <p15:presenceInfo xmlns:p15="http://schemas.microsoft.com/office/powerpoint/2012/main" userId="S::zguo74@wisc.edu::9f9186fd-f100-49c9-b1b4-a5b5bbb0d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0CFE5"/>
    <a:srgbClr val="F4E2E3"/>
    <a:srgbClr val="FFE699"/>
    <a:srgbClr val="B1CFE5"/>
    <a:srgbClr val="001547"/>
    <a:srgbClr val="00123A"/>
    <a:srgbClr val="4472C4"/>
    <a:srgbClr val="0432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5872" autoAdjust="0"/>
  </p:normalViewPr>
  <p:slideViewPr>
    <p:cSldViewPr snapToGrid="0" snapToObjects="1">
      <p:cViewPr>
        <p:scale>
          <a:sx n="165" d="100"/>
          <a:sy n="165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07E5F-D63E-5D43-86CD-D6009C340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BA2CE-01DD-064D-B918-1B4155253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E36C-C7F1-A649-BD8D-89223134401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5DEF-6123-2140-B183-81E4E7CF5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B6378-11CE-B24A-BBF1-662DF89EB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9FC7-21CF-B148-B119-5D32EA50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5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C1F5-E02F-2B45-86CB-442E8929C61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44E01-FD8C-034A-8B82-877F2CC5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8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3916-249F-ED45-AB5C-5562185A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2B398-5B1F-B243-8115-14F425DF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262E-BA91-7F4A-B01E-E4FB2E0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DE4-1F87-E94A-BCF1-7F887522246C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60BE-CFAD-1D4C-8079-EC48EB7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136F-7D93-7E41-B0C8-B258A5D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6B4-93D4-9F43-9ADD-6F96C917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92EF-ABD0-4D4E-8AAE-388DC8BA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25C4-C7C3-F942-B2DE-9AEE21A0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7B7D-4933-A840-8E01-DF0FA15D46E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35E0-7A6F-BA4A-A721-6CBDC3E6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C041-F2C8-9D47-9546-A50CD8F0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2E8F-5457-9045-A79F-4C4D310A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F9BDD-AD6E-7E49-90E5-E0959EEF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7E4B-756F-BF4E-ADBA-0000431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45E-2AC5-5543-9083-1FDF1F8903FB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7696-46DF-434D-A933-0C3C03D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A3FA-DA7E-0F42-9A7A-E17E06FE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74A-BEB4-8A46-9385-AA1A6049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5" y="193751"/>
            <a:ext cx="10515600" cy="74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E4FD-D309-6A4B-B501-17041099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1202421"/>
            <a:ext cx="11208834" cy="4974542"/>
          </a:xfrm>
        </p:spPr>
        <p:txBody>
          <a:bodyPr/>
          <a:lstStyle>
            <a:lvl2pPr marL="685800" indent="-228600">
              <a:buFont typeface="System Font Regular"/>
              <a:buChar char="–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93E7-DD79-C443-BB35-1E12AB4D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F4DC7A8-88B5-B342-B553-42E383A06AFA}" type="datetime1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4112-F6CC-8542-8FE6-1DBC2472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1E63A-DF98-214D-8399-1B6294698CEA}"/>
              </a:ext>
            </a:extLst>
          </p:cNvPr>
          <p:cNvCxnSpPr>
            <a:cxnSpLocks/>
          </p:cNvCxnSpPr>
          <p:nvPr userDrawn="1"/>
        </p:nvCxnSpPr>
        <p:spPr>
          <a:xfrm>
            <a:off x="0" y="931228"/>
            <a:ext cx="10651275" cy="0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47B84A-46ED-6342-A46F-F91FEE49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D4A-BC39-4545-9023-7E5FEFA6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3576-1DAC-C746-BD16-B40AD7BC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EAB-8808-DC4C-B729-7746374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9E4-F36C-394E-BA5E-690BA5F84319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0788-A5F9-B946-955F-1BA71D0A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1FEB-ED95-6645-8876-06CD53C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70F5-12A3-8141-A06F-EEF8AF3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4D1B-6F8E-CD4C-ABE6-D16AA0689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643B-A72B-BD4E-AB32-D4D95576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ECB2-C884-5B44-946D-558C47F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6974-A347-7344-9909-61BA16120484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030-365F-364F-A600-81C2DCA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6B41-E7FC-C04E-8B2A-EBC9CACE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C3F-EFA9-5746-9065-D1C635C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BD8B-9148-334B-966B-84D47CBC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7BB1-7E64-1840-B7D6-4CC1C684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F3A1A-043E-204D-9194-ECCFF0AD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E336-F623-E14C-88B1-F824D1278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837D2-1CB0-8C4B-8476-EBB5C93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065-7F58-2247-B46F-AD8936280F97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1C6DC-1B88-434C-AABB-CF88D9D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86C99-2A2E-3F47-B740-7BF9859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2431-E457-154B-A60C-3D843B0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049-AE13-6F4F-9099-F276CD6B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D25-FD41-1240-8FD7-68103DDDCED6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4B00-301B-7C49-A5A8-088055E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F7052-7169-2442-8025-13434A2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DD9F-0882-FB49-8C24-0661FC73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7BFD-4A4D-3047-90AA-197871139A2C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5085-8630-1A4D-961D-7A052C04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9E35-5AE0-F44E-AA83-70949CA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B58C-C784-4E4C-A9E3-A3E34BA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855A-9470-4C41-AB7E-8AF4EB9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F007D-8477-0A45-AC4A-FAC78489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54E8-5CDA-7340-B2E6-0B4C4E1E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C31-FE72-504A-BF03-6833BDD7BD2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8078-F6C5-7D48-89BA-EEDD7805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CDE3-FE47-9240-B178-E72ED21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3DF-79A3-F444-A72B-701FFE6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D32B1-6DB5-B540-9832-5E447480E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CDFF-AE63-3B4B-9534-A38C345D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B6F2-1D31-B148-BD25-ACC0B2A5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543-C766-DD4C-9CE0-E7C1283058B7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BCFA-FFBC-024D-8509-DDE1A540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8FAF-E3C1-EC42-901A-EA634332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8C8F2-9ACB-F84A-BAB9-25BCDBC0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5072-143E-5847-AC7F-BF3B57C3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68F-2523-9644-8505-C3B71E67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DAB76-37FA-9343-80DD-4FFB032C4278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0946-E878-6D44-A262-92FD4958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31A-EA90-7A4F-8FD5-97F375BE5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551D1-A1CE-CE12-4913-8B117D0427F1}"/>
              </a:ext>
            </a:extLst>
          </p:cNvPr>
          <p:cNvSpPr/>
          <p:nvPr/>
        </p:nvSpPr>
        <p:spPr>
          <a:xfrm>
            <a:off x="1706881" y="1351280"/>
            <a:ext cx="7884160" cy="394208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3" name="Can 1272">
            <a:extLst>
              <a:ext uri="{FF2B5EF4-FFF2-40B4-BE49-F238E27FC236}">
                <a16:creationId xmlns:a16="http://schemas.microsoft.com/office/drawing/2014/main" id="{BAC62E67-0B97-D3B1-5033-C932B1BCF7F0}"/>
              </a:ext>
            </a:extLst>
          </p:cNvPr>
          <p:cNvSpPr/>
          <p:nvPr/>
        </p:nvSpPr>
        <p:spPr>
          <a:xfrm>
            <a:off x="2685358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Can 1273">
            <a:extLst>
              <a:ext uri="{FF2B5EF4-FFF2-40B4-BE49-F238E27FC236}">
                <a16:creationId xmlns:a16="http://schemas.microsoft.com/office/drawing/2014/main" id="{81F3D43B-66E7-003E-CBDB-280EFA4C1973}"/>
              </a:ext>
            </a:extLst>
          </p:cNvPr>
          <p:cNvSpPr/>
          <p:nvPr/>
        </p:nvSpPr>
        <p:spPr>
          <a:xfrm>
            <a:off x="4367922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Can 1274">
            <a:extLst>
              <a:ext uri="{FF2B5EF4-FFF2-40B4-BE49-F238E27FC236}">
                <a16:creationId xmlns:a16="http://schemas.microsoft.com/office/drawing/2014/main" id="{9CB5EFBD-A13D-DD06-57A2-E74F623E98F4}"/>
              </a:ext>
            </a:extLst>
          </p:cNvPr>
          <p:cNvSpPr/>
          <p:nvPr/>
        </p:nvSpPr>
        <p:spPr>
          <a:xfrm>
            <a:off x="6033121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Can 1275">
            <a:extLst>
              <a:ext uri="{FF2B5EF4-FFF2-40B4-BE49-F238E27FC236}">
                <a16:creationId xmlns:a16="http://schemas.microsoft.com/office/drawing/2014/main" id="{314E582A-769B-0234-3EBF-725F8A2D2870}"/>
              </a:ext>
            </a:extLst>
          </p:cNvPr>
          <p:cNvSpPr/>
          <p:nvPr/>
        </p:nvSpPr>
        <p:spPr>
          <a:xfrm>
            <a:off x="7659504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99EC8F53-CDD8-265E-CDF6-C1BEF9861AD9}"/>
              </a:ext>
            </a:extLst>
          </p:cNvPr>
          <p:cNvSpPr/>
          <p:nvPr/>
        </p:nvSpPr>
        <p:spPr>
          <a:xfrm>
            <a:off x="7332895" y="2149392"/>
            <a:ext cx="1424328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CB4F0F9B-F8E7-1451-1759-918FF1C03170}"/>
              </a:ext>
            </a:extLst>
          </p:cNvPr>
          <p:cNvSpPr/>
          <p:nvPr/>
        </p:nvSpPr>
        <p:spPr>
          <a:xfrm>
            <a:off x="2518812" y="2767785"/>
            <a:ext cx="6309339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ome | Apache Gluten incubating">
            <a:extLst>
              <a:ext uri="{FF2B5EF4-FFF2-40B4-BE49-F238E27FC236}">
                <a16:creationId xmlns:a16="http://schemas.microsoft.com/office/drawing/2014/main" id="{550EECBC-6658-F453-FC77-6A6E9CEDB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8"/>
          <a:stretch/>
        </p:blipFill>
        <p:spPr bwMode="auto">
          <a:xfrm>
            <a:off x="7466101" y="2151761"/>
            <a:ext cx="1074975" cy="3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34F4F6-4E95-49F5-55A5-8BC7E64C751C}"/>
              </a:ext>
            </a:extLst>
          </p:cNvPr>
          <p:cNvSpPr/>
          <p:nvPr/>
        </p:nvSpPr>
        <p:spPr>
          <a:xfrm>
            <a:off x="2518813" y="3338326"/>
            <a:ext cx="6309338" cy="971153"/>
          </a:xfrm>
          <a:prstGeom prst="roundRect">
            <a:avLst>
              <a:gd name="adj" fmla="val 4937"/>
            </a:avLst>
          </a:prstGeom>
          <a:solidFill>
            <a:schemeClr val="accent6">
              <a:lumMod val="20000"/>
              <a:lumOff val="80000"/>
            </a:schemeClr>
          </a:solidFill>
          <a:ln w="635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77E22-E0BE-E877-8D32-06B0E10E4F57}"/>
              </a:ext>
            </a:extLst>
          </p:cNvPr>
          <p:cNvSpPr txBox="1"/>
          <p:nvPr/>
        </p:nvSpPr>
        <p:spPr>
          <a:xfrm>
            <a:off x="4818267" y="2765510"/>
            <a:ext cx="268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Helvetica" pitchFamily="2" charset="0"/>
              </a:rPr>
              <a:t>Substrait</a:t>
            </a:r>
            <a:r>
              <a:rPr lang="en-US" sz="2000" b="1" dirty="0">
                <a:latin typeface="Helvetica" pitchFamily="2" charset="0"/>
              </a:rPr>
              <a:t> query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313C7-2703-C0F9-A99E-02ED1BFB7BF5}"/>
              </a:ext>
            </a:extLst>
          </p:cNvPr>
          <p:cNvSpPr txBox="1"/>
          <p:nvPr/>
        </p:nvSpPr>
        <p:spPr>
          <a:xfrm>
            <a:off x="3668962" y="34486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9525">
                  <a:noFill/>
                  <a:prstDash val="solid"/>
                </a:ln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adyakke Expanded One" pitchFamily="2" charset="77"/>
              </a:rPr>
              <a:t>Sirius</a:t>
            </a:r>
            <a:endParaRPr lang="en-US" sz="3600" b="1" dirty="0">
              <a:ln w="9525">
                <a:noFill/>
                <a:prstDash val="solid"/>
              </a:ln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adyakke Expanded One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7459AD-9957-3427-AA48-89FD86AB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50" y="3433731"/>
            <a:ext cx="695611" cy="552958"/>
          </a:xfrm>
          <a:prstGeom prst="rect">
            <a:avLst/>
          </a:prstGeom>
        </p:spPr>
      </p:pic>
      <p:pic>
        <p:nvPicPr>
          <p:cNvPr id="77" name="Picture 2" descr="Owner avatar">
            <a:extLst>
              <a:ext uri="{FF2B5EF4-FFF2-40B4-BE49-F238E27FC236}">
                <a16:creationId xmlns:a16="http://schemas.microsoft.com/office/drawing/2014/main" id="{AACE8AA8-CFCD-CE83-B070-E3028AAB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58" y="2716077"/>
            <a:ext cx="474327" cy="4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A0BA09-B6A9-5E82-2EB8-EEB20BE1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94" y="1407930"/>
            <a:ext cx="1030378" cy="4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-process SQL OLAP database ...">
            <a:extLst>
              <a:ext uri="{FF2B5EF4-FFF2-40B4-BE49-F238E27FC236}">
                <a16:creationId xmlns:a16="http://schemas.microsoft.com/office/drawing/2014/main" id="{C7FA7102-7F4B-83C3-9657-75D4475F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64"/>
          <a:stretch/>
        </p:blipFill>
        <p:spPr bwMode="auto">
          <a:xfrm>
            <a:off x="2518812" y="1809290"/>
            <a:ext cx="498633" cy="4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88F77645-F2C8-1D0A-D354-867265869E0C}"/>
              </a:ext>
            </a:extLst>
          </p:cNvPr>
          <p:cNvGrpSpPr/>
          <p:nvPr/>
        </p:nvGrpSpPr>
        <p:grpSpPr>
          <a:xfrm>
            <a:off x="5673481" y="1703449"/>
            <a:ext cx="1048509" cy="838473"/>
            <a:chOff x="10661822" y="2675889"/>
            <a:chExt cx="1268696" cy="1014549"/>
          </a:xfrm>
        </p:grpSpPr>
        <p:pic>
          <p:nvPicPr>
            <p:cNvPr id="1042" name="Picture 18" descr="脱 Pandas !〜Ibis, Polars の勧め〜">
              <a:extLst>
                <a:ext uri="{FF2B5EF4-FFF2-40B4-BE49-F238E27FC236}">
                  <a16:creationId xmlns:a16="http://schemas.microsoft.com/office/drawing/2014/main" id="{56195A43-A0F6-0D29-3CF1-43DE95895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3" r="29380" b="36048"/>
            <a:stretch/>
          </p:blipFill>
          <p:spPr bwMode="auto">
            <a:xfrm>
              <a:off x="10661822" y="2675889"/>
              <a:ext cx="1182851" cy="101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8" descr="脱 Pandas !〜Ibis, Polars の勧め〜">
              <a:extLst>
                <a:ext uri="{FF2B5EF4-FFF2-40B4-BE49-F238E27FC236}">
                  <a16:creationId xmlns:a16="http://schemas.microsoft.com/office/drawing/2014/main" id="{D5C06FF9-D4F4-A7B1-B66C-F53BB8E4FF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6" t="78457" r="45740" b="10364"/>
            <a:stretch/>
          </p:blipFill>
          <p:spPr bwMode="auto">
            <a:xfrm>
              <a:off x="11465882" y="3386982"/>
              <a:ext cx="464636" cy="295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" name="Picture 16" descr="An in-process SQL OLAP database ...">
            <a:extLst>
              <a:ext uri="{FF2B5EF4-FFF2-40B4-BE49-F238E27FC236}">
                <a16:creationId xmlns:a16="http://schemas.microsoft.com/office/drawing/2014/main" id="{C0DA1173-48A5-5967-A883-4A3F4717A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4" t="23103"/>
          <a:stretch/>
        </p:blipFill>
        <p:spPr bwMode="auto">
          <a:xfrm>
            <a:off x="2405413" y="2331189"/>
            <a:ext cx="707650" cy="2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C06BBB67-4441-EF8B-FAC1-E7512496D2F8}"/>
              </a:ext>
            </a:extLst>
          </p:cNvPr>
          <p:cNvGrpSpPr/>
          <p:nvPr/>
        </p:nvGrpSpPr>
        <p:grpSpPr>
          <a:xfrm>
            <a:off x="4504226" y="1769992"/>
            <a:ext cx="1086459" cy="754630"/>
            <a:chOff x="5889929" y="1792277"/>
            <a:chExt cx="1086459" cy="754630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52A94EDE-8748-8DA9-6A5D-B10CD5A8CE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73" r="-1067"/>
            <a:stretch/>
          </p:blipFill>
          <p:spPr bwMode="auto">
            <a:xfrm>
              <a:off x="5889929" y="2260920"/>
              <a:ext cx="1086459" cy="28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logo">
              <a:extLst>
                <a:ext uri="{FF2B5EF4-FFF2-40B4-BE49-F238E27FC236}">
                  <a16:creationId xmlns:a16="http://schemas.microsoft.com/office/drawing/2014/main" id="{2DED4BAA-725A-76BC-61E7-B02B0987BD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79200"/>
            <a:stretch/>
          </p:blipFill>
          <p:spPr bwMode="auto">
            <a:xfrm>
              <a:off x="6112037" y="1792277"/>
              <a:ext cx="458357" cy="46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FFFBAF7-867B-8EE6-2FD2-13A7ECA7159F}"/>
              </a:ext>
            </a:extLst>
          </p:cNvPr>
          <p:cNvGrpSpPr/>
          <p:nvPr/>
        </p:nvGrpSpPr>
        <p:grpSpPr>
          <a:xfrm>
            <a:off x="5353468" y="3444366"/>
            <a:ext cx="466629" cy="458714"/>
            <a:chOff x="9288787" y="4145725"/>
            <a:chExt cx="385644" cy="379103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B6429F05-6C9F-795E-0348-2F5CE8A5C10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4" name="Rounded Rectangle 1043">
              <a:extLst>
                <a:ext uri="{FF2B5EF4-FFF2-40B4-BE49-F238E27FC236}">
                  <a16:creationId xmlns:a16="http://schemas.microsoft.com/office/drawing/2014/main" id="{4F2DA319-2708-C05A-C775-4ADC13DF42FC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F9599CF-01ED-E68D-2F47-B9CA5E71A8E5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0AA9028-FA3B-7325-8667-21B6F802EB4A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C4DBAF1F-4695-F6D5-1E50-74EAAFF79160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07EBBA4D-34B5-82FC-F91E-4B3735E3580C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7FED8365-9C90-390E-F2E7-C00791B5D0B6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C22B4AF-8960-32AB-96B2-983B20C97A73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8E6C9184-37A8-790D-41EA-3C937F40636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5969D70C-1FEC-C97F-A8AF-559BE3576592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703B8AA-ECE7-6D02-6561-2341DA72C4E8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9E25CAF9-B925-F802-E5C6-D4B99403B2D0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D9895A5-90D7-CAC1-586F-E082259ECD4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0A477729-92A8-C9D2-5F3D-F740C0DAF5E0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A3EA3047-652F-33AB-DAD5-62EFB6DFFA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5ACEA79-A5D0-9387-5783-2F2827E7773A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B0E5308-E8A2-523A-DB14-F0DB03D0DB2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CD600DA9-B5F2-AA68-B7AC-74CF4BAB8C2C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532A6B1-D9C2-ADD3-6250-0761D01D06D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B3051607-602C-08DE-1D86-8E6DC547596A}"/>
              </a:ext>
            </a:extLst>
          </p:cNvPr>
          <p:cNvGrpSpPr/>
          <p:nvPr/>
        </p:nvGrpSpPr>
        <p:grpSpPr>
          <a:xfrm>
            <a:off x="6090066" y="3444366"/>
            <a:ext cx="466629" cy="458714"/>
            <a:chOff x="9288787" y="4145725"/>
            <a:chExt cx="385644" cy="379103"/>
          </a:xfrm>
        </p:grpSpPr>
        <p:sp>
          <p:nvSpPr>
            <p:cNvPr id="1083" name="Rounded Rectangle 1082">
              <a:extLst>
                <a:ext uri="{FF2B5EF4-FFF2-40B4-BE49-F238E27FC236}">
                  <a16:creationId xmlns:a16="http://schemas.microsoft.com/office/drawing/2014/main" id="{EAAABD51-FA39-B946-C03E-1CE4C16E218C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4" name="Rounded Rectangle 1083">
              <a:extLst>
                <a:ext uri="{FF2B5EF4-FFF2-40B4-BE49-F238E27FC236}">
                  <a16:creationId xmlns:a16="http://schemas.microsoft.com/office/drawing/2014/main" id="{7867800D-967F-3388-D56D-C7FFCC622226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214C3532-E10C-02AA-F24F-7EAEB1C34918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1B47A914-F644-B20B-5E1A-DA7669D7BF71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9EED3BE-D537-D6E7-92DE-BE9FC3E17773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6D61727D-4887-1DE9-9B6F-592B49AADCE3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75EFAD9-EE9A-3396-9F1E-F6526F165448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B507203-1333-EA0C-F5A4-7E712ED7CEE7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F1004635-034D-E46A-DADA-CACA934C233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068587F2-97F8-8E8C-B99F-35219AD498EE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17EC53C0-3DD7-8FC6-ACC6-FF87E10AF3F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2A4A3C2-B8DA-E34D-B036-B4ADFE670BD7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739F66A-FCBD-5631-3214-0A19817AB4FF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7455F6D-7DCB-E7BA-0677-F1E1033B575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6A94DD34-B7C3-E34A-9B43-B9A2099DA1C4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54761E44-3E48-65C0-FF22-8BA06B9024F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77B85528-E72E-7FE9-1A84-E5BC21737D27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C6B9A16-2F93-5E09-6E69-E8CED6EE061A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E4E6D269-0F99-B68C-124D-6060178335B3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E75FD005-CFE7-CDC8-EF2A-196E2AA99CD3}"/>
              </a:ext>
            </a:extLst>
          </p:cNvPr>
          <p:cNvGrpSpPr/>
          <p:nvPr/>
        </p:nvGrpSpPr>
        <p:grpSpPr>
          <a:xfrm>
            <a:off x="6818199" y="3444366"/>
            <a:ext cx="466629" cy="458714"/>
            <a:chOff x="9288787" y="4145725"/>
            <a:chExt cx="385644" cy="379103"/>
          </a:xfrm>
        </p:grpSpPr>
        <p:sp>
          <p:nvSpPr>
            <p:cNvPr id="1103" name="Rounded Rectangle 1102">
              <a:extLst>
                <a:ext uri="{FF2B5EF4-FFF2-40B4-BE49-F238E27FC236}">
                  <a16:creationId xmlns:a16="http://schemas.microsoft.com/office/drawing/2014/main" id="{A848DD19-394C-A7CB-94B8-D1A812535F31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4" name="Rounded Rectangle 1103">
              <a:extLst>
                <a:ext uri="{FF2B5EF4-FFF2-40B4-BE49-F238E27FC236}">
                  <a16:creationId xmlns:a16="http://schemas.microsoft.com/office/drawing/2014/main" id="{6A702698-397F-B983-2181-E91ABFDD2120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5BF64EF9-65BE-12A7-8B0C-86F3B24FEF23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E7A1DA7-2659-F508-A255-A46B810E4A9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66BA150D-E665-9B26-2D62-277F9F04744F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0610E7FE-A434-6829-22BC-8ABA99BF4C81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8B6DAC86-C032-D5B2-5364-7F2149B1E635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5642CBC5-2B52-F798-7AF2-1382A7B2A5C9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4FA377DF-5C44-0E5A-BE56-B1F1669FA9EE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224311A-DD6C-CFE7-D4EC-5DFB1C045FB5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CE5E7C95-BF5B-4906-6048-14727D263F09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E34B0007-1C4E-D431-30DA-97AD325444DA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A5F1F3DF-D5F2-C47F-EEC7-B3D0A86A01B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D8D5F6AA-B373-5ED2-612F-F48793B2167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5014D95-5665-FEFC-67E4-38D58C5DAE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7D08B32F-E00E-B96F-010E-C78B8438DC4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CCE26FD-F9D2-11F9-45A9-55C564AD229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E48EA549-AE7A-662D-F8BC-0109DC36E690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D309D4E5-D8B2-5E05-BD94-AAE2C03F719A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BD36CEFC-6262-65EF-084A-65B1D0B2B2AB}"/>
              </a:ext>
            </a:extLst>
          </p:cNvPr>
          <p:cNvGrpSpPr/>
          <p:nvPr/>
        </p:nvGrpSpPr>
        <p:grpSpPr>
          <a:xfrm>
            <a:off x="7546333" y="3444366"/>
            <a:ext cx="466629" cy="458714"/>
            <a:chOff x="9288787" y="4145725"/>
            <a:chExt cx="385644" cy="379103"/>
          </a:xfrm>
        </p:grpSpPr>
        <p:sp>
          <p:nvSpPr>
            <p:cNvPr id="1123" name="Rounded Rectangle 1122">
              <a:extLst>
                <a:ext uri="{FF2B5EF4-FFF2-40B4-BE49-F238E27FC236}">
                  <a16:creationId xmlns:a16="http://schemas.microsoft.com/office/drawing/2014/main" id="{D53747F8-F3E4-7FD8-B7A9-155213DC92B7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4" name="Rounded Rectangle 1123">
              <a:extLst>
                <a:ext uri="{FF2B5EF4-FFF2-40B4-BE49-F238E27FC236}">
                  <a16:creationId xmlns:a16="http://schemas.microsoft.com/office/drawing/2014/main" id="{00676479-3DB0-A131-12DF-FC028D9B6AB9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5712BAF-DA74-C694-8043-4E50A2196DFA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B2578619-EAB1-0C17-25C7-B00A4AF02C1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FC4C4C2D-4091-7F0C-FDE0-DDA7EDAA7B52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E6C5A848-0ECF-1466-5B1A-4EB308A8ADF6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33F71CB5-6795-CE0D-005D-4BE93188A62C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94471F81-4052-8465-3904-E577E9A49B6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243BF384-E179-4F71-7180-0626DB1CEAD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E40B847-CBE3-1579-751A-AEAD07801CD4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8B508C0-47C0-B523-CFEF-DF3C8BA4992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C74B69F4-A020-DD74-636C-828F5E5652DC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A2881E7E-EA02-A5CF-B7B9-E9B0BE520BFD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B75CCBAF-0A0D-93A2-49D1-85752A9E3F19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687E43BC-4535-2470-317C-B714FE9E6F6C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B4C8EF25-91A0-BCD1-F715-2887BA5DE861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4786F627-14C2-4391-51E2-63D6905BF109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3BA220A6-4312-A892-6402-ADC430A108CF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60458AE6-49FB-61E4-7B5F-2999853D9741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C2857495-F517-5731-D33A-5A00C3550C9F}"/>
              </a:ext>
            </a:extLst>
          </p:cNvPr>
          <p:cNvGrpSpPr/>
          <p:nvPr/>
        </p:nvGrpSpPr>
        <p:grpSpPr>
          <a:xfrm>
            <a:off x="8274466" y="3444366"/>
            <a:ext cx="466629" cy="458714"/>
            <a:chOff x="9288787" y="4145725"/>
            <a:chExt cx="385644" cy="379103"/>
          </a:xfrm>
        </p:grpSpPr>
        <p:sp>
          <p:nvSpPr>
            <p:cNvPr id="1143" name="Rounded Rectangle 1142">
              <a:extLst>
                <a:ext uri="{FF2B5EF4-FFF2-40B4-BE49-F238E27FC236}">
                  <a16:creationId xmlns:a16="http://schemas.microsoft.com/office/drawing/2014/main" id="{10809E30-D155-DAFF-3BD6-A0B126381ED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4" name="Rounded Rectangle 1143">
              <a:extLst>
                <a:ext uri="{FF2B5EF4-FFF2-40B4-BE49-F238E27FC236}">
                  <a16:creationId xmlns:a16="http://schemas.microsoft.com/office/drawing/2014/main" id="{73E39EAE-8C1F-F131-735F-3F2020166B9B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34D34D51-1011-156A-1D9A-CFB541505D1C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7D54E111-D532-3676-AA41-F0F7D030E08D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B9A4C6E-69BE-E38E-3F53-13BD6FFA6538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177D91C5-E801-1365-B51A-E5BF9F1DC79F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26F4B6DE-189B-8DEF-9AF6-0BE32195FFCE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FEC58C30-28A4-F8A6-3C77-CB6E492B8DB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A727E127-8D3E-AA3B-8837-71FC22F71ABF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9A822B91-E700-D9A9-32CD-DB923F211F39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52B543A4-1ABF-73D2-2D01-4CE0081653CA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B6EBB8E6-0B54-A798-B805-A3E86FB63733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92CEB23E-C6F0-4460-1B8D-EC7A09D0DC60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5F352F7-566E-0D93-59BE-2BA398F22BB7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D6397727-CD07-DEAE-269C-02AFB364F411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164BE63-67E3-E4C6-F2C8-1C364413630B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0B7169A6-B3D1-08E9-B565-0792C8D82980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89DBD773-1BD9-3F19-2021-BEEDE920E20D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B7390C4E-A220-914E-78D9-A7F4102FF03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C16DEBBE-23A9-5774-FBF2-79D3F1EADCAB}"/>
              </a:ext>
            </a:extLst>
          </p:cNvPr>
          <p:cNvSpPr/>
          <p:nvPr/>
        </p:nvSpPr>
        <p:spPr>
          <a:xfrm>
            <a:off x="5252285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A407E15B-865B-A96B-370B-B0C2DBF82D99}"/>
              </a:ext>
            </a:extLst>
          </p:cNvPr>
          <p:cNvSpPr/>
          <p:nvPr/>
        </p:nvSpPr>
        <p:spPr>
          <a:xfrm>
            <a:off x="4415609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7" name="Picture 20" descr="Apache Doris: Unlocking Real-Time Analytics for the Data ...">
            <a:extLst>
              <a:ext uri="{FF2B5EF4-FFF2-40B4-BE49-F238E27FC236}">
                <a16:creationId xmlns:a16="http://schemas.microsoft.com/office/drawing/2014/main" id="{BFB3CBA7-70AD-6157-C0E5-42BAAB3B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8" y="1690235"/>
            <a:ext cx="929871" cy="9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4" name="Rectangle 1223">
            <a:extLst>
              <a:ext uri="{FF2B5EF4-FFF2-40B4-BE49-F238E27FC236}">
                <a16:creationId xmlns:a16="http://schemas.microsoft.com/office/drawing/2014/main" id="{78B9291F-E5A0-CEB2-1A50-F1149204225F}"/>
              </a:ext>
            </a:extLst>
          </p:cNvPr>
          <p:cNvSpPr/>
          <p:nvPr/>
        </p:nvSpPr>
        <p:spPr>
          <a:xfrm>
            <a:off x="7457797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9FD46B2D-A5FC-5690-CFB1-81FBB6FC9CE8}"/>
              </a:ext>
            </a:extLst>
          </p:cNvPr>
          <p:cNvSpPr/>
          <p:nvPr/>
        </p:nvSpPr>
        <p:spPr>
          <a:xfrm>
            <a:off x="7807150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7675A40A-A53F-42BB-EE35-C8D56650262F}"/>
              </a:ext>
            </a:extLst>
          </p:cNvPr>
          <p:cNvSpPr txBox="1"/>
          <p:nvPr/>
        </p:nvSpPr>
        <p:spPr>
          <a:xfrm>
            <a:off x="2833294" y="3940147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lvetica" pitchFamily="2" charset="0"/>
              </a:rPr>
              <a:t>GPU-accelerated analytics query engine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649AAA08-451E-7961-4FF1-0F309BAA4D65}"/>
              </a:ext>
            </a:extLst>
          </p:cNvPr>
          <p:cNvSpPr txBox="1"/>
          <p:nvPr/>
        </p:nvSpPr>
        <p:spPr>
          <a:xfrm>
            <a:off x="7819592" y="4652644"/>
            <a:ext cx="74892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Data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Lake 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184BD708-1FEB-E65F-45E4-20110900B689}"/>
              </a:ext>
            </a:extLst>
          </p:cNvPr>
          <p:cNvSpPr txBox="1"/>
          <p:nvPr/>
        </p:nvSpPr>
        <p:spPr>
          <a:xfrm>
            <a:off x="2672846" y="4652645"/>
            <a:ext cx="105384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Disk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3AA9545F-E2FC-AEB0-4EC4-337ECB9BD17B}"/>
              </a:ext>
            </a:extLst>
          </p:cNvPr>
          <p:cNvSpPr txBox="1"/>
          <p:nvPr/>
        </p:nvSpPr>
        <p:spPr>
          <a:xfrm>
            <a:off x="6142715" y="4652644"/>
            <a:ext cx="83548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Object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Store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87FC0D44-9BF3-58C0-6790-AB8BF3A855A2}"/>
              </a:ext>
            </a:extLst>
          </p:cNvPr>
          <p:cNvSpPr txBox="1"/>
          <p:nvPr/>
        </p:nvSpPr>
        <p:spPr>
          <a:xfrm>
            <a:off x="4414468" y="4652645"/>
            <a:ext cx="960519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Remote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FS</a:t>
            </a:r>
          </a:p>
        </p:txBody>
      </p:sp>
      <p:pic>
        <p:nvPicPr>
          <p:cNvPr id="1026" name="Picture 2" descr="Spark Sql functions | DataKare Solutions">
            <a:extLst>
              <a:ext uri="{FF2B5EF4-FFF2-40B4-BE49-F238E27FC236}">
                <a16:creationId xmlns:a16="http://schemas.microsoft.com/office/drawing/2014/main" id="{777B9125-2C51-8CA1-57B7-25C8B015C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b="26788"/>
          <a:stretch/>
        </p:blipFill>
        <p:spPr bwMode="auto">
          <a:xfrm>
            <a:off x="6737464" y="1446147"/>
            <a:ext cx="1440666" cy="5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19E94-9C2F-98BB-1F9C-2E84BAF287EF}"/>
              </a:ext>
            </a:extLst>
          </p:cNvPr>
          <p:cNvCxnSpPr>
            <a:cxnSpLocks/>
          </p:cNvCxnSpPr>
          <p:nvPr/>
        </p:nvCxnSpPr>
        <p:spPr>
          <a:xfrm>
            <a:off x="282064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2A355-582E-CBCC-B79A-CF80EB70EACC}"/>
              </a:ext>
            </a:extLst>
          </p:cNvPr>
          <p:cNvCxnSpPr>
            <a:cxnSpLocks/>
          </p:cNvCxnSpPr>
          <p:nvPr/>
        </p:nvCxnSpPr>
        <p:spPr>
          <a:xfrm>
            <a:off x="382270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163F1D-6B5B-521C-1339-2251E8660CB4}"/>
              </a:ext>
            </a:extLst>
          </p:cNvPr>
          <p:cNvCxnSpPr>
            <a:cxnSpLocks/>
          </p:cNvCxnSpPr>
          <p:nvPr/>
        </p:nvCxnSpPr>
        <p:spPr>
          <a:xfrm>
            <a:off x="500973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E0AA8-983B-83EA-51A0-954B8042C64A}"/>
              </a:ext>
            </a:extLst>
          </p:cNvPr>
          <p:cNvCxnSpPr>
            <a:cxnSpLocks/>
          </p:cNvCxnSpPr>
          <p:nvPr/>
        </p:nvCxnSpPr>
        <p:spPr>
          <a:xfrm>
            <a:off x="621582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EF832-8D30-E9D5-27DF-935E0DADD4D8}"/>
              </a:ext>
            </a:extLst>
          </p:cNvPr>
          <p:cNvCxnSpPr>
            <a:cxnSpLocks/>
          </p:cNvCxnSpPr>
          <p:nvPr/>
        </p:nvCxnSpPr>
        <p:spPr>
          <a:xfrm>
            <a:off x="7986655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1C6E2-E1DA-99E7-C899-46A785D73A6D}"/>
              </a:ext>
            </a:extLst>
          </p:cNvPr>
          <p:cNvCxnSpPr>
            <a:cxnSpLocks/>
          </p:cNvCxnSpPr>
          <p:nvPr/>
        </p:nvCxnSpPr>
        <p:spPr>
          <a:xfrm>
            <a:off x="7507828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A706ED-1CB1-896C-F13C-AE1AF422E2C8}"/>
              </a:ext>
            </a:extLst>
          </p:cNvPr>
          <p:cNvCxnSpPr>
            <a:cxnSpLocks/>
          </p:cNvCxnSpPr>
          <p:nvPr/>
        </p:nvCxnSpPr>
        <p:spPr>
          <a:xfrm>
            <a:off x="8658455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C21230-5C88-37A2-3DB1-2FB00F1424F4}"/>
              </a:ext>
            </a:extLst>
          </p:cNvPr>
          <p:cNvCxnSpPr>
            <a:cxnSpLocks/>
          </p:cNvCxnSpPr>
          <p:nvPr/>
        </p:nvCxnSpPr>
        <p:spPr>
          <a:xfrm>
            <a:off x="5824586" y="3122282"/>
            <a:ext cx="0" cy="2093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1C75691-3BB5-1063-2A29-F71DFB6B5954}"/>
              </a:ext>
            </a:extLst>
          </p:cNvPr>
          <p:cNvCxnSpPr>
            <a:cxnSpLocks/>
          </p:cNvCxnSpPr>
          <p:nvPr/>
        </p:nvCxnSpPr>
        <p:spPr>
          <a:xfrm flipV="1">
            <a:off x="3199767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0F73B6-142B-F4DB-8AD1-CCDA42C8A61A}"/>
              </a:ext>
            </a:extLst>
          </p:cNvPr>
          <p:cNvCxnSpPr>
            <a:cxnSpLocks/>
          </p:cNvCxnSpPr>
          <p:nvPr/>
        </p:nvCxnSpPr>
        <p:spPr>
          <a:xfrm flipV="1">
            <a:off x="4891624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9029E7-FA41-30EB-0D04-6D6ED921CC44}"/>
              </a:ext>
            </a:extLst>
          </p:cNvPr>
          <p:cNvCxnSpPr>
            <a:cxnSpLocks/>
          </p:cNvCxnSpPr>
          <p:nvPr/>
        </p:nvCxnSpPr>
        <p:spPr>
          <a:xfrm flipV="1">
            <a:off x="655682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BE29A-F424-4E9F-87D2-C7369EEAA0E9}"/>
              </a:ext>
            </a:extLst>
          </p:cNvPr>
          <p:cNvCxnSpPr>
            <a:cxnSpLocks/>
          </p:cNvCxnSpPr>
          <p:nvPr/>
        </p:nvCxnSpPr>
        <p:spPr>
          <a:xfrm flipV="1">
            <a:off x="819405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EE7C3B-E122-06F6-6D9E-6E2F4EE2167F}"/>
              </a:ext>
            </a:extLst>
          </p:cNvPr>
          <p:cNvSpPr txBox="1"/>
          <p:nvPr/>
        </p:nvSpPr>
        <p:spPr>
          <a:xfrm>
            <a:off x="5439573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9DA41-CA65-67A4-77CB-461249EA629F}"/>
              </a:ext>
            </a:extLst>
          </p:cNvPr>
          <p:cNvSpPr txBox="1"/>
          <p:nvPr/>
        </p:nvSpPr>
        <p:spPr>
          <a:xfrm>
            <a:off x="6576148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4DBD3-9805-9B03-9853-2DDD9DD77D5C}"/>
              </a:ext>
            </a:extLst>
          </p:cNvPr>
          <p:cNvSpPr txBox="1"/>
          <p:nvPr/>
        </p:nvSpPr>
        <p:spPr>
          <a:xfrm>
            <a:off x="7895018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08C4D-0E17-59CE-6C7B-F06C6603A5C2}"/>
              </a:ext>
            </a:extLst>
          </p:cNvPr>
          <p:cNvSpPr txBox="1"/>
          <p:nvPr/>
        </p:nvSpPr>
        <p:spPr>
          <a:xfrm>
            <a:off x="9152625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91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1E34"/>
      </a:accent1>
      <a:accent2>
        <a:srgbClr val="A5A6A5"/>
      </a:accent2>
      <a:accent3>
        <a:srgbClr val="C96A71"/>
      </a:accent3>
      <a:accent4>
        <a:srgbClr val="D8D9D8"/>
      </a:accent4>
      <a:accent5>
        <a:srgbClr val="ECF3E4"/>
      </a:accent5>
      <a:accent6>
        <a:srgbClr val="C699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92580</TotalTime>
  <Words>25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BM DoHyeon OTF</vt:lpstr>
      <vt:lpstr>System Font Regular</vt:lpstr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XIANGYAO YU</cp:lastModifiedBy>
  <cp:revision>17981</cp:revision>
  <dcterms:created xsi:type="dcterms:W3CDTF">2018-12-18T20:37:42Z</dcterms:created>
  <dcterms:modified xsi:type="dcterms:W3CDTF">2025-04-29T14:10:07Z</dcterms:modified>
</cp:coreProperties>
</file>