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BQXjF7tw_MQ" TargetMode="External"/><Relationship Id="rId3" Type="http://schemas.openxmlformats.org/officeDocument/2006/relationships/hyperlink" Target="https://docs.oracle.com/javase/tutorial/uiswing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sented By Yu Fei  Apr 23,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Presented By Yu Fei  Apr 23, 2024</a:t>
            </a:r>
          </a:p>
        </p:txBody>
      </p:sp>
      <p:sp>
        <p:nvSpPr>
          <p:cNvPr id="172" name="Personal Task Track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Task Tracker</a:t>
            </a:r>
          </a:p>
        </p:txBody>
      </p:sp>
      <p:sp>
        <p:nvSpPr>
          <p:cNvPr id="173" name="CS 5004 Final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 5004 Final Project</a:t>
            </a:r>
          </a:p>
        </p:txBody>
      </p:sp>
      <p:sp>
        <p:nvSpPr>
          <p:cNvPr id="174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ersonal Task Tra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Task Tracker</a:t>
            </a:r>
          </a:p>
        </p:txBody>
      </p:sp>
      <p:sp>
        <p:nvSpPr>
          <p:cNvPr id="177" name="Goals &amp; Rationa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Goals &amp; Rationale</a:t>
            </a:r>
          </a:p>
        </p:txBody>
      </p:sp>
      <p:sp>
        <p:nvSpPr>
          <p:cNvPr id="178" name="Organization…"/>
          <p:cNvSpPr txBox="1"/>
          <p:nvPr>
            <p:ph type="body" sz="half" idx="1"/>
          </p:nvPr>
        </p:nvSpPr>
        <p:spPr>
          <a:xfrm>
            <a:off x="1206500" y="4248504"/>
            <a:ext cx="10695980" cy="8256012"/>
          </a:xfrm>
          <a:prstGeom prst="rect">
            <a:avLst/>
          </a:prstGeom>
        </p:spPr>
        <p:txBody>
          <a:bodyPr/>
          <a:lstStyle/>
          <a:p>
            <a:pPr marL="365760" indent="-365760" defTabSz="1463003">
              <a:spcBef>
                <a:spcPts val="1600"/>
              </a:spcBef>
              <a:buSzPct val="40000"/>
              <a:buBlip>
                <a:blip r:embed="rId2"/>
              </a:buBlip>
              <a:defRPr sz="2880"/>
            </a:pPr>
            <a:r>
              <a:t>Organization</a:t>
            </a:r>
          </a:p>
          <a:p>
            <a:pPr lvl="1" marL="731520" indent="-365760" defTabSz="1463003">
              <a:spcBef>
                <a:spcPts val="2700"/>
              </a:spcBef>
              <a:defRPr sz="2880">
                <a:solidFill>
                  <a:srgbClr val="5E5E5E"/>
                </a:solidFill>
              </a:defRPr>
            </a:pPr>
            <a:r>
              <a:t>A structured way to organize different tasks simultaneously based on categories, due date, priority and other criteria.</a:t>
            </a:r>
          </a:p>
          <a:p>
            <a:pPr marL="365760" indent="-365760" defTabSz="1463003">
              <a:spcBef>
                <a:spcPts val="2700"/>
              </a:spcBef>
              <a:buSzPct val="40000"/>
              <a:buBlip>
                <a:blip r:embed="rId2"/>
              </a:buBlip>
              <a:defRPr sz="2880"/>
            </a:pPr>
            <a:r>
              <a:t>Prioritization</a:t>
            </a:r>
          </a:p>
          <a:p>
            <a:pPr lvl="1" marL="731520" indent="-365760" defTabSz="1463003">
              <a:spcBef>
                <a:spcPts val="2700"/>
              </a:spcBef>
              <a:defRPr sz="2880">
                <a:solidFill>
                  <a:srgbClr val="5E5E5E"/>
                </a:solidFill>
              </a:defRPr>
            </a:pPr>
            <a:r>
              <a:t>Enables users to identify high-priority tasks and allocate time and resources accordingly with multiple tasks.</a:t>
            </a:r>
          </a:p>
          <a:p>
            <a:pPr marL="365760" indent="-365760" defTabSz="1463003">
              <a:spcBef>
                <a:spcPts val="2700"/>
              </a:spcBef>
              <a:buSzPct val="40000"/>
              <a:buBlip>
                <a:blip r:embed="rId2"/>
              </a:buBlip>
              <a:defRPr sz="2880"/>
            </a:pPr>
            <a:r>
              <a:t>Progress Tracking</a:t>
            </a:r>
          </a:p>
          <a:p>
            <a:pPr lvl="1" marL="731520" indent="-365760" defTabSz="1463003">
              <a:spcBef>
                <a:spcPts val="2700"/>
              </a:spcBef>
              <a:defRPr sz="2880">
                <a:solidFill>
                  <a:srgbClr val="5E5E5E"/>
                </a:solidFill>
              </a:defRPr>
            </a:pPr>
            <a:r>
              <a:t>Allows users to monitor the status of tasks, track milestones and view the progress from the start to end of tasks.</a:t>
            </a:r>
          </a:p>
          <a:p>
            <a:pPr marL="0" indent="0" algn="ctr" defTabSz="1463003">
              <a:lnSpc>
                <a:spcPct val="50000"/>
              </a:lnSpc>
              <a:spcBef>
                <a:spcPts val="3400"/>
              </a:spcBef>
              <a:buSzTx/>
              <a:buNone/>
              <a:defRPr i="1" sz="3780"/>
            </a:pPr>
            <a:r>
              <a:t>manage tasks more</a:t>
            </a:r>
            <a:r>
              <a:rPr b="1"/>
              <a:t> efficiently</a:t>
            </a:r>
            <a:r>
              <a:t>, </a:t>
            </a:r>
          </a:p>
          <a:p>
            <a:pPr marL="0" indent="0" algn="ctr" defTabSz="1463003">
              <a:lnSpc>
                <a:spcPct val="50000"/>
              </a:lnSpc>
              <a:spcBef>
                <a:spcPts val="3400"/>
              </a:spcBef>
              <a:buSzTx/>
              <a:buNone/>
              <a:defRPr i="1" sz="3780"/>
            </a:pPr>
            <a:r>
              <a:t>reduce stress, </a:t>
            </a:r>
          </a:p>
          <a:p>
            <a:pPr marL="0" indent="0" algn="ctr" defTabSz="1463003">
              <a:lnSpc>
                <a:spcPct val="50000"/>
              </a:lnSpc>
              <a:spcBef>
                <a:spcPts val="3400"/>
              </a:spcBef>
              <a:buSzTx/>
              <a:buNone/>
              <a:defRPr i="1" sz="3780"/>
            </a:pPr>
            <a:r>
              <a:t>and achieve goals with greater </a:t>
            </a:r>
            <a:r>
              <a:rPr b="1"/>
              <a:t>effectiveness</a:t>
            </a:r>
          </a:p>
        </p:txBody>
      </p:sp>
      <p:sp>
        <p:nvSpPr>
          <p:cNvPr id="179" name="Create New Task"/>
          <p:cNvSpPr txBox="1"/>
          <p:nvPr/>
        </p:nvSpPr>
        <p:spPr>
          <a:xfrm>
            <a:off x="12096157" y="4127796"/>
            <a:ext cx="3335827" cy="59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200"/>
            </a:lvl1pPr>
          </a:lstStyle>
          <a:p>
            <a:pPr/>
            <a:r>
              <a:t>Create New Task</a:t>
            </a:r>
          </a:p>
        </p:txBody>
      </p:sp>
      <p:sp>
        <p:nvSpPr>
          <p:cNvPr id="180" name="Filter &amp; Sort Task"/>
          <p:cNvSpPr txBox="1"/>
          <p:nvPr/>
        </p:nvSpPr>
        <p:spPr>
          <a:xfrm>
            <a:off x="12312751" y="6341150"/>
            <a:ext cx="2902639" cy="103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200"/>
            </a:lvl1pPr>
          </a:lstStyle>
          <a:p>
            <a:pPr/>
            <a:r>
              <a:t>Filter &amp; Sort Task</a:t>
            </a:r>
          </a:p>
        </p:txBody>
      </p:sp>
      <p:sp>
        <p:nvSpPr>
          <p:cNvPr id="181" name="View Task"/>
          <p:cNvSpPr txBox="1"/>
          <p:nvPr/>
        </p:nvSpPr>
        <p:spPr>
          <a:xfrm>
            <a:off x="12257289" y="8881344"/>
            <a:ext cx="3013564" cy="598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200"/>
            </a:lvl1pPr>
          </a:lstStyle>
          <a:p>
            <a:pPr/>
            <a:r>
              <a:t>View Task</a:t>
            </a:r>
          </a:p>
        </p:txBody>
      </p:sp>
      <p:sp>
        <p:nvSpPr>
          <p:cNvPr id="182" name="Edit Task"/>
          <p:cNvSpPr txBox="1"/>
          <p:nvPr/>
        </p:nvSpPr>
        <p:spPr>
          <a:xfrm>
            <a:off x="12410532" y="11041992"/>
            <a:ext cx="2707078" cy="598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200"/>
            </a:lvl1pPr>
          </a:lstStyle>
          <a:p>
            <a:pPr/>
            <a:r>
              <a:t>Edit Task</a:t>
            </a:r>
          </a:p>
        </p:txBody>
      </p:sp>
      <p:sp>
        <p:nvSpPr>
          <p:cNvPr id="183" name="Line"/>
          <p:cNvSpPr/>
          <p:nvPr/>
        </p:nvSpPr>
        <p:spPr>
          <a:xfrm>
            <a:off x="13764070" y="10075472"/>
            <a:ext cx="1" cy="7029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>
            <a:off x="13764070" y="7851868"/>
            <a:ext cx="1" cy="7029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>
            <a:off x="13764070" y="5161133"/>
            <a:ext cx="1" cy="7029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86" name="Screenshot 2024-04-23 at 10.45.21 AM.png" descr="Screenshot 2024-04-23 at 10.45.2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4661" y="81672"/>
            <a:ext cx="5972650" cy="3978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shot 2024-04-23 at 10.46.16 AM.png" descr="Screenshot 2024-04-23 at 10.46.16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2871" y="3162596"/>
            <a:ext cx="5957681" cy="3978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shot 2024-04-23 at 10.46.33 AM.png" descr="Screenshot 2024-04-23 at 10.46.3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85384" y="6331261"/>
            <a:ext cx="6402403" cy="4229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shot 2024-04-23 at 10.46.48 AM.png" descr="Screenshot 2024-04-23 at 10.46.48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853036" y="8791030"/>
            <a:ext cx="6733309" cy="4440283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0"/>
      <p:bldP build="whole" bldLvl="1" animBg="1" rev="0" advAuto="0" spid="179" grpId="1"/>
      <p:bldP build="whole" bldLvl="1" animBg="1" rev="0" advAuto="0" spid="180" grpId="4"/>
      <p:bldP build="whole" bldLvl="1" animBg="1" rev="0" advAuto="0" spid="186" grpId="2"/>
      <p:bldP build="whole" bldLvl="1" animBg="1" rev="0" advAuto="0" spid="184" grpId="6"/>
      <p:bldP build="whole" bldLvl="1" animBg="1" rev="0" advAuto="0" spid="187" grpId="5"/>
      <p:bldP build="whole" bldLvl="1" animBg="1" rev="0" advAuto="0" spid="189" grpId="11"/>
      <p:bldP build="whole" bldLvl="1" animBg="1" rev="0" advAuto="0" spid="185" grpId="3"/>
      <p:bldP build="whole" bldLvl="1" animBg="1" rev="0" advAuto="0" spid="188" grpId="8"/>
      <p:bldP build="whole" bldLvl="1" animBg="1" rev="0" advAuto="0" spid="183" grpId="9"/>
      <p:bldP build="whole" bldLvl="1" animBg="1" rev="0" advAuto="0" spid="181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 </a:t>
            </a:r>
          </a:p>
        </p:txBody>
      </p:sp>
      <p:sp>
        <p:nvSpPr>
          <p:cNvPr id="193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94" name="Table 1"/>
          <p:cNvGraphicFramePr/>
          <p:nvPr/>
        </p:nvGraphicFramePr>
        <p:xfrm>
          <a:off x="846666" y="2793244"/>
          <a:ext cx="5288824" cy="75717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19030"/>
                <a:gridCol w="1319030"/>
                <a:gridCol w="1319030"/>
                <a:gridCol w="1319030"/>
              </a:tblGrid>
              <a:tr h="607917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Task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37781">
                <a:tc gridSpan="4" rowSpan="4">
                  <a:txBody>
                    <a:bodyPr/>
                    <a:lstStyle/>
                    <a:p>
                      <a:pPr defTabSz="914400"/>
                      <a:r>
                        <a:rPr sz="1900"/>
                        <a:t>+getTitle(): String
+getDescription(): String
+getDueDate(): LocalDate
+getPriority(): Priority
+getCategory(): String
+getStatus(): Status
+getProgress(): int
+getImportance(): Importance
+getRemaningDays(): long
+getCreateDate(): LocalDate
+setTitle(String): void
+setCategory(String): void
+setDescription(String): void
+setDueDate(LocalDate): void +setPriority(Priority): void
+setStatus(Status): void
+setMilestones(Milestones): void
+setImportance(Importance): void
+isCompleted(): boolean
+isDeleted(): boolean
+setCompleted(): void
+setDeleted(): void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1737781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737781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737781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graphicFrame>
        <p:nvGraphicFramePr>
          <p:cNvPr id="195" name="Table 1-1"/>
          <p:cNvGraphicFramePr/>
          <p:nvPr/>
        </p:nvGraphicFramePr>
        <p:xfrm>
          <a:off x="7292393" y="3225309"/>
          <a:ext cx="3511089" cy="51497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874596"/>
                <a:gridCol w="874596"/>
                <a:gridCol w="874596"/>
                <a:gridCol w="874596"/>
              </a:tblGrid>
              <a:tr h="524078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Abstract Task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0698">
                <a:tc gridSpan="4" rowSpan="4">
                  <a:txBody>
                    <a:bodyPr/>
                    <a:lstStyle/>
                    <a:p>
                      <a:pPr defTabSz="914400"/>
                      <a:r>
                        <a:rPr sz="1900"/>
                        <a:t>#title: String
#progress: int
#isCompleted: boolean
#isDeleted: boolean
#createDate: LocalDate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0795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149190">
                <a:tc gridSpan="4" rowSpan="4">
                  <a:txBody>
                    <a:bodyPr/>
                    <a:lstStyle/>
                    <a:p>
                      <a:pPr defTabSz="914400"/>
                      <a:r>
                        <a:rPr sz="1900"/>
                        <a:t>+getTitle(): String
+getProgress(): int
+getCreateDate(): LocalDate
+setTitle(String): void
+isCompleted(): boolean
+isDeleted(): boolean
+setCompleted(): void
+setDeleted(): void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graphicFrame>
        <p:nvGraphicFramePr>
          <p:cNvPr id="196" name="Table 1-1-1"/>
          <p:cNvGraphicFramePr/>
          <p:nvPr/>
        </p:nvGraphicFramePr>
        <p:xfrm>
          <a:off x="12354718" y="766245"/>
          <a:ext cx="5580064" cy="653245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1840"/>
                <a:gridCol w="1391840"/>
                <a:gridCol w="1391840"/>
                <a:gridCol w="1391840"/>
              </a:tblGrid>
              <a:tr h="718412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TaskImpl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2200">
                <a:tc gridSpan="4" rowSpan="4">
                  <a:txBody>
                    <a:bodyPr/>
                    <a:lstStyle/>
                    <a:p>
                      <a:pPr defTabSz="914400"/>
                      <a:r>
                        <a:rPr sz="1900"/>
                        <a:t>-title: String    -description: String
-duedate: LocalDate  -importance: Importance
-status: Status  -milestones: Milestones
-category: String -prority: Priority
-progress: int -isCompleted: boolean
-isDeleted: boolean
-createDate: LocalDate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8376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8376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0795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15351">
                <a:tc gridSpan="4" rowSpan="4"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+getTitle(): String; +getDescription(): String</a:t>
                      </a:r>
                    </a:p>
                    <a:p>
                      <a:pPr defTabSz="914400">
                        <a:defRPr sz="1600"/>
                      </a:pPr>
                      <a:r>
                        <a:t>+getDueDate(): LocalDate; +getPriority(): Priority</a:t>
                      </a:r>
                    </a:p>
                    <a:p>
                      <a:pPr defTabSz="914400">
                        <a:defRPr sz="1600"/>
                      </a:pPr>
                      <a:r>
                        <a:t>+getCategory(): String; +getStatus(): Status</a:t>
                      </a:r>
                    </a:p>
                    <a:p>
                      <a:pPr defTabSz="914400">
                        <a:defRPr sz="1600"/>
                      </a:pPr>
                      <a:r>
                        <a:t>+getProgress(): int; +getImportance(): Importance</a:t>
                      </a:r>
                    </a:p>
                    <a:p>
                      <a:pPr defTabSz="914400">
                        <a:defRPr sz="1600"/>
                      </a:pPr>
                      <a:r>
                        <a:t>+getRemaningDays(): long; </a:t>
                      </a:r>
                    </a:p>
                    <a:p>
                      <a:pPr defTabSz="914400">
                        <a:defRPr sz="1600"/>
                      </a:pPr>
                      <a:r>
                        <a:t>+getCreateDate(): LocalDate; +setTitle(String): void</a:t>
                      </a:r>
                    </a:p>
                    <a:p>
                      <a:pPr defTabSz="914400">
                        <a:defRPr sz="1600"/>
                      </a:pPr>
                      <a:r>
                        <a:t>+setCategory(String): void; +setDescription(String): void</a:t>
                      </a:r>
                    </a:p>
                    <a:p>
                      <a:pPr defTabSz="914400">
                        <a:defRPr sz="1600"/>
                      </a:pPr>
                      <a:r>
                        <a:t>+setDueDate(LocalDate): void</a:t>
                      </a:r>
                      <a:br/>
                      <a:r>
                        <a:t>+setPriority(Priority): void; +setStatus(Status): void</a:t>
                      </a:r>
                    </a:p>
                    <a:p>
                      <a:pPr defTabSz="914400">
                        <a:defRPr sz="1600"/>
                      </a:pPr>
                      <a:r>
                        <a:t>+setMilestones(Milestones): void</a:t>
                      </a:r>
                    </a:p>
                    <a:p>
                      <a:pPr defTabSz="914400">
                        <a:defRPr sz="1600"/>
                      </a:pPr>
                      <a:r>
                        <a:t>+setImportance(Importance): void</a:t>
                      </a:r>
                    </a:p>
                    <a:p>
                      <a:pPr defTabSz="914400">
                        <a:defRPr sz="1600"/>
                      </a:pPr>
                      <a:r>
                        <a:t>+isCompleted(): boolean;; +isDeleted(): boolean</a:t>
                      </a:r>
                    </a:p>
                    <a:p>
                      <a:pPr defTabSz="914400">
                        <a:defRPr sz="1600"/>
                      </a:pPr>
                      <a:r>
                        <a:t>+setCompleted(): void; +setDeleted(): void</a:t>
                      </a:r>
                    </a:p>
                    <a:p>
                      <a:pPr defTabSz="914400">
                        <a:defRPr sz="1600">
                          <a:solidFill>
                            <a:schemeClr val="accent5">
                              <a:lumOff val="-29866"/>
                            </a:schemeClr>
                          </a:solidFill>
                        </a:defRPr>
                      </a:pPr>
                      <a:r>
                        <a:t>+equals(): boolean; +hashCode(): int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8376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8376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315444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graphicFrame>
        <p:nvGraphicFramePr>
          <p:cNvPr id="197" name="Table 1-1-2"/>
          <p:cNvGraphicFramePr/>
          <p:nvPr/>
        </p:nvGraphicFramePr>
        <p:xfrm>
          <a:off x="13389205" y="8313775"/>
          <a:ext cx="3511089" cy="514974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874596"/>
                <a:gridCol w="874596"/>
                <a:gridCol w="874596"/>
                <a:gridCol w="874596"/>
              </a:tblGrid>
              <a:tr h="524078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Milestone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0698">
                <a:tc gridSpan="4" rowSpan="4">
                  <a:txBody>
                    <a:bodyPr/>
                    <a:lstStyle/>
                    <a:p>
                      <a:pPr defTabSz="914400"/>
                      <a:r>
                        <a:rPr sz="1900"/>
                        <a:t>-title: String
-progress: int
-isCompleted: boolean
-isDeleted: boolean
-createDate: LocalDate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0795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149190">
                <a:tc gridSpan="4" rowSpan="4">
                  <a:txBody>
                    <a:bodyPr/>
                    <a:lstStyle/>
                    <a:p>
                      <a:pPr defTabSz="914400">
                        <a:defRPr sz="1900"/>
                      </a:pPr>
                      <a:r>
                        <a:t>+getTitle(): String</a:t>
                      </a:r>
                    </a:p>
                    <a:p>
                      <a:pPr defTabSz="914400">
                        <a:defRPr sz="1900"/>
                      </a:pPr>
                      <a:r>
                        <a:t>+getProgress(): int</a:t>
                      </a:r>
                    </a:p>
                    <a:p>
                      <a:pPr defTabSz="914400">
                        <a:defRPr sz="1900"/>
                      </a:pPr>
                      <a:r>
                        <a:t>+getCreateDate(): LocalDate</a:t>
                      </a:r>
                    </a:p>
                    <a:p>
                      <a:pPr defTabSz="914400">
                        <a:defRPr sz="1900"/>
                      </a:pPr>
                      <a:r>
                        <a:t>+setTitle(String): void</a:t>
                      </a:r>
                    </a:p>
                    <a:p>
                      <a:pPr defTabSz="914400">
                        <a:defRPr sz="1900"/>
                      </a:pPr>
                      <a:r>
                        <a:t>+isCompleted(): boolean</a:t>
                      </a:r>
                    </a:p>
                    <a:p>
                      <a:pPr defTabSz="914400">
                        <a:defRPr sz="1900"/>
                      </a:pPr>
                      <a:r>
                        <a:t>+isDeleted(): boolean</a:t>
                      </a:r>
                    </a:p>
                    <a:p>
                      <a:pPr defTabSz="914400">
                        <a:defRPr sz="1900"/>
                      </a:pPr>
                      <a:r>
                        <a:t>+setCompleted(): void</a:t>
                      </a:r>
                    </a:p>
                    <a:p>
                      <a:pPr defTabSz="914400">
                        <a:defRPr sz="1900"/>
                      </a:pPr>
                      <a:r>
                        <a:t>+setDeleted(): void</a:t>
                      </a:r>
                    </a:p>
                    <a:p>
                      <a:pPr defTabSz="914400">
                        <a:defRPr sz="1900">
                          <a:solidFill>
                            <a:schemeClr val="accent5">
                              <a:lumOff val="-29866"/>
                            </a:schemeClr>
                          </a:solidFill>
                        </a:defRPr>
                      </a:pPr>
                      <a:r>
                        <a:t>+equals(): boolean; </a:t>
                      </a:r>
                    </a:p>
                    <a:p>
                      <a:pPr defTabSz="914400">
                        <a:defRPr sz="1900">
                          <a:solidFill>
                            <a:schemeClr val="accent5">
                              <a:lumOff val="-29866"/>
                            </a:schemeClr>
                          </a:solidFill>
                        </a:defRPr>
                      </a:pPr>
                      <a:r>
                        <a:t>+hashCode(): int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61102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sp>
        <p:nvSpPr>
          <p:cNvPr id="198" name="Line"/>
          <p:cNvSpPr/>
          <p:nvPr/>
        </p:nvSpPr>
        <p:spPr>
          <a:xfrm>
            <a:off x="17946462" y="6441466"/>
            <a:ext cx="2581249" cy="8241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99" name="Table 1-1-2-1"/>
          <p:cNvGraphicFramePr/>
          <p:nvPr/>
        </p:nvGraphicFramePr>
        <p:xfrm>
          <a:off x="19492368" y="2166235"/>
          <a:ext cx="3511088" cy="41299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874596"/>
                <a:gridCol w="874596"/>
                <a:gridCol w="874596"/>
                <a:gridCol w="874596"/>
              </a:tblGrid>
              <a:tr h="608924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Milestones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6839">
                <a:tc gridSpan="4" rowSpan="3">
                  <a:txBody>
                    <a:bodyPr/>
                    <a:lstStyle/>
                    <a:p>
                      <a:pPr defTabSz="914400"/>
                      <a:r>
                        <a:rPr sz="1900"/>
                        <a:t>-milestoneList: List&lt;Milestone&gt;</a:t>
                      </a:r>
                    </a:p>
                  </a:txBody>
                  <a:tcPr marL="50800" marR="50800" marT="50800" marB="50800" anchor="ctr" anchorCtr="0" horzOverflow="overflow"/>
                </a:tc>
                <a:tc rowSpan="3" hMerge="1">
                  <a:tcPr/>
                </a:tc>
                <a:tc rowSpan="3" hMerge="1">
                  <a:tcPr/>
                </a:tc>
                <a:tc rowSpan="3" hMerge="1">
                  <a:tcPr/>
                </a:tc>
              </a:tr>
              <a:tr h="55249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22435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039099">
                <a:tc gridSpan="4" rowSpan="4">
                  <a:txBody>
                    <a:bodyPr/>
                    <a:lstStyle/>
                    <a:p>
                      <a:pPr defTabSz="914400"/>
                      <a:r>
                        <a:rPr sz="1900"/>
                        <a:t>+getiIndex(int): Milestone
+size(): int
+allMilestones: List
+deleteMilestone(Milestone)
+equals: boolean
+hashCode: int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55249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55249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55249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graphicFrame>
        <p:nvGraphicFramePr>
          <p:cNvPr id="200" name="Table 1-1-2-1-1"/>
          <p:cNvGraphicFramePr/>
          <p:nvPr/>
        </p:nvGraphicFramePr>
        <p:xfrm>
          <a:off x="19492368" y="7356302"/>
          <a:ext cx="3511088" cy="10499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74596"/>
                <a:gridCol w="874596"/>
                <a:gridCol w="874596"/>
                <a:gridCol w="874596"/>
              </a:tblGrid>
              <a:tr h="205897">
                <a:tc gridSpan="4" row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Priority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</a:tr>
              <a:tr h="831309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graphicFrame>
        <p:nvGraphicFramePr>
          <p:cNvPr id="201" name="Table 1-1-2-1-1-1"/>
          <p:cNvGraphicFramePr/>
          <p:nvPr/>
        </p:nvGraphicFramePr>
        <p:xfrm>
          <a:off x="19492368" y="9663164"/>
          <a:ext cx="3511088" cy="10499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74596"/>
                <a:gridCol w="874596"/>
                <a:gridCol w="874596"/>
                <a:gridCol w="874596"/>
              </a:tblGrid>
              <a:tr h="205897">
                <a:tc gridSpan="4" row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Status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</a:tr>
              <a:tr h="831309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sp>
        <p:nvSpPr>
          <p:cNvPr id="202" name="Line"/>
          <p:cNvSpPr/>
          <p:nvPr/>
        </p:nvSpPr>
        <p:spPr>
          <a:xfrm>
            <a:off x="17988897" y="4622800"/>
            <a:ext cx="157219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17161432" y="7238417"/>
            <a:ext cx="3234430" cy="22767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>
            <a:off x="6420125" y="5793832"/>
            <a:ext cx="837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Triangle"/>
          <p:cNvSpPr/>
          <p:nvPr/>
        </p:nvSpPr>
        <p:spPr>
          <a:xfrm flipH="1" rot="16202342">
            <a:off x="6082602" y="5668374"/>
            <a:ext cx="342256" cy="25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Line"/>
          <p:cNvSpPr/>
          <p:nvPr/>
        </p:nvSpPr>
        <p:spPr>
          <a:xfrm>
            <a:off x="10793053" y="4982876"/>
            <a:ext cx="14948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11403956" y="9840053"/>
            <a:ext cx="19981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 flipV="1">
            <a:off x="11388078" y="4978400"/>
            <a:ext cx="1" cy="4875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Triangle"/>
          <p:cNvSpPr/>
          <p:nvPr/>
        </p:nvSpPr>
        <p:spPr>
          <a:xfrm flipH="1" rot="16202342">
            <a:off x="10730802" y="4857414"/>
            <a:ext cx="342256" cy="250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0" name="Screenshot 2024-04-23 at 10.34.12 AM.png" descr="Screenshot 2024-04-23 at 10.34.1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844" y="4872453"/>
            <a:ext cx="9505877" cy="668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shot 2024-04-23 at 10.53.08 AM.png" descr="Screenshot 2024-04-23 at 10.53.0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9077" y="4561840"/>
            <a:ext cx="10863420" cy="7308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  <p:bldP build="whole" bldLvl="1" animBg="1" rev="0" advAuto="0" spid="21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racker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Tracker Overview</a:t>
            </a:r>
          </a:p>
        </p:txBody>
      </p:sp>
      <p:graphicFrame>
        <p:nvGraphicFramePr>
          <p:cNvPr id="214" name="Table 1"/>
          <p:cNvGraphicFramePr/>
          <p:nvPr/>
        </p:nvGraphicFramePr>
        <p:xfrm>
          <a:off x="846666" y="2793244"/>
          <a:ext cx="6474421" cy="63764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15430"/>
                <a:gridCol w="1615430"/>
                <a:gridCol w="1615430"/>
                <a:gridCol w="1615430"/>
              </a:tblGrid>
              <a:tr h="1007382">
                <a:tc gridSpan="4">
                  <a:txBody>
                    <a:bodyPr/>
                    <a:lstStyle/>
                    <a:p>
                      <a:pPr defTabSz="914400"/>
                      <a:r>
                        <a:rPr sz="3200"/>
                        <a:t>TaskTrackerModel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39100">
                <a:tc gridSpan="4" rowSpan="4">
                  <a:txBody>
                    <a:bodyPr/>
                    <a:lstStyle/>
                    <a:p>
                      <a:pPr defTabSz="914400"/>
                      <a:r>
                        <a:rPr sz="1900"/>
                        <a:t>+addTask(Task): void
+editTaskTitle(Task): void
+editTaskCategory(Task, String): void +editTaskDueDate(Task, LocalDate): void
+editTaskDescription(Task, String): void
+editTaskPriority(Task, Priority): void
+editTimeFrame(Task, Milestone): void
+editTaskStatus(Task, Status): void
+deleteTask(Task): void
+getTasksOfPriority(Priority priority): List&lt;Task&gt; 
+allTasks(): List&lt;Task&gt; 
+getTasksUncompletedBefore(LocalDate date): List&lt;Task&gt; 
+getNumOfAllTasks(): int
+getNumOfTasksOfPriority(Priority priority): int
+getNumOfTasksUnCompleted(LocalDate): int
+getMenuListNumber(): List&lt;Integer&gt; 
+getNameList(): List&lt;String&gt; 
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13391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3391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3391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graphicFrame>
        <p:nvGraphicFramePr>
          <p:cNvPr id="215" name="Table 1-1"/>
          <p:cNvGraphicFramePr/>
          <p:nvPr/>
        </p:nvGraphicFramePr>
        <p:xfrm>
          <a:off x="9372600" y="6510111"/>
          <a:ext cx="6474421" cy="68178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15430"/>
                <a:gridCol w="1615430"/>
                <a:gridCol w="1615430"/>
                <a:gridCol w="1615430"/>
              </a:tblGrid>
              <a:tr h="930022">
                <a:tc gridSpan="4">
                  <a:txBody>
                    <a:bodyPr/>
                    <a:lstStyle/>
                    <a:p>
                      <a:pPr defTabSz="914400"/>
                      <a:r>
                        <a:rPr sz="3200"/>
                        <a:t>TaskTrackerImpl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78495">
                <a:tc gridSpan="4">
                  <a:txBody>
                    <a:bodyPr/>
                    <a:lstStyle/>
                    <a:p>
                      <a:pPr defTabSz="914400"/>
                      <a:r>
                        <a:rPr sz="2700"/>
                        <a:t>-taskList: List&lt;Task&gt;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487793">
                <a:tc gridSpan="4" rowSpan="4">
                  <a:txBody>
                    <a:bodyPr/>
                    <a:lstStyle/>
                    <a:p>
                      <a:pPr defTabSz="914400"/>
                      <a:r>
                        <a:rPr sz="1900"/>
                        <a:t>+addTask(Task): void
+editTaskTitle(Task): void
+editTaskCategory(Task, String): void +editTaskDueDate(Task, LocalDate): void
+editTaskDescription(Task, String): void
+editTaskPriority(Task, Priority): void
+editTimeFrame(Task, Milestone): void
+editTaskStatus(Task, Status): void
+deleteTask(Task): void
+getTasksOfPriority(Priority priority): List&lt;Task&gt; 
+allTasks(): List&lt;Task&gt; 
+getTasksUncompletedBefore(LocalDate date): List&lt;Task&gt; 
+getNumOfAllTasks(): int
+getNumOfTasksOfPriority(Priority priority): int
+getNumOfTasksUnCompleted(LocalDate): int
+getMenuListNumber(): List&lt;Integer&gt; 
+getNameList(): List&lt;String&gt; 
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1236266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236266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236266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7613263" y="6284898"/>
            <a:ext cx="1747685" cy="85354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Triangle"/>
          <p:cNvSpPr/>
          <p:nvPr/>
        </p:nvSpPr>
        <p:spPr>
          <a:xfrm flipH="1" rot="18771932">
            <a:off x="7287643" y="5971187"/>
            <a:ext cx="315771" cy="297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218" name="Table 1-1-1"/>
          <p:cNvGraphicFramePr/>
          <p:nvPr/>
        </p:nvGraphicFramePr>
        <p:xfrm>
          <a:off x="9956800" y="1167644"/>
          <a:ext cx="4854972" cy="24287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10568"/>
                <a:gridCol w="1210568"/>
                <a:gridCol w="1210568"/>
                <a:gridCol w="1210568"/>
              </a:tblGrid>
              <a:tr h="687535">
                <a:tc gridSpan="4">
                  <a:txBody>
                    <a:bodyPr/>
                    <a:lstStyle/>
                    <a:p>
                      <a:pPr defTabSz="914400"/>
                      <a:r>
                        <a:rPr sz="3200"/>
                        <a:t>Controller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68589">
                <a:tc gridSpan="4">
                  <a:txBody>
                    <a:bodyPr/>
                    <a:lstStyle/>
                    <a:p>
                      <a:pPr defTabSz="914400"/>
                      <a:r>
                        <a:rPr sz="2200"/>
                        <a:t>-model: TaskTrackerModel
-view: TaskTrackerView
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3333">
                <a:tc gridSpan="4" rowSpan="4">
                  <a:txBody>
                    <a:bodyPr/>
                    <a:lstStyle/>
                    <a:p>
                      <a:pPr defTabSz="914400">
                        <a:defRPr sz="2400"/>
                      </a:pPr>
                      <a:r>
                        <a:t>+configureButtonListener(): void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1016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016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433412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 flipH="1">
            <a:off x="7323857" y="2674619"/>
            <a:ext cx="2609210" cy="22058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20" name="Table 1-2"/>
          <p:cNvGraphicFramePr/>
          <p:nvPr/>
        </p:nvGraphicFramePr>
        <p:xfrm>
          <a:off x="16399933" y="590823"/>
          <a:ext cx="6474422" cy="63764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15430"/>
                <a:gridCol w="1615430"/>
                <a:gridCol w="1615430"/>
                <a:gridCol w="1615430"/>
              </a:tblGrid>
              <a:tr h="1007382">
                <a:tc gridSpan="4">
                  <a:txBody>
                    <a:bodyPr/>
                    <a:lstStyle/>
                    <a:p>
                      <a:pPr defTabSz="914400"/>
                      <a:r>
                        <a:rPr sz="3200"/>
                        <a:t>TaskTrackerView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39100">
                <a:tc gridSpan="4" rowSpan="4">
                  <a:txBody>
                    <a:bodyPr/>
                    <a:lstStyle/>
                    <a:p>
                      <a:pPr defTabSz="914400"/>
                      <a:r>
                        <a:rPr sz="1900"/>
                        <a:t>+addCreateNewTaskPanel(): void
+addTaskContextPanel(Task task): void
+addTaskListPanel(List&lt;Task&gt;): void
+addEditTaskPanel(Task): void
+getInputTitle(): String
+setInputTitle(String): void
+getInputDescription(): String
+setInputDescription(String): void
+getInputCategory(): String 
+setCategory(String): void
+getInputDueMonth(): String 
+getInputDueDay(): String 
+getInputDueYear(): String 
+setDueDate(LocalDate): void
+getInputStatus(): Status
+setInputStatus(Status): void
+getInputImportance(): Importance 
+setInputImportance(Importance): void
+getInputPriority(): Priority
+setInputPriority(Priority): void
+clearAllInput(): void
+saveInNewDialog(): void
+saveErrorInNewDialog(String): void
+updateMenuPanel(List&lt;Integer&gt;): void
+dateErrorOptionPane(): void
+milestonesErrorPane(): void
+milestoneProgressErrorPane(): void
+getMilestoneTextInputList(): List&lt;String&gt;
+ getMilestoneProgressInputList(): List&lt;String&gt;
+setMilestoneTextInputList(Task): void
+setMilestoneProgressInputList(Task): void
+getMilestoneCompletedInputList(): List&lt;Boolean&gt;
+setMilestoneCompletedInputList(Task): void
+setMilestoneTextInEditTask(Task): void
+setMilestoneProgressInEditTask(Task): void
+setMilestoneCompletedInEdit(Task): void
+getSelectedTask(): Task
+addActionListener(ActionListener): void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  <a:tc rowSpan="4" hMerge="1">
                  <a:tcPr/>
                </a:tc>
              </a:tr>
              <a:tr h="13391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339100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7650406">
                <a:tc gridSpan="4" vMerge="1">
                  <a:tcPr/>
                </a:tc>
                <a:tc hMerge="1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sp>
        <p:nvSpPr>
          <p:cNvPr id="221" name="Line"/>
          <p:cNvSpPr/>
          <p:nvPr/>
        </p:nvSpPr>
        <p:spPr>
          <a:xfrm>
            <a:off x="14852200" y="2695757"/>
            <a:ext cx="1505555" cy="21603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22" name="Screenshot 2024-04-23 at 10.38.36 AM.png" descr="Screenshot 2024-04-23 at 10.38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0" y="4011863"/>
            <a:ext cx="12388323" cy="2671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shot 2024-04-23 at 10.35.38 AM.png" descr="Screenshot 2024-04-23 at 10.35.3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469" y="8180153"/>
            <a:ext cx="12604184" cy="2903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92200" y="5734050"/>
            <a:ext cx="9855200" cy="651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84936" y="2146300"/>
            <a:ext cx="14986001" cy="281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2"/>
      <p:bldP build="whole" bldLvl="1" animBg="1" rev="0" advAuto="0" spid="222" grpId="1"/>
      <p:bldP build="whole" bldLvl="1" animBg="1" rev="0" advAuto="0" spid="224" grpId="3"/>
      <p:bldP build="whole" bldLvl="1" animBg="1" rev="0" advAuto="0" spid="226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Model, View, Contro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Model, View, Controller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30" name="Table 2"/>
          <p:cNvGraphicFramePr/>
          <p:nvPr/>
        </p:nvGraphicFramePr>
        <p:xfrm>
          <a:off x="1083733" y="4859111"/>
          <a:ext cx="7024622" cy="82560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37307"/>
                <a:gridCol w="2337307"/>
                <a:gridCol w="2337307"/>
              </a:tblGrid>
              <a:tr h="1648662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700"/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648662">
                <a:tc gridSpan="3" rowSpan="4">
                  <a:txBody>
                    <a:bodyPr/>
                    <a:lstStyle/>
                    <a:p>
                      <a:pPr defTabSz="914400">
                        <a:defRPr i="1" sz="3200"/>
                      </a:pPr>
                      <a:r>
                        <a:t>TaskTrackerModel</a:t>
                      </a:r>
                    </a:p>
                    <a:p>
                      <a:pPr defTabSz="914400">
                        <a:defRPr b="1" sz="3200"/>
                      </a:pPr>
                      <a:r>
                        <a:t>TaskTrackerImpl</a:t>
                      </a:r>
                    </a:p>
                    <a:p>
                      <a:pPr defTabSz="914400">
                        <a:defRPr sz="2700"/>
                      </a:pPr>
                      <a:endParaRPr i="1"/>
                    </a:p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</a:tr>
              <a:tr h="1648662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48662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48662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graphicFrame>
        <p:nvGraphicFramePr>
          <p:cNvPr id="231" name="Table 2-1"/>
          <p:cNvGraphicFramePr/>
          <p:nvPr/>
        </p:nvGraphicFramePr>
        <p:xfrm>
          <a:off x="8528942" y="2736344"/>
          <a:ext cx="7338816" cy="842576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442038"/>
                <a:gridCol w="2442038"/>
                <a:gridCol w="2442038"/>
              </a:tblGrid>
              <a:tr h="1402177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700"/>
                        <a:t>Controller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402177">
                <a:tc gridSpan="3" rowSpan="5">
                  <a:txBody>
                    <a:bodyPr/>
                    <a:lstStyle/>
                    <a:p>
                      <a:pPr defTabSz="914400">
                        <a:defRPr b="1" sz="3000"/>
                      </a:pPr>
                      <a:r>
                        <a:t>Controller</a:t>
                      </a:r>
                    </a:p>
                    <a:p>
                      <a:pPr defTabSz="914400">
                        <a:defRPr sz="3000"/>
                      </a:pPr>
                      <a:r>
                        <a:rPr i="1"/>
                        <a:t>ButtonListener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CreateNewTaskButtonAction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NeedToDoNowButtonAction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NeedToPlanForAction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RescheduleOrDelegateAction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IfHadExtraTimeAction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AllUncompletedAction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TodayActionThisWeekAction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ThisMonthAction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NextThreeMonths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ActionThisYearAction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SaveInCreateNewTaskAction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ClearInCreateNewTaskAction</a:t>
                      </a:r>
                      <a:endParaRPr i="1"/>
                    </a:p>
                    <a:p>
                      <a:pPr defTabSz="914400">
                        <a:defRPr sz="2700"/>
                      </a:pPr>
                      <a:r>
                        <a:rPr i="1"/>
                        <a:t>SaveInEditTaskAction</a:t>
                      </a: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  <a:p>
                      <a:pPr defTabSz="914400"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 rowSpan="5" hMerge="1">
                  <a:tcPr/>
                </a:tc>
                <a:tc rowSpan="5" hMerge="1">
                  <a:tcPr/>
                </a:tc>
              </a:tr>
              <a:tr h="1402177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402177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402177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464685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graphicFrame>
        <p:nvGraphicFramePr>
          <p:cNvPr id="232" name="Table 2-1-1"/>
          <p:cNvGraphicFramePr/>
          <p:nvPr/>
        </p:nvGraphicFramePr>
        <p:xfrm>
          <a:off x="16645466" y="4859111"/>
          <a:ext cx="6931423" cy="82560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06240"/>
                <a:gridCol w="2306240"/>
                <a:gridCol w="2306240"/>
              </a:tblGrid>
              <a:tr h="1648662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700"/>
                        <a:t>View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648662">
                <a:tc gridSpan="3" rowSpan="4">
                  <a:txBody>
                    <a:bodyPr/>
                    <a:lstStyle/>
                    <a:p>
                      <a:pPr defTabSz="914400">
                        <a:defRPr i="1" sz="3200"/>
                      </a:pPr>
                      <a:r>
                        <a:t>TaskTrackerView</a:t>
                      </a:r>
                    </a:p>
                    <a:p>
                      <a:pPr defTabSz="914400">
                        <a:defRPr b="1" sz="3200"/>
                      </a:pPr>
                      <a:r>
                        <a:t>JFrameView</a:t>
                      </a:r>
                    </a:p>
                  </a:txBody>
                  <a:tcPr marL="50800" marR="50800" marT="50800" marB="50800" anchor="ctr" anchorCtr="0" horzOverflow="overflow"/>
                </a:tc>
                <a:tc rowSpan="4" hMerge="1">
                  <a:tcPr/>
                </a:tc>
                <a:tc rowSpan="4" hMerge="1">
                  <a:tcPr/>
                </a:tc>
              </a:tr>
              <a:tr h="1648662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48662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  <a:tr h="1648662">
                <a:tc gridSpan="3" vMerge="1">
                  <a:tcPr/>
                </a:tc>
                <a:tc hMerge="1" vMerge="1">
                  <a:tcPr/>
                </a:tc>
                <a:tc hMerge="1" vMerge="1">
                  <a:tcPr/>
                </a:tc>
              </a:tr>
            </a:tbl>
          </a:graphicData>
        </a:graphic>
      </p:graphicFrame>
      <p:sp>
        <p:nvSpPr>
          <p:cNvPr id="233" name="Line"/>
          <p:cNvSpPr/>
          <p:nvPr/>
        </p:nvSpPr>
        <p:spPr>
          <a:xfrm>
            <a:off x="15925800" y="3343126"/>
            <a:ext cx="4663415" cy="13971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Component…"/>
          <p:cNvSpPr txBox="1"/>
          <p:nvPr/>
        </p:nvSpPr>
        <p:spPr>
          <a:xfrm>
            <a:off x="17384284" y="2592373"/>
            <a:ext cx="4464039" cy="114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Component </a:t>
            </a:r>
          </a:p>
          <a:p>
            <a:pPr>
              <a:spcBef>
                <a:spcPts val="1100"/>
              </a:spcBef>
              <a:defRPr sz="3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Update</a:t>
            </a:r>
          </a:p>
        </p:txBody>
      </p:sp>
      <p:sp>
        <p:nvSpPr>
          <p:cNvPr id="235" name="Property…"/>
          <p:cNvSpPr txBox="1"/>
          <p:nvPr/>
        </p:nvSpPr>
        <p:spPr>
          <a:xfrm>
            <a:off x="4709684" y="2769885"/>
            <a:ext cx="4464039" cy="114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Property</a:t>
            </a:r>
          </a:p>
          <a:p>
            <a:pPr>
              <a:spcBef>
                <a:spcPts val="1100"/>
              </a:spcBef>
              <a:defRPr sz="3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Update</a:t>
            </a:r>
          </a:p>
        </p:txBody>
      </p:sp>
      <p:sp>
        <p:nvSpPr>
          <p:cNvPr id="236" name="Line"/>
          <p:cNvSpPr/>
          <p:nvPr/>
        </p:nvSpPr>
        <p:spPr>
          <a:xfrm flipH="1">
            <a:off x="4390017" y="3103480"/>
            <a:ext cx="4067108" cy="16282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8142932" y="11203337"/>
            <a:ext cx="2065009" cy="17507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Property…"/>
          <p:cNvSpPr txBox="1"/>
          <p:nvPr/>
        </p:nvSpPr>
        <p:spPr>
          <a:xfrm>
            <a:off x="9340951" y="12016137"/>
            <a:ext cx="4464039" cy="114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Property</a:t>
            </a:r>
          </a:p>
          <a:p>
            <a:pPr>
              <a:spcBef>
                <a:spcPts val="1100"/>
              </a:spcBef>
              <a:defRPr sz="3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Change</a:t>
            </a:r>
          </a:p>
        </p:txBody>
      </p:sp>
      <p:sp>
        <p:nvSpPr>
          <p:cNvPr id="239" name="Line"/>
          <p:cNvSpPr/>
          <p:nvPr/>
        </p:nvSpPr>
        <p:spPr>
          <a:xfrm flipH="1" flipV="1">
            <a:off x="13990107" y="11203322"/>
            <a:ext cx="2456523" cy="17501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0" name="User…"/>
          <p:cNvSpPr txBox="1"/>
          <p:nvPr/>
        </p:nvSpPr>
        <p:spPr>
          <a:xfrm>
            <a:off x="13769018" y="12016137"/>
            <a:ext cx="4464039" cy="114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User</a:t>
            </a:r>
          </a:p>
          <a:p>
            <a:pPr>
              <a:spcBef>
                <a:spcPts val="1100"/>
              </a:spcBef>
              <a:defRPr sz="31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essons Lear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Lessons Learned</a:t>
            </a:r>
          </a:p>
        </p:txBody>
      </p:sp>
      <p:sp>
        <p:nvSpPr>
          <p:cNvPr id="243" name="Abstraction: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Abstraction:</a:t>
            </a:r>
          </a:p>
          <a:p>
            <a:pPr lvl="1">
              <a:defRPr i="1"/>
            </a:pPr>
            <a:r>
              <a:t>Task, AbstractTask, TaskImpl, Milestones</a:t>
            </a:r>
          </a:p>
          <a:p>
            <a:pPr/>
            <a:r>
              <a:t>Other things being equal, prefer Composition over inheritance</a:t>
            </a:r>
          </a:p>
          <a:p>
            <a:pPr lvl="1">
              <a:defRPr i="1"/>
            </a:pPr>
            <a:r>
              <a:t>JFrameView</a:t>
            </a:r>
          </a:p>
          <a:p>
            <a:pPr/>
            <a:r>
              <a:t>A thorough understanding of Swing</a:t>
            </a:r>
          </a:p>
          <a:p>
            <a:pPr/>
            <a:r>
              <a:t>Timely testing is so important</a:t>
            </a:r>
          </a:p>
          <a:p>
            <a:pPr/>
            <a:r>
              <a:t>Javadoc all public classes and methods.</a:t>
            </a:r>
          </a:p>
        </p:txBody>
      </p:sp>
      <p:sp>
        <p:nvSpPr>
          <p:cNvPr id="244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mitations &amp; Future Ext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 &amp; Future Extensions</a:t>
            </a:r>
          </a:p>
        </p:txBody>
      </p:sp>
      <p:sp>
        <p:nvSpPr>
          <p:cNvPr id="247" name="Functions…"/>
          <p:cNvSpPr txBox="1"/>
          <p:nvPr>
            <p:ph type="body" idx="1"/>
          </p:nvPr>
        </p:nvSpPr>
        <p:spPr>
          <a:xfrm>
            <a:off x="1206500" y="2495904"/>
            <a:ext cx="21971000" cy="7462163"/>
          </a:xfrm>
          <a:prstGeom prst="rect">
            <a:avLst/>
          </a:prstGeom>
        </p:spPr>
        <p:txBody>
          <a:bodyPr/>
          <a:lstStyle/>
          <a:p>
            <a:pPr marL="0" indent="0" defTabSz="1511770">
              <a:spcBef>
                <a:spcPts val="2700"/>
              </a:spcBef>
              <a:buSzTx/>
              <a:buNone/>
              <a:defRPr i="1" sz="2976" u="sng"/>
            </a:pPr>
            <a:r>
              <a:t>Functions</a:t>
            </a:r>
          </a:p>
          <a:p>
            <a:pPr marL="377952" indent="-377952" defTabSz="1511770">
              <a:spcBef>
                <a:spcPts val="2700"/>
              </a:spcBef>
              <a:defRPr sz="2976"/>
            </a:pPr>
            <a:r>
              <a:t>Build connection/dependencies between different tasks</a:t>
            </a:r>
          </a:p>
          <a:p>
            <a:pPr marL="377952" indent="-377952" defTabSz="1511770">
              <a:spcBef>
                <a:spcPts val="2700"/>
              </a:spcBef>
              <a:defRPr sz="2976"/>
            </a:pPr>
            <a:r>
              <a:t>Search based on categories/key words/hashtags</a:t>
            </a:r>
          </a:p>
          <a:p>
            <a:pPr marL="377952" indent="-377952" defTabSz="1511770">
              <a:spcBef>
                <a:spcPts val="2700"/>
              </a:spcBef>
              <a:defRPr sz="2976"/>
            </a:pPr>
            <a:r>
              <a:t>Save the progress of the task management program (JSON)</a:t>
            </a:r>
          </a:p>
          <a:p>
            <a:pPr marL="377952" indent="-377952" defTabSz="1511770">
              <a:spcBef>
                <a:spcPts val="2700"/>
              </a:spcBef>
              <a:defRPr sz="2976"/>
            </a:pPr>
            <a:r>
              <a:t>Integrate with database (MySQL)</a:t>
            </a:r>
          </a:p>
          <a:p>
            <a:pPr marL="377952" indent="-377952" defTabSz="1511770">
              <a:spcBef>
                <a:spcPts val="2700"/>
              </a:spcBef>
              <a:defRPr sz="2976"/>
            </a:pPr>
            <a:r>
              <a:t>Generate regular reports and analysis of tasks based on AI</a:t>
            </a:r>
          </a:p>
          <a:p>
            <a:pPr marL="377952" indent="-377952" defTabSz="1511770">
              <a:spcBef>
                <a:spcPts val="2700"/>
              </a:spcBef>
              <a:defRPr sz="2976"/>
            </a:pPr>
            <a:r>
              <a:t>Different types of users: individual &amp; company (beyond “personal”)</a:t>
            </a:r>
          </a:p>
          <a:p>
            <a:pPr marL="0" indent="0" defTabSz="1511770">
              <a:spcBef>
                <a:spcPts val="2700"/>
              </a:spcBef>
              <a:buSzTx/>
              <a:buNone/>
              <a:defRPr i="1" sz="2976" u="sng"/>
            </a:pPr>
            <a:r>
              <a:t>UI</a:t>
            </a:r>
          </a:p>
          <a:p>
            <a:pPr marL="377952" indent="-377952" defTabSz="1511770">
              <a:spcBef>
                <a:spcPts val="2700"/>
              </a:spcBef>
              <a:defRPr sz="2976"/>
            </a:pPr>
            <a:r>
              <a:t>Different UI</a:t>
            </a:r>
          </a:p>
          <a:p>
            <a:pPr marL="377952" indent="-377952" defTabSz="1511770">
              <a:spcBef>
                <a:spcPts val="2700"/>
              </a:spcBef>
              <a:defRPr sz="2976"/>
            </a:pPr>
            <a:r>
              <a:t>Visualize: progress bar, time reminders</a:t>
            </a:r>
          </a:p>
        </p:txBody>
      </p:sp>
      <p:sp>
        <p:nvSpPr>
          <p:cNvPr id="248" name="Reference…"/>
          <p:cNvSpPr txBox="1"/>
          <p:nvPr/>
        </p:nvSpPr>
        <p:spPr>
          <a:xfrm>
            <a:off x="1429257" y="10505084"/>
            <a:ext cx="20574566" cy="865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defRPr b="1" sz="2200"/>
            </a:pPr>
            <a:r>
              <a:t>Reference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 sz="2200"/>
            </a:pPr>
            <a:r>
              <a:t>[1]K. Bates, Head First Java, 3Rd Edition. S.L.: O’reilly Media, Inc, Usa, 2021.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 sz="2200"/>
            </a:pPr>
            <a:r>
              <a:t>[2]“Java To Do List App,” www.youtube.com. </a:t>
            </a:r>
            <a:r>
              <a:rPr u="sng">
                <a:hlinkClick r:id="rId2" invalidUrl="" action="" tgtFrame="" tooltip="" history="1" highlightClick="0" endSnd="0"/>
              </a:rPr>
              <a:t>https://www.youtube.com/watch?v=BQXjF7tw_MQ</a:t>
            </a:r>
            <a:br/>
            <a:r>
              <a:t>[3]“Trail: Creating a GUI With JFC/Swing (The JavaTM Tutorials),” Oracle.com, 2019. </a:t>
            </a:r>
            <a:r>
              <a:rPr u="sng">
                <a:hlinkClick r:id="rId3" invalidUrl="" action="" tgtFrame="" tooltip="" history="1" highlightClick="0" endSnd="0"/>
              </a:rPr>
              <a:t>https://docs.oracle.com/javase/tutorial/uiswing/</a:t>
            </a:r>
          </a:p>
          <a:p>
            <a:pPr>
              <a:lnSpc>
                <a:spcPct val="100000"/>
              </a:lnSpc>
              <a:spcBef>
                <a:spcPts val="1000"/>
              </a:spcBef>
              <a:defRPr sz="2200"/>
            </a:pPr>
            <a:r>
              <a:t>[4]GeeksforGeeks, “Introduction to Java Swing,” GeeksforGeeks, Feb. 15, 2022. https://www.geeksforgeeks.org/introduction-to-java-swing/</a:t>
            </a:r>
          </a:p>
          <a:p>
            <a:pPr>
              <a:lnSpc>
                <a:spcPts val="7100"/>
              </a:lnSpc>
            </a:pPr>
          </a:p>
          <a:p>
            <a:pPr>
              <a:lnSpc>
                <a:spcPts val="7100"/>
              </a:lnSpc>
            </a:pPr>
            <a:r>
              <a:t>‌</a:t>
            </a:r>
          </a:p>
          <a:p>
            <a:pPr>
              <a:lnSpc>
                <a:spcPts val="7100"/>
              </a:lnSpc>
            </a:pPr>
          </a:p>
          <a:p>
            <a:pPr>
              <a:lnSpc>
                <a:spcPts val="7100"/>
              </a:lnSpc>
            </a:pPr>
            <a:r>
              <a:t>‌</a:t>
            </a:r>
          </a:p>
        </p:txBody>
      </p:sp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