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roxima Nova"/>
      <p:regular r:id="rId18"/>
      <p:bold r:id="rId19"/>
      <p:italic r:id="rId20"/>
      <p:boldItalic r:id="rId21"/>
    </p:embeddedFont>
    <p:embeddedFont>
      <p:font typeface="Quattrocento Sans"/>
      <p:regular r:id="rId22"/>
      <p:bold r:id="rId23"/>
      <p:italic r:id="rId24"/>
      <p:boldItalic r:id="rId25"/>
    </p:embeddedFon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QuattrocentoSans-regular.fntdata"/><Relationship Id="rId21" Type="http://schemas.openxmlformats.org/officeDocument/2006/relationships/font" Target="fonts/ProximaNova-boldItalic.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ldStandardTT-regular.fntdata"/><Relationship Id="rId25" Type="http://schemas.openxmlformats.org/officeDocument/2006/relationships/font" Target="fonts/QuattrocentoSans-boldItalic.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4ec80f3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4ec80f3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4ec80f3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4ec80f3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4ec80f3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4ec80f3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4ec80f3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4ec80f3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4ec80f3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4ec80f3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4ec80f3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4ec80f3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4ec80f3b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4ec80f3b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4ec80f3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4ec80f3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4ec80f3b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4ec80f3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4ec80f3b2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4ec80f3b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ec80f3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ec80f3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4ec80f3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4ec80f3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nvSpPr>
        <p:spPr>
          <a:xfrm>
            <a:off x="512700" y="215125"/>
            <a:ext cx="8118600" cy="1522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200">
                <a:solidFill>
                  <a:srgbClr val="FFFBF0"/>
                </a:solidFill>
                <a:latin typeface="Old Standard TT"/>
                <a:ea typeface="Old Standard TT"/>
                <a:cs typeface="Old Standard TT"/>
                <a:sym typeface="Old Standard TT"/>
              </a:rPr>
              <a:t>Control Theory Group Project </a:t>
            </a:r>
            <a:endParaRPr sz="4200">
              <a:solidFill>
                <a:srgbClr val="FFFBF0"/>
              </a:solidFill>
              <a:latin typeface="Old Standard TT"/>
              <a:ea typeface="Old Standard TT"/>
              <a:cs typeface="Old Standard TT"/>
              <a:sym typeface="Old Standard TT"/>
            </a:endParaRPr>
          </a:p>
        </p:txBody>
      </p:sp>
      <p:sp>
        <p:nvSpPr>
          <p:cNvPr id="79" name="Google Shape;79;p15"/>
          <p:cNvSpPr txBox="1"/>
          <p:nvPr/>
        </p:nvSpPr>
        <p:spPr>
          <a:xfrm>
            <a:off x="512700" y="1973589"/>
            <a:ext cx="8118600" cy="7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Project#2: Radar Control in 3-dimensional space</a:t>
            </a:r>
            <a:endParaRPr sz="24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Old Standard TT"/>
                <a:ea typeface="Old Standard TT"/>
                <a:cs typeface="Old Standard TT"/>
                <a:sym typeface="Old Standard TT"/>
              </a:rPr>
              <a:t>Result</a:t>
            </a:r>
            <a:endParaRPr sz="60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311700" y="284875"/>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Old Standard TT"/>
                <a:ea typeface="Old Standard TT"/>
                <a:cs typeface="Old Standard TT"/>
                <a:sym typeface="Old Standard TT"/>
              </a:rPr>
              <a:t>Input</a:t>
            </a:r>
            <a:endParaRPr sz="3000">
              <a:solidFill>
                <a:srgbClr val="000000"/>
              </a:solidFill>
              <a:latin typeface="Old Standard TT"/>
              <a:ea typeface="Old Standard TT"/>
              <a:cs typeface="Old Standard TT"/>
              <a:sym typeface="Old Standard TT"/>
            </a:endParaRPr>
          </a:p>
        </p:txBody>
      </p:sp>
      <p:pic>
        <p:nvPicPr>
          <p:cNvPr id="143" name="Google Shape;143;p25"/>
          <p:cNvPicPr preferRelativeResize="0"/>
          <p:nvPr/>
        </p:nvPicPr>
        <p:blipFill rotWithShape="1">
          <a:blip r:embed="rId3">
            <a:alphaModFix/>
          </a:blip>
          <a:srcRect b="3397" l="0" r="0" t="13338"/>
          <a:stretch/>
        </p:blipFill>
        <p:spPr>
          <a:xfrm>
            <a:off x="0" y="1039624"/>
            <a:ext cx="9144000" cy="337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311700" y="284850"/>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Old Standard TT"/>
                <a:ea typeface="Old Standard TT"/>
                <a:cs typeface="Old Standard TT"/>
                <a:sym typeface="Old Standard TT"/>
              </a:rPr>
              <a:t>Output</a:t>
            </a:r>
            <a:endParaRPr sz="3000">
              <a:solidFill>
                <a:srgbClr val="000000"/>
              </a:solidFill>
              <a:latin typeface="Old Standard TT"/>
              <a:ea typeface="Old Standard TT"/>
              <a:cs typeface="Old Standard TT"/>
              <a:sym typeface="Old Standard TT"/>
            </a:endParaRPr>
          </a:p>
        </p:txBody>
      </p:sp>
      <p:pic>
        <p:nvPicPr>
          <p:cNvPr id="149" name="Google Shape;149;p26"/>
          <p:cNvPicPr preferRelativeResize="0"/>
          <p:nvPr/>
        </p:nvPicPr>
        <p:blipFill rotWithShape="1">
          <a:blip r:embed="rId3">
            <a:alphaModFix/>
          </a:blip>
          <a:srcRect b="2871" l="0" r="0" t="14126"/>
          <a:stretch/>
        </p:blipFill>
        <p:spPr>
          <a:xfrm>
            <a:off x="0" y="1014250"/>
            <a:ext cx="9144000" cy="3454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0" y="1077900"/>
            <a:ext cx="46725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Old Standard TT"/>
                <a:ea typeface="Old Standard TT"/>
                <a:cs typeface="Old Standard TT"/>
                <a:sym typeface="Old Standard TT"/>
              </a:rPr>
              <a:t>By:</a:t>
            </a:r>
            <a:endParaRPr sz="3000">
              <a:solidFill>
                <a:srgbClr val="000000"/>
              </a:solidFill>
              <a:latin typeface="Old Standard TT"/>
              <a:ea typeface="Old Standard TT"/>
              <a:cs typeface="Old Standard TT"/>
              <a:sym typeface="Old Standard TT"/>
            </a:endParaRPr>
          </a:p>
        </p:txBody>
      </p:sp>
      <p:sp>
        <p:nvSpPr>
          <p:cNvPr id="155" name="Google Shape;155;p27"/>
          <p:cNvSpPr txBox="1"/>
          <p:nvPr/>
        </p:nvSpPr>
        <p:spPr>
          <a:xfrm>
            <a:off x="424350" y="1955375"/>
            <a:ext cx="4135500" cy="21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ld Standard TT"/>
                <a:ea typeface="Old Standard TT"/>
                <a:cs typeface="Old Standard TT"/>
                <a:sym typeface="Old Standard TT"/>
              </a:rPr>
              <a:t>Lavanya Verma [2018155] </a:t>
            </a:r>
            <a:endParaRPr sz="2400">
              <a:latin typeface="Old Standard TT"/>
              <a:ea typeface="Old Standard TT"/>
              <a:cs typeface="Old Standard TT"/>
              <a:sym typeface="Old Standard TT"/>
            </a:endParaRPr>
          </a:p>
          <a:p>
            <a:pPr indent="0" lvl="0" marL="0" rtl="0" algn="l">
              <a:spcBef>
                <a:spcPts val="0"/>
              </a:spcBef>
              <a:spcAft>
                <a:spcPts val="0"/>
              </a:spcAft>
              <a:buNone/>
            </a:pPr>
            <a:r>
              <a:t/>
            </a:r>
            <a:endParaRPr sz="2400">
              <a:latin typeface="Old Standard TT"/>
              <a:ea typeface="Old Standard TT"/>
              <a:cs typeface="Old Standard TT"/>
              <a:sym typeface="Old Standard TT"/>
            </a:endParaRPr>
          </a:p>
          <a:p>
            <a:pPr indent="0" lvl="0" marL="0" rtl="0" algn="l">
              <a:spcBef>
                <a:spcPts val="0"/>
              </a:spcBef>
              <a:spcAft>
                <a:spcPts val="0"/>
              </a:spcAft>
              <a:buNone/>
            </a:pPr>
            <a:r>
              <a:rPr lang="en" sz="2400">
                <a:latin typeface="Old Standard TT"/>
                <a:ea typeface="Old Standard TT"/>
                <a:cs typeface="Old Standard TT"/>
                <a:sym typeface="Old Standard TT"/>
              </a:rPr>
              <a:t>Jayant Chhillar [2018151] </a:t>
            </a:r>
            <a:endParaRPr sz="2400">
              <a:latin typeface="Old Standard TT"/>
              <a:ea typeface="Old Standard TT"/>
              <a:cs typeface="Old Standard TT"/>
              <a:sym typeface="Old Standard TT"/>
            </a:endParaRPr>
          </a:p>
          <a:p>
            <a:pPr indent="0" lvl="0" marL="0" rtl="0" algn="l">
              <a:spcBef>
                <a:spcPts val="0"/>
              </a:spcBef>
              <a:spcAft>
                <a:spcPts val="0"/>
              </a:spcAft>
              <a:buNone/>
            </a:pPr>
            <a:r>
              <a:t/>
            </a:r>
            <a:endParaRPr sz="2400">
              <a:latin typeface="Old Standard TT"/>
              <a:ea typeface="Old Standard TT"/>
              <a:cs typeface="Old Standard TT"/>
              <a:sym typeface="Old Standard TT"/>
            </a:endParaRPr>
          </a:p>
          <a:p>
            <a:pPr indent="0" lvl="0" marL="0" rtl="0" algn="l">
              <a:spcBef>
                <a:spcPts val="0"/>
              </a:spcBef>
              <a:spcAft>
                <a:spcPts val="0"/>
              </a:spcAft>
              <a:buNone/>
            </a:pPr>
            <a:r>
              <a:rPr lang="en" sz="2400">
                <a:latin typeface="Old Standard TT"/>
                <a:ea typeface="Old Standard TT"/>
                <a:cs typeface="Old Standard TT"/>
                <a:sym typeface="Old Standard TT"/>
              </a:rPr>
              <a:t>Raghav Avasthi [PhD14803]</a:t>
            </a:r>
            <a:endParaRPr sz="1800">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250500" y="1521625"/>
            <a:ext cx="3979800" cy="114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400">
                <a:latin typeface="Old Standard TT"/>
                <a:ea typeface="Old Standard TT"/>
                <a:cs typeface="Old Standard TT"/>
                <a:sym typeface="Old Standard TT"/>
              </a:rPr>
              <a:t>Challenge:</a:t>
            </a:r>
            <a:endParaRPr sz="5400">
              <a:latin typeface="Old Standard TT"/>
              <a:ea typeface="Old Standard TT"/>
              <a:cs typeface="Old Standard TT"/>
              <a:sym typeface="Old Standard TT"/>
            </a:endParaRPr>
          </a:p>
        </p:txBody>
      </p:sp>
      <p:sp>
        <p:nvSpPr>
          <p:cNvPr id="85" name="Google Shape;85;p16"/>
          <p:cNvSpPr txBox="1"/>
          <p:nvPr/>
        </p:nvSpPr>
        <p:spPr>
          <a:xfrm>
            <a:off x="4816575" y="1166700"/>
            <a:ext cx="4155600" cy="281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To design a target tracking system for a radar in 3-dimensional space controlled by changes in azimuth and elevation angles using two respective servo motors. </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Old Standard TT"/>
                <a:ea typeface="Old Standard TT"/>
                <a:cs typeface="Old Standard TT"/>
                <a:sym typeface="Old Standard TT"/>
              </a:rPr>
              <a:t>Background</a:t>
            </a:r>
            <a:r>
              <a:rPr lang="en" sz="6000">
                <a:solidFill>
                  <a:srgbClr val="FFFBF0"/>
                </a:solidFill>
                <a:latin typeface="Old Standard TT"/>
                <a:ea typeface="Old Standard TT"/>
                <a:cs typeface="Old Standard TT"/>
                <a:sym typeface="Old Standard TT"/>
              </a:rPr>
              <a:t> </a:t>
            </a:r>
            <a:endParaRPr sz="6000">
              <a:solidFill>
                <a:srgbClr val="FFFBF0"/>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0" y="0"/>
            <a:ext cx="3203700" cy="133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26A69A"/>
                </a:solidFill>
                <a:latin typeface="Old Standard TT"/>
                <a:ea typeface="Old Standard TT"/>
                <a:cs typeface="Old Standard TT"/>
                <a:sym typeface="Old Standard TT"/>
              </a:rPr>
              <a:t>Servo Motors</a:t>
            </a:r>
            <a:endParaRPr sz="3800">
              <a:solidFill>
                <a:srgbClr val="26A69A"/>
              </a:solidFill>
              <a:latin typeface="Old Standard TT"/>
              <a:ea typeface="Old Standard TT"/>
              <a:cs typeface="Old Standard TT"/>
              <a:sym typeface="Old Standard TT"/>
            </a:endParaRPr>
          </a:p>
        </p:txBody>
      </p:sp>
      <p:sp>
        <p:nvSpPr>
          <p:cNvPr id="96" name="Google Shape;96;p18"/>
          <p:cNvSpPr txBox="1"/>
          <p:nvPr/>
        </p:nvSpPr>
        <p:spPr>
          <a:xfrm>
            <a:off x="0" y="1577575"/>
            <a:ext cx="3203700" cy="13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000000"/>
                </a:solidFill>
                <a:latin typeface="Old Standard TT"/>
                <a:ea typeface="Old Standard TT"/>
                <a:cs typeface="Old Standard TT"/>
                <a:sym typeface="Old Standard TT"/>
              </a:rPr>
              <a:t>Generalized Linear Control Equation for servo motors</a:t>
            </a:r>
            <a:endParaRPr sz="2100">
              <a:solidFill>
                <a:srgbClr val="000000"/>
              </a:solidFill>
              <a:latin typeface="Old Standard TT"/>
              <a:ea typeface="Old Standard TT"/>
              <a:cs typeface="Old Standard TT"/>
              <a:sym typeface="Old Standard TT"/>
            </a:endParaRPr>
          </a:p>
        </p:txBody>
      </p:sp>
      <p:pic>
        <p:nvPicPr>
          <p:cNvPr id="97" name="Google Shape;97;p18"/>
          <p:cNvPicPr preferRelativeResize="0"/>
          <p:nvPr/>
        </p:nvPicPr>
        <p:blipFill>
          <a:blip r:embed="rId3">
            <a:alphaModFix/>
          </a:blip>
          <a:stretch>
            <a:fillRect/>
          </a:stretch>
        </p:blipFill>
        <p:spPr>
          <a:xfrm>
            <a:off x="3203700" y="0"/>
            <a:ext cx="5940299" cy="1958080"/>
          </a:xfrm>
          <a:prstGeom prst="rect">
            <a:avLst/>
          </a:prstGeom>
          <a:noFill/>
          <a:ln>
            <a:noFill/>
          </a:ln>
        </p:spPr>
      </p:pic>
      <p:pic>
        <p:nvPicPr>
          <p:cNvPr id="98" name="Google Shape;98;p18"/>
          <p:cNvPicPr preferRelativeResize="0"/>
          <p:nvPr/>
        </p:nvPicPr>
        <p:blipFill>
          <a:blip r:embed="rId4">
            <a:alphaModFix/>
          </a:blip>
          <a:stretch>
            <a:fillRect/>
          </a:stretch>
        </p:blipFill>
        <p:spPr>
          <a:xfrm>
            <a:off x="3203700" y="2486757"/>
            <a:ext cx="5940300" cy="1093753"/>
          </a:xfrm>
          <a:prstGeom prst="rect">
            <a:avLst/>
          </a:prstGeom>
          <a:noFill/>
          <a:ln>
            <a:noFill/>
          </a:ln>
        </p:spPr>
      </p:pic>
      <p:pic>
        <p:nvPicPr>
          <p:cNvPr id="99" name="Google Shape;99;p18"/>
          <p:cNvPicPr preferRelativeResize="0"/>
          <p:nvPr/>
        </p:nvPicPr>
        <p:blipFill>
          <a:blip r:embed="rId5">
            <a:alphaModFix/>
          </a:blip>
          <a:stretch>
            <a:fillRect/>
          </a:stretch>
        </p:blipFill>
        <p:spPr>
          <a:xfrm>
            <a:off x="4400758" y="4007236"/>
            <a:ext cx="3517808" cy="716927"/>
          </a:xfrm>
          <a:prstGeom prst="rect">
            <a:avLst/>
          </a:prstGeom>
          <a:noFill/>
          <a:ln>
            <a:noFill/>
          </a:ln>
        </p:spPr>
      </p:pic>
      <p:sp>
        <p:nvSpPr>
          <p:cNvPr id="100" name="Google Shape;100;p18"/>
          <p:cNvSpPr txBox="1"/>
          <p:nvPr/>
        </p:nvSpPr>
        <p:spPr>
          <a:xfrm>
            <a:off x="4305404" y="2046768"/>
            <a:ext cx="3708300" cy="3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Schematic Diagram of a Servo Motor</a:t>
            </a:r>
            <a:endParaRPr>
              <a:latin typeface="Old Standard TT"/>
              <a:ea typeface="Old Standard TT"/>
              <a:cs typeface="Old Standard TT"/>
              <a:sym typeface="Old Standard TT"/>
            </a:endParaRPr>
          </a:p>
        </p:txBody>
      </p:sp>
      <p:sp>
        <p:nvSpPr>
          <p:cNvPr id="101" name="Google Shape;101;p18"/>
          <p:cNvSpPr txBox="1"/>
          <p:nvPr/>
        </p:nvSpPr>
        <p:spPr>
          <a:xfrm>
            <a:off x="4305391" y="3580497"/>
            <a:ext cx="3708300" cy="3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Block Diagram of the System</a:t>
            </a:r>
            <a:endParaRPr>
              <a:latin typeface="Old Standard TT"/>
              <a:ea typeface="Old Standard TT"/>
              <a:cs typeface="Old Standard TT"/>
              <a:sym typeface="Old Standard TT"/>
            </a:endParaRPr>
          </a:p>
        </p:txBody>
      </p:sp>
      <p:sp>
        <p:nvSpPr>
          <p:cNvPr id="102" name="Google Shape;102;p18"/>
          <p:cNvSpPr txBox="1"/>
          <p:nvPr/>
        </p:nvSpPr>
        <p:spPr>
          <a:xfrm>
            <a:off x="4305417" y="4724150"/>
            <a:ext cx="3708300" cy="3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Transfer Function of the system</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512700" y="2169950"/>
            <a:ext cx="8118600" cy="1522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Old Standard TT"/>
                <a:ea typeface="Old Standard TT"/>
                <a:cs typeface="Old Standard TT"/>
                <a:sym typeface="Old Standard TT"/>
              </a:rPr>
              <a:t>Approach and Methodology </a:t>
            </a:r>
            <a:endParaRPr sz="60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311700" y="276625"/>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Old Standard TT"/>
                <a:ea typeface="Old Standard TT"/>
                <a:cs typeface="Old Standard TT"/>
                <a:sym typeface="Old Standard TT"/>
              </a:rPr>
              <a:t>Procedure</a:t>
            </a:r>
            <a:endParaRPr sz="3000">
              <a:solidFill>
                <a:srgbClr val="000000"/>
              </a:solidFill>
              <a:latin typeface="Old Standard TT"/>
              <a:ea typeface="Old Standard TT"/>
              <a:cs typeface="Old Standard TT"/>
              <a:sym typeface="Old Standard TT"/>
            </a:endParaRPr>
          </a:p>
        </p:txBody>
      </p:sp>
      <p:sp>
        <p:nvSpPr>
          <p:cNvPr id="113" name="Google Shape;113;p20"/>
          <p:cNvSpPr txBox="1"/>
          <p:nvPr/>
        </p:nvSpPr>
        <p:spPr>
          <a:xfrm>
            <a:off x="311700" y="1208838"/>
            <a:ext cx="4944600" cy="3397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Old Standard TT"/>
              <a:buAutoNum type="arabicPeriod"/>
            </a:pPr>
            <a:r>
              <a:rPr lang="en" sz="1600">
                <a:solidFill>
                  <a:srgbClr val="000000"/>
                </a:solidFill>
                <a:latin typeface="Old Standard TT"/>
                <a:ea typeface="Old Standard TT"/>
                <a:cs typeface="Old Standard TT"/>
                <a:sym typeface="Old Standard TT"/>
              </a:rPr>
              <a:t>The orientation of the motors to determine the structural model of our satellite. (elevation-over-azimuth-mount)</a:t>
            </a:r>
            <a:endParaRPr sz="1600">
              <a:solidFill>
                <a:srgbClr val="000000"/>
              </a:solidFill>
              <a:latin typeface="Old Standard TT"/>
              <a:ea typeface="Old Standard TT"/>
              <a:cs typeface="Old Standard TT"/>
              <a:sym typeface="Old Standard TT"/>
            </a:endParaRPr>
          </a:p>
          <a:p>
            <a:pPr indent="-330200" lvl="0" marL="457200" rtl="0" algn="l">
              <a:lnSpc>
                <a:spcPct val="115000"/>
              </a:lnSpc>
              <a:spcBef>
                <a:spcPts val="1600"/>
              </a:spcBef>
              <a:spcAft>
                <a:spcPts val="0"/>
              </a:spcAft>
              <a:buClr>
                <a:srgbClr val="000000"/>
              </a:buClr>
              <a:buSzPts val="1600"/>
              <a:buFont typeface="Old Standard TT"/>
              <a:buAutoNum type="arabicPeriod"/>
            </a:pPr>
            <a:r>
              <a:rPr lang="en" sz="1600">
                <a:solidFill>
                  <a:srgbClr val="000000"/>
                </a:solidFill>
                <a:latin typeface="Old Standard TT"/>
                <a:ea typeface="Old Standard TT"/>
                <a:cs typeface="Old Standard TT"/>
                <a:sym typeface="Old Standard TT"/>
              </a:rPr>
              <a:t>Then we assume the value of mass (an average of what is found in the real world) to find the length parameter from the given moment of inertias of the two servo motors.</a:t>
            </a:r>
            <a:endParaRPr sz="1600">
              <a:solidFill>
                <a:srgbClr val="000000"/>
              </a:solidFill>
              <a:latin typeface="Old Standard TT"/>
              <a:ea typeface="Old Standard TT"/>
              <a:cs typeface="Old Standard TT"/>
              <a:sym typeface="Old Standard TT"/>
            </a:endParaRPr>
          </a:p>
          <a:p>
            <a:pPr indent="-330200" lvl="0" marL="457200" rtl="0" algn="l">
              <a:lnSpc>
                <a:spcPct val="115000"/>
              </a:lnSpc>
              <a:spcBef>
                <a:spcPts val="1600"/>
              </a:spcBef>
              <a:spcAft>
                <a:spcPts val="0"/>
              </a:spcAft>
              <a:buClr>
                <a:srgbClr val="000000"/>
              </a:buClr>
              <a:buSzPts val="1600"/>
              <a:buFont typeface="Old Standard TT"/>
              <a:buAutoNum type="arabicPeriod"/>
            </a:pPr>
            <a:r>
              <a:rPr lang="en" sz="1600">
                <a:solidFill>
                  <a:srgbClr val="000000"/>
                </a:solidFill>
                <a:latin typeface="Old Standard TT"/>
                <a:ea typeface="Old Standard TT"/>
                <a:cs typeface="Old Standard TT"/>
                <a:sym typeface="Old Standard TT"/>
              </a:rPr>
              <a:t>Formulation and linearizing the control equations (based on the control equations of servo motors)</a:t>
            </a:r>
            <a:endParaRPr sz="1600">
              <a:solidFill>
                <a:srgbClr val="000000"/>
              </a:solidFill>
              <a:latin typeface="Old Standard TT"/>
              <a:ea typeface="Old Standard TT"/>
              <a:cs typeface="Old Standard TT"/>
              <a:sym typeface="Old Standard TT"/>
            </a:endParaRPr>
          </a:p>
          <a:p>
            <a:pPr indent="-330200" lvl="0" marL="457200" rtl="0" algn="l">
              <a:lnSpc>
                <a:spcPct val="115000"/>
              </a:lnSpc>
              <a:spcBef>
                <a:spcPts val="1600"/>
              </a:spcBef>
              <a:spcAft>
                <a:spcPts val="1600"/>
              </a:spcAft>
              <a:buClr>
                <a:srgbClr val="000000"/>
              </a:buClr>
              <a:buSzPts val="1600"/>
              <a:buFont typeface="Old Standard TT"/>
              <a:buAutoNum type="arabicPeriod"/>
            </a:pPr>
            <a:r>
              <a:rPr lang="en" sz="1600">
                <a:solidFill>
                  <a:srgbClr val="000000"/>
                </a:solidFill>
                <a:latin typeface="Old Standard TT"/>
                <a:ea typeface="Old Standard TT"/>
                <a:cs typeface="Old Standard TT"/>
                <a:sym typeface="Old Standard TT"/>
              </a:rPr>
              <a:t>Modeling in simulink.</a:t>
            </a:r>
            <a:endParaRPr sz="1600">
              <a:solidFill>
                <a:srgbClr val="000000"/>
              </a:solidFill>
              <a:latin typeface="Old Standard TT"/>
              <a:ea typeface="Old Standard TT"/>
              <a:cs typeface="Old Standard TT"/>
              <a:sym typeface="Old Standard TT"/>
            </a:endParaRPr>
          </a:p>
        </p:txBody>
      </p:sp>
      <p:pic>
        <p:nvPicPr>
          <p:cNvPr id="114" name="Google Shape;114;p20"/>
          <p:cNvPicPr preferRelativeResize="0"/>
          <p:nvPr/>
        </p:nvPicPr>
        <p:blipFill>
          <a:blip r:embed="rId3">
            <a:alphaModFix/>
          </a:blip>
          <a:stretch>
            <a:fillRect/>
          </a:stretch>
        </p:blipFill>
        <p:spPr>
          <a:xfrm>
            <a:off x="5686575" y="889813"/>
            <a:ext cx="2743975" cy="403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311700" y="241200"/>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Old Standard TT"/>
                <a:ea typeface="Old Standard TT"/>
                <a:cs typeface="Old Standard TT"/>
                <a:sym typeface="Old Standard TT"/>
              </a:rPr>
              <a:t>Simulink Model</a:t>
            </a:r>
            <a:endParaRPr sz="3000">
              <a:solidFill>
                <a:srgbClr val="000000"/>
              </a:solidFill>
              <a:latin typeface="Old Standard TT"/>
              <a:ea typeface="Old Standard TT"/>
              <a:cs typeface="Old Standard TT"/>
              <a:sym typeface="Old Standard TT"/>
            </a:endParaRPr>
          </a:p>
        </p:txBody>
      </p:sp>
      <p:pic>
        <p:nvPicPr>
          <p:cNvPr id="124" name="Google Shape;124;p22"/>
          <p:cNvPicPr preferRelativeResize="0"/>
          <p:nvPr/>
        </p:nvPicPr>
        <p:blipFill>
          <a:blip r:embed="rId3">
            <a:alphaModFix/>
          </a:blip>
          <a:stretch>
            <a:fillRect/>
          </a:stretch>
        </p:blipFill>
        <p:spPr>
          <a:xfrm>
            <a:off x="311700" y="1210625"/>
            <a:ext cx="8520601" cy="378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322703" y="429075"/>
            <a:ext cx="4140900" cy="411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0000"/>
                </a:solidFill>
                <a:latin typeface="Old Standard TT"/>
                <a:ea typeface="Old Standard TT"/>
                <a:cs typeface="Old Standard TT"/>
                <a:sym typeface="Old Standard TT"/>
              </a:rPr>
              <a:t>System</a:t>
            </a:r>
            <a:endParaRPr b="1" sz="1800">
              <a:solidFill>
                <a:srgbClr val="000000"/>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t/>
            </a:r>
            <a:endParaRPr sz="1600">
              <a:solidFill>
                <a:srgbClr val="000000"/>
              </a:solidFill>
              <a:latin typeface="Old Standard TT"/>
              <a:ea typeface="Old Standard TT"/>
              <a:cs typeface="Old Standard TT"/>
              <a:sym typeface="Old Standard TT"/>
            </a:endParaRPr>
          </a:p>
        </p:txBody>
      </p:sp>
      <p:sp>
        <p:nvSpPr>
          <p:cNvPr id="130" name="Google Shape;130;p23"/>
          <p:cNvSpPr txBox="1"/>
          <p:nvPr/>
        </p:nvSpPr>
        <p:spPr>
          <a:xfrm>
            <a:off x="5002979" y="429075"/>
            <a:ext cx="4140900" cy="411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0000"/>
                </a:solidFill>
                <a:latin typeface="Old Standard TT"/>
                <a:ea typeface="Old Standard TT"/>
                <a:cs typeface="Old Standard TT"/>
                <a:sym typeface="Old Standard TT"/>
              </a:rPr>
              <a:t>Controller</a:t>
            </a:r>
            <a:endParaRPr b="1" sz="1800">
              <a:solidFill>
                <a:srgbClr val="000000"/>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t/>
            </a:r>
            <a:endParaRPr sz="1600">
              <a:solidFill>
                <a:srgbClr val="000000"/>
              </a:solidFill>
              <a:latin typeface="Old Standard TT"/>
              <a:ea typeface="Old Standard TT"/>
              <a:cs typeface="Old Standard TT"/>
              <a:sym typeface="Old Standard TT"/>
            </a:endParaRPr>
          </a:p>
        </p:txBody>
      </p:sp>
      <p:pic>
        <p:nvPicPr>
          <p:cNvPr id="131" name="Google Shape;131;p23"/>
          <p:cNvPicPr preferRelativeResize="0"/>
          <p:nvPr/>
        </p:nvPicPr>
        <p:blipFill>
          <a:blip r:embed="rId3">
            <a:alphaModFix/>
          </a:blip>
          <a:stretch>
            <a:fillRect/>
          </a:stretch>
        </p:blipFill>
        <p:spPr>
          <a:xfrm>
            <a:off x="0" y="1228597"/>
            <a:ext cx="5473056" cy="3013734"/>
          </a:xfrm>
          <a:prstGeom prst="rect">
            <a:avLst/>
          </a:prstGeom>
          <a:noFill/>
          <a:ln>
            <a:noFill/>
          </a:ln>
        </p:spPr>
      </p:pic>
      <p:pic>
        <p:nvPicPr>
          <p:cNvPr id="132" name="Google Shape;132;p23"/>
          <p:cNvPicPr preferRelativeResize="0"/>
          <p:nvPr/>
        </p:nvPicPr>
        <p:blipFill>
          <a:blip r:embed="rId4">
            <a:alphaModFix/>
          </a:blip>
          <a:stretch>
            <a:fillRect/>
          </a:stretch>
        </p:blipFill>
        <p:spPr>
          <a:xfrm>
            <a:off x="5473031" y="2168452"/>
            <a:ext cx="3200967" cy="11340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