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Quattrocento Sans"/>
      <p:regular r:id="rId23"/>
      <p:bold r:id="rId24"/>
      <p:italic r:id="rId25"/>
      <p:boldItalic r:id="rId26"/>
    </p:embeddedFont>
    <p:embeddedFont>
      <p:font typeface="Old Standard TT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FAFMi0+RHLZjsiLGN0BRqLvLW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949fbafb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949fbaf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949fbafb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a949fbaf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949fbafb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949fbafb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15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tyle3singlecolormid.png" id="14" name="Google Shape;1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3" name="Google Shape;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2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3EADA7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68" name="Google Shape;6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27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7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xx%</a:t>
            </a:r>
            <a:endParaRPr b="1" i="0" sz="1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16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23;p16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" name="Google Shape;32;p18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18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19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EADA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2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22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22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Light)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53" name="Google Shape;5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55" name="Google Shape;55;p2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trips_color.png" id="56" name="Google Shape;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aZ-esmcM6kE" TargetMode="External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/>
        </p:nvSpPr>
        <p:spPr>
          <a:xfrm>
            <a:off x="512700" y="215125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Control Theory Group Project </a:t>
            </a:r>
            <a:endParaRPr b="0" i="0" sz="4200" u="none" cap="none" strike="noStrike">
              <a:solidFill>
                <a:srgbClr val="FFFBF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512700" y="197358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Project#2: Radar Control in 3-dimensional space</a:t>
            </a:r>
            <a:endParaRPr b="0" i="0" sz="2400" u="none" cap="none" strike="noStrike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/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Result</a:t>
            </a:r>
            <a:endParaRPr b="0" i="0" sz="6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/>
        </p:nvSpPr>
        <p:spPr>
          <a:xfrm>
            <a:off x="311700" y="2848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Input vs Output (first 5 seconds)</a:t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8" name="Google Shape;13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50" y="932709"/>
            <a:ext cx="8679901" cy="413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/>
        </p:nvSpPr>
        <p:spPr>
          <a:xfrm>
            <a:off x="311700" y="28485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Simulation Screenshots</a:t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4" name="Google Shape;14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0" y="1035875"/>
            <a:ext cx="3940650" cy="39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375" y="1035875"/>
            <a:ext cx="3946062" cy="394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2"/>
          <p:cNvSpPr/>
          <p:nvPr/>
        </p:nvSpPr>
        <p:spPr>
          <a:xfrm>
            <a:off x="4232825" y="2805800"/>
            <a:ext cx="794100" cy="4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949fbafba_0_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Glimpse</a:t>
            </a:r>
            <a:endParaRPr/>
          </a:p>
        </p:txBody>
      </p:sp>
      <p:pic>
        <p:nvPicPr>
          <p:cNvPr id="152" name="Google Shape;152;ga949fbafba_0_28" title="ECE570 CNT 3D anim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463" y="956100"/>
            <a:ext cx="5501075" cy="41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/>
        </p:nvSpPr>
        <p:spPr>
          <a:xfrm>
            <a:off x="0" y="1077900"/>
            <a:ext cx="46725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By:</a:t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>
            <a:off x="424350" y="1955375"/>
            <a:ext cx="4135500" cy="21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Lavanya Verma [2018155] </a:t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Jayant Chhillar [2018151] </a:t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250500" y="1521625"/>
            <a:ext cx="39798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" sz="5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Challenge:</a:t>
            </a:r>
            <a:endParaRPr b="0" i="0" sz="5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4816575" y="1166700"/>
            <a:ext cx="4155600" cy="28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simulate</a:t>
            </a:r>
            <a:r>
              <a:rPr b="0" i="0" lang="e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target tracking system for a radar in 3-dimensional space controlled by changes in azimuth and elevation angles using two respective servo motors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. Track a a traget taking a horizontal flight at an altitude of 10 km </a:t>
            </a:r>
            <a:r>
              <a:rPr b="0" i="0" lang="e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12700" y="216995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Approach and Methodology </a:t>
            </a:r>
            <a:endParaRPr b="0" i="0" sz="6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/>
        </p:nvSpPr>
        <p:spPr>
          <a:xfrm>
            <a:off x="311700" y="2766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Procedure</a:t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311700" y="120885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To design a target tracking system, of realistic standards: 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ld Standard TT"/>
              <a:buAutoNum type="arabicPeriod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We need to create a model the accounts for disturbance and is not prone to error. To have such a model, we upgrade our controller with an integrator. 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Old Standard TT"/>
              <a:buAutoNum type="arabicPeriod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We add an observer to the system to sustain the controller with the input output ratio. 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Old Standard TT"/>
              <a:buAutoNum type="arabicPeriod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In a realistic model we also have to take into account the physical limitations of movement of the motors. 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7" name="Google Shape;9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225" y="3553674"/>
            <a:ext cx="4852074" cy="15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/>
        </p:nvSpPr>
        <p:spPr>
          <a:xfrm>
            <a:off x="311700" y="24120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Simulink Model</a:t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7" name="Google Shape;10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6800"/>
            <a:ext cx="8839199" cy="3869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/>
        </p:nvSpPr>
        <p:spPr>
          <a:xfrm>
            <a:off x="2501553" y="514800"/>
            <a:ext cx="41409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System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3" name="Google Shape;11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588" y="1005400"/>
            <a:ext cx="6824826" cy="39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49fbafba_0_8"/>
          <p:cNvSpPr txBox="1"/>
          <p:nvPr/>
        </p:nvSpPr>
        <p:spPr>
          <a:xfrm>
            <a:off x="104950" y="1318425"/>
            <a:ext cx="41409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Controller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9" name="Google Shape;119;ga949fbafba_0_8"/>
          <p:cNvSpPr txBox="1"/>
          <p:nvPr/>
        </p:nvSpPr>
        <p:spPr>
          <a:xfrm>
            <a:off x="4898150" y="1336275"/>
            <a:ext cx="4140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Observer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0" name="Google Shape;120;ga949fbafba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50" y="1903720"/>
            <a:ext cx="4528025" cy="17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a949fbafba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150" y="1978622"/>
            <a:ext cx="4140901" cy="1846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949fbafba_0_18"/>
          <p:cNvSpPr txBox="1"/>
          <p:nvPr/>
        </p:nvSpPr>
        <p:spPr>
          <a:xfrm>
            <a:off x="2501550" y="203200"/>
            <a:ext cx="41409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Object Manipulation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7" name="Google Shape;127;ga949fbafba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900"/>
            <a:ext cx="8839202" cy="4059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