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" r:id="rId2"/>
    <p:sldId id="357" r:id="rId3"/>
    <p:sldId id="366" r:id="rId4"/>
    <p:sldId id="362" r:id="rId5"/>
    <p:sldId id="365" r:id="rId6"/>
    <p:sldId id="364" r:id="rId7"/>
    <p:sldId id="363" r:id="rId8"/>
    <p:sldId id="367" r:id="rId9"/>
    <p:sldId id="368" r:id="rId10"/>
    <p:sldId id="369" r:id="rId11"/>
    <p:sldId id="373" r:id="rId12"/>
    <p:sldId id="370" r:id="rId13"/>
    <p:sldId id="371" r:id="rId14"/>
    <p:sldId id="3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34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8EA73-D6BF-4125-F34B-412AD1858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D20210-9B9F-F966-322B-47CA5C7D5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88E122-0887-393C-5674-57D898145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2CF2-BC95-4B4F-B62A-69FC926AE1E4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89BDAF-4ABB-F587-E8C7-358132BF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B3DACA-12E3-84EB-499D-67238F0E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6C3C-BDDD-492E-B832-636FA754B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61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18931-12C0-C607-907E-5976732EC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0B7D8-AC75-A592-EDCF-44E545AD9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573F44-62D1-CA22-FB7D-F800FDC82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DD1328-83E5-A789-63E9-A3BB020C5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2CF2-BC95-4B4F-B62A-69FC926AE1E4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81A558-E047-5FFB-A16B-8E26D9D45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31FF8E-2AF5-C3F9-D872-79A8FCCF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6C3C-BDDD-492E-B832-636FA754B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96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68B8F-7EBC-C53C-B87D-1DDAC675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3078CE-D7CF-0CA5-4980-DCA2CCBBF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58FF8C-7A27-8277-32BC-354782900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13192F-0073-F19F-8C5A-60B5366D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2CF2-BC95-4B4F-B62A-69FC926AE1E4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53B6BD-7D6B-FB2B-1828-761CF2ADC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0F054F-D43F-8785-BA7E-61D44134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6C3C-BDDD-492E-B832-636FA754B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769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6CA9C-4E5C-F16C-545D-4B017C65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1FC09A-24BA-A957-469D-2DFCBA7B3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84C670-A1BA-C302-FCDC-73879C27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2CF2-BC95-4B4F-B62A-69FC926AE1E4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57E91-E488-516E-6B79-555E8B88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FA17C4-89CA-417B-B968-A67FC48F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6C3C-BDDD-492E-B832-636FA754B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423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093ACE-E7EF-90D2-93F8-4FD1562A4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916C6F-BC88-91E9-7B41-298C407C6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4DD91-A16F-706E-0853-C3218849B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2CF2-BC95-4B4F-B62A-69FC926AE1E4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B91324-1BC4-3DCC-759E-18AF801F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41EC69-5600-AA0C-1130-0BA51E125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6C3C-BDDD-492E-B832-636FA754B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3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E16E0E0-EED2-39FC-4A8A-3EAF0092F6D7}"/>
              </a:ext>
            </a:extLst>
          </p:cNvPr>
          <p:cNvCxnSpPr/>
          <p:nvPr userDrawn="1"/>
        </p:nvCxnSpPr>
        <p:spPr>
          <a:xfrm>
            <a:off x="375063" y="6406737"/>
            <a:ext cx="114418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4F4F58B-3319-F97E-A81B-2050628C2D8D}"/>
              </a:ext>
            </a:extLst>
          </p:cNvPr>
          <p:cNvSpPr txBox="1"/>
          <p:nvPr userDrawn="1"/>
        </p:nvSpPr>
        <p:spPr>
          <a:xfrm>
            <a:off x="8692739" y="6466137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Smart Manufacturing Intelligence Lab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1B7284-1DE4-78A6-82DA-B493CE6A7E56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375062" y="6431188"/>
            <a:ext cx="1625930" cy="377677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3BC0CBE-AC66-349D-2EEF-8DAC3ACB659F}"/>
              </a:ext>
            </a:extLst>
          </p:cNvPr>
          <p:cNvCxnSpPr>
            <a:cxnSpLocks/>
          </p:cNvCxnSpPr>
          <p:nvPr userDrawn="1"/>
        </p:nvCxnSpPr>
        <p:spPr>
          <a:xfrm>
            <a:off x="3382682" y="3337747"/>
            <a:ext cx="84342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73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1663CEE-BCC6-DF5A-9643-0CA7F3089D7A}"/>
              </a:ext>
            </a:extLst>
          </p:cNvPr>
          <p:cNvCxnSpPr/>
          <p:nvPr userDrawn="1"/>
        </p:nvCxnSpPr>
        <p:spPr>
          <a:xfrm>
            <a:off x="375063" y="6406737"/>
            <a:ext cx="114418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20E8F6A-6EE8-4CCC-5927-A6DCE66973F8}"/>
              </a:ext>
            </a:extLst>
          </p:cNvPr>
          <p:cNvSpPr txBox="1"/>
          <p:nvPr userDrawn="1"/>
        </p:nvSpPr>
        <p:spPr>
          <a:xfrm>
            <a:off x="8692739" y="6466137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Smart Manufacturing Intelligence Lab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3110384-D9A2-D6FB-D333-003F1516D5BD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375062" y="6431188"/>
            <a:ext cx="1625930" cy="377677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56971D8-8027-4ED7-891A-73B714B33F5C}"/>
              </a:ext>
            </a:extLst>
          </p:cNvPr>
          <p:cNvCxnSpPr>
            <a:cxnSpLocks/>
          </p:cNvCxnSpPr>
          <p:nvPr userDrawn="1"/>
        </p:nvCxnSpPr>
        <p:spPr>
          <a:xfrm>
            <a:off x="375063" y="799604"/>
            <a:ext cx="114418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67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891E7-EBB0-5F59-E751-6B2C667C5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C68A5-D8B1-2CF9-B70E-69B2183CA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7EAC8-1E24-56AB-3E48-DA30FAFBC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2CF2-BC95-4B4F-B62A-69FC926AE1E4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16571E-D714-CF97-18D0-E1EA0693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2C3CEE-5532-4EDD-2D24-74E09FE8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6C3C-BDDD-492E-B832-636FA754B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36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2CEC9-E3FF-BC3C-E03F-AD7B30BD4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8F82EE-BCB7-5F40-339B-3D8F358FA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301F1-6A09-A353-6CC4-4EF3150CB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2CF2-BC95-4B4F-B62A-69FC926AE1E4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58CB29-DD0E-8C22-436A-4CE28C66C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C32366-C830-6D75-6DBC-70BA6B6B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6C3C-BDDD-492E-B832-636FA754B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96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AFE21-EF03-528E-04EE-285D46A03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87269-9824-649C-A5A6-D37868433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6CDCD3-CFB1-6998-ED2E-522BF5EA5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2E9072-FCBA-EC1B-AA4C-F637C44E9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2CF2-BC95-4B4F-B62A-69FC926AE1E4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A6B4D1-B868-623A-C403-96E41537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E94077-CAE7-9CB7-175B-BC86C062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6C3C-BDDD-492E-B832-636FA754B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0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53D33-664C-A532-0C32-80DEB914E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3356D8-6546-77EE-141C-60AF9BC7B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EE36E0-DB38-6978-CF3F-DFCA67AD2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19A71E-3E22-5564-9AE5-2A0042D18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2D6D9C-4D37-8AA1-8EF3-4962EB9F4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924C50-6198-EDCE-6909-570D1E80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2CF2-BC95-4B4F-B62A-69FC926AE1E4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725643-D152-AD83-1AA4-BFFC7D7A1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727D94-B7FD-D09A-6B7A-5D2F7E80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6C3C-BDDD-492E-B832-636FA754B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89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08A41-CC9E-8533-D3B0-8C85C53F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524734-07AF-A048-8238-6DA87AC0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2CF2-BC95-4B4F-B62A-69FC926AE1E4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C3D5BB-6329-CA18-5651-8F5F987C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873B31-684A-A53F-DE17-2FD0766D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6C3C-BDDD-492E-B832-636FA754B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39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E6ECF7-2B7C-77B9-C81A-F59033C3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2CF2-BC95-4B4F-B62A-69FC926AE1E4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18EEF2-0A56-8017-EC8F-09A1EBDC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18A1A4-88C7-D0F8-80D7-42D40CA7B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6C3C-BDDD-492E-B832-636FA754B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5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F24112-A3C6-F0E5-3D13-579598272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CBF5FD-1C7E-35E9-5853-92C2E436C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0152F2-2160-7844-68E3-54C404545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A2CF2-BC95-4B4F-B62A-69FC926AE1E4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DB3460-A966-722D-48F6-495848D9F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A6BF10-C44C-025D-C279-F35FA0A37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A6C3C-BDDD-492E-B832-636FA754B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6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7E58FE-9E96-7725-EDC4-688052193C6C}"/>
              </a:ext>
            </a:extLst>
          </p:cNvPr>
          <p:cNvSpPr txBox="1"/>
          <p:nvPr/>
        </p:nvSpPr>
        <p:spPr>
          <a:xfrm>
            <a:off x="3154373" y="2661917"/>
            <a:ext cx="8971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latin typeface="+mj-ea"/>
                <a:ea typeface="+mj-ea"/>
              </a:rPr>
              <a:t>품질 이상탐지</a:t>
            </a:r>
            <a:r>
              <a:rPr lang="en-US" altLang="ko-KR" sz="3600" b="1">
                <a:latin typeface="+mj-ea"/>
                <a:ea typeface="+mj-ea"/>
              </a:rPr>
              <a:t>/</a:t>
            </a:r>
            <a:r>
              <a:rPr lang="ko-KR" altLang="en-US" sz="3600" b="1">
                <a:latin typeface="+mj-ea"/>
                <a:ea typeface="+mj-ea"/>
              </a:rPr>
              <a:t>진단 </a:t>
            </a:r>
            <a:r>
              <a:rPr lang="en-US" altLang="ko-KR" sz="3600" b="1">
                <a:latin typeface="+mj-ea"/>
                <a:ea typeface="+mj-ea"/>
              </a:rPr>
              <a:t>(</a:t>
            </a:r>
            <a:r>
              <a:rPr lang="ko-KR" altLang="en-US" sz="3600" b="1">
                <a:latin typeface="+mj-ea"/>
                <a:ea typeface="+mj-ea"/>
              </a:rPr>
              <a:t>도금욕</a:t>
            </a:r>
            <a:r>
              <a:rPr lang="en-US" altLang="ko-KR" sz="3600" b="1">
                <a:latin typeface="+mj-ea"/>
                <a:ea typeface="+mj-ea"/>
              </a:rPr>
              <a:t>)</a:t>
            </a:r>
            <a:r>
              <a:rPr lang="ko-KR" altLang="en-US" sz="3600" b="1">
                <a:latin typeface="+mj-ea"/>
                <a:ea typeface="+mj-ea"/>
              </a:rPr>
              <a:t> </a:t>
            </a:r>
            <a:r>
              <a:rPr lang="en-US" altLang="ko-KR" sz="3600" b="1" dirty="0">
                <a:latin typeface="+mj-ea"/>
                <a:ea typeface="+mj-ea"/>
              </a:rPr>
              <a:t>AI </a:t>
            </a:r>
            <a:r>
              <a:rPr lang="ko-KR" altLang="en-US" sz="3600" b="1" dirty="0">
                <a:latin typeface="+mj-ea"/>
                <a:ea typeface="+mj-ea"/>
              </a:rPr>
              <a:t>데이터셋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AF068E-6942-781E-937A-55DCC699C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34" y="1740899"/>
            <a:ext cx="2613264" cy="249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99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D3393-75E1-AF1A-869E-B96025769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7FAC87-469E-1D6E-9B84-9FF2F0E509E0}"/>
              </a:ext>
            </a:extLst>
          </p:cNvPr>
          <p:cNvSpPr txBox="1"/>
          <p:nvPr/>
        </p:nvSpPr>
        <p:spPr>
          <a:xfrm>
            <a:off x="280307" y="235132"/>
            <a:ext cx="3589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2.1 </a:t>
            </a:r>
            <a:r>
              <a:rPr lang="ko-KR" altLang="en-US" sz="2800" b="1"/>
              <a:t>제조데이터 소개 </a:t>
            </a:r>
            <a:endParaRPr lang="ko-KR" altLang="en-US" sz="2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C6A8CF-6DA0-4B9E-E958-6C0096D9D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49" y="1067906"/>
            <a:ext cx="3648584" cy="15432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8AD1491-4410-056D-EA4B-CA59DA7EF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49" y="3148320"/>
            <a:ext cx="5591955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7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76B59-1581-7F83-27FC-29669AB8A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CF69A6-4F23-175B-EABD-9C3C98BAD6F9}"/>
              </a:ext>
            </a:extLst>
          </p:cNvPr>
          <p:cNvSpPr txBox="1"/>
          <p:nvPr/>
        </p:nvSpPr>
        <p:spPr>
          <a:xfrm>
            <a:off x="280307" y="235132"/>
            <a:ext cx="3589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2.1 </a:t>
            </a:r>
            <a:r>
              <a:rPr lang="ko-KR" altLang="en-US" sz="2800" b="1"/>
              <a:t>제조데이터 소개 </a:t>
            </a:r>
            <a:endParaRPr lang="ko-KR" altLang="en-US" sz="2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519607-0967-072B-64DE-A6F315813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24" y="1606274"/>
            <a:ext cx="5218167" cy="297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49097D-F968-AA3B-3839-534341FAC7EF}"/>
              </a:ext>
            </a:extLst>
          </p:cNvPr>
          <p:cNvSpPr txBox="1"/>
          <p:nvPr/>
        </p:nvSpPr>
        <p:spPr>
          <a:xfrm>
            <a:off x="366224" y="954688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주요 변수 기술 통계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D9D72D5-9A2B-0685-C1BD-CE871EF0E72D}"/>
              </a:ext>
            </a:extLst>
          </p:cNvPr>
          <p:cNvCxnSpPr/>
          <p:nvPr/>
        </p:nvCxnSpPr>
        <p:spPr>
          <a:xfrm>
            <a:off x="5866889" y="822346"/>
            <a:ext cx="0" cy="55784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F27235EC-7769-AFF9-97EE-F4146BD6B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505" y="2253333"/>
            <a:ext cx="5525271" cy="18481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910D1F-9D1B-B2FB-EE02-2CA69AA4A688}"/>
              </a:ext>
            </a:extLst>
          </p:cNvPr>
          <p:cNvSpPr txBox="1"/>
          <p:nvPr/>
        </p:nvSpPr>
        <p:spPr>
          <a:xfrm>
            <a:off x="6096000" y="954688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독립변수</a:t>
            </a:r>
            <a:r>
              <a:rPr lang="en-US" altLang="ko-KR" b="1"/>
              <a:t>/</a:t>
            </a:r>
            <a:r>
              <a:rPr lang="ko-KR" altLang="en-US" b="1"/>
              <a:t>종속변수</a:t>
            </a:r>
          </a:p>
        </p:txBody>
      </p:sp>
    </p:spTree>
    <p:extLst>
      <p:ext uri="{BB962C8B-B14F-4D97-AF65-F5344CB8AC3E}">
        <p14:creationId xmlns:p14="http://schemas.microsoft.com/office/powerpoint/2010/main" val="1885335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7AA8F-DDAE-F7C0-7D5F-437DF42E6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0F5D1B-A62B-7FF0-239B-C7F603E60FD3}"/>
              </a:ext>
            </a:extLst>
          </p:cNvPr>
          <p:cNvSpPr txBox="1"/>
          <p:nvPr/>
        </p:nvSpPr>
        <p:spPr>
          <a:xfrm>
            <a:off x="280307" y="235132"/>
            <a:ext cx="3230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2.2 </a:t>
            </a:r>
            <a:r>
              <a:rPr lang="ko-KR" altLang="en-US" sz="2800" b="1"/>
              <a:t>분석 모델 소개</a:t>
            </a:r>
            <a:endParaRPr lang="ko-KR" altLang="en-US" sz="2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800CC3-A34A-3E2A-238B-D4A6DFDD0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170" y="2072412"/>
            <a:ext cx="7291659" cy="27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96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59273-E2AB-6392-5107-7D4D1EEC6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7D88C-925F-1F82-11D6-BB3B7517D3ED}"/>
              </a:ext>
            </a:extLst>
          </p:cNvPr>
          <p:cNvSpPr txBox="1"/>
          <p:nvPr/>
        </p:nvSpPr>
        <p:spPr>
          <a:xfrm>
            <a:off x="280307" y="235132"/>
            <a:ext cx="2385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2.3 </a:t>
            </a:r>
            <a:r>
              <a:rPr lang="ko-KR" altLang="en-US" sz="2800" b="1"/>
              <a:t>분석 체험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11857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A82B2-9F30-0FE1-22DF-6FE90EFF9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71F43-E123-0D2B-C282-7B59C77810B4}"/>
              </a:ext>
            </a:extLst>
          </p:cNvPr>
          <p:cNvSpPr txBox="1"/>
          <p:nvPr/>
        </p:nvSpPr>
        <p:spPr>
          <a:xfrm>
            <a:off x="280307" y="235132"/>
            <a:ext cx="2385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2.3 </a:t>
            </a:r>
            <a:r>
              <a:rPr lang="ko-KR" altLang="en-US" sz="2800" b="1"/>
              <a:t>분석 체험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4651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D0619F-FD2C-1177-AD58-9EF149BC86C7}"/>
              </a:ext>
            </a:extLst>
          </p:cNvPr>
          <p:cNvSpPr txBox="1"/>
          <p:nvPr/>
        </p:nvSpPr>
        <p:spPr>
          <a:xfrm>
            <a:off x="375062" y="21698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분석요약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0E0A9F-5D16-3E8A-5601-975D2CE64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219" y="975769"/>
            <a:ext cx="5955562" cy="527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98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A5C75-D3AF-9564-BA0B-12FE99494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2E752F-1BD2-8C1F-3915-83D7251EAD07}"/>
              </a:ext>
            </a:extLst>
          </p:cNvPr>
          <p:cNvSpPr txBox="1"/>
          <p:nvPr/>
        </p:nvSpPr>
        <p:spPr>
          <a:xfrm>
            <a:off x="3344618" y="2704876"/>
            <a:ext cx="5216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>
                <a:latin typeface="+mj-ea"/>
                <a:ea typeface="+mj-ea"/>
              </a:rPr>
              <a:t>1. </a:t>
            </a:r>
            <a:r>
              <a:rPr lang="ko-KR" altLang="en-US" sz="3600" b="1">
                <a:latin typeface="+mj-ea"/>
                <a:ea typeface="+mj-ea"/>
              </a:rPr>
              <a:t>분석 개요</a:t>
            </a:r>
            <a:endParaRPr lang="ko-KR" altLang="en-US" sz="3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78422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DD11BE-D031-B2E7-EE96-6684D775B68B}"/>
              </a:ext>
            </a:extLst>
          </p:cNvPr>
          <p:cNvSpPr txBox="1"/>
          <p:nvPr/>
        </p:nvSpPr>
        <p:spPr>
          <a:xfrm>
            <a:off x="280307" y="235132"/>
            <a:ext cx="4350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1.1 </a:t>
            </a:r>
            <a:r>
              <a:rPr lang="ko-KR" altLang="en-US" sz="2800" b="1"/>
              <a:t>분석 배경 </a:t>
            </a:r>
            <a:r>
              <a:rPr lang="en-US" altLang="ko-KR" sz="2800" b="1"/>
              <a:t>- </a:t>
            </a:r>
            <a:r>
              <a:rPr lang="ko-KR" altLang="en-US" sz="2800" b="1"/>
              <a:t>도금 정의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40B310-BC38-A318-9852-E8D9AD7287BA}"/>
              </a:ext>
            </a:extLst>
          </p:cNvPr>
          <p:cNvSpPr txBox="1"/>
          <p:nvPr/>
        </p:nvSpPr>
        <p:spPr>
          <a:xfrm>
            <a:off x="335539" y="1020682"/>
            <a:ext cx="11588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: </a:t>
            </a:r>
            <a:r>
              <a:rPr lang="ko-KR" altLang="en-US" sz="1600" b="0" i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금속이나 플라스틱 등 표면의 미관</a:t>
            </a:r>
            <a:r>
              <a:rPr lang="en-US" altLang="ko-KR" sz="1600" b="0" i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600" b="0" i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부식 방지</a:t>
            </a:r>
            <a:r>
              <a:rPr lang="en-US" altLang="ko-KR" sz="1600" b="0" i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,</a:t>
            </a:r>
            <a:r>
              <a:rPr lang="ko-KR" altLang="en-US" sz="1600" b="0" i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마모 방지 및 물리적 및 화학적 성능 향상을 위하여 금속을 모재 위에 입히는 장식기법</a:t>
            </a:r>
            <a:r>
              <a:rPr lang="en-US" altLang="ko-KR" sz="1600" b="0" i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r>
              <a:rPr lang="ko-KR" altLang="en-US" sz="1600" b="0" i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금입히기</a:t>
            </a:r>
            <a:r>
              <a:rPr lang="en-US" altLang="ko-KR" sz="1600" b="0" i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.</a:t>
            </a:r>
            <a:endParaRPr lang="ko-KR" altLang="en-US" sz="1600"/>
          </a:p>
        </p:txBody>
      </p:sp>
      <p:pic>
        <p:nvPicPr>
          <p:cNvPr id="8" name="그림 7" descr="텍스트, 스크린샷, 디자인, 예술이(가) 표시된 사진&#10;&#10;자동 생성된 설명">
            <a:extLst>
              <a:ext uri="{FF2B5EF4-FFF2-40B4-BE49-F238E27FC236}">
                <a16:creationId xmlns:a16="http://schemas.microsoft.com/office/drawing/2014/main" id="{3D5C4CD3-19C0-8D83-88ED-02F143EA9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295" y="2146331"/>
            <a:ext cx="6284199" cy="3485403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A1650E4-C862-BD8A-68D3-C69EB68615CF}"/>
              </a:ext>
            </a:extLst>
          </p:cNvPr>
          <p:cNvSpPr/>
          <p:nvPr/>
        </p:nvSpPr>
        <p:spPr>
          <a:xfrm>
            <a:off x="5058947" y="3768064"/>
            <a:ext cx="1687651" cy="540048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구리이동</a:t>
            </a:r>
          </a:p>
        </p:txBody>
      </p:sp>
    </p:spTree>
    <p:extLst>
      <p:ext uri="{BB962C8B-B14F-4D97-AF65-F5344CB8AC3E}">
        <p14:creationId xmlns:p14="http://schemas.microsoft.com/office/powerpoint/2010/main" val="361600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774D0-3F89-5133-8A37-776880926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E1C945-E0CB-34A4-2CF7-99A66FD8E178}"/>
              </a:ext>
            </a:extLst>
          </p:cNvPr>
          <p:cNvSpPr txBox="1"/>
          <p:nvPr/>
        </p:nvSpPr>
        <p:spPr>
          <a:xfrm>
            <a:off x="280307" y="235132"/>
            <a:ext cx="4350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1.1 </a:t>
            </a:r>
            <a:r>
              <a:rPr lang="ko-KR" altLang="en-US" sz="2800" b="1"/>
              <a:t>분석 배경 </a:t>
            </a:r>
            <a:r>
              <a:rPr lang="en-US" altLang="ko-KR" sz="2800" b="1"/>
              <a:t>- </a:t>
            </a:r>
            <a:r>
              <a:rPr lang="ko-KR" altLang="en-US" sz="2800" b="1"/>
              <a:t>도금 정의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9F13A-239C-1CB5-2EE8-D9643864165B}"/>
              </a:ext>
            </a:extLst>
          </p:cNvPr>
          <p:cNvSpPr txBox="1"/>
          <p:nvPr/>
        </p:nvSpPr>
        <p:spPr>
          <a:xfrm>
            <a:off x="335539" y="1020682"/>
            <a:ext cx="11588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: </a:t>
            </a:r>
            <a:r>
              <a:rPr lang="ko-KR" altLang="en-US" sz="1600" b="0" i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금속이나 플라스틱 등 표면의 미관</a:t>
            </a:r>
            <a:r>
              <a:rPr lang="en-US" altLang="ko-KR" sz="1600" b="0" i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600" b="0" i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부식 방지</a:t>
            </a:r>
            <a:r>
              <a:rPr lang="en-US" altLang="ko-KR" sz="1600" b="0" i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,</a:t>
            </a:r>
            <a:r>
              <a:rPr lang="ko-KR" altLang="en-US" sz="1600" b="0" i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마모 방지 및 물리적 및 화학적 성능 향상을 위하여 금속을 모재 위에 입히는 장식기법</a:t>
            </a:r>
            <a:r>
              <a:rPr lang="en-US" altLang="ko-KR" sz="1600" b="0" i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r>
              <a:rPr lang="ko-KR" altLang="en-US" sz="1600" b="0" i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금입히기</a:t>
            </a:r>
            <a:r>
              <a:rPr lang="en-US" altLang="ko-KR" sz="1600" b="0" i="0">
                <a:solidFill>
                  <a:srgbClr val="333333"/>
                </a:solidFill>
                <a:effectLst/>
                <a:latin typeface="나눔고딕" pitchFamily="2" charset="-127"/>
                <a:ea typeface="나눔고딕" pitchFamily="2" charset="-127"/>
              </a:rPr>
              <a:t>.</a:t>
            </a:r>
            <a:endParaRPr lang="ko-KR" altLang="en-US" sz="16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6A3FBC-D8AD-FC91-2230-51081A8FD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606" y="1605457"/>
            <a:ext cx="7667145" cy="445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2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B5AD6-4ECA-9B51-8E7E-039969CB7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4102B-C6DA-9771-6728-C665D899099C}"/>
              </a:ext>
            </a:extLst>
          </p:cNvPr>
          <p:cNvSpPr txBox="1"/>
          <p:nvPr/>
        </p:nvSpPr>
        <p:spPr>
          <a:xfrm>
            <a:off x="280307" y="235132"/>
            <a:ext cx="6758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1.1 </a:t>
            </a:r>
            <a:r>
              <a:rPr lang="ko-KR" altLang="en-US" sz="2800" b="1"/>
              <a:t>분석 배경 </a:t>
            </a:r>
            <a:r>
              <a:rPr lang="en-US" altLang="ko-KR" sz="2800" b="1"/>
              <a:t>- </a:t>
            </a:r>
            <a:r>
              <a:rPr lang="ko-KR" altLang="en-US" sz="2800" b="1"/>
              <a:t>도금욕 정의 및 이슈사항</a:t>
            </a:r>
            <a:endParaRPr lang="ko-KR" altLang="en-US" sz="2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B2C91D-340A-9204-F3C5-AFD99D5C5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77" y="1815199"/>
            <a:ext cx="4963218" cy="34771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E4B1B65-1074-0259-7AAF-9E55EB1F0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971" y="1786620"/>
            <a:ext cx="5868219" cy="35056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8C733E-1EEA-AC63-DE56-4D01B638E141}"/>
              </a:ext>
            </a:extLst>
          </p:cNvPr>
          <p:cNvSpPr txBox="1"/>
          <p:nvPr/>
        </p:nvSpPr>
        <p:spPr>
          <a:xfrm>
            <a:off x="280307" y="988043"/>
            <a:ext cx="980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: </a:t>
            </a:r>
            <a:r>
              <a:rPr lang="ko-KR" altLang="en-US"/>
              <a:t>도금액이 도금조 내에 들어있는 상태의 경우를 의미하는 것으로</a:t>
            </a:r>
            <a:r>
              <a:rPr lang="en-US" altLang="ko-KR"/>
              <a:t>, </a:t>
            </a:r>
            <a:r>
              <a:rPr lang="ko-KR" altLang="en-US"/>
              <a:t>실제 도금이 진행되는 작업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1A946-1E24-5A18-BEAE-B58836A524C8}"/>
              </a:ext>
            </a:extLst>
          </p:cNvPr>
          <p:cNvSpPr txBox="1"/>
          <p:nvPr/>
        </p:nvSpPr>
        <p:spPr>
          <a:xfrm>
            <a:off x="502977" y="5546791"/>
            <a:ext cx="8220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</a:t>
            </a:r>
            <a:r>
              <a:rPr lang="ko-KR" altLang="en-US" b="1"/>
              <a:t>이슈사항</a:t>
            </a:r>
            <a:r>
              <a:rPr lang="en-US" altLang="ko-KR" b="1"/>
              <a:t>&gt;</a:t>
            </a:r>
          </a:p>
          <a:p>
            <a:r>
              <a:rPr lang="en-US" altLang="ko-KR"/>
              <a:t>: </a:t>
            </a:r>
            <a:r>
              <a:rPr lang="ko-KR" altLang="en-US"/>
              <a:t>용액의 </a:t>
            </a:r>
            <a:r>
              <a:rPr lang="en-US" altLang="ko-KR"/>
              <a:t>pH </a:t>
            </a:r>
            <a:r>
              <a:rPr lang="ko-KR" altLang="en-US"/>
              <a:t>농도</a:t>
            </a:r>
            <a:r>
              <a:rPr lang="en-US" altLang="ko-KR"/>
              <a:t>, </a:t>
            </a:r>
            <a:r>
              <a:rPr lang="ko-KR" altLang="en-US"/>
              <a:t>전류밀도</a:t>
            </a:r>
            <a:r>
              <a:rPr lang="en-US" altLang="ko-KR"/>
              <a:t>, </a:t>
            </a:r>
            <a:r>
              <a:rPr lang="ko-KR" altLang="en-US"/>
              <a:t>전압</a:t>
            </a:r>
            <a:r>
              <a:rPr lang="en-US" altLang="ko-KR"/>
              <a:t>, </a:t>
            </a:r>
            <a:r>
              <a:rPr lang="ko-KR" altLang="en-US"/>
              <a:t>온도 등에 따라 품질 불량이 발생할 수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154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E8C4E-AB7E-EB3B-157E-9BAFED559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27E505-9717-F251-A0DB-D77D733DF2EF}"/>
              </a:ext>
            </a:extLst>
          </p:cNvPr>
          <p:cNvSpPr txBox="1"/>
          <p:nvPr/>
        </p:nvSpPr>
        <p:spPr>
          <a:xfrm>
            <a:off x="280307" y="235132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1.2 </a:t>
            </a:r>
            <a:r>
              <a:rPr lang="ko-KR" altLang="en-US" sz="2800" b="1"/>
              <a:t>분석목표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0E40BC-A552-1B1E-1DCB-E117968D1CE6}"/>
              </a:ext>
            </a:extLst>
          </p:cNvPr>
          <p:cNvSpPr txBox="1"/>
          <p:nvPr/>
        </p:nvSpPr>
        <p:spPr>
          <a:xfrm>
            <a:off x="1675377" y="1049412"/>
            <a:ext cx="90813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공정 데이터</a:t>
            </a:r>
            <a:r>
              <a:rPr lang="en-US" altLang="ko-KR"/>
              <a:t>(pH, </a:t>
            </a:r>
            <a:r>
              <a:rPr lang="ko-KR" altLang="en-US"/>
              <a:t>온도</a:t>
            </a:r>
            <a:r>
              <a:rPr lang="en-US" altLang="ko-KR"/>
              <a:t>, </a:t>
            </a:r>
            <a:r>
              <a:rPr lang="ko-KR" altLang="en-US"/>
              <a:t>전류</a:t>
            </a:r>
            <a:r>
              <a:rPr lang="en-US" altLang="ko-KR"/>
              <a:t>, </a:t>
            </a:r>
            <a:r>
              <a:rPr lang="ko-KR" altLang="en-US"/>
              <a:t>전압</a:t>
            </a:r>
            <a:r>
              <a:rPr lang="en-US" altLang="ko-KR"/>
              <a:t>, </a:t>
            </a:r>
            <a:r>
              <a:rPr lang="ko-KR" altLang="en-US"/>
              <a:t>시간</a:t>
            </a:r>
            <a:r>
              <a:rPr lang="en-US" altLang="ko-KR"/>
              <a:t>)</a:t>
            </a:r>
            <a:r>
              <a:rPr lang="ko-KR" altLang="en-US"/>
              <a:t>을 이용하여 </a:t>
            </a:r>
            <a:r>
              <a:rPr lang="en-US" altLang="ko-KR"/>
              <a:t>AI</a:t>
            </a:r>
            <a:r>
              <a:rPr lang="ko-KR" altLang="en-US"/>
              <a:t>를 통한 품질 예측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도금욕 공정에서 발생하는 공정 데이터와 품질 데이터 간의 상관관계 분석을 진행하고</a:t>
            </a:r>
            <a:endParaRPr lang="en-US" altLang="ko-KR"/>
          </a:p>
          <a:p>
            <a:r>
              <a:rPr lang="ko-KR" altLang="en-US"/>
              <a:t>주요 원인 인자를 분석</a:t>
            </a:r>
          </a:p>
        </p:txBody>
      </p:sp>
    </p:spTree>
    <p:extLst>
      <p:ext uri="{BB962C8B-B14F-4D97-AF65-F5344CB8AC3E}">
        <p14:creationId xmlns:p14="http://schemas.microsoft.com/office/powerpoint/2010/main" val="376334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BAE5F-8040-1CAE-1413-91139D526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9A2925-6DA9-BAF4-BF5D-493C4038034C}"/>
              </a:ext>
            </a:extLst>
          </p:cNvPr>
          <p:cNvSpPr txBox="1"/>
          <p:nvPr/>
        </p:nvSpPr>
        <p:spPr>
          <a:xfrm>
            <a:off x="280307" y="235132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1.2 </a:t>
            </a:r>
            <a:r>
              <a:rPr lang="ko-KR" altLang="en-US" sz="2800" b="1"/>
              <a:t>분석목표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30709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722D2-823A-49C3-7B7F-F22300EB7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0E1B55-EC9A-2037-261E-4736097B40D7}"/>
              </a:ext>
            </a:extLst>
          </p:cNvPr>
          <p:cNvSpPr txBox="1"/>
          <p:nvPr/>
        </p:nvSpPr>
        <p:spPr>
          <a:xfrm>
            <a:off x="3344618" y="2704876"/>
            <a:ext cx="5216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>
                <a:latin typeface="+mj-ea"/>
                <a:ea typeface="+mj-ea"/>
              </a:rPr>
              <a:t>2. </a:t>
            </a:r>
            <a:r>
              <a:rPr lang="ko-KR" altLang="en-US" sz="3600" b="1">
                <a:latin typeface="+mj-ea"/>
                <a:ea typeface="+mj-ea"/>
              </a:rPr>
              <a:t>분석실습</a:t>
            </a:r>
            <a:endParaRPr lang="ko-KR" altLang="en-US" sz="3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910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11075</TotalTime>
  <Words>189</Words>
  <Application>Microsoft Office PowerPoint</Application>
  <PresentationFormat>와이드스크린</PresentationFormat>
  <Paragraphs>28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배태겸</dc:creator>
  <cp:lastModifiedBy>배태겸</cp:lastModifiedBy>
  <cp:revision>46</cp:revision>
  <dcterms:created xsi:type="dcterms:W3CDTF">2023-07-08T05:18:44Z</dcterms:created>
  <dcterms:modified xsi:type="dcterms:W3CDTF">2024-02-06T08:14:30Z</dcterms:modified>
</cp:coreProperties>
</file>