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0e59db04b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30e59db04b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0bc97c5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0bc97c5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0f4a8e1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0f4a8e1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0f4a8e1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30f4a8e1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0f4a8e1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0f4a8e1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0e59db04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0e59db04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0e59db04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0e59db04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0e59db04b_0_2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30e59db04b_0_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0e59db04b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0e59db04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0e59db04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0e59db04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0e59db04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0e59db04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0bc97c5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0bc97c5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0e59db04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0e59db04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0e59db04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0e59db04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0e59db04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0e59db04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0bc97c5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0bc97c5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685800" y="1322531"/>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9" name="Google Shape;59;p14"/>
          <p:cNvSpPr txBox="1"/>
          <p:nvPr>
            <p:ph idx="1" type="subTitle"/>
          </p:nvPr>
        </p:nvSpPr>
        <p:spPr>
          <a:xfrm>
            <a:off x="1371600" y="2639363"/>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rgbClr val="8D8C8C"/>
              </a:buClr>
              <a:buSzPts val="3200"/>
              <a:buFont typeface="Arial"/>
              <a:buNone/>
              <a:defRPr b="0" i="0" sz="2800" u="none" cap="none" strike="noStrike">
                <a:solidFill>
                  <a:srgbClr val="8D8C8C"/>
                </a:solidFill>
                <a:latin typeface="Arial"/>
                <a:ea typeface="Arial"/>
                <a:cs typeface="Arial"/>
                <a:sym typeface="Arial"/>
              </a:defRPr>
            </a:lvl1pPr>
            <a:lvl2pPr indent="0" lvl="1" marL="457200" marR="0" rtl="0" algn="ctr">
              <a:spcBef>
                <a:spcPts val="560"/>
              </a:spcBef>
              <a:spcAft>
                <a:spcPts val="0"/>
              </a:spcAft>
              <a:buClr>
                <a:srgbClr val="8D8C8C"/>
              </a:buClr>
              <a:buSzPts val="2800"/>
              <a:buFont typeface="Arial"/>
              <a:buNone/>
              <a:defRPr b="0" i="0" sz="2800" u="none" cap="none" strike="noStrike">
                <a:solidFill>
                  <a:srgbClr val="8D8C8C"/>
                </a:solidFill>
                <a:latin typeface="Times New Roman"/>
                <a:ea typeface="Times New Roman"/>
                <a:cs typeface="Times New Roman"/>
                <a:sym typeface="Times New Roman"/>
              </a:defRPr>
            </a:lvl2pPr>
            <a:lvl3pPr indent="0" lvl="2" marL="914400" marR="0" rtl="0" algn="ctr">
              <a:spcBef>
                <a:spcPts val="480"/>
              </a:spcBef>
              <a:spcAft>
                <a:spcPts val="0"/>
              </a:spcAft>
              <a:buClr>
                <a:srgbClr val="8D8C8C"/>
              </a:buClr>
              <a:buSzPts val="2400"/>
              <a:buFont typeface="Arial"/>
              <a:buNone/>
              <a:defRPr b="0" i="0" sz="2400" u="none" cap="none" strike="noStrike">
                <a:solidFill>
                  <a:srgbClr val="8D8C8C"/>
                </a:solidFill>
                <a:latin typeface="Times New Roman"/>
                <a:ea typeface="Times New Roman"/>
                <a:cs typeface="Times New Roman"/>
                <a:sym typeface="Times New Roman"/>
              </a:defRPr>
            </a:lvl3pPr>
            <a:lvl4pPr indent="0" lvl="3" marL="13716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4pPr>
            <a:lvl5pPr indent="0" lvl="4" marL="18288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5pPr>
            <a:lvl6pPr indent="0" lvl="5" marL="22860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6pPr>
            <a:lvl7pPr indent="0" lvl="6" marL="27432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7pPr>
            <a:lvl8pPr indent="0" lvl="7" marL="32004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8pPr>
            <a:lvl9pPr indent="0" lvl="8" marL="3657600" marR="0" rtl="0" algn="ctr">
              <a:spcBef>
                <a:spcPts val="400"/>
              </a:spcBef>
              <a:spcAft>
                <a:spcPts val="0"/>
              </a:spcAft>
              <a:buClr>
                <a:srgbClr val="8D8C8C"/>
              </a:buClr>
              <a:buSzPts val="2000"/>
              <a:buFont typeface="Arial"/>
              <a:buNone/>
              <a:defRPr b="0" i="0" sz="2000" u="none" cap="none" strike="noStrike">
                <a:solidFill>
                  <a:srgbClr val="8D8C8C"/>
                </a:solidFill>
                <a:latin typeface="Times New Roman"/>
                <a:ea typeface="Times New Roman"/>
                <a:cs typeface="Times New Roman"/>
                <a:sym typeface="Times New Roman"/>
              </a:defRPr>
            </a:lvl9pPr>
          </a:lstStyle>
          <a:p/>
        </p:txBody>
      </p:sp>
      <p:sp>
        <p:nvSpPr>
          <p:cNvPr id="60" name="Google Shape;60;p14"/>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1" name="Google Shape;61;p14"/>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2" name="Google Shape;62;p14"/>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247746"/>
            <a:ext cx="8229600" cy="815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5" name="Google Shape;65;p15"/>
          <p:cNvSpPr txBox="1"/>
          <p:nvPr>
            <p:ph idx="1" type="body"/>
          </p:nvPr>
        </p:nvSpPr>
        <p:spPr>
          <a:xfrm>
            <a:off x="457200" y="1200150"/>
            <a:ext cx="8229600" cy="32427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6" name="Google Shape;66;p15"/>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5"/>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68" name="Google Shape;68;p15"/>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6"/>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1" name="Google Shape;71;p16"/>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D8C8C"/>
              </a:buClr>
              <a:buSzPts val="3200"/>
              <a:buFont typeface="Arial"/>
              <a:buNone/>
              <a:defRPr b="0" i="0" sz="2000" u="none" cap="none" strike="noStrike">
                <a:solidFill>
                  <a:srgbClr val="8D8C8C"/>
                </a:solidFill>
                <a:latin typeface="Arial"/>
                <a:ea typeface="Arial"/>
                <a:cs typeface="Arial"/>
                <a:sym typeface="Arial"/>
              </a:defRPr>
            </a:lvl1pPr>
            <a:lvl2pPr indent="-228600" lvl="1" marL="914400" marR="0" rtl="0" algn="l">
              <a:spcBef>
                <a:spcPts val="360"/>
              </a:spcBef>
              <a:spcAft>
                <a:spcPts val="0"/>
              </a:spcAft>
              <a:buClr>
                <a:srgbClr val="8D8C8C"/>
              </a:buClr>
              <a:buSzPts val="2800"/>
              <a:buFont typeface="Arial"/>
              <a:buNone/>
              <a:defRPr b="0" i="0" sz="1800" u="none" cap="none" strike="noStrike">
                <a:solidFill>
                  <a:srgbClr val="8D8C8C"/>
                </a:solidFill>
                <a:latin typeface="Times New Roman"/>
                <a:ea typeface="Times New Roman"/>
                <a:cs typeface="Times New Roman"/>
                <a:sym typeface="Times New Roman"/>
              </a:defRPr>
            </a:lvl2pPr>
            <a:lvl3pPr indent="-228600" lvl="2" marL="1371600" marR="0" rtl="0" algn="l">
              <a:spcBef>
                <a:spcPts val="320"/>
              </a:spcBef>
              <a:spcAft>
                <a:spcPts val="0"/>
              </a:spcAft>
              <a:buClr>
                <a:srgbClr val="8D8C8C"/>
              </a:buClr>
              <a:buSzPts val="2400"/>
              <a:buFont typeface="Arial"/>
              <a:buNone/>
              <a:defRPr b="0" i="0" sz="1600" u="none" cap="none" strike="noStrike">
                <a:solidFill>
                  <a:srgbClr val="8D8C8C"/>
                </a:solidFill>
                <a:latin typeface="Times New Roman"/>
                <a:ea typeface="Times New Roman"/>
                <a:cs typeface="Times New Roman"/>
                <a:sym typeface="Times New Roman"/>
              </a:defRPr>
            </a:lvl3pPr>
            <a:lvl4pPr indent="-228600" lvl="3" marL="18288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4pPr>
            <a:lvl5pPr indent="-228600" lvl="4" marL="22860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5pPr>
            <a:lvl6pPr indent="-228600" lvl="5" marL="27432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6pPr>
            <a:lvl7pPr indent="-228600" lvl="6" marL="32004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7pPr>
            <a:lvl8pPr indent="-228600" lvl="7" marL="36576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8pPr>
            <a:lvl9pPr indent="-228600" lvl="8" marL="4114800" marR="0" rtl="0" algn="l">
              <a:spcBef>
                <a:spcPts val="280"/>
              </a:spcBef>
              <a:spcAft>
                <a:spcPts val="0"/>
              </a:spcAft>
              <a:buClr>
                <a:srgbClr val="8D8C8C"/>
              </a:buClr>
              <a:buSzPts val="2000"/>
              <a:buFont typeface="Arial"/>
              <a:buNone/>
              <a:defRPr b="0" i="0" sz="1400" u="none" cap="none" strike="noStrike">
                <a:solidFill>
                  <a:srgbClr val="8D8C8C"/>
                </a:solidFill>
                <a:latin typeface="Times New Roman"/>
                <a:ea typeface="Times New Roman"/>
                <a:cs typeface="Times New Roman"/>
                <a:sym typeface="Times New Roman"/>
              </a:defRPr>
            </a:lvl9pPr>
          </a:lstStyle>
          <a:p/>
        </p:txBody>
      </p:sp>
      <p:sp>
        <p:nvSpPr>
          <p:cNvPr id="72" name="Google Shape;72;p16"/>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3" name="Google Shape;73;p16"/>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74" name="Google Shape;74;p16"/>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457200" y="253252"/>
            <a:ext cx="8229600" cy="810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7" name="Google Shape;77;p17"/>
          <p:cNvSpPr txBox="1"/>
          <p:nvPr>
            <p:ph idx="1" type="body"/>
          </p:nvPr>
        </p:nvSpPr>
        <p:spPr>
          <a:xfrm>
            <a:off x="457200" y="1200150"/>
            <a:ext cx="4038600" cy="3259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8" name="Google Shape;78;p17"/>
          <p:cNvSpPr txBox="1"/>
          <p:nvPr>
            <p:ph idx="2" type="body"/>
          </p:nvPr>
        </p:nvSpPr>
        <p:spPr>
          <a:xfrm>
            <a:off x="4648200" y="1200150"/>
            <a:ext cx="4038600" cy="32595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9" name="Google Shape;79;p17"/>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17"/>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1" name="Google Shape;81;p17"/>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457200" y="250024"/>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4" name="Google Shape;84;p18"/>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1" i="0" sz="20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85" name="Google Shape;85;p18"/>
          <p:cNvSpPr txBox="1"/>
          <p:nvPr>
            <p:ph idx="2" type="body"/>
          </p:nvPr>
        </p:nvSpPr>
        <p:spPr>
          <a:xfrm>
            <a:off x="457200" y="1631156"/>
            <a:ext cx="4040100" cy="2762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6" name="Google Shape;86;p18"/>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1" i="0" sz="20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87" name="Google Shape;87;p18"/>
          <p:cNvSpPr txBox="1"/>
          <p:nvPr>
            <p:ph idx="4" type="body"/>
          </p:nvPr>
        </p:nvSpPr>
        <p:spPr>
          <a:xfrm>
            <a:off x="4645025" y="1631157"/>
            <a:ext cx="4041900" cy="2762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88" name="Google Shape;88;p18"/>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 name="Google Shape;89;p18"/>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 name="Google Shape;90;p18"/>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457200" y="398680"/>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3" name="Google Shape;93;p19"/>
          <p:cNvSpPr txBox="1"/>
          <p:nvPr>
            <p:ph idx="10" type="dt"/>
          </p:nvPr>
        </p:nvSpPr>
        <p:spPr>
          <a:xfrm>
            <a:off x="457200" y="4954938"/>
            <a:ext cx="2133600" cy="190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4" name="Google Shape;94;p19"/>
          <p:cNvSpPr txBox="1"/>
          <p:nvPr>
            <p:ph idx="11" type="ftr"/>
          </p:nvPr>
        </p:nvSpPr>
        <p:spPr>
          <a:xfrm>
            <a:off x="3124200" y="4954938"/>
            <a:ext cx="2895600" cy="1908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5" name="Google Shape;95;p19"/>
          <p:cNvSpPr txBox="1"/>
          <p:nvPr>
            <p:ph idx="12" type="sldNum"/>
          </p:nvPr>
        </p:nvSpPr>
        <p:spPr>
          <a:xfrm>
            <a:off x="6553200" y="4954938"/>
            <a:ext cx="2133600" cy="190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8" name="Google Shape;98;p20"/>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99" name="Google Shape;99;p20"/>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457200" y="302801"/>
            <a:ext cx="3008400" cy="7737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2" name="Google Shape;102;p21"/>
          <p:cNvSpPr txBox="1"/>
          <p:nvPr>
            <p:ph idx="1" type="body"/>
          </p:nvPr>
        </p:nvSpPr>
        <p:spPr>
          <a:xfrm>
            <a:off x="3575050" y="302801"/>
            <a:ext cx="5111700" cy="41070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3" name="Google Shape;103;p21"/>
          <p:cNvSpPr txBox="1"/>
          <p:nvPr>
            <p:ph idx="2" type="body"/>
          </p:nvPr>
        </p:nvSpPr>
        <p:spPr>
          <a:xfrm>
            <a:off x="457200" y="1076324"/>
            <a:ext cx="3008400" cy="333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9pPr>
          </a:lstStyle>
          <a:p/>
        </p:txBody>
      </p:sp>
      <p:sp>
        <p:nvSpPr>
          <p:cNvPr id="104" name="Google Shape;104;p21"/>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5" name="Google Shape;105;p21"/>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06" name="Google Shape;106;p21"/>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20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9" name="Google Shape;109;p22"/>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110" name="Google Shape;110;p22"/>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Times New Roman"/>
                <a:ea typeface="Times New Roman"/>
                <a:cs typeface="Times New Roman"/>
                <a:sym typeface="Times New Roman"/>
              </a:defRPr>
            </a:lvl9pPr>
          </a:lstStyle>
          <a:p/>
        </p:txBody>
      </p:sp>
      <p:sp>
        <p:nvSpPr>
          <p:cNvPr id="111" name="Google Shape;111;p22"/>
          <p:cNvSpPr txBox="1"/>
          <p:nvPr>
            <p:ph idx="10" type="dt"/>
          </p:nvPr>
        </p:nvSpPr>
        <p:spPr>
          <a:xfrm>
            <a:off x="457200" y="4954937"/>
            <a:ext cx="2133600" cy="1887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2" name="Google Shape;112;p22"/>
          <p:cNvSpPr txBox="1"/>
          <p:nvPr>
            <p:ph idx="11" type="ftr"/>
          </p:nvPr>
        </p:nvSpPr>
        <p:spPr>
          <a:xfrm>
            <a:off x="3124200" y="4954937"/>
            <a:ext cx="2895600" cy="1887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FFFFFF"/>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13" name="Google Shape;113;p22"/>
          <p:cNvSpPr txBox="1"/>
          <p:nvPr>
            <p:ph idx="12" type="sldNum"/>
          </p:nvPr>
        </p:nvSpPr>
        <p:spPr>
          <a:xfrm>
            <a:off x="6553200" y="4954937"/>
            <a:ext cx="2133600" cy="188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Arial"/>
              <a:buNone/>
              <a:defRPr b="0" i="0" sz="4400" u="none" cap="none" strike="noStrike">
                <a:solidFill>
                  <a:schemeClr val="dk1"/>
                </a:solidFill>
                <a:latin typeface="Arial"/>
                <a:ea typeface="Arial"/>
                <a:cs typeface="Arial"/>
                <a:sym typeface="Arial"/>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D8C8C"/>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D8C8C"/>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1pPr>
            <a:lvl2pPr indent="0" lvl="1"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2pPr>
            <a:lvl3pPr indent="0" lvl="2"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3pPr>
            <a:lvl4pPr indent="0" lvl="3"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4pPr>
            <a:lvl5pPr indent="0" lvl="4"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5pPr>
            <a:lvl6pPr indent="0" lvl="5"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6pPr>
            <a:lvl7pPr indent="0" lvl="6"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7pPr>
            <a:lvl8pPr indent="0" lvl="7"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8pPr>
            <a:lvl9pPr indent="0" lvl="8" marL="0" marR="0" rtl="0" algn="r">
              <a:spcBef>
                <a:spcPts val="0"/>
              </a:spcBef>
              <a:buNone/>
              <a:defRPr b="0" i="0" sz="1200" u="none" cap="none" strike="noStrike">
                <a:solidFill>
                  <a:srgbClr val="8D8C8C"/>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pic>
        <p:nvPicPr>
          <p:cNvPr descr="maroon-body.jpg" id="56" name="Google Shape;56;p13"/>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9" name="Google Shape;119;p23"/>
          <p:cNvSpPr txBox="1"/>
          <p:nvPr>
            <p:ph type="ctrTitle"/>
          </p:nvPr>
        </p:nvSpPr>
        <p:spPr>
          <a:xfrm>
            <a:off x="685800" y="891656"/>
            <a:ext cx="7772400" cy="1102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Arial"/>
              <a:buNone/>
            </a:pPr>
            <a:r>
              <a:rPr lang="en" sz="3800">
                <a:solidFill>
                  <a:schemeClr val="lt1"/>
                </a:solidFill>
              </a:rPr>
              <a:t>STAT 639: Data Mining</a:t>
            </a:r>
            <a:endParaRPr b="0" i="0" sz="3800" u="none" cap="none" strike="noStrike">
              <a:solidFill>
                <a:schemeClr val="lt1"/>
              </a:solidFill>
              <a:latin typeface="Arial"/>
              <a:ea typeface="Arial"/>
              <a:cs typeface="Arial"/>
              <a:sym typeface="Arial"/>
            </a:endParaRPr>
          </a:p>
        </p:txBody>
      </p:sp>
      <p:sp>
        <p:nvSpPr>
          <p:cNvPr id="120" name="Google Shape;120;p23"/>
          <p:cNvSpPr txBox="1"/>
          <p:nvPr/>
        </p:nvSpPr>
        <p:spPr>
          <a:xfrm>
            <a:off x="685800" y="2726774"/>
            <a:ext cx="7772400" cy="402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Arial"/>
              <a:buNone/>
            </a:pPr>
            <a:r>
              <a:t/>
            </a:r>
            <a:endParaRPr sz="2000">
              <a:solidFill>
                <a:schemeClr val="lt1"/>
              </a:solidFill>
            </a:endParaRPr>
          </a:p>
          <a:p>
            <a:pPr indent="0" lvl="0" marL="0" marR="0" rtl="0" algn="ctr">
              <a:spcBef>
                <a:spcPts val="0"/>
              </a:spcBef>
              <a:spcAft>
                <a:spcPts val="0"/>
              </a:spcAft>
              <a:buClr>
                <a:schemeClr val="lt1"/>
              </a:buClr>
              <a:buFont typeface="Arial"/>
              <a:buNone/>
            </a:pPr>
            <a:r>
              <a:t/>
            </a:r>
            <a:endParaRPr sz="2000">
              <a:solidFill>
                <a:schemeClr val="lt1"/>
              </a:solidFill>
            </a:endParaRPr>
          </a:p>
          <a:p>
            <a:pPr indent="0" lvl="0" marL="0" marR="0" rtl="0" algn="ctr">
              <a:spcBef>
                <a:spcPts val="0"/>
              </a:spcBef>
              <a:spcAft>
                <a:spcPts val="0"/>
              </a:spcAft>
              <a:buClr>
                <a:schemeClr val="lt1"/>
              </a:buClr>
              <a:buFont typeface="Arial"/>
              <a:buNone/>
            </a:pPr>
            <a:r>
              <a:rPr lang="en" sz="2000">
                <a:solidFill>
                  <a:schemeClr val="lt1"/>
                </a:solidFill>
              </a:rPr>
              <a:t>Group 19</a:t>
            </a:r>
            <a:endParaRPr sz="2000">
              <a:solidFill>
                <a:schemeClr val="lt1"/>
              </a:solidFill>
            </a:endParaRPr>
          </a:p>
          <a:p>
            <a:pPr indent="0" lvl="0" marL="0" marR="0" rtl="0" algn="ctr">
              <a:spcBef>
                <a:spcPts val="0"/>
              </a:spcBef>
              <a:spcAft>
                <a:spcPts val="0"/>
              </a:spcAft>
              <a:buClr>
                <a:schemeClr val="lt1"/>
              </a:buClr>
              <a:buFont typeface="Arial"/>
              <a:buNone/>
            </a:pPr>
            <a:r>
              <a:rPr lang="en" sz="2000">
                <a:solidFill>
                  <a:schemeClr val="lt1"/>
                </a:solidFill>
              </a:rPr>
              <a:t>Anshul Sharma</a:t>
            </a:r>
            <a:endParaRPr sz="2000">
              <a:solidFill>
                <a:schemeClr val="lt1"/>
              </a:solidFill>
            </a:endParaRPr>
          </a:p>
          <a:p>
            <a:pPr indent="0" lvl="0" marL="0" marR="0" rtl="0" algn="ctr">
              <a:spcBef>
                <a:spcPts val="0"/>
              </a:spcBef>
              <a:spcAft>
                <a:spcPts val="0"/>
              </a:spcAft>
              <a:buClr>
                <a:schemeClr val="lt1"/>
              </a:buClr>
              <a:buFont typeface="Arial"/>
              <a:buNone/>
            </a:pPr>
            <a:r>
              <a:rPr lang="en" sz="2000">
                <a:solidFill>
                  <a:schemeClr val="lt1"/>
                </a:solidFill>
              </a:rPr>
              <a:t>Kushagra Jain</a:t>
            </a:r>
            <a:endParaRPr sz="2000">
              <a:solidFill>
                <a:schemeClr val="lt1"/>
              </a:solidFill>
            </a:endParaRPr>
          </a:p>
          <a:p>
            <a:pPr indent="0" lvl="0" marL="0" marR="0" rtl="0" algn="ctr">
              <a:spcBef>
                <a:spcPts val="0"/>
              </a:spcBef>
              <a:spcAft>
                <a:spcPts val="0"/>
              </a:spcAft>
              <a:buClr>
                <a:schemeClr val="lt1"/>
              </a:buClr>
              <a:buFont typeface="Arial"/>
              <a:buNone/>
            </a:pPr>
            <a:r>
              <a:rPr lang="en" sz="2000">
                <a:solidFill>
                  <a:schemeClr val="lt1"/>
                </a:solidFill>
              </a:rPr>
              <a:t>Udhav Gupta</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Clustering Problem</a:t>
            </a:r>
            <a:endParaRPr/>
          </a:p>
        </p:txBody>
      </p:sp>
      <p:sp>
        <p:nvSpPr>
          <p:cNvPr id="174" name="Google Shape;174;p32"/>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Dataset - 784 dimensions and 1000 observations</a:t>
            </a:r>
            <a:endParaRPr sz="1800"/>
          </a:p>
          <a:p>
            <a:pPr indent="-342900" lvl="0" marL="457200" rtl="0" algn="l">
              <a:spcBef>
                <a:spcPts val="0"/>
              </a:spcBef>
              <a:spcAft>
                <a:spcPts val="0"/>
              </a:spcAft>
              <a:buSzPts val="1800"/>
              <a:buChar char="•"/>
            </a:pPr>
            <a:r>
              <a:rPr lang="en" sz="1800"/>
              <a:t>Preprocessing: used PCA to take features which explain 95% of variance after scaling features across all dimensions</a:t>
            </a:r>
            <a:endParaRPr sz="1800"/>
          </a:p>
          <a:p>
            <a:pPr indent="-342900" lvl="0" marL="457200" rtl="0" algn="l">
              <a:spcBef>
                <a:spcPts val="0"/>
              </a:spcBef>
              <a:spcAft>
                <a:spcPts val="0"/>
              </a:spcAft>
              <a:buSzPts val="1800"/>
              <a:buChar char="•"/>
            </a:pPr>
            <a:r>
              <a:rPr lang="en" sz="1800"/>
              <a:t>Result - reduced dimensionality from 784 to 250</a:t>
            </a:r>
            <a:endParaRPr sz="1800"/>
          </a:p>
          <a:p>
            <a:pPr indent="-342900" lvl="0" marL="457200" rtl="0" algn="l">
              <a:spcBef>
                <a:spcPts val="0"/>
              </a:spcBef>
              <a:spcAft>
                <a:spcPts val="0"/>
              </a:spcAft>
              <a:buSzPts val="1800"/>
              <a:buChar char="•"/>
            </a:pPr>
            <a:r>
              <a:rPr lang="en" sz="1800"/>
              <a:t>Finding optimal number of </a:t>
            </a:r>
            <a:r>
              <a:rPr lang="en" sz="1800"/>
              <a:t>clusters </a:t>
            </a:r>
            <a:endParaRPr sz="1800"/>
          </a:p>
          <a:p>
            <a:pPr indent="-342900" lvl="0" marL="457200" rtl="0" algn="l">
              <a:spcBef>
                <a:spcPts val="0"/>
              </a:spcBef>
              <a:spcAft>
                <a:spcPts val="0"/>
              </a:spcAft>
              <a:buSzPts val="1800"/>
              <a:buChar char="•"/>
            </a:pPr>
            <a:r>
              <a:rPr lang="en" sz="1800"/>
              <a:t>Performing clustering algorithms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Elbow Method</a:t>
            </a:r>
            <a:endParaRPr/>
          </a:p>
        </p:txBody>
      </p:sp>
      <p:sp>
        <p:nvSpPr>
          <p:cNvPr id="180" name="Google Shape;180;p33"/>
          <p:cNvSpPr txBox="1"/>
          <p:nvPr>
            <p:ph idx="1" type="body"/>
          </p:nvPr>
        </p:nvSpPr>
        <p:spPr>
          <a:xfrm>
            <a:off x="578375"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Results for Elbow method are inconclusive</a:t>
            </a:r>
            <a:br>
              <a:rPr lang="en" sz="1800"/>
            </a:br>
            <a:r>
              <a:rPr lang="en" sz="1800"/>
              <a:t>f</a:t>
            </a:r>
            <a:r>
              <a:rPr lang="en" sz="1800"/>
              <a:t>or the pca processed data (having 250 </a:t>
            </a:r>
            <a:br>
              <a:rPr lang="en" sz="1800"/>
            </a:br>
            <a:r>
              <a:rPr lang="en" sz="1800"/>
              <a:t>d</a:t>
            </a:r>
            <a:r>
              <a:rPr lang="en" sz="1800"/>
              <a:t>imensions, explaining 95% variance)</a:t>
            </a:r>
            <a:endParaRPr sz="1800"/>
          </a:p>
          <a:p>
            <a:pPr indent="457200" lvl="0" marL="0" rtl="0" algn="l">
              <a:spcBef>
                <a:spcPts val="640"/>
              </a:spcBef>
              <a:spcAft>
                <a:spcPts val="0"/>
              </a:spcAft>
              <a:buNone/>
            </a:pPr>
            <a:r>
              <a:rPr lang="en" sz="1800"/>
              <a:t> </a:t>
            </a:r>
            <a:endParaRPr sz="1800"/>
          </a:p>
          <a:p>
            <a:pPr indent="457200" lvl="0" marL="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After taking the two dimensions contributing</a:t>
            </a:r>
            <a:br>
              <a:rPr lang="en" sz="1800"/>
            </a:br>
            <a:r>
              <a:rPr lang="en" sz="1800"/>
              <a:t>t</a:t>
            </a:r>
            <a:r>
              <a:rPr lang="en" sz="1800"/>
              <a:t>o the most variance, we can see “elbow” </a:t>
            </a:r>
            <a:br>
              <a:rPr lang="en" sz="1800"/>
            </a:br>
            <a:r>
              <a:rPr lang="en" sz="1800"/>
              <a:t>i</a:t>
            </a:r>
            <a:r>
              <a:rPr lang="en" sz="1800"/>
              <a:t>n the plot in contrast to above case</a:t>
            </a:r>
            <a:endParaRPr sz="1800"/>
          </a:p>
        </p:txBody>
      </p:sp>
      <p:pic>
        <p:nvPicPr>
          <p:cNvPr id="181" name="Google Shape;181;p33"/>
          <p:cNvPicPr preferRelativeResize="0"/>
          <p:nvPr/>
        </p:nvPicPr>
        <p:blipFill>
          <a:blip r:embed="rId3">
            <a:alphaModFix/>
          </a:blip>
          <a:stretch>
            <a:fillRect/>
          </a:stretch>
        </p:blipFill>
        <p:spPr>
          <a:xfrm>
            <a:off x="5594100" y="1200150"/>
            <a:ext cx="3092701" cy="1565500"/>
          </a:xfrm>
          <a:prstGeom prst="rect">
            <a:avLst/>
          </a:prstGeom>
          <a:noFill/>
          <a:ln>
            <a:noFill/>
          </a:ln>
        </p:spPr>
      </p:pic>
      <p:pic>
        <p:nvPicPr>
          <p:cNvPr id="182" name="Google Shape;182;p33"/>
          <p:cNvPicPr preferRelativeResize="0"/>
          <p:nvPr/>
        </p:nvPicPr>
        <p:blipFill>
          <a:blip r:embed="rId4">
            <a:alphaModFix/>
          </a:blip>
          <a:stretch>
            <a:fillRect/>
          </a:stretch>
        </p:blipFill>
        <p:spPr>
          <a:xfrm>
            <a:off x="5594100" y="2765650"/>
            <a:ext cx="3050175" cy="167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Silhouette Method</a:t>
            </a:r>
            <a:endParaRPr/>
          </a:p>
        </p:txBody>
      </p:sp>
      <p:sp>
        <p:nvSpPr>
          <p:cNvPr id="188" name="Google Shape;188;p34"/>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It measures how similar an object </a:t>
            </a:r>
            <a:endParaRPr sz="1800"/>
          </a:p>
          <a:p>
            <a:pPr indent="0" lvl="0" marL="457200" rtl="0" algn="l">
              <a:spcBef>
                <a:spcPts val="640"/>
              </a:spcBef>
              <a:spcAft>
                <a:spcPts val="0"/>
              </a:spcAft>
              <a:buNone/>
            </a:pPr>
            <a:r>
              <a:rPr lang="en" sz="1800"/>
              <a:t>is to its own cluster compared to </a:t>
            </a:r>
            <a:endParaRPr sz="1800"/>
          </a:p>
          <a:p>
            <a:pPr indent="0" lvl="0" marL="457200" rtl="0" algn="l">
              <a:spcBef>
                <a:spcPts val="640"/>
              </a:spcBef>
              <a:spcAft>
                <a:spcPts val="0"/>
              </a:spcAft>
              <a:buNone/>
            </a:pPr>
            <a:r>
              <a:rPr lang="en" sz="1800"/>
              <a:t>other clusters.</a:t>
            </a:r>
            <a:endParaRPr sz="1800"/>
          </a:p>
          <a:p>
            <a:pPr indent="-342900" lvl="0" marL="457200" rtl="0" algn="l">
              <a:spcBef>
                <a:spcPts val="640"/>
              </a:spcBef>
              <a:spcAft>
                <a:spcPts val="0"/>
              </a:spcAft>
              <a:buSzPts val="1800"/>
              <a:buChar char="•"/>
            </a:pPr>
            <a:r>
              <a:rPr lang="en" sz="1800"/>
              <a:t>In general, a higher silhouette </a:t>
            </a:r>
            <a:endParaRPr sz="1800"/>
          </a:p>
          <a:p>
            <a:pPr indent="0" lvl="0" marL="0" rtl="0" algn="l">
              <a:spcBef>
                <a:spcPts val="640"/>
              </a:spcBef>
              <a:spcAft>
                <a:spcPts val="0"/>
              </a:spcAft>
              <a:buNone/>
            </a:pPr>
            <a:r>
              <a:rPr lang="en" sz="1800"/>
              <a:t>       score indicates better clustering, </a:t>
            </a:r>
            <a:endParaRPr sz="1800"/>
          </a:p>
          <a:p>
            <a:pPr indent="0" lvl="0" marL="0" rtl="0" algn="l">
              <a:spcBef>
                <a:spcPts val="640"/>
              </a:spcBef>
              <a:spcAft>
                <a:spcPts val="0"/>
              </a:spcAft>
              <a:buNone/>
            </a:pPr>
            <a:r>
              <a:rPr lang="en" sz="1800"/>
              <a:t>       and a K value that produces a </a:t>
            </a:r>
            <a:endParaRPr sz="1800"/>
          </a:p>
          <a:p>
            <a:pPr indent="0" lvl="0" marL="0" rtl="0" algn="l">
              <a:spcBef>
                <a:spcPts val="640"/>
              </a:spcBef>
              <a:spcAft>
                <a:spcPts val="0"/>
              </a:spcAft>
              <a:buNone/>
            </a:pPr>
            <a:r>
              <a:rPr lang="en" sz="1800"/>
              <a:t>       higher average silhouette score is </a:t>
            </a:r>
            <a:endParaRPr sz="1800"/>
          </a:p>
          <a:p>
            <a:pPr indent="0" lvl="0" marL="0" rtl="0" algn="l">
              <a:spcBef>
                <a:spcPts val="640"/>
              </a:spcBef>
              <a:spcAft>
                <a:spcPts val="0"/>
              </a:spcAft>
              <a:buNone/>
            </a:pPr>
            <a:r>
              <a:rPr lang="en" sz="1800"/>
              <a:t>       preferred</a:t>
            </a:r>
            <a:endParaRPr sz="1800"/>
          </a:p>
          <a:p>
            <a:pPr indent="0" lvl="0" marL="457200" rtl="0" algn="l">
              <a:spcBef>
                <a:spcPts val="640"/>
              </a:spcBef>
              <a:spcAft>
                <a:spcPts val="0"/>
              </a:spcAft>
              <a:buNone/>
            </a:pPr>
            <a:r>
              <a:t/>
            </a:r>
            <a:endParaRPr sz="1800"/>
          </a:p>
        </p:txBody>
      </p:sp>
      <p:pic>
        <p:nvPicPr>
          <p:cNvPr id="189" name="Google Shape;189;p34"/>
          <p:cNvPicPr preferRelativeResize="0"/>
          <p:nvPr/>
        </p:nvPicPr>
        <p:blipFill>
          <a:blip r:embed="rId3">
            <a:alphaModFix/>
          </a:blip>
          <a:stretch>
            <a:fillRect/>
          </a:stretch>
        </p:blipFill>
        <p:spPr>
          <a:xfrm>
            <a:off x="4772650" y="1443925"/>
            <a:ext cx="3815250" cy="2755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NbClust</a:t>
            </a:r>
            <a:endParaRPr/>
          </a:p>
        </p:txBody>
      </p:sp>
      <p:sp>
        <p:nvSpPr>
          <p:cNvPr id="195" name="Google Shape;195;p35"/>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NbClust is an R package that </a:t>
            </a:r>
            <a:endParaRPr sz="1800"/>
          </a:p>
          <a:p>
            <a:pPr indent="0" lvl="0" marL="457200" rtl="0" algn="l">
              <a:spcBef>
                <a:spcPts val="640"/>
              </a:spcBef>
              <a:spcAft>
                <a:spcPts val="0"/>
              </a:spcAft>
              <a:buNone/>
            </a:pPr>
            <a:r>
              <a:rPr lang="en" sz="1800"/>
              <a:t>offers a variety of methods for </a:t>
            </a:r>
            <a:endParaRPr sz="1800"/>
          </a:p>
          <a:p>
            <a:pPr indent="0" lvl="0" marL="457200" rtl="0" algn="l">
              <a:spcBef>
                <a:spcPts val="640"/>
              </a:spcBef>
              <a:spcAft>
                <a:spcPts val="0"/>
              </a:spcAft>
              <a:buNone/>
            </a:pPr>
            <a:r>
              <a:rPr lang="en" sz="1800"/>
              <a:t>determining the optimal number </a:t>
            </a:r>
            <a:endParaRPr sz="1800"/>
          </a:p>
          <a:p>
            <a:pPr indent="0" lvl="0" marL="457200" rtl="0" algn="l">
              <a:spcBef>
                <a:spcPts val="640"/>
              </a:spcBef>
              <a:spcAft>
                <a:spcPts val="0"/>
              </a:spcAft>
              <a:buNone/>
            </a:pPr>
            <a:r>
              <a:rPr lang="en" sz="1800"/>
              <a:t>of clusters in a dataset.</a:t>
            </a:r>
            <a:endParaRPr sz="1800"/>
          </a:p>
          <a:p>
            <a:pPr indent="0" lvl="0" marL="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The NbClust function computes multiple clustering solutions for different values of K, and provides a recommended value of K.</a:t>
            </a:r>
            <a:endParaRPr sz="1800"/>
          </a:p>
        </p:txBody>
      </p:sp>
      <p:pic>
        <p:nvPicPr>
          <p:cNvPr id="196" name="Google Shape;196;p35"/>
          <p:cNvPicPr preferRelativeResize="0"/>
          <p:nvPr/>
        </p:nvPicPr>
        <p:blipFill>
          <a:blip r:embed="rId3">
            <a:alphaModFix/>
          </a:blip>
          <a:stretch>
            <a:fillRect/>
          </a:stretch>
        </p:blipFill>
        <p:spPr>
          <a:xfrm>
            <a:off x="4356675" y="1200150"/>
            <a:ext cx="3976601" cy="1914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K-means Clustering</a:t>
            </a:r>
            <a:endParaRPr/>
          </a:p>
        </p:txBody>
      </p:sp>
      <p:sp>
        <p:nvSpPr>
          <p:cNvPr id="202" name="Google Shape;202;p36"/>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Minimizes the sum of squared distances </a:t>
            </a:r>
            <a:endParaRPr sz="1800"/>
          </a:p>
          <a:p>
            <a:pPr indent="0" lvl="0" marL="0" rtl="0" algn="l">
              <a:spcBef>
                <a:spcPts val="640"/>
              </a:spcBef>
              <a:spcAft>
                <a:spcPts val="0"/>
              </a:spcAft>
              <a:buNone/>
            </a:pPr>
            <a:r>
              <a:rPr lang="en" sz="1800"/>
              <a:t>        between the observations and their </a:t>
            </a:r>
            <a:endParaRPr sz="1800"/>
          </a:p>
          <a:p>
            <a:pPr indent="0" lvl="0" marL="0" rtl="0" algn="l">
              <a:spcBef>
                <a:spcPts val="640"/>
              </a:spcBef>
              <a:spcAft>
                <a:spcPts val="0"/>
              </a:spcAft>
              <a:buNone/>
            </a:pPr>
            <a:r>
              <a:rPr lang="en" sz="1800"/>
              <a:t>        assigned cluster centers. Re-computes </a:t>
            </a:r>
            <a:endParaRPr sz="1800"/>
          </a:p>
          <a:p>
            <a:pPr indent="0" lvl="0" marL="0" rtl="0" algn="l">
              <a:spcBef>
                <a:spcPts val="640"/>
              </a:spcBef>
              <a:spcAft>
                <a:spcPts val="0"/>
              </a:spcAft>
              <a:buNone/>
            </a:pPr>
            <a:r>
              <a:rPr lang="en" sz="1800"/>
              <a:t>        the center of each cluster, repeating</a:t>
            </a:r>
            <a:endParaRPr sz="1800"/>
          </a:p>
          <a:p>
            <a:pPr indent="0" lvl="0" marL="0" rtl="0" algn="l">
              <a:spcBef>
                <a:spcPts val="640"/>
              </a:spcBef>
              <a:spcAft>
                <a:spcPts val="0"/>
              </a:spcAft>
              <a:buNone/>
            </a:pPr>
            <a:r>
              <a:rPr lang="en" sz="1800"/>
              <a:t>        this process until convergence.</a:t>
            </a:r>
            <a:endParaRPr sz="1800"/>
          </a:p>
          <a:p>
            <a:pPr indent="0" lvl="0" marL="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Also, used the PAM (Partitioning Around Medoids) algorithm [a more robust form of k-means] and obtained similar clusters</a:t>
            </a:r>
            <a:endParaRPr sz="1800"/>
          </a:p>
        </p:txBody>
      </p:sp>
      <p:pic>
        <p:nvPicPr>
          <p:cNvPr id="203" name="Google Shape;203;p36"/>
          <p:cNvPicPr preferRelativeResize="0"/>
          <p:nvPr/>
        </p:nvPicPr>
        <p:blipFill>
          <a:blip r:embed="rId3">
            <a:alphaModFix/>
          </a:blip>
          <a:stretch>
            <a:fillRect/>
          </a:stretch>
        </p:blipFill>
        <p:spPr>
          <a:xfrm>
            <a:off x="5167200" y="1342150"/>
            <a:ext cx="3285800" cy="1877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Hierarchical</a:t>
            </a:r>
            <a:r>
              <a:rPr lang="en"/>
              <a:t> and GMM Models</a:t>
            </a:r>
            <a:endParaRPr/>
          </a:p>
        </p:txBody>
      </p:sp>
      <p:sp>
        <p:nvSpPr>
          <p:cNvPr id="209" name="Google Shape;209;p37"/>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For k=2 </a:t>
            </a:r>
            <a:r>
              <a:rPr lang="en" sz="1800"/>
              <a:t>clusters</a:t>
            </a:r>
            <a:r>
              <a:rPr lang="en" sz="1800"/>
              <a:t>, both </a:t>
            </a:r>
            <a:r>
              <a:rPr lang="en" sz="1800"/>
              <a:t>algorithms</a:t>
            </a:r>
            <a:r>
              <a:rPr lang="en" sz="1800"/>
              <a:t> not able to partition data in significant datapoint in both clusters.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p:txBody>
      </p:sp>
      <p:pic>
        <p:nvPicPr>
          <p:cNvPr id="210" name="Google Shape;210;p37"/>
          <p:cNvPicPr preferRelativeResize="0"/>
          <p:nvPr/>
        </p:nvPicPr>
        <p:blipFill>
          <a:blip r:embed="rId3">
            <a:alphaModFix/>
          </a:blip>
          <a:stretch>
            <a:fillRect/>
          </a:stretch>
        </p:blipFill>
        <p:spPr>
          <a:xfrm>
            <a:off x="752375" y="2365400"/>
            <a:ext cx="3995176" cy="1483525"/>
          </a:xfrm>
          <a:prstGeom prst="rect">
            <a:avLst/>
          </a:prstGeom>
          <a:noFill/>
          <a:ln>
            <a:noFill/>
          </a:ln>
        </p:spPr>
      </p:pic>
      <p:pic>
        <p:nvPicPr>
          <p:cNvPr id="211" name="Google Shape;211;p37"/>
          <p:cNvPicPr preferRelativeResize="0"/>
          <p:nvPr/>
        </p:nvPicPr>
        <p:blipFill>
          <a:blip r:embed="rId4">
            <a:alphaModFix/>
          </a:blip>
          <a:stretch>
            <a:fillRect/>
          </a:stretch>
        </p:blipFill>
        <p:spPr>
          <a:xfrm>
            <a:off x="4887075" y="2185350"/>
            <a:ext cx="3632249" cy="2034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7" name="Google Shape;217;p38"/>
          <p:cNvSpPr txBox="1"/>
          <p:nvPr>
            <p:ph type="ctrTitle"/>
          </p:nvPr>
        </p:nvSpPr>
        <p:spPr>
          <a:xfrm>
            <a:off x="685800" y="1583804"/>
            <a:ext cx="7772400" cy="1018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Font typeface="Arial"/>
              <a:buNone/>
            </a:pPr>
            <a:r>
              <a:rPr lang="en">
                <a:solidFill>
                  <a:schemeClr val="lt1"/>
                </a:solidFill>
              </a:rPr>
              <a:t>Thank You!</a:t>
            </a:r>
            <a:endParaRPr b="0" i="0" sz="4400" u="none" cap="none" strike="noStrike">
              <a:solidFill>
                <a:schemeClr val="lt1"/>
              </a:solidFill>
              <a:latin typeface="Arial"/>
              <a:ea typeface="Arial"/>
              <a:cs typeface="Arial"/>
              <a:sym typeface="Arial"/>
            </a:endParaRPr>
          </a:p>
        </p:txBody>
      </p:sp>
      <p:sp>
        <p:nvSpPr>
          <p:cNvPr id="218" name="Google Shape;218;p38"/>
          <p:cNvSpPr txBox="1"/>
          <p:nvPr/>
        </p:nvSpPr>
        <p:spPr>
          <a:xfrm>
            <a:off x="685800" y="2607793"/>
            <a:ext cx="7772400" cy="306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Font typeface="Arial"/>
              <a:buNone/>
            </a:pPr>
            <a:r>
              <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57200" y="185810"/>
            <a:ext cx="8229600" cy="61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t>Classification Problem</a:t>
            </a:r>
            <a:endParaRPr sz="3900"/>
          </a:p>
        </p:txBody>
      </p:sp>
      <p:sp>
        <p:nvSpPr>
          <p:cNvPr id="126" name="Google Shape;126;p24"/>
          <p:cNvSpPr txBox="1"/>
          <p:nvPr>
            <p:ph idx="1" type="body"/>
          </p:nvPr>
        </p:nvSpPr>
        <p:spPr>
          <a:xfrm>
            <a:off x="457200" y="900113"/>
            <a:ext cx="8229600" cy="24321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40"/>
              </a:spcBef>
              <a:spcAft>
                <a:spcPts val="0"/>
              </a:spcAft>
              <a:buSzPts val="1800"/>
              <a:buChar char="•"/>
            </a:pPr>
            <a:r>
              <a:rPr lang="en" sz="1800"/>
              <a:t>Implemented different classification models using data preprocessing techniques</a:t>
            </a:r>
            <a:endParaRPr sz="1800"/>
          </a:p>
          <a:p>
            <a:pPr indent="-342900" lvl="0" marL="457200" rtl="0" algn="l">
              <a:lnSpc>
                <a:spcPct val="115000"/>
              </a:lnSpc>
              <a:spcBef>
                <a:spcPts val="0"/>
              </a:spcBef>
              <a:spcAft>
                <a:spcPts val="0"/>
              </a:spcAft>
              <a:buSzPts val="1800"/>
              <a:buChar char="•"/>
            </a:pPr>
            <a:r>
              <a:rPr lang="en" sz="1800"/>
              <a:t>Used techniques: scaling(min-max/robust), feature selection(recursive feature selection), dimensionality reduction (PCA)</a:t>
            </a:r>
            <a:endParaRPr sz="1800"/>
          </a:p>
          <a:p>
            <a:pPr indent="-342900" lvl="0" marL="457200" rtl="0" algn="l">
              <a:lnSpc>
                <a:spcPct val="115000"/>
              </a:lnSpc>
              <a:spcBef>
                <a:spcPts val="0"/>
              </a:spcBef>
              <a:spcAft>
                <a:spcPts val="0"/>
              </a:spcAft>
              <a:buSzPts val="1800"/>
              <a:buChar char="•"/>
            </a:pPr>
            <a:r>
              <a:rPr lang="en" sz="1800"/>
              <a:t>Models Used</a:t>
            </a:r>
            <a:r>
              <a:rPr lang="en" sz="1800"/>
              <a:t>: KNN, SVM, Naive Bayes, Random Forest &amp; Boosting</a:t>
            </a:r>
            <a:endParaRPr sz="1800"/>
          </a:p>
          <a:p>
            <a:pPr indent="-342900" lvl="0" marL="457200" rtl="0" algn="l">
              <a:lnSpc>
                <a:spcPct val="115000"/>
              </a:lnSpc>
              <a:spcBef>
                <a:spcPts val="0"/>
              </a:spcBef>
              <a:spcAft>
                <a:spcPts val="0"/>
              </a:spcAft>
              <a:buSzPts val="1800"/>
              <a:buChar char="•"/>
            </a:pPr>
            <a:r>
              <a:rPr lang="en" sz="1800"/>
              <a:t>Evaluated these models on the basis of model accuracy and misclassification error</a:t>
            </a:r>
            <a:br>
              <a:rPr lang="en" sz="1800"/>
            </a:b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KNN</a:t>
            </a:r>
            <a:endParaRPr/>
          </a:p>
        </p:txBody>
      </p:sp>
      <p:sp>
        <p:nvSpPr>
          <p:cNvPr id="132" name="Google Shape;132;p25"/>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Intuition - it's a non-parametric classification algorithm that does not make assumptions about data distribution</a:t>
            </a:r>
            <a:endParaRPr sz="1800"/>
          </a:p>
          <a:p>
            <a:pPr indent="-342900" lvl="0" marL="457200" rtl="0" algn="l">
              <a:spcBef>
                <a:spcPts val="0"/>
              </a:spcBef>
              <a:spcAft>
                <a:spcPts val="0"/>
              </a:spcAft>
              <a:buSzPts val="1800"/>
              <a:buChar char="•"/>
            </a:pPr>
            <a:r>
              <a:rPr lang="en" sz="1800"/>
              <a:t>Implementation - hyperparameter tuning, using a hyperparameter grid for K values (k = 5:15) and cross-validation for fold size (5 to 30)</a:t>
            </a:r>
            <a:endParaRPr sz="1800"/>
          </a:p>
          <a:p>
            <a:pPr indent="-342900" lvl="0" marL="457200" rtl="0" algn="l">
              <a:spcBef>
                <a:spcPts val="0"/>
              </a:spcBef>
              <a:spcAft>
                <a:spcPts val="0"/>
              </a:spcAft>
              <a:buSzPts val="1800"/>
              <a:buChar char="•"/>
            </a:pPr>
            <a:r>
              <a:rPr lang="en" sz="1800"/>
              <a:t>Results - got 75.26% accuracy with K = 9 and folds = 13.</a:t>
            </a:r>
            <a:endParaRPr sz="1800"/>
          </a:p>
          <a:p>
            <a:pPr indent="0" lvl="0" marL="457200" rtl="0" algn="l">
              <a:spcBef>
                <a:spcPts val="64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138" name="Google Shape;138;p26"/>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One advantage of SVMs is that they are less prone to overfitting than other machine learning algorithms when the number of features is high.</a:t>
            </a:r>
            <a:endParaRPr sz="1800"/>
          </a:p>
          <a:p>
            <a:pPr indent="-342900" lvl="0" marL="457200" rtl="0" algn="l">
              <a:spcBef>
                <a:spcPts val="0"/>
              </a:spcBef>
              <a:spcAft>
                <a:spcPts val="0"/>
              </a:spcAft>
              <a:buSzPts val="1800"/>
              <a:buChar char="•"/>
            </a:pPr>
            <a:r>
              <a:rPr lang="en" sz="1800"/>
              <a:t>SVMs work by identifying a hyperplane that separates the data into classes. In high-dimensional space, the hyperplane can be found even when the classes are not easily separable in lower dimensions.</a:t>
            </a:r>
            <a:endParaRPr sz="1800"/>
          </a:p>
          <a:p>
            <a:pPr indent="-342900" lvl="0" marL="457200" rtl="0" algn="l">
              <a:spcBef>
                <a:spcPts val="0"/>
              </a:spcBef>
              <a:spcAft>
                <a:spcPts val="0"/>
              </a:spcAft>
              <a:buSzPts val="1800"/>
              <a:buChar char="•"/>
            </a:pPr>
            <a:r>
              <a:rPr lang="en" sz="1800"/>
              <a:t>With </a:t>
            </a:r>
            <a:r>
              <a:rPr lang="en" sz="1800">
                <a:solidFill>
                  <a:schemeClr val="accent6"/>
                </a:solidFill>
              </a:rPr>
              <a:t>sigma = 10 and C = 0.01 we get accuracy of 53.5%.</a:t>
            </a:r>
            <a:endParaRPr sz="18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LDA</a:t>
            </a:r>
            <a:endParaRPr/>
          </a:p>
        </p:txBody>
      </p:sp>
      <p:sp>
        <p:nvSpPr>
          <p:cNvPr id="144" name="Google Shape;144;p27"/>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LDA is particularly useful when the number of features is high relative to the number of samples, as it can help reduce the dimensionality of the data while retaining the most discriminative information.</a:t>
            </a:r>
            <a:endParaRPr sz="1800"/>
          </a:p>
          <a:p>
            <a:pPr indent="-342900" lvl="0" marL="457200" rtl="0" algn="l">
              <a:spcBef>
                <a:spcPts val="0"/>
              </a:spcBef>
              <a:spcAft>
                <a:spcPts val="0"/>
              </a:spcAft>
              <a:buSzPts val="1800"/>
              <a:buChar char="•"/>
            </a:pPr>
            <a:r>
              <a:rPr lang="en" sz="1800"/>
              <a:t>With </a:t>
            </a:r>
            <a:r>
              <a:rPr lang="en" sz="1800">
                <a:solidFill>
                  <a:schemeClr val="accent6"/>
                </a:solidFill>
              </a:rPr>
              <a:t>26 fold cross validation we got an accuracy of 57.2%.</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Bayes</a:t>
            </a:r>
            <a:endParaRPr/>
          </a:p>
        </p:txBody>
      </p:sp>
      <p:sp>
        <p:nvSpPr>
          <p:cNvPr id="150" name="Google Shape;150;p28"/>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Intuition - as mean correlation of features is low, this seems like a good approach to try</a:t>
            </a:r>
            <a:endParaRPr sz="1800"/>
          </a:p>
          <a:p>
            <a:pPr indent="-342900" lvl="0" marL="457200" rtl="0" algn="l">
              <a:spcBef>
                <a:spcPts val="0"/>
              </a:spcBef>
              <a:spcAft>
                <a:spcPts val="0"/>
              </a:spcAft>
              <a:buSzPts val="1800"/>
              <a:buChar char="•"/>
            </a:pPr>
            <a:r>
              <a:rPr lang="en" sz="1800"/>
              <a:t>Implementation - use naive_bayes api from caret package to train the model, selected the best fold combination based on accuracy,</a:t>
            </a:r>
            <a:endParaRPr sz="1800"/>
          </a:p>
          <a:p>
            <a:pPr indent="-342900" lvl="0" marL="457200" rtl="0" algn="l">
              <a:spcBef>
                <a:spcPts val="0"/>
              </a:spcBef>
              <a:spcAft>
                <a:spcPts val="0"/>
              </a:spcAft>
              <a:buSzPts val="1800"/>
              <a:buChar char="•"/>
            </a:pPr>
            <a:r>
              <a:rPr lang="en" sz="1800"/>
              <a:t>Results - obtained 62.3% accuracy and fold value of 6</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156" name="Google Shape;156;p29"/>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Intuition - decision tree based model which can handle a large number of features</a:t>
            </a:r>
            <a:endParaRPr sz="1800"/>
          </a:p>
          <a:p>
            <a:pPr indent="-342900" lvl="0" marL="457200" rtl="0" algn="l">
              <a:spcBef>
                <a:spcPts val="0"/>
              </a:spcBef>
              <a:spcAft>
                <a:spcPts val="0"/>
              </a:spcAft>
              <a:buSzPts val="1800"/>
              <a:buChar char="•"/>
            </a:pPr>
            <a:r>
              <a:rPr lang="en" sz="1800"/>
              <a:t>Implementation - we use recursive feature selection for selecting optimal number of features, tune the hyperparameters using </a:t>
            </a:r>
            <a:r>
              <a:rPr lang="en" sz="1800"/>
              <a:t>nested cv</a:t>
            </a:r>
            <a:endParaRPr sz="1800"/>
          </a:p>
          <a:p>
            <a:pPr indent="-342900" lvl="0" marL="457200" rtl="0" algn="l">
              <a:spcBef>
                <a:spcPts val="0"/>
              </a:spcBef>
              <a:spcAft>
                <a:spcPts val="0"/>
              </a:spcAft>
              <a:buSzPts val="1800"/>
              <a:buChar char="•"/>
            </a:pPr>
            <a:r>
              <a:rPr lang="en" sz="1800"/>
              <a:t>Results - obtained accuracy of 68.5% and mtry = 23</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Boosting</a:t>
            </a:r>
            <a:endParaRPr/>
          </a:p>
        </p:txBody>
      </p:sp>
      <p:sp>
        <p:nvSpPr>
          <p:cNvPr id="162" name="Google Shape;162;p30"/>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Intuition - it is a model ensemble technique which combines base models and can improve performance</a:t>
            </a:r>
            <a:endParaRPr sz="1800"/>
          </a:p>
          <a:p>
            <a:pPr indent="-342900" lvl="0" marL="457200" rtl="0" algn="l">
              <a:spcBef>
                <a:spcPts val="0"/>
              </a:spcBef>
              <a:spcAft>
                <a:spcPts val="0"/>
              </a:spcAft>
              <a:buSzPts val="1800"/>
              <a:buChar char="•"/>
            </a:pPr>
            <a:r>
              <a:rPr lang="en" sz="1800"/>
              <a:t>Implementation - tuned the hyperparameters using “xgbTree” in train, predicted the response variable using optimal hyperparameters</a:t>
            </a:r>
            <a:endParaRPr sz="1800"/>
          </a:p>
          <a:p>
            <a:pPr indent="-342900" lvl="0" marL="457200" rtl="0" algn="l">
              <a:spcBef>
                <a:spcPts val="0"/>
              </a:spcBef>
              <a:spcAft>
                <a:spcPts val="0"/>
              </a:spcAft>
              <a:buSzPts val="1800"/>
              <a:buChar char="•"/>
            </a:pPr>
            <a:r>
              <a:rPr lang="en" sz="1800"/>
              <a:t>Results - obtained accuracy of 72% with max_depth = 9 and nrounds = 100</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457200" y="247746"/>
            <a:ext cx="8229600" cy="81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Ensemble Model</a:t>
            </a:r>
            <a:endParaRPr/>
          </a:p>
        </p:txBody>
      </p:sp>
      <p:sp>
        <p:nvSpPr>
          <p:cNvPr id="168" name="Google Shape;168;p31"/>
          <p:cNvSpPr txBox="1"/>
          <p:nvPr>
            <p:ph idx="1" type="body"/>
          </p:nvPr>
        </p:nvSpPr>
        <p:spPr>
          <a:xfrm>
            <a:off x="457200" y="1200150"/>
            <a:ext cx="8229600" cy="3242700"/>
          </a:xfrm>
          <a:prstGeom prst="rect">
            <a:avLst/>
          </a:prstGeom>
        </p:spPr>
        <p:txBody>
          <a:bodyPr anchorCtr="0" anchor="t" bIns="91425" lIns="91425" spcFirstLastPara="1" rIns="91425" wrap="square" tIns="91425">
            <a:noAutofit/>
          </a:bodyPr>
          <a:lstStyle/>
          <a:p>
            <a:pPr indent="-342900" lvl="0" marL="457200" rtl="0" algn="l">
              <a:spcBef>
                <a:spcPts val="640"/>
              </a:spcBef>
              <a:spcAft>
                <a:spcPts val="0"/>
              </a:spcAft>
              <a:buSzPts val="1800"/>
              <a:buChar char="•"/>
            </a:pPr>
            <a:r>
              <a:rPr lang="en" sz="1800"/>
              <a:t>Idea is to combine the predictions from multiple models, and vote for the prediction value on test data.</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Combined KNN, Random Forest and Boosting to create an ensemble model.</a:t>
            </a:r>
            <a:endParaRPr sz="1800"/>
          </a:p>
          <a:p>
            <a:pPr indent="0" lvl="0" marL="457200" rtl="0" algn="l">
              <a:spcBef>
                <a:spcPts val="640"/>
              </a:spcBef>
              <a:spcAft>
                <a:spcPts val="0"/>
              </a:spcAft>
              <a:buNone/>
            </a:pPr>
            <a:r>
              <a:t/>
            </a:r>
            <a:endParaRPr sz="1800"/>
          </a:p>
          <a:p>
            <a:pPr indent="-342900" lvl="0" marL="457200" rtl="0" algn="l">
              <a:spcBef>
                <a:spcPts val="640"/>
              </a:spcBef>
              <a:spcAft>
                <a:spcPts val="0"/>
              </a:spcAft>
              <a:buSzPts val="1800"/>
              <a:buChar char="•"/>
            </a:pPr>
            <a:r>
              <a:rPr lang="en" sz="1800"/>
              <a:t>Achieved </a:t>
            </a:r>
            <a:r>
              <a:rPr lang="en" sz="1800"/>
              <a:t>A</a:t>
            </a:r>
            <a:r>
              <a:rPr lang="en" sz="1800"/>
              <a:t>ccuracy of around 72.5%.</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AMU Palette">
      <a:dk1>
        <a:srgbClr val="332C2C"/>
      </a:dk1>
      <a:lt1>
        <a:srgbClr val="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