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6" r:id="rId2"/>
    <p:sldId id="256" r:id="rId3"/>
    <p:sldId id="265" r:id="rId4"/>
    <p:sldId id="257" r:id="rId5"/>
    <p:sldId id="261" r:id="rId6"/>
    <p:sldId id="259" r:id="rId7"/>
    <p:sldId id="262" r:id="rId8"/>
    <p:sldId id="263" r:id="rId9"/>
    <p:sldId id="264"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22" autoAdjust="0"/>
    <p:restoredTop sz="94660"/>
  </p:normalViewPr>
  <p:slideViewPr>
    <p:cSldViewPr>
      <p:cViewPr>
        <p:scale>
          <a:sx n="76" d="100"/>
          <a:sy n="76" d="100"/>
        </p:scale>
        <p:origin x="-1872" y="-3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52FE3C-9020-1648-9CB1-5462C8E20F99}" type="datetimeFigureOut">
              <a:rPr kumimoji="1" lang="ja-JP" altLang="en-US" smtClean="0"/>
              <a:t>18/12/20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57621C-4866-454A-ABF4-D6062C7B9FDD}" type="slidenum">
              <a:rPr kumimoji="1" lang="ja-JP" altLang="en-US" smtClean="0"/>
              <a:t>‹#›</a:t>
            </a:fld>
            <a:endParaRPr kumimoji="1" lang="ja-JP" altLang="en-US"/>
          </a:p>
        </p:txBody>
      </p:sp>
    </p:spTree>
    <p:extLst>
      <p:ext uri="{BB962C8B-B14F-4D97-AF65-F5344CB8AC3E}">
        <p14:creationId xmlns:p14="http://schemas.microsoft.com/office/powerpoint/2010/main" val="2428766812"/>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日本語と</a:t>
            </a:r>
            <a:r>
              <a:rPr kumimoji="1" lang="en-US" altLang="ja-JP" dirty="0" smtClean="0"/>
              <a:t>English</a:t>
            </a:r>
            <a:r>
              <a:rPr kumimoji="1" lang="ja-JP" altLang="en-US" dirty="0" smtClean="0"/>
              <a:t>で、違うページに飛ぶようにする</a:t>
            </a:r>
          </a:p>
        </p:txBody>
      </p:sp>
      <p:sp>
        <p:nvSpPr>
          <p:cNvPr id="4" name="スライド番号プレースホルダー 3"/>
          <p:cNvSpPr>
            <a:spLocks noGrp="1"/>
          </p:cNvSpPr>
          <p:nvPr>
            <p:ph type="sldNum" sz="quarter" idx="10"/>
          </p:nvPr>
        </p:nvSpPr>
        <p:spPr/>
        <p:txBody>
          <a:bodyPr/>
          <a:lstStyle/>
          <a:p>
            <a:fld id="{9C57621C-4866-454A-ABF4-D6062C7B9FDD}" type="slidenum">
              <a:rPr kumimoji="1" lang="ja-JP" altLang="en-US" smtClean="0"/>
              <a:t>2</a:t>
            </a:fld>
            <a:endParaRPr kumimoji="1" lang="ja-JP" altLang="en-US"/>
          </a:p>
        </p:txBody>
      </p:sp>
    </p:spTree>
    <p:extLst>
      <p:ext uri="{BB962C8B-B14F-4D97-AF65-F5344CB8AC3E}">
        <p14:creationId xmlns:p14="http://schemas.microsoft.com/office/powerpoint/2010/main" val="2634444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smtClean="0"/>
          </a:p>
        </p:txBody>
      </p:sp>
      <p:sp>
        <p:nvSpPr>
          <p:cNvPr id="4" name="スライド番号プレースホルダー 3"/>
          <p:cNvSpPr>
            <a:spLocks noGrp="1"/>
          </p:cNvSpPr>
          <p:nvPr>
            <p:ph type="sldNum" sz="quarter" idx="10"/>
          </p:nvPr>
        </p:nvSpPr>
        <p:spPr/>
        <p:txBody>
          <a:bodyPr/>
          <a:lstStyle/>
          <a:p>
            <a:fld id="{9C57621C-4866-454A-ABF4-D6062C7B9FDD}" type="slidenum">
              <a:rPr kumimoji="1" lang="ja-JP" altLang="en-US" smtClean="0"/>
              <a:t>5</a:t>
            </a:fld>
            <a:endParaRPr kumimoji="1" lang="ja-JP" altLang="en-US"/>
          </a:p>
        </p:txBody>
      </p:sp>
    </p:spTree>
    <p:extLst>
      <p:ext uri="{BB962C8B-B14F-4D97-AF65-F5344CB8AC3E}">
        <p14:creationId xmlns:p14="http://schemas.microsoft.com/office/powerpoint/2010/main" val="2370843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fld id="{A6139FEA-60BB-4A29-A4CA-B866D6A05306}" type="datetimeFigureOut">
              <a:rPr kumimoji="1" lang="ja-JP" altLang="en-US" smtClean="0"/>
              <a:t>18/12/20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136F224-B82A-49C3-B1E6-C2A623A5693A}" type="slidenum">
              <a:rPr kumimoji="1" lang="ja-JP" altLang="en-US" smtClean="0"/>
              <a:t>‹#›</a:t>
            </a:fld>
            <a:endParaRPr kumimoji="1" lang="ja-JP" altLang="en-US"/>
          </a:p>
        </p:txBody>
      </p:sp>
    </p:spTree>
    <p:extLst>
      <p:ext uri="{BB962C8B-B14F-4D97-AF65-F5344CB8AC3E}">
        <p14:creationId xmlns:p14="http://schemas.microsoft.com/office/powerpoint/2010/main" val="1940762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A6139FEA-60BB-4A29-A4CA-B866D6A05306}" type="datetimeFigureOut">
              <a:rPr kumimoji="1" lang="ja-JP" altLang="en-US" smtClean="0"/>
              <a:t>18/12/20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136F224-B82A-49C3-B1E6-C2A623A5693A}" type="slidenum">
              <a:rPr kumimoji="1" lang="ja-JP" altLang="en-US" smtClean="0"/>
              <a:t>‹#›</a:t>
            </a:fld>
            <a:endParaRPr kumimoji="1" lang="ja-JP" altLang="en-US"/>
          </a:p>
        </p:txBody>
      </p:sp>
    </p:spTree>
    <p:extLst>
      <p:ext uri="{BB962C8B-B14F-4D97-AF65-F5344CB8AC3E}">
        <p14:creationId xmlns:p14="http://schemas.microsoft.com/office/powerpoint/2010/main" val="3388772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A6139FEA-60BB-4A29-A4CA-B866D6A05306}" type="datetimeFigureOut">
              <a:rPr kumimoji="1" lang="ja-JP" altLang="en-US" smtClean="0"/>
              <a:t>18/12/20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136F224-B82A-49C3-B1E6-C2A623A5693A}" type="slidenum">
              <a:rPr kumimoji="1" lang="ja-JP" altLang="en-US" smtClean="0"/>
              <a:t>‹#›</a:t>
            </a:fld>
            <a:endParaRPr kumimoji="1" lang="ja-JP" altLang="en-US"/>
          </a:p>
        </p:txBody>
      </p:sp>
    </p:spTree>
    <p:extLst>
      <p:ext uri="{BB962C8B-B14F-4D97-AF65-F5344CB8AC3E}">
        <p14:creationId xmlns:p14="http://schemas.microsoft.com/office/powerpoint/2010/main" val="21292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A6139FEA-60BB-4A29-A4CA-B866D6A05306}" type="datetimeFigureOut">
              <a:rPr kumimoji="1" lang="ja-JP" altLang="en-US" smtClean="0"/>
              <a:t>18/12/20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136F224-B82A-49C3-B1E6-C2A623A5693A}" type="slidenum">
              <a:rPr kumimoji="1" lang="ja-JP" altLang="en-US" smtClean="0"/>
              <a:t>‹#›</a:t>
            </a:fld>
            <a:endParaRPr kumimoji="1" lang="ja-JP" altLang="en-US"/>
          </a:p>
        </p:txBody>
      </p:sp>
    </p:spTree>
    <p:extLst>
      <p:ext uri="{BB962C8B-B14F-4D97-AF65-F5344CB8AC3E}">
        <p14:creationId xmlns:p14="http://schemas.microsoft.com/office/powerpoint/2010/main" val="30405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smtClean="0"/>
              <a:t>Click to edit Master text styles</a:t>
            </a:r>
          </a:p>
        </p:txBody>
      </p:sp>
      <p:sp>
        <p:nvSpPr>
          <p:cNvPr id="4" name="Date Placeholder 3"/>
          <p:cNvSpPr>
            <a:spLocks noGrp="1"/>
          </p:cNvSpPr>
          <p:nvPr>
            <p:ph type="dt" sz="half" idx="10"/>
          </p:nvPr>
        </p:nvSpPr>
        <p:spPr/>
        <p:txBody>
          <a:bodyPr/>
          <a:lstStyle/>
          <a:p>
            <a:fld id="{A6139FEA-60BB-4A29-A4CA-B866D6A05306}" type="datetimeFigureOut">
              <a:rPr kumimoji="1" lang="ja-JP" altLang="en-US" smtClean="0"/>
              <a:t>18/12/20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136F224-B82A-49C3-B1E6-C2A623A5693A}" type="slidenum">
              <a:rPr kumimoji="1" lang="ja-JP" altLang="en-US" smtClean="0"/>
              <a:t>‹#›</a:t>
            </a:fld>
            <a:endParaRPr kumimoji="1" lang="ja-JP" altLang="en-US"/>
          </a:p>
        </p:txBody>
      </p:sp>
    </p:spTree>
    <p:extLst>
      <p:ext uri="{BB962C8B-B14F-4D97-AF65-F5344CB8AC3E}">
        <p14:creationId xmlns:p14="http://schemas.microsoft.com/office/powerpoint/2010/main" val="1220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Date Placeholder 4"/>
          <p:cNvSpPr>
            <a:spLocks noGrp="1"/>
          </p:cNvSpPr>
          <p:nvPr>
            <p:ph type="dt" sz="half" idx="10"/>
          </p:nvPr>
        </p:nvSpPr>
        <p:spPr/>
        <p:txBody>
          <a:bodyPr/>
          <a:lstStyle/>
          <a:p>
            <a:fld id="{A6139FEA-60BB-4A29-A4CA-B866D6A05306}" type="datetimeFigureOut">
              <a:rPr kumimoji="1" lang="ja-JP" altLang="en-US" smtClean="0"/>
              <a:t>18/12/20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136F224-B82A-49C3-B1E6-C2A623A5693A}" type="slidenum">
              <a:rPr kumimoji="1" lang="ja-JP" altLang="en-US" smtClean="0"/>
              <a:t>‹#›</a:t>
            </a:fld>
            <a:endParaRPr kumimoji="1" lang="ja-JP" altLang="en-US"/>
          </a:p>
        </p:txBody>
      </p:sp>
    </p:spTree>
    <p:extLst>
      <p:ext uri="{BB962C8B-B14F-4D97-AF65-F5344CB8AC3E}">
        <p14:creationId xmlns:p14="http://schemas.microsoft.com/office/powerpoint/2010/main" val="376722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Date Placeholder 6"/>
          <p:cNvSpPr>
            <a:spLocks noGrp="1"/>
          </p:cNvSpPr>
          <p:nvPr>
            <p:ph type="dt" sz="half" idx="10"/>
          </p:nvPr>
        </p:nvSpPr>
        <p:spPr/>
        <p:txBody>
          <a:bodyPr/>
          <a:lstStyle/>
          <a:p>
            <a:fld id="{A6139FEA-60BB-4A29-A4CA-B866D6A05306}" type="datetimeFigureOut">
              <a:rPr kumimoji="1" lang="ja-JP" altLang="en-US" smtClean="0"/>
              <a:t>18/12/20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136F224-B82A-49C3-B1E6-C2A623A5693A}" type="slidenum">
              <a:rPr kumimoji="1" lang="ja-JP" altLang="en-US" smtClean="0"/>
              <a:t>‹#›</a:t>
            </a:fld>
            <a:endParaRPr kumimoji="1" lang="ja-JP" altLang="en-US"/>
          </a:p>
        </p:txBody>
      </p:sp>
    </p:spTree>
    <p:extLst>
      <p:ext uri="{BB962C8B-B14F-4D97-AF65-F5344CB8AC3E}">
        <p14:creationId xmlns:p14="http://schemas.microsoft.com/office/powerpoint/2010/main" val="298215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Date Placeholder 2"/>
          <p:cNvSpPr>
            <a:spLocks noGrp="1"/>
          </p:cNvSpPr>
          <p:nvPr>
            <p:ph type="dt" sz="half" idx="10"/>
          </p:nvPr>
        </p:nvSpPr>
        <p:spPr/>
        <p:txBody>
          <a:bodyPr/>
          <a:lstStyle/>
          <a:p>
            <a:fld id="{A6139FEA-60BB-4A29-A4CA-B866D6A05306}" type="datetimeFigureOut">
              <a:rPr kumimoji="1" lang="ja-JP" altLang="en-US" smtClean="0"/>
              <a:t>18/12/20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136F224-B82A-49C3-B1E6-C2A623A5693A}" type="slidenum">
              <a:rPr kumimoji="1" lang="ja-JP" altLang="en-US" smtClean="0"/>
              <a:t>‹#›</a:t>
            </a:fld>
            <a:endParaRPr kumimoji="1" lang="ja-JP" altLang="en-US"/>
          </a:p>
        </p:txBody>
      </p:sp>
    </p:spTree>
    <p:extLst>
      <p:ext uri="{BB962C8B-B14F-4D97-AF65-F5344CB8AC3E}">
        <p14:creationId xmlns:p14="http://schemas.microsoft.com/office/powerpoint/2010/main" val="344182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139FEA-60BB-4A29-A4CA-B866D6A05306}" type="datetimeFigureOut">
              <a:rPr kumimoji="1" lang="ja-JP" altLang="en-US" smtClean="0"/>
              <a:t>18/12/20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136F224-B82A-49C3-B1E6-C2A623A5693A}" type="slidenum">
              <a:rPr kumimoji="1" lang="ja-JP" altLang="en-US" smtClean="0"/>
              <a:t>‹#›</a:t>
            </a:fld>
            <a:endParaRPr kumimoji="1" lang="ja-JP" altLang="en-US"/>
          </a:p>
        </p:txBody>
      </p:sp>
    </p:spTree>
    <p:extLst>
      <p:ext uri="{BB962C8B-B14F-4D97-AF65-F5344CB8AC3E}">
        <p14:creationId xmlns:p14="http://schemas.microsoft.com/office/powerpoint/2010/main" val="337619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A6139FEA-60BB-4A29-A4CA-B866D6A05306}" type="datetimeFigureOut">
              <a:rPr kumimoji="1" lang="ja-JP" altLang="en-US" smtClean="0"/>
              <a:t>18/12/20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136F224-B82A-49C3-B1E6-C2A623A5693A}" type="slidenum">
              <a:rPr kumimoji="1" lang="ja-JP" altLang="en-US" smtClean="0"/>
              <a:t>‹#›</a:t>
            </a:fld>
            <a:endParaRPr kumimoji="1" lang="ja-JP" altLang="en-US"/>
          </a:p>
        </p:txBody>
      </p:sp>
    </p:spTree>
    <p:extLst>
      <p:ext uri="{BB962C8B-B14F-4D97-AF65-F5344CB8AC3E}">
        <p14:creationId xmlns:p14="http://schemas.microsoft.com/office/powerpoint/2010/main" val="424029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kumimoji="1" lang="en-US" altLang="ja-JP" smtClean="0"/>
              <a:t>Click to edit Master title style</a:t>
            </a:r>
            <a:endParaRPr kumimoji="1" lang="ja-JP"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A6139FEA-60BB-4A29-A4CA-B866D6A05306}" type="datetimeFigureOut">
              <a:rPr kumimoji="1" lang="ja-JP" altLang="en-US" smtClean="0"/>
              <a:t>18/12/20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136F224-B82A-49C3-B1E6-C2A623A5693A}" type="slidenum">
              <a:rPr kumimoji="1" lang="ja-JP" altLang="en-US" smtClean="0"/>
              <a:t>‹#›</a:t>
            </a:fld>
            <a:endParaRPr kumimoji="1" lang="ja-JP" altLang="en-US"/>
          </a:p>
        </p:txBody>
      </p:sp>
    </p:spTree>
    <p:extLst>
      <p:ext uri="{BB962C8B-B14F-4D97-AF65-F5344CB8AC3E}">
        <p14:creationId xmlns:p14="http://schemas.microsoft.com/office/powerpoint/2010/main" val="4603125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39FEA-60BB-4A29-A4CA-B866D6A05306}" type="datetimeFigureOut">
              <a:rPr kumimoji="1" lang="ja-JP" altLang="en-US" smtClean="0"/>
              <a:t>18/12/20</a:t>
            </a:fld>
            <a:endParaRPr kumimoji="1" lang="ja-JP"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6F224-B82A-49C3-B1E6-C2A623A5693A}" type="slidenum">
              <a:rPr kumimoji="1" lang="ja-JP" altLang="en-US" smtClean="0"/>
              <a:t>‹#›</a:t>
            </a:fld>
            <a:endParaRPr kumimoji="1" lang="ja-JP" altLang="en-US"/>
          </a:p>
        </p:txBody>
      </p:sp>
    </p:spTree>
    <p:extLst>
      <p:ext uri="{BB962C8B-B14F-4D97-AF65-F5344CB8AC3E}">
        <p14:creationId xmlns:p14="http://schemas.microsoft.com/office/powerpoint/2010/main" val="2623997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5.jpe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740965" y="553810"/>
            <a:ext cx="1535690" cy="6941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Top</a:t>
            </a:r>
            <a:r>
              <a:rPr kumimoji="1" lang="ja-JP" altLang="en-US" dirty="0" smtClean="0"/>
              <a:t>ページ</a:t>
            </a:r>
            <a:endParaRPr kumimoji="1" lang="ja-JP" altLang="en-US" dirty="0"/>
          </a:p>
        </p:txBody>
      </p:sp>
      <p:sp>
        <p:nvSpPr>
          <p:cNvPr id="5" name="正方形/長方形 4"/>
          <p:cNvSpPr/>
          <p:nvPr/>
        </p:nvSpPr>
        <p:spPr>
          <a:xfrm>
            <a:off x="3740965" y="1956793"/>
            <a:ext cx="1535690" cy="6941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ログイン後</a:t>
            </a:r>
            <a:endParaRPr kumimoji="1" lang="en-US" altLang="ja-JP" dirty="0" smtClean="0"/>
          </a:p>
          <a:p>
            <a:pPr algn="ctr"/>
            <a:r>
              <a:rPr lang="en-US" altLang="ja-JP" dirty="0" smtClean="0"/>
              <a:t>Top</a:t>
            </a:r>
            <a:r>
              <a:rPr lang="ja-JP" altLang="en-US" dirty="0" smtClean="0"/>
              <a:t>ページ</a:t>
            </a:r>
            <a:endParaRPr kumimoji="1" lang="ja-JP" altLang="en-US" dirty="0"/>
          </a:p>
        </p:txBody>
      </p:sp>
      <p:sp>
        <p:nvSpPr>
          <p:cNvPr id="6" name="正方形/長方形 5"/>
          <p:cNvSpPr/>
          <p:nvPr/>
        </p:nvSpPr>
        <p:spPr>
          <a:xfrm>
            <a:off x="6871410" y="553810"/>
            <a:ext cx="1535690" cy="6941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新規登録</a:t>
            </a:r>
            <a:endParaRPr kumimoji="1" lang="en-US" altLang="ja-JP" dirty="0" smtClean="0"/>
          </a:p>
          <a:p>
            <a:pPr algn="ctr"/>
            <a:r>
              <a:rPr lang="ja-JP" altLang="en-US" dirty="0" smtClean="0"/>
              <a:t>ページ</a:t>
            </a:r>
            <a:endParaRPr kumimoji="1" lang="ja-JP" altLang="en-US" dirty="0"/>
          </a:p>
        </p:txBody>
      </p:sp>
      <p:cxnSp>
        <p:nvCxnSpPr>
          <p:cNvPr id="8" name="直線コネクタ 7"/>
          <p:cNvCxnSpPr>
            <a:stCxn id="4" idx="2"/>
            <a:endCxn id="5" idx="0"/>
          </p:cNvCxnSpPr>
          <p:nvPr/>
        </p:nvCxnSpPr>
        <p:spPr>
          <a:xfrm>
            <a:off x="4508810" y="1247917"/>
            <a:ext cx="0" cy="7088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直線コネクタ 9"/>
          <p:cNvCxnSpPr>
            <a:stCxn id="4" idx="3"/>
            <a:endCxn id="6" idx="1"/>
          </p:cNvCxnSpPr>
          <p:nvPr/>
        </p:nvCxnSpPr>
        <p:spPr>
          <a:xfrm>
            <a:off x="5276655" y="900864"/>
            <a:ext cx="1594755"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6871410" y="1986330"/>
            <a:ext cx="1535690" cy="6350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検索結果</a:t>
            </a:r>
            <a:endParaRPr kumimoji="1" lang="ja-JP" altLang="en-US" dirty="0"/>
          </a:p>
        </p:txBody>
      </p:sp>
      <p:sp>
        <p:nvSpPr>
          <p:cNvPr id="15" name="正方形/長方形 14"/>
          <p:cNvSpPr/>
          <p:nvPr/>
        </p:nvSpPr>
        <p:spPr>
          <a:xfrm>
            <a:off x="691501" y="1986330"/>
            <a:ext cx="1535690" cy="6350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マイページ</a:t>
            </a:r>
            <a:endParaRPr kumimoji="1" lang="ja-JP" altLang="en-US" dirty="0"/>
          </a:p>
        </p:txBody>
      </p:sp>
      <p:sp>
        <p:nvSpPr>
          <p:cNvPr id="26" name="正方形/長方形 25"/>
          <p:cNvSpPr/>
          <p:nvPr/>
        </p:nvSpPr>
        <p:spPr>
          <a:xfrm>
            <a:off x="2524099" y="3327532"/>
            <a:ext cx="1535690" cy="6350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プロジェクトページ</a:t>
            </a:r>
            <a:endParaRPr kumimoji="1" lang="en-US" altLang="ja-JP" sz="1200" dirty="0" smtClean="0"/>
          </a:p>
          <a:p>
            <a:pPr algn="ctr"/>
            <a:r>
              <a:rPr lang="ja-JP" altLang="en-US" dirty="0" smtClean="0"/>
              <a:t>編集画面</a:t>
            </a:r>
            <a:endParaRPr kumimoji="1" lang="ja-JP" altLang="en-US" dirty="0"/>
          </a:p>
        </p:txBody>
      </p:sp>
      <p:sp>
        <p:nvSpPr>
          <p:cNvPr id="27" name="正方形/長方形 26"/>
          <p:cNvSpPr/>
          <p:nvPr/>
        </p:nvSpPr>
        <p:spPr>
          <a:xfrm>
            <a:off x="2524099" y="4558013"/>
            <a:ext cx="1535690" cy="6350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ja-JP" sz="1600" dirty="0" smtClean="0"/>
          </a:p>
          <a:p>
            <a:pPr algn="ctr"/>
            <a:r>
              <a:rPr lang="ja-JP" altLang="en-US" sz="1600" dirty="0" smtClean="0"/>
              <a:t>組織ページ</a:t>
            </a:r>
            <a:endParaRPr lang="en-US" altLang="ja-JP" sz="1600" dirty="0" smtClean="0"/>
          </a:p>
          <a:p>
            <a:pPr algn="ctr"/>
            <a:r>
              <a:rPr lang="ja-JP" altLang="en-US" sz="1600" dirty="0" smtClean="0"/>
              <a:t>編集</a:t>
            </a:r>
            <a:r>
              <a:rPr lang="ja-JP" altLang="en-US" sz="1600" dirty="0" smtClean="0"/>
              <a:t>画面</a:t>
            </a:r>
            <a:endParaRPr lang="ja-JP" altLang="en-US" sz="1600" dirty="0"/>
          </a:p>
          <a:p>
            <a:pPr algn="ctr"/>
            <a:endParaRPr kumimoji="1" lang="ja-JP" altLang="en-US" sz="1600" dirty="0"/>
          </a:p>
        </p:txBody>
      </p:sp>
      <p:sp>
        <p:nvSpPr>
          <p:cNvPr id="28" name="正方形/長方形 27"/>
          <p:cNvSpPr/>
          <p:nvPr/>
        </p:nvSpPr>
        <p:spPr>
          <a:xfrm>
            <a:off x="2524099" y="5736804"/>
            <a:ext cx="1535690" cy="6350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t>個人ページ</a:t>
            </a:r>
            <a:endParaRPr lang="en-US" altLang="ja-JP" sz="1600" dirty="0" smtClean="0"/>
          </a:p>
          <a:p>
            <a:pPr algn="ctr"/>
            <a:r>
              <a:rPr kumimoji="1" lang="ja-JP" altLang="en-US" sz="1600" dirty="0" smtClean="0"/>
              <a:t>編集画面</a:t>
            </a:r>
            <a:endParaRPr kumimoji="1" lang="en-US" altLang="ja-JP" sz="1600" dirty="0" smtClean="0"/>
          </a:p>
        </p:txBody>
      </p:sp>
      <p:cxnSp>
        <p:nvCxnSpPr>
          <p:cNvPr id="42" name="直線コネクタ 41"/>
          <p:cNvCxnSpPr>
            <a:stCxn id="5" idx="1"/>
            <a:endCxn id="15" idx="3"/>
          </p:cNvCxnSpPr>
          <p:nvPr/>
        </p:nvCxnSpPr>
        <p:spPr>
          <a:xfrm flipH="1">
            <a:off x="2227191" y="2303847"/>
            <a:ext cx="1513774" cy="0"/>
          </a:xfrm>
          <a:prstGeom prst="line">
            <a:avLst/>
          </a:prstGeom>
        </p:spPr>
        <p:style>
          <a:lnRef idx="2">
            <a:schemeClr val="accent1"/>
          </a:lnRef>
          <a:fillRef idx="0">
            <a:schemeClr val="accent1"/>
          </a:fillRef>
          <a:effectRef idx="1">
            <a:schemeClr val="accent1"/>
          </a:effectRef>
          <a:fontRef idx="minor">
            <a:schemeClr val="tx1"/>
          </a:fontRef>
        </p:style>
      </p:cxnSp>
      <p:sp>
        <p:nvSpPr>
          <p:cNvPr id="86" name="正方形/長方形 85"/>
          <p:cNvSpPr/>
          <p:nvPr/>
        </p:nvSpPr>
        <p:spPr>
          <a:xfrm>
            <a:off x="4985326" y="3327532"/>
            <a:ext cx="1535690" cy="6350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プロジェクト</a:t>
            </a:r>
            <a:r>
              <a:rPr kumimoji="1" lang="ja-JP" altLang="en-US" dirty="0" smtClean="0"/>
              <a:t>ページ</a:t>
            </a:r>
            <a:endParaRPr kumimoji="1" lang="ja-JP" altLang="en-US" dirty="0"/>
          </a:p>
        </p:txBody>
      </p:sp>
      <p:sp>
        <p:nvSpPr>
          <p:cNvPr id="87" name="正方形/長方形 86"/>
          <p:cNvSpPr/>
          <p:nvPr/>
        </p:nvSpPr>
        <p:spPr>
          <a:xfrm>
            <a:off x="4985326" y="4558013"/>
            <a:ext cx="1535690" cy="6350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組織ページ</a:t>
            </a:r>
            <a:endParaRPr kumimoji="1" lang="ja-JP" altLang="en-US" dirty="0"/>
          </a:p>
        </p:txBody>
      </p:sp>
      <p:sp>
        <p:nvSpPr>
          <p:cNvPr id="88" name="正方形/長方形 87"/>
          <p:cNvSpPr/>
          <p:nvPr/>
        </p:nvSpPr>
        <p:spPr>
          <a:xfrm>
            <a:off x="4985326" y="5736804"/>
            <a:ext cx="1535690" cy="6350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個人</a:t>
            </a:r>
            <a:endParaRPr kumimoji="1" lang="en-US" altLang="ja-JP" dirty="0" smtClean="0"/>
          </a:p>
          <a:p>
            <a:pPr algn="ctr"/>
            <a:r>
              <a:rPr lang="ja-JP" altLang="en-US" dirty="0" smtClean="0"/>
              <a:t>ページ</a:t>
            </a:r>
            <a:endParaRPr kumimoji="1" lang="ja-JP" altLang="en-US" dirty="0"/>
          </a:p>
        </p:txBody>
      </p:sp>
      <p:cxnSp>
        <p:nvCxnSpPr>
          <p:cNvPr id="93" name="直線コネクタ 92"/>
          <p:cNvCxnSpPr>
            <a:stCxn id="11" idx="1"/>
          </p:cNvCxnSpPr>
          <p:nvPr/>
        </p:nvCxnSpPr>
        <p:spPr>
          <a:xfrm flipH="1">
            <a:off x="5276655" y="2303847"/>
            <a:ext cx="159475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直線コネクタ 95"/>
          <p:cNvCxnSpPr>
            <a:stCxn id="11" idx="2"/>
          </p:cNvCxnSpPr>
          <p:nvPr/>
        </p:nvCxnSpPr>
        <p:spPr>
          <a:xfrm flipH="1">
            <a:off x="6521016" y="2621364"/>
            <a:ext cx="1118239" cy="903074"/>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直線コネクタ 97"/>
          <p:cNvCxnSpPr>
            <a:stCxn id="11" idx="2"/>
            <a:endCxn id="87" idx="3"/>
          </p:cNvCxnSpPr>
          <p:nvPr/>
        </p:nvCxnSpPr>
        <p:spPr>
          <a:xfrm flipH="1">
            <a:off x="6521016" y="2621364"/>
            <a:ext cx="1118239" cy="22541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直線コネクタ 101"/>
          <p:cNvCxnSpPr>
            <a:stCxn id="11" idx="2"/>
            <a:endCxn id="88" idx="3"/>
          </p:cNvCxnSpPr>
          <p:nvPr/>
        </p:nvCxnSpPr>
        <p:spPr>
          <a:xfrm flipH="1">
            <a:off x="6521016" y="2621364"/>
            <a:ext cx="1118239" cy="343295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直線コネクタ 107"/>
          <p:cNvCxnSpPr>
            <a:stCxn id="15" idx="2"/>
            <a:endCxn id="26" idx="1"/>
          </p:cNvCxnSpPr>
          <p:nvPr/>
        </p:nvCxnSpPr>
        <p:spPr>
          <a:xfrm>
            <a:off x="1459346" y="2621364"/>
            <a:ext cx="1064753" cy="102368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直線コネクタ 110"/>
          <p:cNvCxnSpPr>
            <a:stCxn id="15" idx="2"/>
          </p:cNvCxnSpPr>
          <p:nvPr/>
        </p:nvCxnSpPr>
        <p:spPr>
          <a:xfrm>
            <a:off x="1459346" y="2621364"/>
            <a:ext cx="1064753" cy="216018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直線コネクタ 113"/>
          <p:cNvCxnSpPr>
            <a:stCxn id="15" idx="2"/>
            <a:endCxn id="28" idx="1"/>
          </p:cNvCxnSpPr>
          <p:nvPr/>
        </p:nvCxnSpPr>
        <p:spPr>
          <a:xfrm>
            <a:off x="1459346" y="2621364"/>
            <a:ext cx="1064753" cy="343295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直線コネクタ 116"/>
          <p:cNvCxnSpPr>
            <a:stCxn id="86" idx="1"/>
          </p:cNvCxnSpPr>
          <p:nvPr/>
        </p:nvCxnSpPr>
        <p:spPr>
          <a:xfrm flipH="1" flipV="1">
            <a:off x="4069164" y="3641556"/>
            <a:ext cx="916162" cy="349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直線コネクタ 118"/>
          <p:cNvCxnSpPr/>
          <p:nvPr/>
        </p:nvCxnSpPr>
        <p:spPr>
          <a:xfrm flipH="1" flipV="1">
            <a:off x="4069164" y="4875530"/>
            <a:ext cx="916162" cy="349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直線コネクタ 119"/>
          <p:cNvCxnSpPr/>
          <p:nvPr/>
        </p:nvCxnSpPr>
        <p:spPr>
          <a:xfrm flipH="1" flipV="1">
            <a:off x="4050729" y="6054321"/>
            <a:ext cx="916162" cy="349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直線コネクタ 120"/>
          <p:cNvCxnSpPr>
            <a:endCxn id="86" idx="0"/>
          </p:cNvCxnSpPr>
          <p:nvPr/>
        </p:nvCxnSpPr>
        <p:spPr>
          <a:xfrm>
            <a:off x="5276655" y="2650900"/>
            <a:ext cx="476516" cy="676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直線コネクタ 122"/>
          <p:cNvCxnSpPr>
            <a:stCxn id="86" idx="2"/>
            <a:endCxn id="87" idx="0"/>
          </p:cNvCxnSpPr>
          <p:nvPr/>
        </p:nvCxnSpPr>
        <p:spPr>
          <a:xfrm>
            <a:off x="5753171" y="3962566"/>
            <a:ext cx="0" cy="59544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直線コネクタ 125"/>
          <p:cNvCxnSpPr>
            <a:stCxn id="87" idx="2"/>
            <a:endCxn id="88" idx="0"/>
          </p:cNvCxnSpPr>
          <p:nvPr/>
        </p:nvCxnSpPr>
        <p:spPr>
          <a:xfrm>
            <a:off x="5753171" y="5193047"/>
            <a:ext cx="0" cy="543757"/>
          </a:xfrm>
          <a:prstGeom prst="line">
            <a:avLst/>
          </a:prstGeom>
        </p:spPr>
        <p:style>
          <a:lnRef idx="2">
            <a:schemeClr val="accent1"/>
          </a:lnRef>
          <a:fillRef idx="0">
            <a:schemeClr val="accent1"/>
          </a:fillRef>
          <a:effectRef idx="1">
            <a:schemeClr val="accent1"/>
          </a:effectRef>
          <a:fontRef idx="minor">
            <a:schemeClr val="tx1"/>
          </a:fontRef>
        </p:style>
      </p:cxnSp>
      <p:sp>
        <p:nvSpPr>
          <p:cNvPr id="2" name="テキスト ボックス 1"/>
          <p:cNvSpPr txBox="1"/>
          <p:nvPr/>
        </p:nvSpPr>
        <p:spPr>
          <a:xfrm>
            <a:off x="6588224" y="188640"/>
            <a:ext cx="301660" cy="369332"/>
          </a:xfrm>
          <a:prstGeom prst="rect">
            <a:avLst/>
          </a:prstGeom>
          <a:noFill/>
        </p:spPr>
        <p:txBody>
          <a:bodyPr wrap="none" rtlCol="0">
            <a:spAutoFit/>
          </a:bodyPr>
          <a:lstStyle/>
          <a:p>
            <a:r>
              <a:rPr lang="en-US" altLang="ja-JP" dirty="0"/>
              <a:t>2</a:t>
            </a:r>
            <a:endParaRPr kumimoji="1" lang="ja-JP" altLang="en-US" dirty="0"/>
          </a:p>
        </p:txBody>
      </p:sp>
      <p:sp>
        <p:nvSpPr>
          <p:cNvPr id="32" name="テキスト ボックス 31"/>
          <p:cNvSpPr txBox="1"/>
          <p:nvPr/>
        </p:nvSpPr>
        <p:spPr>
          <a:xfrm>
            <a:off x="3059832" y="2924944"/>
            <a:ext cx="301660" cy="369332"/>
          </a:xfrm>
          <a:prstGeom prst="rect">
            <a:avLst/>
          </a:prstGeom>
          <a:noFill/>
        </p:spPr>
        <p:txBody>
          <a:bodyPr wrap="none" rtlCol="0">
            <a:spAutoFit/>
          </a:bodyPr>
          <a:lstStyle/>
          <a:p>
            <a:r>
              <a:rPr lang="en-US" altLang="ja-JP" dirty="0" smtClean="0"/>
              <a:t>6</a:t>
            </a:r>
            <a:endParaRPr kumimoji="1" lang="ja-JP" altLang="en-US" dirty="0"/>
          </a:p>
        </p:txBody>
      </p:sp>
      <p:sp>
        <p:nvSpPr>
          <p:cNvPr id="34" name="テキスト ボックス 33"/>
          <p:cNvSpPr txBox="1"/>
          <p:nvPr/>
        </p:nvSpPr>
        <p:spPr>
          <a:xfrm>
            <a:off x="3419872" y="188640"/>
            <a:ext cx="301660"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35" name="テキスト ボックス 34"/>
          <p:cNvSpPr txBox="1"/>
          <p:nvPr/>
        </p:nvSpPr>
        <p:spPr>
          <a:xfrm>
            <a:off x="6588224" y="1700808"/>
            <a:ext cx="301660" cy="369332"/>
          </a:xfrm>
          <a:prstGeom prst="rect">
            <a:avLst/>
          </a:prstGeom>
          <a:noFill/>
        </p:spPr>
        <p:txBody>
          <a:bodyPr wrap="none" rtlCol="0">
            <a:spAutoFit/>
          </a:bodyPr>
          <a:lstStyle/>
          <a:p>
            <a:r>
              <a:rPr lang="en-US" altLang="ja-JP" dirty="0"/>
              <a:t>5</a:t>
            </a:r>
            <a:endParaRPr kumimoji="1" lang="ja-JP" altLang="en-US" dirty="0"/>
          </a:p>
        </p:txBody>
      </p:sp>
      <p:sp>
        <p:nvSpPr>
          <p:cNvPr id="39" name="テキスト ボックス 38"/>
          <p:cNvSpPr txBox="1"/>
          <p:nvPr/>
        </p:nvSpPr>
        <p:spPr>
          <a:xfrm>
            <a:off x="3491880" y="1628800"/>
            <a:ext cx="301660" cy="369332"/>
          </a:xfrm>
          <a:prstGeom prst="rect">
            <a:avLst/>
          </a:prstGeom>
          <a:noFill/>
        </p:spPr>
        <p:txBody>
          <a:bodyPr wrap="none" rtlCol="0">
            <a:spAutoFit/>
          </a:bodyPr>
          <a:lstStyle/>
          <a:p>
            <a:r>
              <a:rPr lang="en-US" altLang="ja-JP" dirty="0"/>
              <a:t>4</a:t>
            </a:r>
            <a:endParaRPr kumimoji="1" lang="ja-JP" altLang="en-US" dirty="0"/>
          </a:p>
        </p:txBody>
      </p:sp>
      <p:sp>
        <p:nvSpPr>
          <p:cNvPr id="40" name="テキスト ボックス 39"/>
          <p:cNvSpPr txBox="1"/>
          <p:nvPr/>
        </p:nvSpPr>
        <p:spPr>
          <a:xfrm>
            <a:off x="5868144" y="2924944"/>
            <a:ext cx="301660" cy="369332"/>
          </a:xfrm>
          <a:prstGeom prst="rect">
            <a:avLst/>
          </a:prstGeom>
          <a:noFill/>
        </p:spPr>
        <p:txBody>
          <a:bodyPr wrap="none" rtlCol="0">
            <a:spAutoFit/>
          </a:bodyPr>
          <a:lstStyle/>
          <a:p>
            <a:r>
              <a:rPr lang="en-US" altLang="ja-JP" dirty="0" smtClean="0"/>
              <a:t>7</a:t>
            </a:r>
            <a:endParaRPr kumimoji="1" lang="ja-JP" altLang="en-US" dirty="0"/>
          </a:p>
        </p:txBody>
      </p:sp>
      <p:sp>
        <p:nvSpPr>
          <p:cNvPr id="43" name="テキスト ボックス 42"/>
          <p:cNvSpPr txBox="1"/>
          <p:nvPr/>
        </p:nvSpPr>
        <p:spPr>
          <a:xfrm>
            <a:off x="3131840" y="4149080"/>
            <a:ext cx="301660" cy="369332"/>
          </a:xfrm>
          <a:prstGeom prst="rect">
            <a:avLst/>
          </a:prstGeom>
          <a:noFill/>
        </p:spPr>
        <p:txBody>
          <a:bodyPr wrap="none" rtlCol="0">
            <a:spAutoFit/>
          </a:bodyPr>
          <a:lstStyle/>
          <a:p>
            <a:r>
              <a:rPr lang="en-US" altLang="ja-JP" dirty="0" smtClean="0"/>
              <a:t>7</a:t>
            </a:r>
            <a:endParaRPr kumimoji="1" lang="ja-JP" altLang="en-US" dirty="0"/>
          </a:p>
        </p:txBody>
      </p:sp>
      <p:sp>
        <p:nvSpPr>
          <p:cNvPr id="44" name="テキスト ボックス 43"/>
          <p:cNvSpPr txBox="1"/>
          <p:nvPr/>
        </p:nvSpPr>
        <p:spPr>
          <a:xfrm>
            <a:off x="3203848" y="5301208"/>
            <a:ext cx="301660" cy="369332"/>
          </a:xfrm>
          <a:prstGeom prst="rect">
            <a:avLst/>
          </a:prstGeom>
          <a:noFill/>
        </p:spPr>
        <p:txBody>
          <a:bodyPr wrap="none" rtlCol="0">
            <a:spAutoFit/>
          </a:bodyPr>
          <a:lstStyle/>
          <a:p>
            <a:r>
              <a:rPr lang="en-US" altLang="ja-JP" dirty="0"/>
              <a:t>9</a:t>
            </a:r>
            <a:endParaRPr kumimoji="1" lang="ja-JP" altLang="en-US" dirty="0"/>
          </a:p>
        </p:txBody>
      </p:sp>
      <p:sp>
        <p:nvSpPr>
          <p:cNvPr id="45" name="テキスト ボックス 44"/>
          <p:cNvSpPr txBox="1"/>
          <p:nvPr/>
        </p:nvSpPr>
        <p:spPr>
          <a:xfrm>
            <a:off x="5868144" y="4149080"/>
            <a:ext cx="301660" cy="369332"/>
          </a:xfrm>
          <a:prstGeom prst="rect">
            <a:avLst/>
          </a:prstGeom>
          <a:noFill/>
        </p:spPr>
        <p:txBody>
          <a:bodyPr wrap="none" rtlCol="0">
            <a:spAutoFit/>
          </a:bodyPr>
          <a:lstStyle/>
          <a:p>
            <a:r>
              <a:rPr lang="en-US" altLang="ja-JP" dirty="0"/>
              <a:t>8</a:t>
            </a:r>
            <a:endParaRPr kumimoji="1" lang="ja-JP" altLang="en-US" dirty="0"/>
          </a:p>
        </p:txBody>
      </p:sp>
      <p:sp>
        <p:nvSpPr>
          <p:cNvPr id="46" name="テキスト ボックス 45"/>
          <p:cNvSpPr txBox="1"/>
          <p:nvPr/>
        </p:nvSpPr>
        <p:spPr>
          <a:xfrm>
            <a:off x="5868144" y="5373216"/>
            <a:ext cx="418654" cy="369332"/>
          </a:xfrm>
          <a:prstGeom prst="rect">
            <a:avLst/>
          </a:prstGeom>
          <a:noFill/>
        </p:spPr>
        <p:txBody>
          <a:bodyPr wrap="none" rtlCol="0">
            <a:spAutoFit/>
          </a:bodyPr>
          <a:lstStyle/>
          <a:p>
            <a:r>
              <a:rPr lang="en-US" altLang="ja-JP" dirty="0" smtClean="0"/>
              <a:t>10</a:t>
            </a:r>
            <a:endParaRPr kumimoji="1" lang="ja-JP" altLang="en-US" dirty="0"/>
          </a:p>
        </p:txBody>
      </p:sp>
      <p:sp>
        <p:nvSpPr>
          <p:cNvPr id="52" name="テキスト ボックス 51"/>
          <p:cNvSpPr txBox="1"/>
          <p:nvPr/>
        </p:nvSpPr>
        <p:spPr>
          <a:xfrm>
            <a:off x="395536" y="1628800"/>
            <a:ext cx="301660" cy="369332"/>
          </a:xfrm>
          <a:prstGeom prst="rect">
            <a:avLst/>
          </a:prstGeom>
          <a:noFill/>
        </p:spPr>
        <p:txBody>
          <a:bodyPr wrap="none" rtlCol="0">
            <a:spAutoFit/>
          </a:bodyPr>
          <a:lstStyle/>
          <a:p>
            <a:r>
              <a:rPr lang="en-US" altLang="ja-JP" dirty="0"/>
              <a:t>3</a:t>
            </a:r>
            <a:endParaRPr kumimoji="1" lang="ja-JP" altLang="en-US" dirty="0"/>
          </a:p>
        </p:txBody>
      </p:sp>
    </p:spTree>
    <p:extLst>
      <p:ext uri="{BB962C8B-B14F-4D97-AF65-F5344CB8AC3E}">
        <p14:creationId xmlns:p14="http://schemas.microsoft.com/office/powerpoint/2010/main" val="97622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2293" y="1628800"/>
            <a:ext cx="9144000" cy="287136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Rectangular Callout 73"/>
          <p:cNvSpPr/>
          <p:nvPr/>
        </p:nvSpPr>
        <p:spPr>
          <a:xfrm>
            <a:off x="9900592" y="2276872"/>
            <a:ext cx="1872208" cy="1325105"/>
          </a:xfrm>
          <a:prstGeom prst="wedgeRectCallout">
            <a:avLst>
              <a:gd name="adj1" fmla="val -132684"/>
              <a:gd name="adj2" fmla="val -1139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42" name="Rounded Rectangle 41"/>
          <p:cNvSpPr/>
          <p:nvPr/>
        </p:nvSpPr>
        <p:spPr>
          <a:xfrm>
            <a:off x="6804249" y="116632"/>
            <a:ext cx="1079981" cy="9000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Sign up</a:t>
            </a:r>
          </a:p>
          <a:p>
            <a:pPr algn="ctr"/>
            <a:r>
              <a:rPr lang="ja-JP" altLang="en-US" dirty="0">
                <a:solidFill>
                  <a:schemeClr val="tx1"/>
                </a:solidFill>
              </a:rPr>
              <a:t>登録</a:t>
            </a:r>
            <a:endParaRPr kumimoji="1" lang="ja-JP" altLang="en-US" dirty="0">
              <a:solidFill>
                <a:schemeClr val="tx1"/>
              </a:solidFill>
            </a:endParaRPr>
          </a:p>
        </p:txBody>
      </p:sp>
      <p:sp>
        <p:nvSpPr>
          <p:cNvPr id="36" name="Rounded Rectangle 35"/>
          <p:cNvSpPr/>
          <p:nvPr/>
        </p:nvSpPr>
        <p:spPr>
          <a:xfrm>
            <a:off x="5508104" y="116632"/>
            <a:ext cx="1079999" cy="9000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Sign in</a:t>
            </a:r>
          </a:p>
          <a:p>
            <a:pPr algn="ctr"/>
            <a:r>
              <a:rPr lang="ja-JP" altLang="en-US" dirty="0">
                <a:solidFill>
                  <a:schemeClr val="bg1"/>
                </a:solidFill>
              </a:rPr>
              <a:t>ログイン</a:t>
            </a:r>
            <a:endParaRPr kumimoji="1" lang="ja-JP" altLang="en-US" dirty="0">
              <a:solidFill>
                <a:schemeClr val="bg1"/>
              </a:solidFill>
            </a:endParaRPr>
          </a:p>
        </p:txBody>
      </p:sp>
      <p:pic>
        <p:nvPicPr>
          <p:cNvPr id="1026" name="Picture 2" descr="C:\Users\mizut\Desktop\Parks\park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250" y="118341"/>
            <a:ext cx="828000" cy="827324"/>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455250" y="1862798"/>
            <a:ext cx="1440000" cy="1440160"/>
          </a:xfrm>
          <a:prstGeom prst="ellipse">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宇宙</a:t>
            </a:r>
            <a:endParaRPr kumimoji="1" lang="ja-JP" altLang="en-US" dirty="0">
              <a:solidFill>
                <a:schemeClr val="tx1"/>
              </a:solidFill>
            </a:endParaRPr>
          </a:p>
        </p:txBody>
      </p:sp>
      <p:sp>
        <p:nvSpPr>
          <p:cNvPr id="11" name="Oval 10"/>
          <p:cNvSpPr/>
          <p:nvPr/>
        </p:nvSpPr>
        <p:spPr>
          <a:xfrm>
            <a:off x="3107414" y="2954220"/>
            <a:ext cx="1440000" cy="1440160"/>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人体</a:t>
            </a:r>
            <a:endParaRPr kumimoji="1" lang="ja-JP" altLang="en-US" dirty="0">
              <a:solidFill>
                <a:schemeClr val="tx1"/>
              </a:solidFill>
            </a:endParaRPr>
          </a:p>
        </p:txBody>
      </p:sp>
      <p:sp>
        <p:nvSpPr>
          <p:cNvPr id="12" name="Oval 11"/>
          <p:cNvSpPr/>
          <p:nvPr/>
        </p:nvSpPr>
        <p:spPr>
          <a:xfrm>
            <a:off x="5423802" y="2045056"/>
            <a:ext cx="1440000" cy="1440160"/>
          </a:xfrm>
          <a:prstGeom prst="ellipse">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植物</a:t>
            </a:r>
            <a:endParaRPr kumimoji="1" lang="ja-JP" altLang="en-US" dirty="0">
              <a:solidFill>
                <a:schemeClr val="tx1"/>
              </a:solidFill>
            </a:endParaRPr>
          </a:p>
        </p:txBody>
      </p:sp>
      <p:sp>
        <p:nvSpPr>
          <p:cNvPr id="13" name="Oval 12"/>
          <p:cNvSpPr/>
          <p:nvPr/>
        </p:nvSpPr>
        <p:spPr>
          <a:xfrm>
            <a:off x="7160247" y="2942918"/>
            <a:ext cx="1440000" cy="1440160"/>
          </a:xfrm>
          <a:prstGeom prst="ellipse">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動物</a:t>
            </a:r>
            <a:endParaRPr kumimoji="1" lang="ja-JP" altLang="en-US" dirty="0">
              <a:solidFill>
                <a:schemeClr val="tx1"/>
              </a:solidFill>
            </a:endParaRPr>
          </a:p>
        </p:txBody>
      </p:sp>
      <p:sp>
        <p:nvSpPr>
          <p:cNvPr id="14" name="Oval 13"/>
          <p:cNvSpPr/>
          <p:nvPr/>
        </p:nvSpPr>
        <p:spPr>
          <a:xfrm>
            <a:off x="888990" y="3529262"/>
            <a:ext cx="720000" cy="720080"/>
          </a:xfrm>
          <a:prstGeom prst="ellipse">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素粒子</a:t>
            </a:r>
            <a:endParaRPr kumimoji="1" lang="ja-JP" altLang="en-US" sz="1600" dirty="0">
              <a:solidFill>
                <a:schemeClr val="tx1"/>
              </a:solidFill>
            </a:endParaRPr>
          </a:p>
        </p:txBody>
      </p:sp>
      <p:sp>
        <p:nvSpPr>
          <p:cNvPr id="15" name="Oval 14"/>
          <p:cNvSpPr/>
          <p:nvPr/>
        </p:nvSpPr>
        <p:spPr>
          <a:xfrm>
            <a:off x="2543522" y="1892510"/>
            <a:ext cx="720000" cy="720080"/>
          </a:xfrm>
          <a:prstGeom prst="ellipse">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惑星</a:t>
            </a:r>
            <a:endParaRPr kumimoji="1" lang="ja-JP" altLang="en-US" sz="1600" dirty="0">
              <a:solidFill>
                <a:schemeClr val="tx1"/>
              </a:solidFill>
            </a:endParaRPr>
          </a:p>
        </p:txBody>
      </p:sp>
      <p:sp>
        <p:nvSpPr>
          <p:cNvPr id="16" name="Oval 15"/>
          <p:cNvSpPr/>
          <p:nvPr/>
        </p:nvSpPr>
        <p:spPr>
          <a:xfrm>
            <a:off x="3983522" y="2123904"/>
            <a:ext cx="720000" cy="720080"/>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感覚器</a:t>
            </a:r>
            <a:endParaRPr kumimoji="1" lang="ja-JP" altLang="en-US" sz="1600" dirty="0">
              <a:solidFill>
                <a:schemeClr val="tx1"/>
              </a:solidFill>
            </a:endParaRPr>
          </a:p>
        </p:txBody>
      </p:sp>
      <p:sp>
        <p:nvSpPr>
          <p:cNvPr id="17" name="Oval 16"/>
          <p:cNvSpPr/>
          <p:nvPr/>
        </p:nvSpPr>
        <p:spPr>
          <a:xfrm>
            <a:off x="4703522" y="3481800"/>
            <a:ext cx="720000" cy="720080"/>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長寿</a:t>
            </a:r>
            <a:endParaRPr kumimoji="1" lang="ja-JP" altLang="en-US" sz="1600" dirty="0">
              <a:solidFill>
                <a:schemeClr val="tx1"/>
              </a:solidFill>
            </a:endParaRPr>
          </a:p>
        </p:txBody>
      </p:sp>
      <p:sp>
        <p:nvSpPr>
          <p:cNvPr id="18" name="Oval 17"/>
          <p:cNvSpPr/>
          <p:nvPr/>
        </p:nvSpPr>
        <p:spPr>
          <a:xfrm>
            <a:off x="2183546" y="2942918"/>
            <a:ext cx="720000" cy="720080"/>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ナノ材</a:t>
            </a:r>
            <a:r>
              <a:rPr lang="ja-JP" altLang="en-US" sz="1400" dirty="0" smtClean="0">
                <a:solidFill>
                  <a:schemeClr val="tx1"/>
                </a:solidFill>
              </a:rPr>
              <a:t>料</a:t>
            </a:r>
            <a:endParaRPr kumimoji="1" lang="ja-JP" altLang="en-US" sz="1400" dirty="0">
              <a:solidFill>
                <a:schemeClr val="tx1"/>
              </a:solidFill>
            </a:endParaRPr>
          </a:p>
        </p:txBody>
      </p:sp>
      <p:cxnSp>
        <p:nvCxnSpPr>
          <p:cNvPr id="9" name="Straight Connector 8"/>
          <p:cNvCxnSpPr>
            <a:stCxn id="6" idx="6"/>
            <a:endCxn id="15" idx="2"/>
          </p:cNvCxnSpPr>
          <p:nvPr/>
        </p:nvCxnSpPr>
        <p:spPr>
          <a:xfrm flipV="1">
            <a:off x="1895250" y="2252550"/>
            <a:ext cx="648272" cy="330328"/>
          </a:xfrm>
          <a:prstGeom prst="line">
            <a:avLst/>
          </a:prstGeom>
          <a:ln/>
        </p:spPr>
        <p:style>
          <a:lnRef idx="1">
            <a:schemeClr val="dk1"/>
          </a:lnRef>
          <a:fillRef idx="0">
            <a:schemeClr val="dk1"/>
          </a:fillRef>
          <a:effectRef idx="0">
            <a:schemeClr val="dk1"/>
          </a:effectRef>
          <a:fontRef idx="minor">
            <a:schemeClr val="tx1"/>
          </a:fontRef>
        </p:style>
      </p:cxnSp>
      <p:cxnSp>
        <p:nvCxnSpPr>
          <p:cNvPr id="19" name="Straight Connector 18"/>
          <p:cNvCxnSpPr>
            <a:stCxn id="6" idx="4"/>
            <a:endCxn id="14" idx="0"/>
          </p:cNvCxnSpPr>
          <p:nvPr/>
        </p:nvCxnSpPr>
        <p:spPr>
          <a:xfrm>
            <a:off x="1175250" y="3302958"/>
            <a:ext cx="73740" cy="22630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1" idx="0"/>
            <a:endCxn id="16" idx="3"/>
          </p:cNvCxnSpPr>
          <p:nvPr/>
        </p:nvCxnSpPr>
        <p:spPr>
          <a:xfrm flipV="1">
            <a:off x="3827414" y="2738531"/>
            <a:ext cx="261550" cy="215689"/>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1" idx="6"/>
            <a:endCxn id="17" idx="2"/>
          </p:cNvCxnSpPr>
          <p:nvPr/>
        </p:nvCxnSpPr>
        <p:spPr>
          <a:xfrm>
            <a:off x="4547414" y="3674300"/>
            <a:ext cx="156108" cy="167540"/>
          </a:xfrm>
          <a:prstGeom prst="line">
            <a:avLst/>
          </a:prstGeom>
        </p:spPr>
        <p:style>
          <a:lnRef idx="1">
            <a:schemeClr val="dk1"/>
          </a:lnRef>
          <a:fillRef idx="0">
            <a:schemeClr val="dk1"/>
          </a:fillRef>
          <a:effectRef idx="0">
            <a:schemeClr val="dk1"/>
          </a:effectRef>
          <a:fontRef idx="minor">
            <a:schemeClr val="tx1"/>
          </a:fontRef>
        </p:style>
      </p:cxnSp>
      <p:sp>
        <p:nvSpPr>
          <p:cNvPr id="46" name="Left Arrow 45"/>
          <p:cNvSpPr/>
          <p:nvPr/>
        </p:nvSpPr>
        <p:spPr>
          <a:xfrm>
            <a:off x="167218" y="2500489"/>
            <a:ext cx="504057" cy="1257581"/>
          </a:xfrm>
          <a:prstGeom prst="leftArrow">
            <a:avLst>
              <a:gd name="adj1" fmla="val 50000"/>
              <a:gd name="adj2" fmla="val 1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Left Arrow 49"/>
          <p:cNvSpPr/>
          <p:nvPr/>
        </p:nvSpPr>
        <p:spPr>
          <a:xfrm rot="10800000">
            <a:off x="8448138" y="2500489"/>
            <a:ext cx="504057" cy="1257581"/>
          </a:xfrm>
          <a:prstGeom prst="leftArrow">
            <a:avLst>
              <a:gd name="adj1" fmla="val 50000"/>
              <a:gd name="adj2" fmla="val 1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Rectangle 47"/>
          <p:cNvSpPr/>
          <p:nvPr/>
        </p:nvSpPr>
        <p:spPr>
          <a:xfrm>
            <a:off x="2123728" y="1162961"/>
            <a:ext cx="3851012" cy="2880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4" name="Rectangle 53"/>
          <p:cNvSpPr/>
          <p:nvPr/>
        </p:nvSpPr>
        <p:spPr>
          <a:xfrm>
            <a:off x="6153648" y="1162961"/>
            <a:ext cx="1001696" cy="2880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ysClr val="windowText" lastClr="000000"/>
                </a:solidFill>
              </a:rPr>
              <a:t>検索</a:t>
            </a:r>
            <a:endParaRPr kumimoji="1" lang="ja-JP" altLang="en-US" dirty="0">
              <a:solidFill>
                <a:sysClr val="windowText" lastClr="000000"/>
              </a:solidFill>
            </a:endParaRPr>
          </a:p>
        </p:txBody>
      </p:sp>
      <p:sp>
        <p:nvSpPr>
          <p:cNvPr id="49" name="TextBox 48"/>
          <p:cNvSpPr txBox="1"/>
          <p:nvPr/>
        </p:nvSpPr>
        <p:spPr>
          <a:xfrm>
            <a:off x="10295921" y="2284972"/>
            <a:ext cx="1178528" cy="338554"/>
          </a:xfrm>
          <a:prstGeom prst="rect">
            <a:avLst/>
          </a:prstGeom>
          <a:noFill/>
        </p:spPr>
        <p:txBody>
          <a:bodyPr wrap="none" rtlCol="0">
            <a:spAutoFit/>
          </a:bodyPr>
          <a:lstStyle/>
          <a:p>
            <a:r>
              <a:rPr kumimoji="1" lang="ja-JP" altLang="en-US" sz="1600" dirty="0" smtClean="0"/>
              <a:t>プロジェクト</a:t>
            </a:r>
            <a:endParaRPr kumimoji="1" lang="ja-JP" altLang="en-US" sz="1600" dirty="0"/>
          </a:p>
        </p:txBody>
      </p:sp>
      <p:sp>
        <p:nvSpPr>
          <p:cNvPr id="56" name="TextBox 55"/>
          <p:cNvSpPr txBox="1"/>
          <p:nvPr/>
        </p:nvSpPr>
        <p:spPr>
          <a:xfrm>
            <a:off x="10332640" y="2940313"/>
            <a:ext cx="595035" cy="338554"/>
          </a:xfrm>
          <a:prstGeom prst="rect">
            <a:avLst/>
          </a:prstGeom>
          <a:noFill/>
        </p:spPr>
        <p:txBody>
          <a:bodyPr wrap="none" rtlCol="0">
            <a:spAutoFit/>
          </a:bodyPr>
          <a:lstStyle/>
          <a:p>
            <a:r>
              <a:rPr kumimoji="1" lang="ja-JP" altLang="en-US" sz="1600" dirty="0" smtClean="0"/>
              <a:t>人物</a:t>
            </a:r>
            <a:endParaRPr kumimoji="1" lang="ja-JP" altLang="en-US" sz="1600" dirty="0"/>
          </a:p>
        </p:txBody>
      </p:sp>
      <p:sp>
        <p:nvSpPr>
          <p:cNvPr id="57" name="TextBox 56"/>
          <p:cNvSpPr txBox="1"/>
          <p:nvPr/>
        </p:nvSpPr>
        <p:spPr>
          <a:xfrm>
            <a:off x="10411416" y="2557635"/>
            <a:ext cx="800219" cy="338554"/>
          </a:xfrm>
          <a:prstGeom prst="rect">
            <a:avLst/>
          </a:prstGeom>
          <a:noFill/>
        </p:spPr>
        <p:txBody>
          <a:bodyPr wrap="none" rtlCol="0">
            <a:spAutoFit/>
          </a:bodyPr>
          <a:lstStyle/>
          <a:p>
            <a:r>
              <a:rPr kumimoji="1" lang="ja-JP" altLang="en-US" sz="1600" dirty="0" smtClean="0"/>
              <a:t>研究室</a:t>
            </a:r>
            <a:endParaRPr kumimoji="1" lang="ja-JP" altLang="en-US" sz="1600" dirty="0"/>
          </a:p>
        </p:txBody>
      </p:sp>
      <p:sp>
        <p:nvSpPr>
          <p:cNvPr id="58" name="TextBox 57"/>
          <p:cNvSpPr txBox="1"/>
          <p:nvPr/>
        </p:nvSpPr>
        <p:spPr>
          <a:xfrm>
            <a:off x="10332640" y="3212976"/>
            <a:ext cx="595035" cy="338554"/>
          </a:xfrm>
          <a:prstGeom prst="rect">
            <a:avLst/>
          </a:prstGeom>
          <a:noFill/>
        </p:spPr>
        <p:txBody>
          <a:bodyPr wrap="none" rtlCol="0">
            <a:spAutoFit/>
          </a:bodyPr>
          <a:lstStyle/>
          <a:p>
            <a:r>
              <a:rPr kumimoji="1" lang="ja-JP" altLang="en-US" sz="1600" dirty="0" smtClean="0"/>
              <a:t>企業</a:t>
            </a:r>
            <a:endParaRPr kumimoji="1" lang="ja-JP" altLang="en-US" sz="1600" dirty="0"/>
          </a:p>
        </p:txBody>
      </p:sp>
      <p:sp>
        <p:nvSpPr>
          <p:cNvPr id="51" name="Oval 50"/>
          <p:cNvSpPr/>
          <p:nvPr/>
        </p:nvSpPr>
        <p:spPr>
          <a:xfrm>
            <a:off x="10116616" y="2361105"/>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Oval 59"/>
          <p:cNvSpPr/>
          <p:nvPr/>
        </p:nvSpPr>
        <p:spPr>
          <a:xfrm>
            <a:off x="10116616" y="2636912"/>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Oval 60"/>
          <p:cNvSpPr/>
          <p:nvPr/>
        </p:nvSpPr>
        <p:spPr>
          <a:xfrm>
            <a:off x="10152640" y="3016446"/>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Oval 61"/>
          <p:cNvSpPr/>
          <p:nvPr/>
        </p:nvSpPr>
        <p:spPr>
          <a:xfrm>
            <a:off x="10152640" y="3278867"/>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TextBox 51"/>
          <p:cNvSpPr txBox="1"/>
          <p:nvPr/>
        </p:nvSpPr>
        <p:spPr>
          <a:xfrm>
            <a:off x="10092932" y="2927357"/>
            <a:ext cx="300082"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66" name="Rectangular Callout 65"/>
          <p:cNvSpPr/>
          <p:nvPr/>
        </p:nvSpPr>
        <p:spPr>
          <a:xfrm>
            <a:off x="-2772816" y="3057973"/>
            <a:ext cx="1872208" cy="1325105"/>
          </a:xfrm>
          <a:prstGeom prst="wedgeRectCallout">
            <a:avLst>
              <a:gd name="adj1" fmla="val 123519"/>
              <a:gd name="adj2" fmla="val -8248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大カテゴリ</a:t>
            </a:r>
            <a:endParaRPr kumimoji="1" lang="en-US" altLang="ja-JP" dirty="0" smtClean="0"/>
          </a:p>
          <a:p>
            <a:pPr algn="ctr"/>
            <a:r>
              <a:rPr lang="ja-JP" altLang="en-US" dirty="0"/>
              <a:t>クリッ</a:t>
            </a:r>
            <a:r>
              <a:rPr lang="ja-JP" altLang="en-US" dirty="0" smtClean="0"/>
              <a:t>ク</a:t>
            </a:r>
            <a:r>
              <a:rPr lang="ja-JP" altLang="en-US" dirty="0"/>
              <a:t>する</a:t>
            </a:r>
            <a:r>
              <a:rPr lang="ja-JP" altLang="en-US" dirty="0" smtClean="0"/>
              <a:t>と</a:t>
            </a:r>
            <a:endParaRPr lang="en-US" altLang="ja-JP" dirty="0" smtClean="0"/>
          </a:p>
          <a:p>
            <a:pPr algn="ctr"/>
            <a:r>
              <a:rPr kumimoji="1" lang="ja-JP" altLang="en-US" dirty="0"/>
              <a:t>小カテゴ</a:t>
            </a:r>
            <a:r>
              <a:rPr kumimoji="1" lang="ja-JP" altLang="en-US" dirty="0" smtClean="0"/>
              <a:t>リ出る</a:t>
            </a:r>
            <a:endParaRPr kumimoji="1" lang="ja-JP" altLang="en-US" dirty="0"/>
          </a:p>
        </p:txBody>
      </p:sp>
      <p:sp>
        <p:nvSpPr>
          <p:cNvPr id="67" name="Rectangular Callout 66"/>
          <p:cNvSpPr/>
          <p:nvPr/>
        </p:nvSpPr>
        <p:spPr>
          <a:xfrm>
            <a:off x="-3060848" y="4728911"/>
            <a:ext cx="1872208" cy="1325105"/>
          </a:xfrm>
          <a:prstGeom prst="wedgeRectCallout">
            <a:avLst>
              <a:gd name="adj1" fmla="val 163677"/>
              <a:gd name="adj2" fmla="val -11315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小</a:t>
            </a:r>
            <a:r>
              <a:rPr kumimoji="1" lang="ja-JP" altLang="en-US" dirty="0" smtClean="0"/>
              <a:t>カテゴリ</a:t>
            </a:r>
            <a:endParaRPr kumimoji="1" lang="en-US" altLang="ja-JP" dirty="0" smtClean="0"/>
          </a:p>
          <a:p>
            <a:pPr algn="ctr"/>
            <a:r>
              <a:rPr lang="ja-JP" altLang="en-US" dirty="0"/>
              <a:t>クリッ</a:t>
            </a:r>
            <a:r>
              <a:rPr lang="ja-JP" altLang="en-US" dirty="0" smtClean="0"/>
              <a:t>ク</a:t>
            </a:r>
            <a:r>
              <a:rPr lang="ja-JP" altLang="en-US" dirty="0"/>
              <a:t>する</a:t>
            </a:r>
            <a:r>
              <a:rPr lang="ja-JP" altLang="en-US" dirty="0" smtClean="0"/>
              <a:t>と</a:t>
            </a:r>
            <a:endParaRPr lang="en-US" altLang="ja-JP" dirty="0" smtClean="0"/>
          </a:p>
          <a:p>
            <a:pPr algn="ctr"/>
            <a:r>
              <a:rPr kumimoji="1" lang="ja-JP" altLang="en-US" dirty="0" smtClean="0"/>
              <a:t>プロジェクト出る</a:t>
            </a:r>
            <a:endParaRPr kumimoji="1" lang="ja-JP" altLang="en-US" dirty="0"/>
          </a:p>
        </p:txBody>
      </p:sp>
      <p:sp>
        <p:nvSpPr>
          <p:cNvPr id="55" name="TextBox 54"/>
          <p:cNvSpPr txBox="1"/>
          <p:nvPr/>
        </p:nvSpPr>
        <p:spPr>
          <a:xfrm>
            <a:off x="1319336" y="147432"/>
            <a:ext cx="1475404" cy="769441"/>
          </a:xfrm>
          <a:prstGeom prst="rect">
            <a:avLst/>
          </a:prstGeom>
          <a:noFill/>
        </p:spPr>
        <p:txBody>
          <a:bodyPr wrap="none" rtlCol="0">
            <a:spAutoFit/>
          </a:bodyPr>
          <a:lstStyle/>
          <a:p>
            <a:r>
              <a:rPr kumimoji="1" lang="en-US" altLang="ja-JP" sz="4400" b="1" spc="50" dirty="0" smtClean="0">
                <a:ln w="12700" cmpd="sng">
                  <a:solidFill>
                    <a:schemeClr val="accent6">
                      <a:satMod val="120000"/>
                      <a:shade val="80000"/>
                    </a:schemeClr>
                  </a:solidFill>
                  <a:prstDash val="solid"/>
                </a:ln>
                <a:solidFill>
                  <a:schemeClr val="accent6">
                    <a:tint val="1000"/>
                  </a:schemeClr>
                </a:solidFill>
                <a:effectLst>
                  <a:glow rad="139700">
                    <a:schemeClr val="accent2">
                      <a:satMod val="175000"/>
                      <a:alpha val="40000"/>
                    </a:schemeClr>
                  </a:glow>
                </a:effectLst>
              </a:rPr>
              <a:t>Parks</a:t>
            </a:r>
            <a:endParaRPr kumimoji="1" lang="ja-JP" altLang="en-US" sz="4400" b="1" spc="50" dirty="0">
              <a:ln w="12700" cmpd="sng">
                <a:solidFill>
                  <a:schemeClr val="accent6">
                    <a:satMod val="120000"/>
                    <a:shade val="80000"/>
                  </a:schemeClr>
                </a:solidFill>
                <a:prstDash val="solid"/>
              </a:ln>
              <a:solidFill>
                <a:schemeClr val="accent6">
                  <a:tint val="1000"/>
                </a:schemeClr>
              </a:solidFill>
              <a:effectLst>
                <a:glow rad="139700">
                  <a:schemeClr val="accent2">
                    <a:satMod val="175000"/>
                    <a:alpha val="40000"/>
                  </a:schemeClr>
                </a:glow>
              </a:effectLst>
            </a:endParaRPr>
          </a:p>
        </p:txBody>
      </p:sp>
      <p:sp>
        <p:nvSpPr>
          <p:cNvPr id="59" name="TextBox 58"/>
          <p:cNvSpPr txBox="1"/>
          <p:nvPr/>
        </p:nvSpPr>
        <p:spPr>
          <a:xfrm>
            <a:off x="4037559" y="6488668"/>
            <a:ext cx="1068882" cy="369332"/>
          </a:xfrm>
          <a:prstGeom prst="rect">
            <a:avLst/>
          </a:prstGeom>
          <a:noFill/>
        </p:spPr>
        <p:txBody>
          <a:bodyPr wrap="none" rtlCol="0">
            <a:spAutoFit/>
          </a:bodyPr>
          <a:lstStyle/>
          <a:p>
            <a:r>
              <a:rPr lang="en-US" altLang="ja-JP" dirty="0" smtClean="0"/>
              <a:t>Parks Inc.</a:t>
            </a:r>
          </a:p>
        </p:txBody>
      </p:sp>
      <p:sp>
        <p:nvSpPr>
          <p:cNvPr id="71" name="Rectangular Callout 70"/>
          <p:cNvSpPr/>
          <p:nvPr/>
        </p:nvSpPr>
        <p:spPr>
          <a:xfrm>
            <a:off x="9180512" y="5991750"/>
            <a:ext cx="1872208" cy="1325105"/>
          </a:xfrm>
          <a:prstGeom prst="wedgeRectCallout">
            <a:avLst>
              <a:gd name="adj1" fmla="val -270380"/>
              <a:gd name="adj2" fmla="val 427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企業情報へ</a:t>
            </a:r>
            <a:endParaRPr kumimoji="1" lang="ja-JP" altLang="en-US" dirty="0"/>
          </a:p>
        </p:txBody>
      </p:sp>
      <p:sp>
        <p:nvSpPr>
          <p:cNvPr id="63" name="Rectangle 62"/>
          <p:cNvSpPr/>
          <p:nvPr/>
        </p:nvSpPr>
        <p:spPr>
          <a:xfrm>
            <a:off x="-2628800" y="-891480"/>
            <a:ext cx="2088232" cy="135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1.</a:t>
            </a:r>
            <a:r>
              <a:rPr lang="ja-JP" altLang="en-US" dirty="0" smtClean="0"/>
              <a:t>トップ</a:t>
            </a:r>
            <a:r>
              <a:rPr lang="ja-JP" altLang="en-US" dirty="0" smtClean="0"/>
              <a:t>ページ</a:t>
            </a:r>
            <a:endParaRPr lang="en-US" altLang="ja-JP" dirty="0" smtClean="0"/>
          </a:p>
          <a:p>
            <a:pPr algn="ctr"/>
            <a:r>
              <a:rPr lang="ja-JP" altLang="en-US" dirty="0" smtClean="0"/>
              <a:t>（ログイン前）</a:t>
            </a:r>
            <a:endParaRPr lang="en-US" altLang="ja-JP" dirty="0" smtClean="0"/>
          </a:p>
        </p:txBody>
      </p:sp>
      <p:sp>
        <p:nvSpPr>
          <p:cNvPr id="73" name="Rectangular Callout 72"/>
          <p:cNvSpPr/>
          <p:nvPr/>
        </p:nvSpPr>
        <p:spPr>
          <a:xfrm>
            <a:off x="9900592" y="-841349"/>
            <a:ext cx="1872208" cy="1325105"/>
          </a:xfrm>
          <a:prstGeom prst="wedgeRectCallout">
            <a:avLst>
              <a:gd name="adj1" fmla="val -271617"/>
              <a:gd name="adj2" fmla="val 2960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メールアドレス</a:t>
            </a:r>
            <a:endParaRPr kumimoji="1" lang="en-US" altLang="ja-JP" dirty="0" smtClean="0"/>
          </a:p>
          <a:p>
            <a:pPr algn="ctr"/>
            <a:r>
              <a:rPr lang="ja-JP" altLang="en-US" dirty="0" smtClean="0"/>
              <a:t>と</a:t>
            </a:r>
            <a:endParaRPr lang="en-US" altLang="ja-JP" dirty="0" smtClean="0"/>
          </a:p>
          <a:p>
            <a:pPr algn="ctr"/>
            <a:r>
              <a:rPr kumimoji="1" lang="ja-JP" altLang="en-US" dirty="0"/>
              <a:t>パスワード</a:t>
            </a:r>
          </a:p>
        </p:txBody>
      </p:sp>
      <p:sp>
        <p:nvSpPr>
          <p:cNvPr id="74" name="Rectangular Callout 73"/>
          <p:cNvSpPr/>
          <p:nvPr/>
        </p:nvSpPr>
        <p:spPr>
          <a:xfrm>
            <a:off x="10116616" y="659320"/>
            <a:ext cx="1872208" cy="1325105"/>
          </a:xfrm>
          <a:prstGeom prst="wedgeRectCallout">
            <a:avLst>
              <a:gd name="adj1" fmla="val -200520"/>
              <a:gd name="adj2" fmla="val -4202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メールアドレス</a:t>
            </a:r>
            <a:endParaRPr kumimoji="1" lang="en-US" altLang="ja-JP" dirty="0" smtClean="0"/>
          </a:p>
          <a:p>
            <a:pPr algn="ctr"/>
            <a:r>
              <a:rPr lang="ja-JP" altLang="en-US" dirty="0" smtClean="0"/>
              <a:t>と</a:t>
            </a:r>
            <a:endParaRPr lang="en-US" altLang="ja-JP" dirty="0" smtClean="0"/>
          </a:p>
          <a:p>
            <a:pPr algn="ctr"/>
            <a:r>
              <a:rPr kumimoji="1" lang="ja-JP" altLang="en-US" dirty="0"/>
              <a:t>パスワー</a:t>
            </a:r>
            <a:r>
              <a:rPr kumimoji="1" lang="ja-JP" altLang="en-US" dirty="0" smtClean="0"/>
              <a:t>ド，</a:t>
            </a:r>
            <a:endParaRPr kumimoji="1" lang="en-US" altLang="ja-JP" dirty="0" smtClean="0"/>
          </a:p>
          <a:p>
            <a:pPr algn="ctr"/>
            <a:r>
              <a:rPr lang="ja-JP" altLang="en-US" dirty="0"/>
              <a:t>名前</a:t>
            </a:r>
            <a:endParaRPr kumimoji="1" lang="ja-JP" altLang="en-US" dirty="0"/>
          </a:p>
        </p:txBody>
      </p:sp>
      <p:sp>
        <p:nvSpPr>
          <p:cNvPr id="2" name="正方形/長方形 1"/>
          <p:cNvSpPr/>
          <p:nvPr/>
        </p:nvSpPr>
        <p:spPr>
          <a:xfrm>
            <a:off x="4067944" y="260648"/>
            <a:ext cx="1152128" cy="28803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4067944" y="692696"/>
            <a:ext cx="1152128" cy="28803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3203848" y="260648"/>
            <a:ext cx="768961" cy="369332"/>
          </a:xfrm>
          <a:prstGeom prst="rect">
            <a:avLst/>
          </a:prstGeom>
          <a:noFill/>
        </p:spPr>
        <p:txBody>
          <a:bodyPr wrap="none" rtlCol="0">
            <a:spAutoFit/>
          </a:bodyPr>
          <a:lstStyle/>
          <a:p>
            <a:r>
              <a:rPr kumimoji="1" lang="en-US" altLang="ja-JP" dirty="0" smtClean="0"/>
              <a:t>E-mail</a:t>
            </a:r>
            <a:endParaRPr kumimoji="1" lang="ja-JP" altLang="en-US" dirty="0"/>
          </a:p>
        </p:txBody>
      </p:sp>
      <p:sp>
        <p:nvSpPr>
          <p:cNvPr id="10" name="テキスト ボックス 9"/>
          <p:cNvSpPr txBox="1"/>
          <p:nvPr/>
        </p:nvSpPr>
        <p:spPr>
          <a:xfrm>
            <a:off x="3203848" y="620688"/>
            <a:ext cx="595047" cy="369332"/>
          </a:xfrm>
          <a:prstGeom prst="rect">
            <a:avLst/>
          </a:prstGeom>
          <a:noFill/>
        </p:spPr>
        <p:txBody>
          <a:bodyPr wrap="none" rtlCol="0">
            <a:spAutoFit/>
          </a:bodyPr>
          <a:lstStyle/>
          <a:p>
            <a:r>
              <a:rPr lang="en-US" altLang="ja-JP" dirty="0"/>
              <a:t>P</a:t>
            </a:r>
            <a:r>
              <a:rPr kumimoji="1" lang="en-US" altLang="ja-JP" dirty="0" smtClean="0"/>
              <a:t>ass</a:t>
            </a:r>
            <a:endParaRPr kumimoji="1" lang="ja-JP" altLang="en-US" dirty="0"/>
          </a:p>
        </p:txBody>
      </p:sp>
      <p:sp>
        <p:nvSpPr>
          <p:cNvPr id="20" name="テキスト ボックス 19"/>
          <p:cNvSpPr txBox="1"/>
          <p:nvPr/>
        </p:nvSpPr>
        <p:spPr>
          <a:xfrm>
            <a:off x="7380312" y="1124744"/>
            <a:ext cx="1199968" cy="369332"/>
          </a:xfrm>
          <a:prstGeom prst="rect">
            <a:avLst/>
          </a:prstGeom>
          <a:noFill/>
        </p:spPr>
        <p:txBody>
          <a:bodyPr wrap="none" rtlCol="0">
            <a:spAutoFit/>
          </a:bodyPr>
          <a:lstStyle/>
          <a:p>
            <a:r>
              <a:rPr kumimoji="1" lang="ja-JP" altLang="en-US" dirty="0" smtClean="0"/>
              <a:t>オプション</a:t>
            </a:r>
            <a:endParaRPr kumimoji="1" lang="ja-JP" altLang="en-US" dirty="0"/>
          </a:p>
        </p:txBody>
      </p:sp>
    </p:spTree>
    <p:extLst>
      <p:ext uri="{BB962C8B-B14F-4D97-AF65-F5344CB8AC3E}">
        <p14:creationId xmlns:p14="http://schemas.microsoft.com/office/powerpoint/2010/main" val="18634352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mizut\Desktop\Parks\park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250" y="118341"/>
            <a:ext cx="828000" cy="827324"/>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54"/>
          <p:cNvSpPr txBox="1"/>
          <p:nvPr/>
        </p:nvSpPr>
        <p:spPr>
          <a:xfrm>
            <a:off x="1319336" y="147432"/>
            <a:ext cx="1475404" cy="769441"/>
          </a:xfrm>
          <a:prstGeom prst="rect">
            <a:avLst/>
          </a:prstGeom>
          <a:noFill/>
        </p:spPr>
        <p:txBody>
          <a:bodyPr wrap="none" rtlCol="0">
            <a:spAutoFit/>
          </a:bodyPr>
          <a:lstStyle/>
          <a:p>
            <a:r>
              <a:rPr kumimoji="1" lang="en-US" altLang="ja-JP" sz="4400" b="1" spc="50" dirty="0" smtClean="0">
                <a:ln w="12700" cmpd="sng">
                  <a:solidFill>
                    <a:schemeClr val="accent6">
                      <a:satMod val="120000"/>
                      <a:shade val="80000"/>
                    </a:schemeClr>
                  </a:solidFill>
                  <a:prstDash val="solid"/>
                </a:ln>
                <a:solidFill>
                  <a:schemeClr val="accent6">
                    <a:tint val="1000"/>
                  </a:schemeClr>
                </a:solidFill>
                <a:effectLst>
                  <a:glow rad="139700">
                    <a:schemeClr val="accent2">
                      <a:satMod val="175000"/>
                      <a:alpha val="40000"/>
                    </a:schemeClr>
                  </a:glow>
                </a:effectLst>
              </a:rPr>
              <a:t>Parks</a:t>
            </a:r>
            <a:endParaRPr kumimoji="1" lang="ja-JP" altLang="en-US" sz="4400" b="1" spc="50" dirty="0">
              <a:ln w="12700" cmpd="sng">
                <a:solidFill>
                  <a:schemeClr val="accent6">
                    <a:satMod val="120000"/>
                    <a:shade val="80000"/>
                  </a:schemeClr>
                </a:solidFill>
                <a:prstDash val="solid"/>
              </a:ln>
              <a:solidFill>
                <a:schemeClr val="accent6">
                  <a:tint val="1000"/>
                </a:schemeClr>
              </a:solidFill>
              <a:effectLst>
                <a:glow rad="139700">
                  <a:schemeClr val="accent2">
                    <a:satMod val="175000"/>
                    <a:alpha val="40000"/>
                  </a:schemeClr>
                </a:glow>
              </a:effectLst>
            </a:endParaRPr>
          </a:p>
        </p:txBody>
      </p:sp>
      <p:sp>
        <p:nvSpPr>
          <p:cNvPr id="60" name="TextBox 58"/>
          <p:cNvSpPr txBox="1"/>
          <p:nvPr/>
        </p:nvSpPr>
        <p:spPr>
          <a:xfrm>
            <a:off x="4037559" y="6488668"/>
            <a:ext cx="1068882" cy="369332"/>
          </a:xfrm>
          <a:prstGeom prst="rect">
            <a:avLst/>
          </a:prstGeom>
          <a:noFill/>
        </p:spPr>
        <p:txBody>
          <a:bodyPr wrap="none" rtlCol="0">
            <a:spAutoFit/>
          </a:bodyPr>
          <a:lstStyle/>
          <a:p>
            <a:r>
              <a:rPr lang="en-US" altLang="ja-JP" dirty="0" smtClean="0"/>
              <a:t>Parks Inc.</a:t>
            </a:r>
          </a:p>
        </p:txBody>
      </p:sp>
      <p:sp>
        <p:nvSpPr>
          <p:cNvPr id="61" name="正方形/長方形 60"/>
          <p:cNvSpPr/>
          <p:nvPr/>
        </p:nvSpPr>
        <p:spPr>
          <a:xfrm>
            <a:off x="4067944" y="2996952"/>
            <a:ext cx="1440128" cy="28803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正方形/長方形 61"/>
          <p:cNvSpPr/>
          <p:nvPr/>
        </p:nvSpPr>
        <p:spPr>
          <a:xfrm>
            <a:off x="6588224" y="2996952"/>
            <a:ext cx="1440128" cy="28803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a:off x="4427984" y="2636912"/>
            <a:ext cx="768961" cy="369332"/>
          </a:xfrm>
          <a:prstGeom prst="rect">
            <a:avLst/>
          </a:prstGeom>
          <a:noFill/>
        </p:spPr>
        <p:txBody>
          <a:bodyPr wrap="none" rtlCol="0">
            <a:spAutoFit/>
          </a:bodyPr>
          <a:lstStyle/>
          <a:p>
            <a:r>
              <a:rPr kumimoji="1" lang="en-US" altLang="ja-JP" dirty="0" smtClean="0"/>
              <a:t>E-mail</a:t>
            </a:r>
            <a:endParaRPr kumimoji="1" lang="ja-JP" altLang="en-US" dirty="0"/>
          </a:p>
        </p:txBody>
      </p:sp>
      <p:sp>
        <p:nvSpPr>
          <p:cNvPr id="64" name="テキスト ボックス 63"/>
          <p:cNvSpPr txBox="1"/>
          <p:nvPr/>
        </p:nvSpPr>
        <p:spPr>
          <a:xfrm>
            <a:off x="7020272" y="2636912"/>
            <a:ext cx="595047" cy="369332"/>
          </a:xfrm>
          <a:prstGeom prst="rect">
            <a:avLst/>
          </a:prstGeom>
          <a:noFill/>
        </p:spPr>
        <p:txBody>
          <a:bodyPr wrap="none" rtlCol="0">
            <a:spAutoFit/>
          </a:bodyPr>
          <a:lstStyle/>
          <a:p>
            <a:r>
              <a:rPr lang="en-US" altLang="ja-JP" dirty="0"/>
              <a:t>P</a:t>
            </a:r>
            <a:r>
              <a:rPr kumimoji="1" lang="en-US" altLang="ja-JP" dirty="0" smtClean="0"/>
              <a:t>ass</a:t>
            </a:r>
            <a:endParaRPr kumimoji="1" lang="ja-JP" altLang="en-US" dirty="0"/>
          </a:p>
        </p:txBody>
      </p:sp>
      <p:sp>
        <p:nvSpPr>
          <p:cNvPr id="65" name="正方形/長方形 64"/>
          <p:cNvSpPr/>
          <p:nvPr/>
        </p:nvSpPr>
        <p:spPr>
          <a:xfrm>
            <a:off x="1403648" y="2996952"/>
            <a:ext cx="1440128" cy="28803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7" name="テキスト ボックス 66"/>
          <p:cNvSpPr txBox="1"/>
          <p:nvPr/>
        </p:nvSpPr>
        <p:spPr>
          <a:xfrm>
            <a:off x="1835696" y="2592780"/>
            <a:ext cx="646331" cy="369332"/>
          </a:xfrm>
          <a:prstGeom prst="rect">
            <a:avLst/>
          </a:prstGeom>
          <a:noFill/>
        </p:spPr>
        <p:txBody>
          <a:bodyPr wrap="none" rtlCol="0">
            <a:spAutoFit/>
          </a:bodyPr>
          <a:lstStyle/>
          <a:p>
            <a:r>
              <a:rPr kumimoji="1" lang="ja-JP" altLang="en-US" dirty="0" smtClean="0"/>
              <a:t>名前</a:t>
            </a:r>
            <a:endParaRPr kumimoji="1" lang="ja-JP" altLang="en-US" dirty="0"/>
          </a:p>
        </p:txBody>
      </p:sp>
      <p:sp>
        <p:nvSpPr>
          <p:cNvPr id="69" name="Rounded Rectangle 41"/>
          <p:cNvSpPr/>
          <p:nvPr/>
        </p:nvSpPr>
        <p:spPr>
          <a:xfrm>
            <a:off x="3275856" y="5301208"/>
            <a:ext cx="2592288" cy="53996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送信</a:t>
            </a:r>
            <a:endParaRPr kumimoji="1" lang="ja-JP" altLang="en-US" dirty="0">
              <a:solidFill>
                <a:schemeClr val="tx1"/>
              </a:solidFill>
            </a:endParaRPr>
          </a:p>
        </p:txBody>
      </p:sp>
      <p:sp>
        <p:nvSpPr>
          <p:cNvPr id="72" name="正方形/長方形 71"/>
          <p:cNvSpPr/>
          <p:nvPr/>
        </p:nvSpPr>
        <p:spPr>
          <a:xfrm>
            <a:off x="755576" y="3573016"/>
            <a:ext cx="8208912" cy="114283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この中身は調べる＆考えます．．．</a:t>
            </a:r>
            <a:endParaRPr kumimoji="1" lang="ja-JP" altLang="en-US" dirty="0">
              <a:solidFill>
                <a:schemeClr val="tx1"/>
              </a:solidFill>
            </a:endParaRPr>
          </a:p>
        </p:txBody>
      </p:sp>
      <p:sp>
        <p:nvSpPr>
          <p:cNvPr id="73" name="テキスト ボックス 72"/>
          <p:cNvSpPr txBox="1"/>
          <p:nvPr/>
        </p:nvSpPr>
        <p:spPr>
          <a:xfrm>
            <a:off x="3491880" y="4797152"/>
            <a:ext cx="2391099" cy="369332"/>
          </a:xfrm>
          <a:prstGeom prst="rect">
            <a:avLst/>
          </a:prstGeom>
          <a:noFill/>
        </p:spPr>
        <p:txBody>
          <a:bodyPr wrap="none" rtlCol="0">
            <a:spAutoFit/>
          </a:bodyPr>
          <a:lstStyle/>
          <a:p>
            <a:r>
              <a:rPr kumimoji="1" lang="ja-JP" altLang="en-US" dirty="0" smtClean="0"/>
              <a:t>利用規約に同意します</a:t>
            </a:r>
            <a:endParaRPr kumimoji="1" lang="ja-JP" altLang="en-US" dirty="0"/>
          </a:p>
        </p:txBody>
      </p:sp>
      <p:sp>
        <p:nvSpPr>
          <p:cNvPr id="74" name="Oval 60"/>
          <p:cNvSpPr/>
          <p:nvPr/>
        </p:nvSpPr>
        <p:spPr>
          <a:xfrm>
            <a:off x="3275856" y="4941168"/>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2123728" y="1556792"/>
            <a:ext cx="5258511" cy="769441"/>
          </a:xfrm>
          <a:prstGeom prst="rect">
            <a:avLst/>
          </a:prstGeom>
          <a:noFill/>
        </p:spPr>
        <p:txBody>
          <a:bodyPr wrap="none" rtlCol="0">
            <a:spAutoFit/>
          </a:bodyPr>
          <a:lstStyle/>
          <a:p>
            <a:r>
              <a:rPr kumimoji="1" lang="ja-JP" altLang="en-US" sz="4400" dirty="0" smtClean="0"/>
              <a:t>ようこそ，</a:t>
            </a:r>
            <a:r>
              <a:rPr kumimoji="1" lang="en-US" altLang="ja-JP" sz="4400" dirty="0" smtClean="0">
                <a:solidFill>
                  <a:schemeClr val="accent2">
                    <a:lumMod val="60000"/>
                    <a:lumOff val="40000"/>
                  </a:schemeClr>
                </a:solidFill>
                <a:latin typeface="ＤＦＰ太丸ゴシック体"/>
                <a:ea typeface="ＤＦＰ太丸ゴシック体"/>
                <a:cs typeface="ＤＦＰ太丸ゴシック体"/>
              </a:rPr>
              <a:t>Parks</a:t>
            </a:r>
            <a:r>
              <a:rPr kumimoji="1" lang="ja-JP" altLang="en-US" sz="4400" dirty="0" smtClean="0"/>
              <a:t>へ！</a:t>
            </a:r>
            <a:endParaRPr kumimoji="1" lang="ja-JP" altLang="en-US" sz="4400" dirty="0"/>
          </a:p>
        </p:txBody>
      </p:sp>
      <p:sp>
        <p:nvSpPr>
          <p:cNvPr id="18" name="Rectangle 62"/>
          <p:cNvSpPr/>
          <p:nvPr/>
        </p:nvSpPr>
        <p:spPr>
          <a:xfrm>
            <a:off x="-2628800" y="-891480"/>
            <a:ext cx="2088232" cy="135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2. </a:t>
            </a:r>
            <a:r>
              <a:rPr lang="ja-JP" altLang="en-US" dirty="0" smtClean="0"/>
              <a:t>新規登録ページ</a:t>
            </a:r>
            <a:endParaRPr lang="en-US" altLang="ja-JP" dirty="0" smtClean="0"/>
          </a:p>
        </p:txBody>
      </p:sp>
    </p:spTree>
    <p:extLst>
      <p:ext uri="{BB962C8B-B14F-4D97-AF65-F5344CB8AC3E}">
        <p14:creationId xmlns:p14="http://schemas.microsoft.com/office/powerpoint/2010/main" val="437247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938437" y="2690699"/>
            <a:ext cx="595035" cy="338554"/>
          </a:xfrm>
          <a:prstGeom prst="rect">
            <a:avLst/>
          </a:prstGeom>
          <a:noFill/>
        </p:spPr>
        <p:txBody>
          <a:bodyPr wrap="none" rtlCol="0">
            <a:spAutoFit/>
          </a:bodyPr>
          <a:lstStyle/>
          <a:p>
            <a:r>
              <a:rPr kumimoji="1" lang="ja-JP" altLang="en-US" sz="1600" b="1" dirty="0" smtClean="0"/>
              <a:t>企業</a:t>
            </a:r>
            <a:endParaRPr kumimoji="1" lang="ja-JP" altLang="en-US" sz="1600" b="1" dirty="0"/>
          </a:p>
        </p:txBody>
      </p:sp>
      <p:pic>
        <p:nvPicPr>
          <p:cNvPr id="45" name="Picture 2" descr="C:\Users\mizut\Desktop\Parks\park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250" y="118341"/>
            <a:ext cx="828000" cy="827324"/>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1319336" y="147432"/>
            <a:ext cx="1475404" cy="769441"/>
          </a:xfrm>
          <a:prstGeom prst="rect">
            <a:avLst/>
          </a:prstGeom>
          <a:noFill/>
        </p:spPr>
        <p:txBody>
          <a:bodyPr wrap="none" rtlCol="0">
            <a:spAutoFit/>
          </a:bodyPr>
          <a:lstStyle/>
          <a:p>
            <a:r>
              <a:rPr kumimoji="1" lang="en-US" altLang="ja-JP" sz="4400" b="1" spc="50" dirty="0" smtClean="0">
                <a:ln w="12700" cmpd="sng">
                  <a:solidFill>
                    <a:schemeClr val="accent6">
                      <a:satMod val="120000"/>
                      <a:shade val="80000"/>
                    </a:schemeClr>
                  </a:solidFill>
                  <a:prstDash val="solid"/>
                </a:ln>
                <a:solidFill>
                  <a:schemeClr val="accent6">
                    <a:tint val="1000"/>
                  </a:schemeClr>
                </a:solidFill>
                <a:effectLst>
                  <a:glow rad="139700">
                    <a:schemeClr val="accent2">
                      <a:satMod val="175000"/>
                      <a:alpha val="40000"/>
                    </a:schemeClr>
                  </a:glow>
                </a:effectLst>
              </a:rPr>
              <a:t>Parks</a:t>
            </a:r>
            <a:endParaRPr kumimoji="1" lang="ja-JP" altLang="en-US" sz="4400" b="1" spc="50" dirty="0">
              <a:ln w="12700" cmpd="sng">
                <a:solidFill>
                  <a:schemeClr val="accent6">
                    <a:satMod val="120000"/>
                    <a:shade val="80000"/>
                  </a:schemeClr>
                </a:solidFill>
                <a:prstDash val="solid"/>
              </a:ln>
              <a:solidFill>
                <a:schemeClr val="accent6">
                  <a:tint val="1000"/>
                </a:schemeClr>
              </a:solidFill>
              <a:effectLst>
                <a:glow rad="139700">
                  <a:schemeClr val="accent2">
                    <a:satMod val="175000"/>
                    <a:alpha val="40000"/>
                  </a:schemeClr>
                </a:glow>
              </a:effectLst>
            </a:endParaRPr>
          </a:p>
        </p:txBody>
      </p:sp>
      <p:pic>
        <p:nvPicPr>
          <p:cNvPr id="47" name="Picture 2" descr="C:\Users\mizut\Desktop\Parks\profmizu.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0577" y="228978"/>
            <a:ext cx="638720" cy="63872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5971843" y="363523"/>
            <a:ext cx="1412438" cy="369332"/>
          </a:xfrm>
          <a:prstGeom prst="rect">
            <a:avLst/>
          </a:prstGeom>
          <a:noFill/>
        </p:spPr>
        <p:txBody>
          <a:bodyPr wrap="none" rtlCol="0">
            <a:spAutoFit/>
          </a:bodyPr>
          <a:lstStyle/>
          <a:p>
            <a:r>
              <a:rPr kumimoji="1" lang="en-US" altLang="ja-JP" dirty="0" smtClean="0"/>
              <a:t>Ken </a:t>
            </a:r>
            <a:r>
              <a:rPr kumimoji="1" lang="en-US" altLang="ja-JP" dirty="0" err="1" smtClean="0"/>
              <a:t>Mizutani</a:t>
            </a:r>
            <a:endParaRPr kumimoji="1" lang="ja-JP" altLang="en-US" dirty="0"/>
          </a:p>
        </p:txBody>
      </p:sp>
      <p:sp>
        <p:nvSpPr>
          <p:cNvPr id="50" name="Rectangle 49"/>
          <p:cNvSpPr/>
          <p:nvPr/>
        </p:nvSpPr>
        <p:spPr>
          <a:xfrm>
            <a:off x="-2628800" y="-891480"/>
            <a:ext cx="2088232" cy="135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r>
              <a:rPr kumimoji="1" lang="ja-JP" altLang="en-US" dirty="0" smtClean="0"/>
              <a:t> </a:t>
            </a:r>
            <a:r>
              <a:rPr kumimoji="1" lang="ja-JP" altLang="en-US" dirty="0" smtClean="0"/>
              <a:t>マイページ</a:t>
            </a:r>
            <a:endParaRPr kumimoji="1" lang="en-US" altLang="ja-JP" dirty="0" smtClean="0"/>
          </a:p>
        </p:txBody>
      </p:sp>
      <p:sp>
        <p:nvSpPr>
          <p:cNvPr id="51" name="TextBox 50"/>
          <p:cNvSpPr txBox="1"/>
          <p:nvPr/>
        </p:nvSpPr>
        <p:spPr>
          <a:xfrm>
            <a:off x="4037559" y="6488668"/>
            <a:ext cx="1068882" cy="369332"/>
          </a:xfrm>
          <a:prstGeom prst="rect">
            <a:avLst/>
          </a:prstGeom>
          <a:noFill/>
        </p:spPr>
        <p:txBody>
          <a:bodyPr wrap="none" rtlCol="0">
            <a:spAutoFit/>
          </a:bodyPr>
          <a:lstStyle/>
          <a:p>
            <a:r>
              <a:rPr lang="en-US" altLang="ja-JP" dirty="0" smtClean="0"/>
              <a:t>Parks Inc.</a:t>
            </a:r>
          </a:p>
        </p:txBody>
      </p:sp>
      <p:sp>
        <p:nvSpPr>
          <p:cNvPr id="52" name="TextBox 51"/>
          <p:cNvSpPr txBox="1"/>
          <p:nvPr/>
        </p:nvSpPr>
        <p:spPr>
          <a:xfrm>
            <a:off x="899592" y="1321008"/>
            <a:ext cx="1178528" cy="338554"/>
          </a:xfrm>
          <a:prstGeom prst="rect">
            <a:avLst/>
          </a:prstGeom>
          <a:noFill/>
        </p:spPr>
        <p:txBody>
          <a:bodyPr wrap="none" rtlCol="0">
            <a:spAutoFit/>
          </a:bodyPr>
          <a:lstStyle/>
          <a:p>
            <a:r>
              <a:rPr kumimoji="1" lang="ja-JP" altLang="en-US" sz="1600" b="1" dirty="0" smtClean="0"/>
              <a:t>プロジェクト</a:t>
            </a:r>
            <a:endParaRPr kumimoji="1" lang="ja-JP" altLang="en-US" sz="1600" b="1" dirty="0"/>
          </a:p>
        </p:txBody>
      </p:sp>
      <p:sp>
        <p:nvSpPr>
          <p:cNvPr id="53" name="TextBox 52"/>
          <p:cNvSpPr txBox="1"/>
          <p:nvPr/>
        </p:nvSpPr>
        <p:spPr>
          <a:xfrm>
            <a:off x="899592" y="1993896"/>
            <a:ext cx="800219" cy="338554"/>
          </a:xfrm>
          <a:prstGeom prst="rect">
            <a:avLst/>
          </a:prstGeom>
          <a:noFill/>
        </p:spPr>
        <p:txBody>
          <a:bodyPr wrap="none" rtlCol="0">
            <a:spAutoFit/>
          </a:bodyPr>
          <a:lstStyle/>
          <a:p>
            <a:r>
              <a:rPr kumimoji="1" lang="ja-JP" altLang="en-US" sz="1600" b="1" dirty="0" smtClean="0"/>
              <a:t>研究室</a:t>
            </a:r>
            <a:endParaRPr kumimoji="1" lang="ja-JP" altLang="en-US" sz="1600" b="1" dirty="0"/>
          </a:p>
        </p:txBody>
      </p:sp>
      <p:sp>
        <p:nvSpPr>
          <p:cNvPr id="60" name="TextBox 59"/>
          <p:cNvSpPr txBox="1"/>
          <p:nvPr/>
        </p:nvSpPr>
        <p:spPr>
          <a:xfrm>
            <a:off x="2412576" y="1334618"/>
            <a:ext cx="3478341" cy="338554"/>
          </a:xfrm>
          <a:prstGeom prst="rect">
            <a:avLst/>
          </a:prstGeom>
          <a:solidFill>
            <a:schemeClr val="accent2">
              <a:lumMod val="20000"/>
              <a:lumOff val="80000"/>
            </a:schemeClr>
          </a:solidFill>
        </p:spPr>
        <p:txBody>
          <a:bodyPr wrap="square" rtlCol="0">
            <a:spAutoFit/>
          </a:bodyPr>
          <a:lstStyle/>
          <a:p>
            <a:r>
              <a:rPr lang="ja-JP" altLang="en-US" sz="1600" dirty="0"/>
              <a:t>カーボンナノチュー</a:t>
            </a:r>
            <a:r>
              <a:rPr lang="ja-JP" altLang="en-US" sz="1600" dirty="0" smtClean="0"/>
              <a:t>ブ生成機構解明</a:t>
            </a:r>
            <a:endParaRPr kumimoji="1" lang="en-US" altLang="ja-JP" sz="1600" dirty="0" smtClean="0"/>
          </a:p>
        </p:txBody>
      </p:sp>
      <p:sp>
        <p:nvSpPr>
          <p:cNvPr id="61" name="TextBox 60"/>
          <p:cNvSpPr txBox="1"/>
          <p:nvPr/>
        </p:nvSpPr>
        <p:spPr>
          <a:xfrm>
            <a:off x="2401290" y="4370542"/>
            <a:ext cx="2002284" cy="338554"/>
          </a:xfrm>
          <a:prstGeom prst="rect">
            <a:avLst/>
          </a:prstGeom>
          <a:solidFill>
            <a:schemeClr val="accent2">
              <a:lumMod val="20000"/>
              <a:lumOff val="80000"/>
            </a:schemeClr>
          </a:solidFill>
        </p:spPr>
        <p:txBody>
          <a:bodyPr wrap="square" rtlCol="0">
            <a:spAutoFit/>
          </a:bodyPr>
          <a:lstStyle/>
          <a:p>
            <a:r>
              <a:rPr lang="ja-JP" altLang="en-US" sz="1600" dirty="0" smtClean="0"/>
              <a:t>宇宙エレベータ開発</a:t>
            </a:r>
            <a:endParaRPr lang="en-US" altLang="ja-JP" sz="1600" dirty="0" smtClean="0"/>
          </a:p>
        </p:txBody>
      </p:sp>
      <p:sp>
        <p:nvSpPr>
          <p:cNvPr id="62" name="TextBox 61"/>
          <p:cNvSpPr txBox="1"/>
          <p:nvPr/>
        </p:nvSpPr>
        <p:spPr>
          <a:xfrm>
            <a:off x="4541858" y="4365104"/>
            <a:ext cx="1543496" cy="338554"/>
          </a:xfrm>
          <a:prstGeom prst="rect">
            <a:avLst/>
          </a:prstGeom>
          <a:solidFill>
            <a:schemeClr val="accent2">
              <a:lumMod val="20000"/>
              <a:lumOff val="80000"/>
            </a:schemeClr>
          </a:solidFill>
        </p:spPr>
        <p:txBody>
          <a:bodyPr wrap="square" rtlCol="0">
            <a:spAutoFit/>
          </a:bodyPr>
          <a:lstStyle/>
          <a:p>
            <a:r>
              <a:rPr lang="ja-JP" altLang="en-US" sz="1600" dirty="0" smtClean="0"/>
              <a:t>長寿命研究</a:t>
            </a:r>
            <a:endParaRPr lang="en-US" altLang="ja-JP" sz="1600" dirty="0" smtClean="0"/>
          </a:p>
        </p:txBody>
      </p:sp>
      <p:sp>
        <p:nvSpPr>
          <p:cNvPr id="63" name="TextBox 62"/>
          <p:cNvSpPr txBox="1"/>
          <p:nvPr/>
        </p:nvSpPr>
        <p:spPr>
          <a:xfrm>
            <a:off x="899592" y="4365104"/>
            <a:ext cx="1386918" cy="338554"/>
          </a:xfrm>
          <a:prstGeom prst="rect">
            <a:avLst/>
          </a:prstGeom>
          <a:noFill/>
        </p:spPr>
        <p:txBody>
          <a:bodyPr wrap="none" rtlCol="0">
            <a:spAutoFit/>
          </a:bodyPr>
          <a:lstStyle/>
          <a:p>
            <a:r>
              <a:rPr kumimoji="1" lang="ja-JP" altLang="en-US" sz="1600" b="1" dirty="0" smtClean="0"/>
              <a:t>ファンディング</a:t>
            </a:r>
            <a:endParaRPr kumimoji="1" lang="ja-JP" altLang="en-US" sz="1600" b="1" dirty="0"/>
          </a:p>
        </p:txBody>
      </p:sp>
      <p:sp>
        <p:nvSpPr>
          <p:cNvPr id="64" name="TextBox 63"/>
          <p:cNvSpPr txBox="1"/>
          <p:nvPr/>
        </p:nvSpPr>
        <p:spPr>
          <a:xfrm>
            <a:off x="2430164" y="2690699"/>
            <a:ext cx="1357534" cy="338554"/>
          </a:xfrm>
          <a:prstGeom prst="rect">
            <a:avLst/>
          </a:prstGeom>
          <a:solidFill>
            <a:schemeClr val="accent2">
              <a:lumMod val="20000"/>
              <a:lumOff val="80000"/>
            </a:schemeClr>
          </a:solidFill>
        </p:spPr>
        <p:txBody>
          <a:bodyPr wrap="square" rtlCol="0">
            <a:spAutoFit/>
          </a:bodyPr>
          <a:lstStyle/>
          <a:p>
            <a:r>
              <a:rPr lang="en-US" altLang="ja-JP" sz="1600" dirty="0" smtClean="0"/>
              <a:t>Parks</a:t>
            </a:r>
          </a:p>
        </p:txBody>
      </p:sp>
      <p:sp>
        <p:nvSpPr>
          <p:cNvPr id="65" name="TextBox 64"/>
          <p:cNvSpPr txBox="1"/>
          <p:nvPr/>
        </p:nvSpPr>
        <p:spPr>
          <a:xfrm>
            <a:off x="2430164" y="3181653"/>
            <a:ext cx="1357534" cy="338554"/>
          </a:xfrm>
          <a:prstGeom prst="rect">
            <a:avLst/>
          </a:prstGeom>
          <a:solidFill>
            <a:schemeClr val="accent2">
              <a:lumMod val="20000"/>
              <a:lumOff val="80000"/>
            </a:schemeClr>
          </a:solidFill>
        </p:spPr>
        <p:txBody>
          <a:bodyPr wrap="square" rtlCol="0">
            <a:spAutoFit/>
          </a:bodyPr>
          <a:lstStyle/>
          <a:p>
            <a:r>
              <a:rPr lang="en-US" altLang="ja-JP" sz="1600" dirty="0" smtClean="0"/>
              <a:t>AVR Japan</a:t>
            </a:r>
          </a:p>
        </p:txBody>
      </p:sp>
      <p:sp>
        <p:nvSpPr>
          <p:cNvPr id="66" name="TextBox 65"/>
          <p:cNvSpPr txBox="1"/>
          <p:nvPr/>
        </p:nvSpPr>
        <p:spPr>
          <a:xfrm>
            <a:off x="3956072" y="2690699"/>
            <a:ext cx="1357534" cy="338554"/>
          </a:xfrm>
          <a:prstGeom prst="rect">
            <a:avLst/>
          </a:prstGeom>
          <a:solidFill>
            <a:schemeClr val="accent2">
              <a:lumMod val="20000"/>
              <a:lumOff val="80000"/>
            </a:schemeClr>
          </a:solidFill>
        </p:spPr>
        <p:txBody>
          <a:bodyPr wrap="square" rtlCol="0">
            <a:spAutoFit/>
          </a:bodyPr>
          <a:lstStyle/>
          <a:p>
            <a:r>
              <a:rPr lang="en-US" altLang="ja-JP" sz="1600" dirty="0" smtClean="0"/>
              <a:t>MTS</a:t>
            </a:r>
          </a:p>
        </p:txBody>
      </p:sp>
      <p:sp>
        <p:nvSpPr>
          <p:cNvPr id="34" name="Rectangular Callout 33"/>
          <p:cNvSpPr/>
          <p:nvPr/>
        </p:nvSpPr>
        <p:spPr>
          <a:xfrm>
            <a:off x="-2988840" y="1309873"/>
            <a:ext cx="1872208" cy="700097"/>
          </a:xfrm>
          <a:prstGeom prst="wedgeRectCallout">
            <a:avLst>
              <a:gd name="adj1" fmla="val 127860"/>
              <a:gd name="adj2" fmla="val -13922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トップに戻る</a:t>
            </a:r>
            <a:endParaRPr kumimoji="1" lang="ja-JP" altLang="en-US" dirty="0"/>
          </a:p>
        </p:txBody>
      </p:sp>
      <p:sp>
        <p:nvSpPr>
          <p:cNvPr id="24" name="Rounded Rectangle 4"/>
          <p:cNvSpPr/>
          <p:nvPr/>
        </p:nvSpPr>
        <p:spPr>
          <a:xfrm>
            <a:off x="6588224" y="1340768"/>
            <a:ext cx="1080120" cy="36004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accent1"/>
                </a:solidFill>
              </a:rPr>
              <a:t>新規</a:t>
            </a:r>
            <a:endParaRPr kumimoji="1" lang="ja-JP" altLang="en-US" dirty="0">
              <a:solidFill>
                <a:schemeClr val="accent1"/>
              </a:solidFill>
            </a:endParaRPr>
          </a:p>
        </p:txBody>
      </p:sp>
      <p:sp>
        <p:nvSpPr>
          <p:cNvPr id="26" name="Rounded Rectangle 4"/>
          <p:cNvSpPr/>
          <p:nvPr/>
        </p:nvSpPr>
        <p:spPr>
          <a:xfrm>
            <a:off x="6588224" y="1988840"/>
            <a:ext cx="1080120" cy="36004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accent1"/>
                </a:solidFill>
              </a:rPr>
              <a:t>新規</a:t>
            </a:r>
            <a:endParaRPr kumimoji="1" lang="ja-JP" altLang="en-US" dirty="0">
              <a:solidFill>
                <a:schemeClr val="accent1"/>
              </a:solidFill>
            </a:endParaRPr>
          </a:p>
        </p:txBody>
      </p:sp>
      <p:sp>
        <p:nvSpPr>
          <p:cNvPr id="28" name="Rounded Rectangle 4"/>
          <p:cNvSpPr/>
          <p:nvPr/>
        </p:nvSpPr>
        <p:spPr>
          <a:xfrm>
            <a:off x="6588224" y="2636912"/>
            <a:ext cx="1080120" cy="36004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accent1"/>
                </a:solidFill>
              </a:rPr>
              <a:t>新規</a:t>
            </a:r>
            <a:endParaRPr kumimoji="1" lang="ja-JP" altLang="en-US" dirty="0">
              <a:solidFill>
                <a:schemeClr val="accent1"/>
              </a:solidFill>
            </a:endParaRPr>
          </a:p>
        </p:txBody>
      </p:sp>
      <p:sp>
        <p:nvSpPr>
          <p:cNvPr id="29" name="Rounded Rectangle 4"/>
          <p:cNvSpPr/>
          <p:nvPr/>
        </p:nvSpPr>
        <p:spPr>
          <a:xfrm>
            <a:off x="6588224" y="4365104"/>
            <a:ext cx="1080120" cy="36004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accent1"/>
                </a:solidFill>
              </a:rPr>
              <a:t>新規</a:t>
            </a:r>
            <a:endParaRPr kumimoji="1" lang="ja-JP" altLang="en-US" dirty="0">
              <a:solidFill>
                <a:schemeClr val="accent1"/>
              </a:solidFill>
            </a:endParaRPr>
          </a:p>
        </p:txBody>
      </p:sp>
    </p:spTree>
    <p:extLst>
      <p:ext uri="{BB962C8B-B14F-4D97-AF65-F5344CB8AC3E}">
        <p14:creationId xmlns:p14="http://schemas.microsoft.com/office/powerpoint/2010/main" val="20751285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izut\Desktop\Parks\park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250" y="118341"/>
            <a:ext cx="828000" cy="827324"/>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1319336" y="147432"/>
            <a:ext cx="1475404" cy="769441"/>
          </a:xfrm>
          <a:prstGeom prst="rect">
            <a:avLst/>
          </a:prstGeom>
          <a:noFill/>
        </p:spPr>
        <p:txBody>
          <a:bodyPr wrap="none" rtlCol="0">
            <a:spAutoFit/>
          </a:bodyPr>
          <a:lstStyle/>
          <a:p>
            <a:r>
              <a:rPr kumimoji="1" lang="en-US" altLang="ja-JP" sz="4400" b="1" spc="50" dirty="0" smtClean="0">
                <a:ln w="12700" cmpd="sng">
                  <a:solidFill>
                    <a:schemeClr val="accent6">
                      <a:satMod val="120000"/>
                      <a:shade val="80000"/>
                    </a:schemeClr>
                  </a:solidFill>
                  <a:prstDash val="solid"/>
                </a:ln>
                <a:solidFill>
                  <a:schemeClr val="accent6">
                    <a:tint val="1000"/>
                  </a:schemeClr>
                </a:solidFill>
                <a:effectLst>
                  <a:glow rad="139700">
                    <a:schemeClr val="accent2">
                      <a:satMod val="175000"/>
                      <a:alpha val="40000"/>
                    </a:schemeClr>
                  </a:glow>
                </a:effectLst>
              </a:rPr>
              <a:t>Parks</a:t>
            </a:r>
            <a:endParaRPr kumimoji="1" lang="ja-JP" altLang="en-US" sz="4400" b="1" spc="50" dirty="0">
              <a:ln w="12700" cmpd="sng">
                <a:solidFill>
                  <a:schemeClr val="accent6">
                    <a:satMod val="120000"/>
                    <a:shade val="80000"/>
                  </a:schemeClr>
                </a:solidFill>
                <a:prstDash val="solid"/>
              </a:ln>
              <a:solidFill>
                <a:schemeClr val="accent6">
                  <a:tint val="1000"/>
                </a:schemeClr>
              </a:solidFill>
              <a:effectLst>
                <a:glow rad="139700">
                  <a:schemeClr val="accent2">
                    <a:satMod val="175000"/>
                    <a:alpha val="40000"/>
                  </a:schemeClr>
                </a:glow>
              </a:effectLst>
            </a:endParaRPr>
          </a:p>
        </p:txBody>
      </p:sp>
      <p:pic>
        <p:nvPicPr>
          <p:cNvPr id="43" name="Picture 2" descr="C:\Users\mizut\Desktop\Parks\profmizu.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0577" y="228978"/>
            <a:ext cx="638720" cy="6387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971843" y="363523"/>
            <a:ext cx="1412438" cy="369332"/>
          </a:xfrm>
          <a:prstGeom prst="rect">
            <a:avLst/>
          </a:prstGeom>
          <a:noFill/>
        </p:spPr>
        <p:txBody>
          <a:bodyPr wrap="none" rtlCol="0">
            <a:spAutoFit/>
          </a:bodyPr>
          <a:lstStyle/>
          <a:p>
            <a:r>
              <a:rPr kumimoji="1" lang="en-US" altLang="ja-JP" dirty="0" smtClean="0"/>
              <a:t>Ken </a:t>
            </a:r>
            <a:r>
              <a:rPr kumimoji="1" lang="en-US" altLang="ja-JP" dirty="0" err="1" smtClean="0"/>
              <a:t>Mizutani</a:t>
            </a:r>
            <a:endParaRPr kumimoji="1" lang="ja-JP" altLang="en-US" dirty="0"/>
          </a:p>
        </p:txBody>
      </p:sp>
      <p:sp>
        <p:nvSpPr>
          <p:cNvPr id="63" name="Rectangle 62"/>
          <p:cNvSpPr/>
          <p:nvPr/>
        </p:nvSpPr>
        <p:spPr>
          <a:xfrm>
            <a:off x="-2628800" y="-891480"/>
            <a:ext cx="2088232" cy="135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 </a:t>
            </a:r>
            <a:r>
              <a:rPr kumimoji="1" lang="ja-JP" altLang="en-US" dirty="0" smtClean="0"/>
              <a:t>ログイン後</a:t>
            </a:r>
            <a:endParaRPr kumimoji="1" lang="en-US" altLang="ja-JP" dirty="0" smtClean="0"/>
          </a:p>
          <a:p>
            <a:pPr algn="ctr"/>
            <a:r>
              <a:rPr kumimoji="1" lang="ja-JP" altLang="en-US" dirty="0" smtClean="0"/>
              <a:t>トップページ</a:t>
            </a:r>
            <a:endParaRPr kumimoji="1" lang="ja-JP" altLang="en-US" dirty="0"/>
          </a:p>
        </p:txBody>
      </p:sp>
      <p:sp>
        <p:nvSpPr>
          <p:cNvPr id="64" name="Rectangular Callout 63"/>
          <p:cNvSpPr/>
          <p:nvPr/>
        </p:nvSpPr>
        <p:spPr>
          <a:xfrm>
            <a:off x="10116616" y="837299"/>
            <a:ext cx="1872208" cy="1325105"/>
          </a:xfrm>
          <a:prstGeom prst="wedgeRectCallout">
            <a:avLst>
              <a:gd name="adj1" fmla="val -227104"/>
              <a:gd name="adj2" fmla="val -6123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マイページへ</a:t>
            </a:r>
            <a:endParaRPr kumimoji="1" lang="ja-JP" altLang="en-US" dirty="0"/>
          </a:p>
        </p:txBody>
      </p:sp>
      <p:sp>
        <p:nvSpPr>
          <p:cNvPr id="76" name="TextBox 75"/>
          <p:cNvSpPr txBox="1"/>
          <p:nvPr/>
        </p:nvSpPr>
        <p:spPr>
          <a:xfrm>
            <a:off x="553291" y="5157759"/>
            <a:ext cx="3478341" cy="338554"/>
          </a:xfrm>
          <a:prstGeom prst="rect">
            <a:avLst/>
          </a:prstGeom>
          <a:solidFill>
            <a:schemeClr val="accent2">
              <a:lumMod val="20000"/>
              <a:lumOff val="80000"/>
            </a:schemeClr>
          </a:solidFill>
        </p:spPr>
        <p:txBody>
          <a:bodyPr wrap="square" rtlCol="0">
            <a:spAutoFit/>
          </a:bodyPr>
          <a:lstStyle/>
          <a:p>
            <a:r>
              <a:rPr lang="ja-JP" altLang="en-US" sz="1600" dirty="0"/>
              <a:t>カーボンナノチュー</a:t>
            </a:r>
            <a:r>
              <a:rPr lang="ja-JP" altLang="en-US" sz="1600" dirty="0" smtClean="0"/>
              <a:t>ブ生成機構解明</a:t>
            </a:r>
            <a:endParaRPr kumimoji="1" lang="en-US" altLang="ja-JP" sz="1600" dirty="0" smtClean="0"/>
          </a:p>
        </p:txBody>
      </p:sp>
      <p:sp>
        <p:nvSpPr>
          <p:cNvPr id="77" name="Rectangle 76"/>
          <p:cNvSpPr/>
          <p:nvPr/>
        </p:nvSpPr>
        <p:spPr>
          <a:xfrm>
            <a:off x="251520" y="4832038"/>
            <a:ext cx="4104456" cy="16401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TextBox 77"/>
          <p:cNvSpPr txBox="1"/>
          <p:nvPr/>
        </p:nvSpPr>
        <p:spPr>
          <a:xfrm>
            <a:off x="1500320" y="4659665"/>
            <a:ext cx="1300356" cy="369332"/>
          </a:xfrm>
          <a:prstGeom prst="rect">
            <a:avLst/>
          </a:prstGeom>
          <a:solidFill>
            <a:schemeClr val="bg1"/>
          </a:solidFill>
        </p:spPr>
        <p:txBody>
          <a:bodyPr wrap="none" rtlCol="0">
            <a:spAutoFit/>
          </a:bodyPr>
          <a:lstStyle/>
          <a:p>
            <a:r>
              <a:rPr kumimoji="1" lang="ja-JP" altLang="en-US" dirty="0" smtClean="0">
                <a:solidFill>
                  <a:schemeClr val="accent2">
                    <a:lumMod val="75000"/>
                  </a:schemeClr>
                </a:solidFill>
              </a:rPr>
              <a:t>プロジェクト</a:t>
            </a:r>
            <a:endParaRPr kumimoji="1" lang="ja-JP" altLang="en-US" dirty="0">
              <a:solidFill>
                <a:schemeClr val="accent2">
                  <a:lumMod val="75000"/>
                </a:schemeClr>
              </a:solidFill>
            </a:endParaRPr>
          </a:p>
        </p:txBody>
      </p:sp>
      <p:sp>
        <p:nvSpPr>
          <p:cNvPr id="79" name="TextBox 78"/>
          <p:cNvSpPr txBox="1"/>
          <p:nvPr/>
        </p:nvSpPr>
        <p:spPr>
          <a:xfrm>
            <a:off x="5089795" y="5151230"/>
            <a:ext cx="3478341" cy="338554"/>
          </a:xfrm>
          <a:prstGeom prst="rect">
            <a:avLst/>
          </a:prstGeom>
          <a:solidFill>
            <a:schemeClr val="accent2">
              <a:lumMod val="20000"/>
              <a:lumOff val="80000"/>
            </a:schemeClr>
          </a:solidFill>
        </p:spPr>
        <p:txBody>
          <a:bodyPr wrap="square" rtlCol="0">
            <a:spAutoFit/>
          </a:bodyPr>
          <a:lstStyle/>
          <a:p>
            <a:r>
              <a:rPr lang="ja-JP" altLang="en-US" sz="1600" dirty="0" smtClean="0"/>
              <a:t>宇宙エレベータ開発</a:t>
            </a:r>
            <a:endParaRPr lang="en-US" altLang="ja-JP" sz="1600" dirty="0" smtClean="0"/>
          </a:p>
        </p:txBody>
      </p:sp>
      <p:sp>
        <p:nvSpPr>
          <p:cNvPr id="80" name="Rectangle 79"/>
          <p:cNvSpPr/>
          <p:nvPr/>
        </p:nvSpPr>
        <p:spPr>
          <a:xfrm>
            <a:off x="4788024" y="4825509"/>
            <a:ext cx="4104456" cy="16401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TextBox 80"/>
          <p:cNvSpPr txBox="1"/>
          <p:nvPr/>
        </p:nvSpPr>
        <p:spPr>
          <a:xfrm>
            <a:off x="6073856" y="4662433"/>
            <a:ext cx="1532792" cy="369332"/>
          </a:xfrm>
          <a:prstGeom prst="rect">
            <a:avLst/>
          </a:prstGeom>
          <a:solidFill>
            <a:schemeClr val="bg1"/>
          </a:solidFill>
        </p:spPr>
        <p:txBody>
          <a:bodyPr wrap="none" rtlCol="0">
            <a:spAutoFit/>
          </a:bodyPr>
          <a:lstStyle/>
          <a:p>
            <a:r>
              <a:rPr kumimoji="1" lang="ja-JP" altLang="en-US" dirty="0" smtClean="0">
                <a:solidFill>
                  <a:schemeClr val="accent2">
                    <a:lumMod val="75000"/>
                  </a:schemeClr>
                </a:solidFill>
              </a:rPr>
              <a:t>ファンディング</a:t>
            </a:r>
            <a:endParaRPr kumimoji="1" lang="ja-JP" altLang="en-US" dirty="0">
              <a:solidFill>
                <a:schemeClr val="accent2">
                  <a:lumMod val="75000"/>
                </a:schemeClr>
              </a:solidFill>
            </a:endParaRPr>
          </a:p>
        </p:txBody>
      </p:sp>
      <p:sp>
        <p:nvSpPr>
          <p:cNvPr id="83" name="TextBox 82"/>
          <p:cNvSpPr txBox="1"/>
          <p:nvPr/>
        </p:nvSpPr>
        <p:spPr>
          <a:xfrm>
            <a:off x="5101081" y="5640816"/>
            <a:ext cx="3478341" cy="338554"/>
          </a:xfrm>
          <a:prstGeom prst="rect">
            <a:avLst/>
          </a:prstGeom>
          <a:solidFill>
            <a:schemeClr val="accent2">
              <a:lumMod val="20000"/>
              <a:lumOff val="80000"/>
            </a:schemeClr>
          </a:solidFill>
        </p:spPr>
        <p:txBody>
          <a:bodyPr wrap="square" rtlCol="0">
            <a:spAutoFit/>
          </a:bodyPr>
          <a:lstStyle/>
          <a:p>
            <a:r>
              <a:rPr lang="ja-JP" altLang="en-US" sz="1600" dirty="0" smtClean="0"/>
              <a:t>長寿命研究</a:t>
            </a:r>
            <a:endParaRPr lang="en-US" altLang="ja-JP" sz="1600" dirty="0" smtClean="0"/>
          </a:p>
        </p:txBody>
      </p:sp>
      <p:sp>
        <p:nvSpPr>
          <p:cNvPr id="84" name="TextBox 83"/>
          <p:cNvSpPr txBox="1"/>
          <p:nvPr/>
        </p:nvSpPr>
        <p:spPr>
          <a:xfrm>
            <a:off x="4037559" y="6488668"/>
            <a:ext cx="1068882" cy="369332"/>
          </a:xfrm>
          <a:prstGeom prst="rect">
            <a:avLst/>
          </a:prstGeom>
          <a:noFill/>
        </p:spPr>
        <p:txBody>
          <a:bodyPr wrap="none" rtlCol="0">
            <a:spAutoFit/>
          </a:bodyPr>
          <a:lstStyle/>
          <a:p>
            <a:r>
              <a:rPr lang="en-US" altLang="ja-JP" dirty="0" smtClean="0"/>
              <a:t>Parks Inc.</a:t>
            </a:r>
          </a:p>
        </p:txBody>
      </p:sp>
      <p:sp>
        <p:nvSpPr>
          <p:cNvPr id="45" name="Rectangle 44"/>
          <p:cNvSpPr/>
          <p:nvPr/>
        </p:nvSpPr>
        <p:spPr>
          <a:xfrm>
            <a:off x="-12293" y="1628800"/>
            <a:ext cx="9144000" cy="287136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Oval 52"/>
          <p:cNvSpPr/>
          <p:nvPr/>
        </p:nvSpPr>
        <p:spPr>
          <a:xfrm>
            <a:off x="455250" y="1862798"/>
            <a:ext cx="1440000" cy="1440160"/>
          </a:xfrm>
          <a:prstGeom prst="ellipse">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宇宙</a:t>
            </a:r>
            <a:endParaRPr kumimoji="1" lang="ja-JP" altLang="en-US" dirty="0">
              <a:solidFill>
                <a:schemeClr val="tx1"/>
              </a:solidFill>
            </a:endParaRPr>
          </a:p>
        </p:txBody>
      </p:sp>
      <p:sp>
        <p:nvSpPr>
          <p:cNvPr id="59" name="Oval 58"/>
          <p:cNvSpPr/>
          <p:nvPr/>
        </p:nvSpPr>
        <p:spPr>
          <a:xfrm>
            <a:off x="3107414" y="2954220"/>
            <a:ext cx="1440000" cy="1440160"/>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人体</a:t>
            </a:r>
            <a:endParaRPr kumimoji="1" lang="ja-JP" altLang="en-US" dirty="0">
              <a:solidFill>
                <a:schemeClr val="tx1"/>
              </a:solidFill>
            </a:endParaRPr>
          </a:p>
        </p:txBody>
      </p:sp>
      <p:sp>
        <p:nvSpPr>
          <p:cNvPr id="65" name="Oval 64"/>
          <p:cNvSpPr/>
          <p:nvPr/>
        </p:nvSpPr>
        <p:spPr>
          <a:xfrm>
            <a:off x="5423802" y="2045056"/>
            <a:ext cx="1440000" cy="1440160"/>
          </a:xfrm>
          <a:prstGeom prst="ellipse">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植物</a:t>
            </a:r>
            <a:endParaRPr kumimoji="1" lang="ja-JP" altLang="en-US" dirty="0">
              <a:solidFill>
                <a:schemeClr val="tx1"/>
              </a:solidFill>
            </a:endParaRPr>
          </a:p>
        </p:txBody>
      </p:sp>
      <p:sp>
        <p:nvSpPr>
          <p:cNvPr id="66" name="Oval 65"/>
          <p:cNvSpPr/>
          <p:nvPr/>
        </p:nvSpPr>
        <p:spPr>
          <a:xfrm>
            <a:off x="7160247" y="2942918"/>
            <a:ext cx="1440000" cy="1440160"/>
          </a:xfrm>
          <a:prstGeom prst="ellipse">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動物</a:t>
            </a:r>
            <a:endParaRPr kumimoji="1" lang="ja-JP" altLang="en-US" dirty="0">
              <a:solidFill>
                <a:schemeClr val="tx1"/>
              </a:solidFill>
            </a:endParaRPr>
          </a:p>
        </p:txBody>
      </p:sp>
      <p:sp>
        <p:nvSpPr>
          <p:cNvPr id="67" name="Oval 66"/>
          <p:cNvSpPr/>
          <p:nvPr/>
        </p:nvSpPr>
        <p:spPr>
          <a:xfrm>
            <a:off x="888990" y="3529262"/>
            <a:ext cx="720000" cy="720080"/>
          </a:xfrm>
          <a:prstGeom prst="ellipse">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素粒子</a:t>
            </a:r>
            <a:endParaRPr kumimoji="1" lang="ja-JP" altLang="en-US" sz="1600" dirty="0">
              <a:solidFill>
                <a:schemeClr val="tx1"/>
              </a:solidFill>
            </a:endParaRPr>
          </a:p>
        </p:txBody>
      </p:sp>
      <p:sp>
        <p:nvSpPr>
          <p:cNvPr id="68" name="Oval 67"/>
          <p:cNvSpPr/>
          <p:nvPr/>
        </p:nvSpPr>
        <p:spPr>
          <a:xfrm>
            <a:off x="2543522" y="1892510"/>
            <a:ext cx="720000" cy="720080"/>
          </a:xfrm>
          <a:prstGeom prst="ellipse">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惑星</a:t>
            </a:r>
            <a:endParaRPr kumimoji="1" lang="ja-JP" altLang="en-US" sz="1600" dirty="0">
              <a:solidFill>
                <a:schemeClr val="tx1"/>
              </a:solidFill>
            </a:endParaRPr>
          </a:p>
        </p:txBody>
      </p:sp>
      <p:sp>
        <p:nvSpPr>
          <p:cNvPr id="69" name="Oval 68"/>
          <p:cNvSpPr/>
          <p:nvPr/>
        </p:nvSpPr>
        <p:spPr>
          <a:xfrm>
            <a:off x="3983522" y="2123904"/>
            <a:ext cx="720000" cy="720080"/>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感覚器</a:t>
            </a:r>
            <a:endParaRPr kumimoji="1" lang="ja-JP" altLang="en-US" sz="1600" dirty="0">
              <a:solidFill>
                <a:schemeClr val="tx1"/>
              </a:solidFill>
            </a:endParaRPr>
          </a:p>
        </p:txBody>
      </p:sp>
      <p:sp>
        <p:nvSpPr>
          <p:cNvPr id="70" name="Oval 69"/>
          <p:cNvSpPr/>
          <p:nvPr/>
        </p:nvSpPr>
        <p:spPr>
          <a:xfrm>
            <a:off x="4703522" y="3481800"/>
            <a:ext cx="720000" cy="720080"/>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長寿</a:t>
            </a:r>
            <a:endParaRPr kumimoji="1" lang="ja-JP" altLang="en-US" sz="1600" dirty="0">
              <a:solidFill>
                <a:schemeClr val="tx1"/>
              </a:solidFill>
            </a:endParaRPr>
          </a:p>
        </p:txBody>
      </p:sp>
      <p:sp>
        <p:nvSpPr>
          <p:cNvPr id="71" name="Oval 70"/>
          <p:cNvSpPr/>
          <p:nvPr/>
        </p:nvSpPr>
        <p:spPr>
          <a:xfrm>
            <a:off x="2183546" y="2942918"/>
            <a:ext cx="720000" cy="720080"/>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ナノ材</a:t>
            </a:r>
            <a:r>
              <a:rPr lang="ja-JP" altLang="en-US" sz="1400" dirty="0" smtClean="0">
                <a:solidFill>
                  <a:schemeClr val="tx1"/>
                </a:solidFill>
              </a:rPr>
              <a:t>料</a:t>
            </a:r>
            <a:endParaRPr kumimoji="1" lang="ja-JP" altLang="en-US" sz="1400" dirty="0">
              <a:solidFill>
                <a:schemeClr val="tx1"/>
              </a:solidFill>
            </a:endParaRPr>
          </a:p>
        </p:txBody>
      </p:sp>
      <p:cxnSp>
        <p:nvCxnSpPr>
          <p:cNvPr id="72" name="Straight Connector 71"/>
          <p:cNvCxnSpPr>
            <a:stCxn id="53" idx="6"/>
            <a:endCxn id="68" idx="2"/>
          </p:cNvCxnSpPr>
          <p:nvPr/>
        </p:nvCxnSpPr>
        <p:spPr>
          <a:xfrm flipV="1">
            <a:off x="1895250" y="2252550"/>
            <a:ext cx="648272" cy="330328"/>
          </a:xfrm>
          <a:prstGeom prst="line">
            <a:avLst/>
          </a:prstGeom>
          <a:ln/>
        </p:spPr>
        <p:style>
          <a:lnRef idx="1">
            <a:schemeClr val="dk1"/>
          </a:lnRef>
          <a:fillRef idx="0">
            <a:schemeClr val="dk1"/>
          </a:fillRef>
          <a:effectRef idx="0">
            <a:schemeClr val="dk1"/>
          </a:effectRef>
          <a:fontRef idx="minor">
            <a:schemeClr val="tx1"/>
          </a:fontRef>
        </p:style>
      </p:cxnSp>
      <p:cxnSp>
        <p:nvCxnSpPr>
          <p:cNvPr id="73" name="Straight Connector 72"/>
          <p:cNvCxnSpPr>
            <a:stCxn id="53" idx="4"/>
            <a:endCxn id="67" idx="0"/>
          </p:cNvCxnSpPr>
          <p:nvPr/>
        </p:nvCxnSpPr>
        <p:spPr>
          <a:xfrm>
            <a:off x="1175250" y="3302958"/>
            <a:ext cx="73740" cy="226304"/>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a:stCxn id="59" idx="0"/>
            <a:endCxn id="69" idx="3"/>
          </p:cNvCxnSpPr>
          <p:nvPr/>
        </p:nvCxnSpPr>
        <p:spPr>
          <a:xfrm flipV="1">
            <a:off x="3827414" y="2738531"/>
            <a:ext cx="261550" cy="215689"/>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a:stCxn id="59" idx="6"/>
            <a:endCxn id="70" idx="2"/>
          </p:cNvCxnSpPr>
          <p:nvPr/>
        </p:nvCxnSpPr>
        <p:spPr>
          <a:xfrm>
            <a:off x="4547414" y="3674300"/>
            <a:ext cx="156108" cy="167540"/>
          </a:xfrm>
          <a:prstGeom prst="line">
            <a:avLst/>
          </a:prstGeom>
        </p:spPr>
        <p:style>
          <a:lnRef idx="1">
            <a:schemeClr val="dk1"/>
          </a:lnRef>
          <a:fillRef idx="0">
            <a:schemeClr val="dk1"/>
          </a:fillRef>
          <a:effectRef idx="0">
            <a:schemeClr val="dk1"/>
          </a:effectRef>
          <a:fontRef idx="minor">
            <a:schemeClr val="tx1"/>
          </a:fontRef>
        </p:style>
      </p:cxnSp>
      <p:sp>
        <p:nvSpPr>
          <p:cNvPr id="82" name="Left Arrow 81"/>
          <p:cNvSpPr/>
          <p:nvPr/>
        </p:nvSpPr>
        <p:spPr>
          <a:xfrm>
            <a:off x="167218" y="2500489"/>
            <a:ext cx="504057" cy="1257581"/>
          </a:xfrm>
          <a:prstGeom prst="leftArrow">
            <a:avLst>
              <a:gd name="adj1" fmla="val 50000"/>
              <a:gd name="adj2" fmla="val 1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Left Arrow 84"/>
          <p:cNvSpPr/>
          <p:nvPr/>
        </p:nvSpPr>
        <p:spPr>
          <a:xfrm rot="10800000">
            <a:off x="8448138" y="2500489"/>
            <a:ext cx="504057" cy="1257581"/>
          </a:xfrm>
          <a:prstGeom prst="leftArrow">
            <a:avLst>
              <a:gd name="adj1" fmla="val 50000"/>
              <a:gd name="adj2" fmla="val 1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Rectangle 47"/>
          <p:cNvSpPr/>
          <p:nvPr/>
        </p:nvSpPr>
        <p:spPr>
          <a:xfrm>
            <a:off x="2123728" y="1162961"/>
            <a:ext cx="3851012" cy="2880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0" name="Rectangle 53"/>
          <p:cNvSpPr/>
          <p:nvPr/>
        </p:nvSpPr>
        <p:spPr>
          <a:xfrm>
            <a:off x="6153648" y="1162961"/>
            <a:ext cx="1001696" cy="2880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ysClr val="windowText" lastClr="000000"/>
                </a:solidFill>
              </a:rPr>
              <a:t>検索</a:t>
            </a:r>
            <a:endParaRPr kumimoji="1" lang="ja-JP" altLang="en-US" dirty="0">
              <a:solidFill>
                <a:sysClr val="windowText" lastClr="000000"/>
              </a:solidFill>
            </a:endParaRPr>
          </a:p>
        </p:txBody>
      </p:sp>
      <p:sp>
        <p:nvSpPr>
          <p:cNvPr id="51" name="テキスト ボックス 50"/>
          <p:cNvSpPr txBox="1"/>
          <p:nvPr/>
        </p:nvSpPr>
        <p:spPr>
          <a:xfrm>
            <a:off x="7380312" y="1124744"/>
            <a:ext cx="1199968" cy="369332"/>
          </a:xfrm>
          <a:prstGeom prst="rect">
            <a:avLst/>
          </a:prstGeom>
          <a:noFill/>
        </p:spPr>
        <p:txBody>
          <a:bodyPr wrap="none" rtlCol="0">
            <a:spAutoFit/>
          </a:bodyPr>
          <a:lstStyle/>
          <a:p>
            <a:r>
              <a:rPr kumimoji="1" lang="ja-JP" altLang="en-US" dirty="0" smtClean="0"/>
              <a:t>オプション</a:t>
            </a:r>
            <a:endParaRPr kumimoji="1" lang="ja-JP" altLang="en-US" dirty="0"/>
          </a:p>
        </p:txBody>
      </p:sp>
    </p:spTree>
    <p:extLst>
      <p:ext uri="{BB962C8B-B14F-4D97-AF65-F5344CB8AC3E}">
        <p14:creationId xmlns:p14="http://schemas.microsoft.com/office/powerpoint/2010/main" val="18819840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0" y="1604901"/>
            <a:ext cx="9144000" cy="287136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Oval 5"/>
          <p:cNvSpPr/>
          <p:nvPr/>
        </p:nvSpPr>
        <p:spPr>
          <a:xfrm>
            <a:off x="467543" y="1838899"/>
            <a:ext cx="1440000" cy="1440160"/>
          </a:xfrm>
          <a:prstGeom prst="ellipse">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宇宙</a:t>
            </a:r>
            <a:endParaRPr kumimoji="1" lang="ja-JP" altLang="en-US" dirty="0">
              <a:solidFill>
                <a:schemeClr val="tx1"/>
              </a:solidFill>
            </a:endParaRPr>
          </a:p>
        </p:txBody>
      </p:sp>
      <p:sp>
        <p:nvSpPr>
          <p:cNvPr id="38" name="Oval 37"/>
          <p:cNvSpPr/>
          <p:nvPr/>
        </p:nvSpPr>
        <p:spPr>
          <a:xfrm>
            <a:off x="2359769" y="2108979"/>
            <a:ext cx="900000" cy="900000"/>
          </a:xfrm>
          <a:prstGeom prst="ellipse">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惑星</a:t>
            </a:r>
            <a:endParaRPr kumimoji="1" lang="ja-JP" altLang="en-US" dirty="0">
              <a:solidFill>
                <a:schemeClr val="tx1"/>
              </a:solidFill>
            </a:endParaRPr>
          </a:p>
        </p:txBody>
      </p:sp>
      <p:cxnSp>
        <p:nvCxnSpPr>
          <p:cNvPr id="3" name="Straight Connector 2"/>
          <p:cNvCxnSpPr>
            <a:stCxn id="6" idx="6"/>
            <a:endCxn id="38" idx="2"/>
          </p:cNvCxnSpPr>
          <p:nvPr/>
        </p:nvCxnSpPr>
        <p:spPr>
          <a:xfrm>
            <a:off x="1907543" y="2558979"/>
            <a:ext cx="452226"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a:stCxn id="20" idx="1"/>
            <a:endCxn id="38" idx="6"/>
          </p:cNvCxnSpPr>
          <p:nvPr/>
        </p:nvCxnSpPr>
        <p:spPr>
          <a:xfrm flipH="1" flipV="1">
            <a:off x="3259769" y="2558979"/>
            <a:ext cx="661026" cy="443635"/>
          </a:xfrm>
          <a:prstGeom prst="line">
            <a:avLst/>
          </a:prstGeom>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3920795" y="1838899"/>
            <a:ext cx="3687834" cy="2327430"/>
          </a:xfrm>
          <a:prstGeom prst="roundRect">
            <a:avLst/>
          </a:prstGeom>
          <a:solidFill>
            <a:schemeClr val="accent1">
              <a:lumMod val="60000"/>
              <a:lumOff val="4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t>潮の満ち引きと</a:t>
            </a:r>
            <a:endParaRPr kumimoji="1" lang="en-US" altLang="ja-JP" dirty="0" smtClean="0"/>
          </a:p>
          <a:p>
            <a:pPr algn="ctr"/>
            <a:r>
              <a:rPr lang="ja-JP" altLang="en-US" dirty="0"/>
              <a:t>気候</a:t>
            </a:r>
            <a:r>
              <a:rPr lang="ja-JP" altLang="en-US" dirty="0" smtClean="0"/>
              <a:t>の関係性を</a:t>
            </a:r>
            <a:endParaRPr lang="en-US" altLang="ja-JP" dirty="0" smtClean="0"/>
          </a:p>
          <a:p>
            <a:pPr algn="ctr"/>
            <a:r>
              <a:rPr kumimoji="1" lang="ja-JP" altLang="en-US" dirty="0"/>
              <a:t>シミ</a:t>
            </a:r>
            <a:r>
              <a:rPr kumimoji="1" lang="ja-JP" altLang="en-US" dirty="0" smtClean="0"/>
              <a:t>ュ</a:t>
            </a:r>
            <a:r>
              <a:rPr lang="ja-JP" altLang="en-US" dirty="0"/>
              <a:t>レーショ</a:t>
            </a:r>
            <a:r>
              <a:rPr lang="ja-JP" altLang="en-US" dirty="0" smtClean="0"/>
              <a:t>ンする</a:t>
            </a:r>
            <a:endParaRPr lang="en-US" altLang="ja-JP" dirty="0" smtClean="0"/>
          </a:p>
          <a:p>
            <a:pPr algn="ctr"/>
            <a:r>
              <a:rPr kumimoji="1" lang="ja-JP" altLang="en-US" dirty="0"/>
              <a:t>プロジェクト</a:t>
            </a:r>
          </a:p>
        </p:txBody>
      </p:sp>
      <p:sp>
        <p:nvSpPr>
          <p:cNvPr id="59" name="Rectangular Callout 58"/>
          <p:cNvSpPr/>
          <p:nvPr/>
        </p:nvSpPr>
        <p:spPr>
          <a:xfrm>
            <a:off x="-3173024" y="2930281"/>
            <a:ext cx="1872208" cy="700097"/>
          </a:xfrm>
          <a:prstGeom prst="wedgeRectCallout">
            <a:avLst>
              <a:gd name="adj1" fmla="val 127860"/>
              <a:gd name="adj2" fmla="val -13922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宇宙カテゴリの</a:t>
            </a:r>
            <a:endParaRPr kumimoji="1" lang="en-US" altLang="ja-JP" dirty="0" smtClean="0"/>
          </a:p>
          <a:p>
            <a:pPr algn="ctr"/>
            <a:r>
              <a:rPr lang="ja-JP" altLang="en-US" dirty="0"/>
              <a:t>研</a:t>
            </a:r>
            <a:r>
              <a:rPr lang="ja-JP" altLang="en-US" dirty="0" smtClean="0"/>
              <a:t>究に戻る</a:t>
            </a:r>
            <a:endParaRPr kumimoji="1" lang="ja-JP" altLang="en-US" dirty="0"/>
          </a:p>
        </p:txBody>
      </p:sp>
      <p:sp>
        <p:nvSpPr>
          <p:cNvPr id="63" name="Rectangular Callout 62"/>
          <p:cNvSpPr/>
          <p:nvPr/>
        </p:nvSpPr>
        <p:spPr>
          <a:xfrm>
            <a:off x="9612560" y="2083988"/>
            <a:ext cx="2520280" cy="1345012"/>
          </a:xfrm>
          <a:prstGeom prst="wedgeRectCallout">
            <a:avLst>
              <a:gd name="adj1" fmla="val -143140"/>
              <a:gd name="adj2" fmla="val -2799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プロジェクト概要が</a:t>
            </a:r>
            <a:endParaRPr kumimoji="1" lang="en-US" altLang="ja-JP" dirty="0" smtClean="0"/>
          </a:p>
          <a:p>
            <a:pPr algn="ctr"/>
            <a:r>
              <a:rPr lang="ja-JP" altLang="en-US" dirty="0"/>
              <a:t>でる</a:t>
            </a:r>
            <a:endParaRPr kumimoji="1" lang="ja-JP" altLang="en-US" dirty="0"/>
          </a:p>
        </p:txBody>
      </p:sp>
      <p:pic>
        <p:nvPicPr>
          <p:cNvPr id="64" name="Picture 2" descr="C:\Users\mizut\Desktop\Parks\park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250" y="118341"/>
            <a:ext cx="828000" cy="827324"/>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1319336" y="147432"/>
            <a:ext cx="1475404" cy="769441"/>
          </a:xfrm>
          <a:prstGeom prst="rect">
            <a:avLst/>
          </a:prstGeom>
          <a:noFill/>
        </p:spPr>
        <p:txBody>
          <a:bodyPr wrap="none" rtlCol="0">
            <a:spAutoFit/>
          </a:bodyPr>
          <a:lstStyle/>
          <a:p>
            <a:r>
              <a:rPr kumimoji="1" lang="en-US" altLang="ja-JP" sz="4400" b="1" spc="50" dirty="0" smtClean="0">
                <a:ln w="12700" cmpd="sng">
                  <a:solidFill>
                    <a:schemeClr val="accent6">
                      <a:satMod val="120000"/>
                      <a:shade val="80000"/>
                    </a:schemeClr>
                  </a:solidFill>
                  <a:prstDash val="solid"/>
                </a:ln>
                <a:solidFill>
                  <a:schemeClr val="accent6">
                    <a:tint val="1000"/>
                  </a:schemeClr>
                </a:solidFill>
                <a:effectLst>
                  <a:glow rad="139700">
                    <a:schemeClr val="accent2">
                      <a:satMod val="175000"/>
                      <a:alpha val="40000"/>
                    </a:schemeClr>
                  </a:glow>
                </a:effectLst>
              </a:rPr>
              <a:t>Parks</a:t>
            </a:r>
            <a:endParaRPr kumimoji="1" lang="ja-JP" altLang="en-US" sz="4400" b="1" spc="50" dirty="0">
              <a:ln w="12700" cmpd="sng">
                <a:solidFill>
                  <a:schemeClr val="accent6">
                    <a:satMod val="120000"/>
                    <a:shade val="80000"/>
                  </a:schemeClr>
                </a:solidFill>
                <a:prstDash val="solid"/>
              </a:ln>
              <a:solidFill>
                <a:schemeClr val="accent6">
                  <a:tint val="1000"/>
                </a:schemeClr>
              </a:solidFill>
              <a:effectLst>
                <a:glow rad="139700">
                  <a:schemeClr val="accent2">
                    <a:satMod val="175000"/>
                    <a:alpha val="40000"/>
                  </a:schemeClr>
                </a:glow>
              </a:effectLst>
            </a:endParaRPr>
          </a:p>
        </p:txBody>
      </p:sp>
      <p:pic>
        <p:nvPicPr>
          <p:cNvPr id="66" name="Picture 2" descr="C:\Users\mizut\Desktop\Parks\profmizu.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0577" y="228978"/>
            <a:ext cx="638720" cy="638720"/>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5971843" y="363523"/>
            <a:ext cx="1412438" cy="369332"/>
          </a:xfrm>
          <a:prstGeom prst="rect">
            <a:avLst/>
          </a:prstGeom>
          <a:noFill/>
        </p:spPr>
        <p:txBody>
          <a:bodyPr wrap="none" rtlCol="0">
            <a:spAutoFit/>
          </a:bodyPr>
          <a:lstStyle/>
          <a:p>
            <a:r>
              <a:rPr kumimoji="1" lang="en-US" altLang="ja-JP" dirty="0" smtClean="0"/>
              <a:t>Ken </a:t>
            </a:r>
            <a:r>
              <a:rPr kumimoji="1" lang="en-US" altLang="ja-JP" dirty="0" err="1" smtClean="0"/>
              <a:t>Mizutani</a:t>
            </a:r>
            <a:endParaRPr kumimoji="1" lang="ja-JP" altLang="en-US" dirty="0"/>
          </a:p>
        </p:txBody>
      </p:sp>
      <p:sp>
        <p:nvSpPr>
          <p:cNvPr id="68" name="TextBox 67"/>
          <p:cNvSpPr txBox="1"/>
          <p:nvPr/>
        </p:nvSpPr>
        <p:spPr>
          <a:xfrm>
            <a:off x="553291" y="5157759"/>
            <a:ext cx="3478341" cy="338554"/>
          </a:xfrm>
          <a:prstGeom prst="rect">
            <a:avLst/>
          </a:prstGeom>
          <a:solidFill>
            <a:schemeClr val="accent2">
              <a:lumMod val="20000"/>
              <a:lumOff val="80000"/>
            </a:schemeClr>
          </a:solidFill>
        </p:spPr>
        <p:txBody>
          <a:bodyPr wrap="square" rtlCol="0">
            <a:spAutoFit/>
          </a:bodyPr>
          <a:lstStyle/>
          <a:p>
            <a:r>
              <a:rPr lang="ja-JP" altLang="en-US" sz="1600" dirty="0"/>
              <a:t>カーボンナノチュー</a:t>
            </a:r>
            <a:r>
              <a:rPr lang="ja-JP" altLang="en-US" sz="1600" dirty="0" smtClean="0"/>
              <a:t>ブ生成機構解明</a:t>
            </a:r>
            <a:endParaRPr kumimoji="1" lang="en-US" altLang="ja-JP" sz="1600" dirty="0" smtClean="0"/>
          </a:p>
        </p:txBody>
      </p:sp>
      <p:sp>
        <p:nvSpPr>
          <p:cNvPr id="69" name="Rectangle 68"/>
          <p:cNvSpPr/>
          <p:nvPr/>
        </p:nvSpPr>
        <p:spPr>
          <a:xfrm>
            <a:off x="251520" y="4832038"/>
            <a:ext cx="4104456" cy="16401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TextBox 69"/>
          <p:cNvSpPr txBox="1"/>
          <p:nvPr/>
        </p:nvSpPr>
        <p:spPr>
          <a:xfrm>
            <a:off x="1500320" y="4659665"/>
            <a:ext cx="1300356" cy="369332"/>
          </a:xfrm>
          <a:prstGeom prst="rect">
            <a:avLst/>
          </a:prstGeom>
          <a:solidFill>
            <a:schemeClr val="bg1"/>
          </a:solidFill>
        </p:spPr>
        <p:txBody>
          <a:bodyPr wrap="none" rtlCol="0">
            <a:spAutoFit/>
          </a:bodyPr>
          <a:lstStyle/>
          <a:p>
            <a:r>
              <a:rPr kumimoji="1" lang="ja-JP" altLang="en-US" dirty="0" smtClean="0">
                <a:solidFill>
                  <a:schemeClr val="accent2">
                    <a:lumMod val="75000"/>
                  </a:schemeClr>
                </a:solidFill>
              </a:rPr>
              <a:t>プロジェクト</a:t>
            </a:r>
            <a:endParaRPr kumimoji="1" lang="ja-JP" altLang="en-US" dirty="0">
              <a:solidFill>
                <a:schemeClr val="accent2">
                  <a:lumMod val="75000"/>
                </a:schemeClr>
              </a:solidFill>
            </a:endParaRPr>
          </a:p>
        </p:txBody>
      </p:sp>
      <p:sp>
        <p:nvSpPr>
          <p:cNvPr id="71" name="TextBox 70"/>
          <p:cNvSpPr txBox="1"/>
          <p:nvPr/>
        </p:nvSpPr>
        <p:spPr>
          <a:xfrm>
            <a:off x="5089795" y="5151230"/>
            <a:ext cx="3478341" cy="338554"/>
          </a:xfrm>
          <a:prstGeom prst="rect">
            <a:avLst/>
          </a:prstGeom>
          <a:solidFill>
            <a:schemeClr val="accent2">
              <a:lumMod val="20000"/>
              <a:lumOff val="80000"/>
            </a:schemeClr>
          </a:solidFill>
        </p:spPr>
        <p:txBody>
          <a:bodyPr wrap="square" rtlCol="0">
            <a:spAutoFit/>
          </a:bodyPr>
          <a:lstStyle/>
          <a:p>
            <a:r>
              <a:rPr lang="ja-JP" altLang="en-US" sz="1600" dirty="0" smtClean="0"/>
              <a:t>宇宙エレベータ開発</a:t>
            </a:r>
            <a:endParaRPr lang="en-US" altLang="ja-JP" sz="1600" dirty="0" smtClean="0"/>
          </a:p>
        </p:txBody>
      </p:sp>
      <p:sp>
        <p:nvSpPr>
          <p:cNvPr id="72" name="Rectangle 71"/>
          <p:cNvSpPr/>
          <p:nvPr/>
        </p:nvSpPr>
        <p:spPr>
          <a:xfrm>
            <a:off x="4788024" y="4825509"/>
            <a:ext cx="4104456" cy="16401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TextBox 72"/>
          <p:cNvSpPr txBox="1"/>
          <p:nvPr/>
        </p:nvSpPr>
        <p:spPr>
          <a:xfrm>
            <a:off x="6073856" y="4662433"/>
            <a:ext cx="1532792" cy="369332"/>
          </a:xfrm>
          <a:prstGeom prst="rect">
            <a:avLst/>
          </a:prstGeom>
          <a:solidFill>
            <a:schemeClr val="bg1"/>
          </a:solidFill>
        </p:spPr>
        <p:txBody>
          <a:bodyPr wrap="none" rtlCol="0">
            <a:spAutoFit/>
          </a:bodyPr>
          <a:lstStyle/>
          <a:p>
            <a:r>
              <a:rPr kumimoji="1" lang="ja-JP" altLang="en-US" dirty="0" smtClean="0">
                <a:solidFill>
                  <a:schemeClr val="accent2">
                    <a:lumMod val="75000"/>
                  </a:schemeClr>
                </a:solidFill>
              </a:rPr>
              <a:t>ファンディング</a:t>
            </a:r>
            <a:endParaRPr kumimoji="1" lang="ja-JP" altLang="en-US" dirty="0">
              <a:solidFill>
                <a:schemeClr val="accent2">
                  <a:lumMod val="75000"/>
                </a:schemeClr>
              </a:solidFill>
            </a:endParaRPr>
          </a:p>
        </p:txBody>
      </p:sp>
      <p:sp>
        <p:nvSpPr>
          <p:cNvPr id="75" name="TextBox 74"/>
          <p:cNvSpPr txBox="1"/>
          <p:nvPr/>
        </p:nvSpPr>
        <p:spPr>
          <a:xfrm>
            <a:off x="5101081" y="5640816"/>
            <a:ext cx="3478341" cy="338554"/>
          </a:xfrm>
          <a:prstGeom prst="rect">
            <a:avLst/>
          </a:prstGeom>
          <a:solidFill>
            <a:schemeClr val="accent2">
              <a:lumMod val="20000"/>
              <a:lumOff val="80000"/>
            </a:schemeClr>
          </a:solidFill>
        </p:spPr>
        <p:txBody>
          <a:bodyPr wrap="square" rtlCol="0">
            <a:spAutoFit/>
          </a:bodyPr>
          <a:lstStyle/>
          <a:p>
            <a:r>
              <a:rPr lang="ja-JP" altLang="en-US" sz="1600" dirty="0" smtClean="0"/>
              <a:t>長寿命研究</a:t>
            </a:r>
            <a:endParaRPr lang="en-US" altLang="ja-JP" sz="1600" dirty="0" smtClean="0"/>
          </a:p>
        </p:txBody>
      </p:sp>
      <p:sp>
        <p:nvSpPr>
          <p:cNvPr id="77" name="TextBox 76"/>
          <p:cNvSpPr txBox="1"/>
          <p:nvPr/>
        </p:nvSpPr>
        <p:spPr>
          <a:xfrm>
            <a:off x="4037559" y="6488668"/>
            <a:ext cx="1068882" cy="369332"/>
          </a:xfrm>
          <a:prstGeom prst="rect">
            <a:avLst/>
          </a:prstGeom>
          <a:noFill/>
        </p:spPr>
        <p:txBody>
          <a:bodyPr wrap="none" rtlCol="0">
            <a:spAutoFit/>
          </a:bodyPr>
          <a:lstStyle/>
          <a:p>
            <a:r>
              <a:rPr lang="en-US" altLang="ja-JP" dirty="0" smtClean="0"/>
              <a:t>Parks Inc.</a:t>
            </a:r>
          </a:p>
        </p:txBody>
      </p:sp>
      <p:sp>
        <p:nvSpPr>
          <p:cNvPr id="78" name="Rectangle 77"/>
          <p:cNvSpPr/>
          <p:nvPr/>
        </p:nvSpPr>
        <p:spPr>
          <a:xfrm>
            <a:off x="-2628800" y="-891480"/>
            <a:ext cx="2088232" cy="135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トップ</a:t>
            </a:r>
            <a:endParaRPr kumimoji="1" lang="en-US" altLang="ja-JP" dirty="0" smtClean="0"/>
          </a:p>
          <a:p>
            <a:pPr algn="ctr"/>
            <a:r>
              <a:rPr kumimoji="1" lang="ja-JP" altLang="en-US" dirty="0" smtClean="0"/>
              <a:t>カテゴリ選択し</a:t>
            </a:r>
            <a:endParaRPr kumimoji="1" lang="en-US" altLang="ja-JP" dirty="0" smtClean="0"/>
          </a:p>
          <a:p>
            <a:pPr algn="ctr"/>
            <a:r>
              <a:rPr lang="ja-JP" altLang="en-US" dirty="0"/>
              <a:t>プロジェク</a:t>
            </a:r>
            <a:r>
              <a:rPr lang="ja-JP" altLang="en-US" dirty="0" smtClean="0"/>
              <a:t>ト選択</a:t>
            </a:r>
            <a:endParaRPr kumimoji="1" lang="ja-JP" altLang="en-US" dirty="0"/>
          </a:p>
        </p:txBody>
      </p:sp>
      <p:sp>
        <p:nvSpPr>
          <p:cNvPr id="36" name="Rectangle 47"/>
          <p:cNvSpPr/>
          <p:nvPr/>
        </p:nvSpPr>
        <p:spPr>
          <a:xfrm>
            <a:off x="2123728" y="1162961"/>
            <a:ext cx="3851012" cy="2880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7" name="Rectangle 53"/>
          <p:cNvSpPr/>
          <p:nvPr/>
        </p:nvSpPr>
        <p:spPr>
          <a:xfrm>
            <a:off x="6153648" y="1162961"/>
            <a:ext cx="1001696" cy="2880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ysClr val="windowText" lastClr="000000"/>
                </a:solidFill>
              </a:rPr>
              <a:t>検索</a:t>
            </a:r>
            <a:endParaRPr kumimoji="1" lang="ja-JP" altLang="en-US" dirty="0">
              <a:solidFill>
                <a:sysClr val="windowText" lastClr="000000"/>
              </a:solidFill>
            </a:endParaRPr>
          </a:p>
        </p:txBody>
      </p:sp>
      <p:sp>
        <p:nvSpPr>
          <p:cNvPr id="39" name="テキスト ボックス 38"/>
          <p:cNvSpPr txBox="1"/>
          <p:nvPr/>
        </p:nvSpPr>
        <p:spPr>
          <a:xfrm>
            <a:off x="7380312" y="1124744"/>
            <a:ext cx="1199968" cy="369332"/>
          </a:xfrm>
          <a:prstGeom prst="rect">
            <a:avLst/>
          </a:prstGeom>
          <a:noFill/>
        </p:spPr>
        <p:txBody>
          <a:bodyPr wrap="none" rtlCol="0">
            <a:spAutoFit/>
          </a:bodyPr>
          <a:lstStyle/>
          <a:p>
            <a:r>
              <a:rPr kumimoji="1" lang="ja-JP" altLang="en-US" dirty="0" smtClean="0"/>
              <a:t>オプション</a:t>
            </a:r>
            <a:endParaRPr kumimoji="1" lang="ja-JP" altLang="en-US" dirty="0"/>
          </a:p>
        </p:txBody>
      </p:sp>
    </p:spTree>
    <p:extLst>
      <p:ext uri="{BB962C8B-B14F-4D97-AF65-F5344CB8AC3E}">
        <p14:creationId xmlns:p14="http://schemas.microsoft.com/office/powerpoint/2010/main" val="120969679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84368" y="172333"/>
            <a:ext cx="1080120" cy="288032"/>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rPr>
              <a:t>日本語</a:t>
            </a:r>
            <a:endParaRPr kumimoji="1" lang="ja-JP" altLang="en-US" dirty="0">
              <a:solidFill>
                <a:srgbClr val="FF0000"/>
              </a:solidFill>
            </a:endParaRPr>
          </a:p>
        </p:txBody>
      </p:sp>
      <p:sp>
        <p:nvSpPr>
          <p:cNvPr id="5" name="Rounded Rectangle 4"/>
          <p:cNvSpPr/>
          <p:nvPr/>
        </p:nvSpPr>
        <p:spPr>
          <a:xfrm>
            <a:off x="7884368" y="548338"/>
            <a:ext cx="1080120" cy="28803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solidFill>
                  <a:schemeClr val="accent1"/>
                </a:solidFill>
              </a:rPr>
              <a:t>English</a:t>
            </a:r>
            <a:endParaRPr kumimoji="1" lang="ja-JP" altLang="en-US" dirty="0">
              <a:solidFill>
                <a:schemeClr val="accent1"/>
              </a:solidFill>
            </a:endParaRPr>
          </a:p>
        </p:txBody>
      </p:sp>
      <p:sp>
        <p:nvSpPr>
          <p:cNvPr id="35" name="Rounded Rectangle 34"/>
          <p:cNvSpPr/>
          <p:nvPr/>
        </p:nvSpPr>
        <p:spPr>
          <a:xfrm>
            <a:off x="323528" y="1052736"/>
            <a:ext cx="8712968" cy="720080"/>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潮の満ち引きと</a:t>
            </a:r>
            <a:r>
              <a:rPr lang="ja-JP" altLang="en-US" dirty="0" smtClean="0"/>
              <a:t>気</a:t>
            </a:r>
            <a:r>
              <a:rPr lang="ja-JP" altLang="en-US" dirty="0"/>
              <a:t>候</a:t>
            </a:r>
            <a:r>
              <a:rPr lang="ja-JP" altLang="en-US" dirty="0" smtClean="0"/>
              <a:t>の関係性を</a:t>
            </a:r>
            <a:r>
              <a:rPr kumimoji="1" lang="ja-JP" altLang="en-US" dirty="0" smtClean="0"/>
              <a:t>シ</a:t>
            </a:r>
            <a:r>
              <a:rPr kumimoji="1" lang="ja-JP" altLang="en-US" dirty="0"/>
              <a:t>ミ</a:t>
            </a:r>
            <a:r>
              <a:rPr kumimoji="1" lang="ja-JP" altLang="en-US" dirty="0" smtClean="0"/>
              <a:t>ュ</a:t>
            </a:r>
            <a:r>
              <a:rPr lang="ja-JP" altLang="en-US" dirty="0"/>
              <a:t>レーショ</a:t>
            </a:r>
            <a:r>
              <a:rPr lang="ja-JP" altLang="en-US" dirty="0" smtClean="0"/>
              <a:t>ンする</a:t>
            </a:r>
            <a:r>
              <a:rPr kumimoji="1" lang="ja-JP" altLang="en-US" dirty="0" smtClean="0"/>
              <a:t>プ</a:t>
            </a:r>
            <a:r>
              <a:rPr kumimoji="1" lang="ja-JP" altLang="en-US" dirty="0"/>
              <a:t>ロジェクト</a:t>
            </a:r>
          </a:p>
        </p:txBody>
      </p:sp>
      <p:pic>
        <p:nvPicPr>
          <p:cNvPr id="3074" name="Picture 2" descr="C:\Users\mizut\Desktop\tanak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3198" y="2628461"/>
            <a:ext cx="1863877" cy="10661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56512" y="4131657"/>
            <a:ext cx="3057247" cy="1169551"/>
          </a:xfrm>
          <a:prstGeom prst="rect">
            <a:avLst/>
          </a:prstGeom>
        </p:spPr>
        <p:txBody>
          <a:bodyPr wrap="none">
            <a:spAutoFit/>
          </a:bodyPr>
          <a:lstStyle/>
          <a:p>
            <a:r>
              <a:rPr lang="zh-TW" altLang="en-US" sz="1400" dirty="0">
                <a:latin typeface="ＭＳ Ｐゴシック" pitchFamily="50" charset="-128"/>
                <a:ea typeface="ＭＳ Ｐゴシック" pitchFamily="50" charset="-128"/>
                <a:cs typeface="Arial Unicode MS" pitchFamily="50" charset="-128"/>
              </a:rPr>
              <a:t>国立研究開発法人海洋研究開発機</a:t>
            </a:r>
            <a:r>
              <a:rPr lang="zh-TW" altLang="en-US" sz="1400" dirty="0" smtClean="0">
                <a:latin typeface="ＭＳ Ｐゴシック" pitchFamily="50" charset="-128"/>
                <a:ea typeface="ＭＳ Ｐゴシック" pitchFamily="50" charset="-128"/>
                <a:cs typeface="Arial Unicode MS" pitchFamily="50" charset="-128"/>
              </a:rPr>
              <a:t>構</a:t>
            </a:r>
            <a:endParaRPr lang="en-US" altLang="zh-TW" sz="1400" dirty="0" smtClean="0">
              <a:latin typeface="ＭＳ Ｐゴシック" pitchFamily="50" charset="-128"/>
              <a:ea typeface="ＭＳ Ｐゴシック" pitchFamily="50" charset="-128"/>
              <a:cs typeface="Arial Unicode MS" pitchFamily="50" charset="-128"/>
            </a:endParaRPr>
          </a:p>
          <a:p>
            <a:endParaRPr lang="en-US" altLang="zh-CN" sz="1400" dirty="0" smtClean="0">
              <a:latin typeface="ＭＳ Ｐゴシック" pitchFamily="50" charset="-128"/>
              <a:ea typeface="ＭＳ Ｐゴシック" pitchFamily="50" charset="-128"/>
              <a:cs typeface="Arial Unicode MS" pitchFamily="50" charset="-128"/>
            </a:endParaRPr>
          </a:p>
          <a:p>
            <a:r>
              <a:rPr lang="zh-CN" altLang="en-US" sz="1400" dirty="0" smtClean="0">
                <a:latin typeface="ＭＳ Ｐゴシック" pitchFamily="50" charset="-128"/>
                <a:ea typeface="ＭＳ Ｐゴシック" pitchFamily="50" charset="-128"/>
                <a:cs typeface="Arial Unicode MS" pitchFamily="50" charset="-128"/>
              </a:rPr>
              <a:t>東</a:t>
            </a:r>
            <a:r>
              <a:rPr lang="zh-CN" altLang="en-US" sz="1400" dirty="0">
                <a:latin typeface="ＭＳ Ｐゴシック" pitchFamily="50" charset="-128"/>
                <a:ea typeface="ＭＳ Ｐゴシック" pitchFamily="50" charset="-128"/>
                <a:cs typeface="Arial Unicode MS" pitchFamily="50" charset="-128"/>
              </a:rPr>
              <a:t>京大学大学院理学系研究科</a:t>
            </a:r>
          </a:p>
          <a:p>
            <a:endParaRPr lang="en-US" altLang="zh-CN" sz="1400" dirty="0" smtClean="0">
              <a:latin typeface="ＭＳ Ｐゴシック" pitchFamily="50" charset="-128"/>
              <a:ea typeface="ＭＳ Ｐゴシック" pitchFamily="50" charset="-128"/>
              <a:cs typeface="Arial Unicode MS" pitchFamily="50" charset="-128"/>
            </a:endParaRPr>
          </a:p>
          <a:p>
            <a:r>
              <a:rPr lang="zh-CN" altLang="en-US" sz="1400" dirty="0" smtClean="0">
                <a:latin typeface="ＭＳ Ｐゴシック" pitchFamily="50" charset="-128"/>
                <a:ea typeface="ＭＳ Ｐゴシック" pitchFamily="50" charset="-128"/>
                <a:cs typeface="Arial Unicode MS" pitchFamily="50" charset="-128"/>
              </a:rPr>
              <a:t>東</a:t>
            </a:r>
            <a:r>
              <a:rPr lang="zh-CN" altLang="en-US" sz="1400" dirty="0">
                <a:latin typeface="ＭＳ Ｐゴシック" pitchFamily="50" charset="-128"/>
                <a:ea typeface="ＭＳ Ｐゴシック" pitchFamily="50" charset="-128"/>
                <a:cs typeface="Arial Unicode MS" pitchFamily="50" charset="-128"/>
              </a:rPr>
              <a:t>京大学大気海洋研究</a:t>
            </a:r>
            <a:r>
              <a:rPr lang="zh-CN" altLang="en-US" sz="1400" dirty="0" smtClean="0">
                <a:latin typeface="ＭＳ Ｐゴシック" pitchFamily="50" charset="-128"/>
                <a:ea typeface="ＭＳ Ｐゴシック" pitchFamily="50" charset="-128"/>
                <a:cs typeface="Arial Unicode MS" pitchFamily="50" charset="-128"/>
              </a:rPr>
              <a:t>所</a:t>
            </a:r>
            <a:endParaRPr lang="zh-CN" altLang="en-US" sz="1400" dirty="0">
              <a:latin typeface="ＭＳ Ｐゴシック" pitchFamily="50" charset="-128"/>
              <a:ea typeface="ＭＳ Ｐゴシック" pitchFamily="50" charset="-128"/>
              <a:cs typeface="Arial Unicode MS" pitchFamily="50" charset="-128"/>
            </a:endParaRPr>
          </a:p>
        </p:txBody>
      </p:sp>
      <p:pic>
        <p:nvPicPr>
          <p:cNvPr id="58" name="Picture 2" descr="C:\Users\mizut\Desktop\Parks\park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250" y="118341"/>
            <a:ext cx="828000" cy="827324"/>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1319336" y="147432"/>
            <a:ext cx="1475404" cy="769441"/>
          </a:xfrm>
          <a:prstGeom prst="rect">
            <a:avLst/>
          </a:prstGeom>
          <a:noFill/>
        </p:spPr>
        <p:txBody>
          <a:bodyPr wrap="none" rtlCol="0">
            <a:spAutoFit/>
          </a:bodyPr>
          <a:lstStyle/>
          <a:p>
            <a:r>
              <a:rPr kumimoji="1" lang="en-US" altLang="ja-JP" sz="4400" b="1" spc="50" dirty="0" smtClean="0">
                <a:ln w="12700" cmpd="sng">
                  <a:solidFill>
                    <a:schemeClr val="accent6">
                      <a:satMod val="120000"/>
                      <a:shade val="80000"/>
                    </a:schemeClr>
                  </a:solidFill>
                  <a:prstDash val="solid"/>
                </a:ln>
                <a:solidFill>
                  <a:schemeClr val="accent6">
                    <a:tint val="1000"/>
                  </a:schemeClr>
                </a:solidFill>
                <a:effectLst>
                  <a:glow rad="139700">
                    <a:schemeClr val="accent2">
                      <a:satMod val="175000"/>
                      <a:alpha val="40000"/>
                    </a:schemeClr>
                  </a:glow>
                </a:effectLst>
              </a:rPr>
              <a:t>Parks</a:t>
            </a:r>
            <a:endParaRPr kumimoji="1" lang="ja-JP" altLang="en-US" sz="4400" b="1" spc="50" dirty="0">
              <a:ln w="12700" cmpd="sng">
                <a:solidFill>
                  <a:schemeClr val="accent6">
                    <a:satMod val="120000"/>
                    <a:shade val="80000"/>
                  </a:schemeClr>
                </a:solidFill>
                <a:prstDash val="solid"/>
              </a:ln>
              <a:solidFill>
                <a:schemeClr val="accent6">
                  <a:tint val="1000"/>
                </a:schemeClr>
              </a:solidFill>
              <a:effectLst>
                <a:glow rad="139700">
                  <a:schemeClr val="accent2">
                    <a:satMod val="175000"/>
                    <a:alpha val="40000"/>
                  </a:schemeClr>
                </a:glow>
              </a:effectLst>
            </a:endParaRPr>
          </a:p>
        </p:txBody>
      </p:sp>
      <p:pic>
        <p:nvPicPr>
          <p:cNvPr id="60" name="Picture 2" descr="C:\Users\mizut\Desktop\Parks\profmizu.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0577" y="228978"/>
            <a:ext cx="638720" cy="638720"/>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5971843" y="363523"/>
            <a:ext cx="1412438" cy="369332"/>
          </a:xfrm>
          <a:prstGeom prst="rect">
            <a:avLst/>
          </a:prstGeom>
          <a:noFill/>
        </p:spPr>
        <p:txBody>
          <a:bodyPr wrap="none" rtlCol="0">
            <a:spAutoFit/>
          </a:bodyPr>
          <a:lstStyle/>
          <a:p>
            <a:r>
              <a:rPr kumimoji="1" lang="en-US" altLang="ja-JP" dirty="0" smtClean="0"/>
              <a:t>Ken </a:t>
            </a:r>
            <a:r>
              <a:rPr kumimoji="1" lang="en-US" altLang="ja-JP" dirty="0" err="1" smtClean="0"/>
              <a:t>Mizutani</a:t>
            </a:r>
            <a:endParaRPr kumimoji="1" lang="ja-JP" altLang="en-US" dirty="0"/>
          </a:p>
        </p:txBody>
      </p:sp>
      <p:sp>
        <p:nvSpPr>
          <p:cNvPr id="66" name="Rectangle 65"/>
          <p:cNvSpPr/>
          <p:nvPr/>
        </p:nvSpPr>
        <p:spPr>
          <a:xfrm>
            <a:off x="-2628800" y="-891480"/>
            <a:ext cx="2088232" cy="135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7. </a:t>
            </a:r>
            <a:r>
              <a:rPr lang="ja-JP" altLang="en-US" dirty="0" smtClean="0"/>
              <a:t>プロジェクト</a:t>
            </a:r>
            <a:endParaRPr lang="en-US" altLang="ja-JP" dirty="0" smtClean="0"/>
          </a:p>
          <a:p>
            <a:pPr algn="ctr"/>
            <a:r>
              <a:rPr kumimoji="1" lang="ja-JP" altLang="en-US" dirty="0" smtClean="0"/>
              <a:t>ページ</a:t>
            </a:r>
            <a:endParaRPr kumimoji="1" lang="en-US" altLang="ja-JP" dirty="0" smtClean="0"/>
          </a:p>
        </p:txBody>
      </p:sp>
      <p:sp>
        <p:nvSpPr>
          <p:cNvPr id="2" name="Rectangle 1"/>
          <p:cNvSpPr/>
          <p:nvPr/>
        </p:nvSpPr>
        <p:spPr>
          <a:xfrm>
            <a:off x="3450196" y="2615912"/>
            <a:ext cx="3211406" cy="2677656"/>
          </a:xfrm>
          <a:prstGeom prst="rect">
            <a:avLst/>
          </a:prstGeom>
        </p:spPr>
        <p:txBody>
          <a:bodyPr wrap="square">
            <a:spAutoFit/>
          </a:bodyPr>
          <a:lstStyle/>
          <a:p>
            <a:r>
              <a:rPr lang="ja-JP" altLang="en-US" sz="1400" dirty="0" smtClean="0"/>
              <a:t>国立研究開発法人海洋研究開発機構（理事長 平 朝彦、以下「</a:t>
            </a:r>
            <a:r>
              <a:rPr lang="en-US" altLang="ja-JP" sz="1400" dirty="0" smtClean="0"/>
              <a:t>JAMSTEC</a:t>
            </a:r>
            <a:r>
              <a:rPr lang="ja-JP" altLang="en-US" sz="1400" dirty="0" smtClean="0"/>
              <a:t>」という。）気候モデル高度化研究プロジェクトチームの建部洋晶ユニットリーダーらは、気候モデルを用いた数値シミュレーション手法により、主に太平洋での潮の満ち引きによって発生する数</a:t>
            </a:r>
            <a:r>
              <a:rPr lang="en-US" altLang="ja-JP" sz="1400" dirty="0" smtClean="0"/>
              <a:t>cm</a:t>
            </a:r>
            <a:r>
              <a:rPr lang="ja-JP" altLang="en-US" sz="1400" dirty="0" smtClean="0"/>
              <a:t>から数</a:t>
            </a:r>
            <a:r>
              <a:rPr lang="en-US" altLang="ja-JP" sz="1400" dirty="0" smtClean="0"/>
              <a:t>m</a:t>
            </a:r>
            <a:r>
              <a:rPr lang="ja-JP" altLang="en-US" sz="1400" dirty="0" smtClean="0"/>
              <a:t>規模の海洋中の微細な海水混合が、海洋コンベヤー（図）と呼ばれる地球の海を巡る大きな循環の変化を通じて、遠く離れた南極環海の気候を決定する要因の一つであることを明らかにしました。</a:t>
            </a:r>
            <a:endParaRPr lang="ja-JP" altLang="en-US" sz="1400" dirty="0"/>
          </a:p>
        </p:txBody>
      </p:sp>
      <p:sp>
        <p:nvSpPr>
          <p:cNvPr id="40" name="Rectangle 39"/>
          <p:cNvSpPr/>
          <p:nvPr/>
        </p:nvSpPr>
        <p:spPr>
          <a:xfrm>
            <a:off x="7082811" y="3994371"/>
            <a:ext cx="1544505" cy="50405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Fund</a:t>
            </a:r>
            <a:endParaRPr kumimoji="1" lang="ja-JP" altLang="en-US" dirty="0">
              <a:solidFill>
                <a:schemeClr val="tx1"/>
              </a:solidFill>
            </a:endParaRPr>
          </a:p>
        </p:txBody>
      </p:sp>
      <p:sp>
        <p:nvSpPr>
          <p:cNvPr id="41" name="Rectangle 40"/>
          <p:cNvSpPr/>
          <p:nvPr/>
        </p:nvSpPr>
        <p:spPr>
          <a:xfrm>
            <a:off x="7082810" y="4789512"/>
            <a:ext cx="1544505" cy="50405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Contact</a:t>
            </a:r>
            <a:endParaRPr kumimoji="1" lang="ja-JP" altLang="en-US" dirty="0">
              <a:solidFill>
                <a:schemeClr val="tx1"/>
              </a:solidFill>
            </a:endParaRPr>
          </a:p>
        </p:txBody>
      </p:sp>
      <p:sp>
        <p:nvSpPr>
          <p:cNvPr id="42" name="TextBox 41"/>
          <p:cNvSpPr txBox="1"/>
          <p:nvPr/>
        </p:nvSpPr>
        <p:spPr>
          <a:xfrm>
            <a:off x="7275897" y="2505354"/>
            <a:ext cx="601447" cy="338554"/>
          </a:xfrm>
          <a:prstGeom prst="rect">
            <a:avLst/>
          </a:prstGeom>
          <a:noFill/>
        </p:spPr>
        <p:txBody>
          <a:bodyPr wrap="none" rtlCol="0">
            <a:spAutoFit/>
          </a:bodyPr>
          <a:lstStyle/>
          <a:p>
            <a:r>
              <a:rPr lang="en-US" altLang="ja-JP" sz="1600" dirty="0" smtClean="0"/>
              <a:t>\100</a:t>
            </a:r>
            <a:endParaRPr kumimoji="1" lang="ja-JP" altLang="en-US" sz="1600" dirty="0"/>
          </a:p>
        </p:txBody>
      </p:sp>
      <p:sp>
        <p:nvSpPr>
          <p:cNvPr id="43" name="TextBox 42"/>
          <p:cNvSpPr txBox="1"/>
          <p:nvPr/>
        </p:nvSpPr>
        <p:spPr>
          <a:xfrm>
            <a:off x="7267517" y="2778017"/>
            <a:ext cx="756938" cy="338554"/>
          </a:xfrm>
          <a:prstGeom prst="rect">
            <a:avLst/>
          </a:prstGeom>
          <a:noFill/>
        </p:spPr>
        <p:txBody>
          <a:bodyPr wrap="none" rtlCol="0">
            <a:spAutoFit/>
          </a:bodyPr>
          <a:lstStyle/>
          <a:p>
            <a:r>
              <a:rPr kumimoji="1" lang="en-US" altLang="ja-JP" sz="1600" dirty="0" smtClean="0"/>
              <a:t>\1,000</a:t>
            </a:r>
            <a:endParaRPr kumimoji="1" lang="ja-JP" altLang="en-US" sz="1600" dirty="0"/>
          </a:p>
        </p:txBody>
      </p:sp>
      <p:sp>
        <p:nvSpPr>
          <p:cNvPr id="44" name="Oval 43"/>
          <p:cNvSpPr/>
          <p:nvPr/>
        </p:nvSpPr>
        <p:spPr>
          <a:xfrm>
            <a:off x="7096592" y="2581487"/>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Oval 44"/>
          <p:cNvSpPr/>
          <p:nvPr/>
        </p:nvSpPr>
        <p:spPr>
          <a:xfrm>
            <a:off x="7096592" y="2857294"/>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TextBox 50"/>
          <p:cNvSpPr txBox="1"/>
          <p:nvPr/>
        </p:nvSpPr>
        <p:spPr>
          <a:xfrm>
            <a:off x="7284972" y="3066049"/>
            <a:ext cx="861133" cy="338554"/>
          </a:xfrm>
          <a:prstGeom prst="rect">
            <a:avLst/>
          </a:prstGeom>
          <a:noFill/>
        </p:spPr>
        <p:txBody>
          <a:bodyPr wrap="none" rtlCol="0">
            <a:spAutoFit/>
          </a:bodyPr>
          <a:lstStyle/>
          <a:p>
            <a:r>
              <a:rPr lang="en-US" altLang="ja-JP" sz="1600" dirty="0" smtClean="0"/>
              <a:t>\10,000</a:t>
            </a:r>
            <a:endParaRPr kumimoji="1" lang="ja-JP" altLang="en-US" sz="1600" dirty="0"/>
          </a:p>
        </p:txBody>
      </p:sp>
      <p:sp>
        <p:nvSpPr>
          <p:cNvPr id="62" name="TextBox 61"/>
          <p:cNvSpPr txBox="1"/>
          <p:nvPr/>
        </p:nvSpPr>
        <p:spPr>
          <a:xfrm>
            <a:off x="7276592" y="3426089"/>
            <a:ext cx="965329" cy="338554"/>
          </a:xfrm>
          <a:prstGeom prst="rect">
            <a:avLst/>
          </a:prstGeom>
          <a:noFill/>
        </p:spPr>
        <p:txBody>
          <a:bodyPr wrap="none" rtlCol="0">
            <a:spAutoFit/>
          </a:bodyPr>
          <a:lstStyle/>
          <a:p>
            <a:r>
              <a:rPr kumimoji="1" lang="en-US" altLang="ja-JP" sz="1600" dirty="0" smtClean="0"/>
              <a:t>\100,000</a:t>
            </a:r>
            <a:endParaRPr kumimoji="1" lang="ja-JP" altLang="en-US" sz="1600" dirty="0"/>
          </a:p>
        </p:txBody>
      </p:sp>
      <p:sp>
        <p:nvSpPr>
          <p:cNvPr id="63" name="Oval 62"/>
          <p:cNvSpPr/>
          <p:nvPr/>
        </p:nvSpPr>
        <p:spPr>
          <a:xfrm>
            <a:off x="7105667" y="3142182"/>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Oval 63"/>
          <p:cNvSpPr/>
          <p:nvPr/>
        </p:nvSpPr>
        <p:spPr>
          <a:xfrm>
            <a:off x="7105667" y="3505366"/>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TextBox 64"/>
          <p:cNvSpPr txBox="1"/>
          <p:nvPr/>
        </p:nvSpPr>
        <p:spPr>
          <a:xfrm>
            <a:off x="4037559" y="6488668"/>
            <a:ext cx="1068882" cy="369332"/>
          </a:xfrm>
          <a:prstGeom prst="rect">
            <a:avLst/>
          </a:prstGeom>
          <a:noFill/>
        </p:spPr>
        <p:txBody>
          <a:bodyPr wrap="none" rtlCol="0">
            <a:spAutoFit/>
          </a:bodyPr>
          <a:lstStyle/>
          <a:p>
            <a:r>
              <a:rPr lang="en-US" altLang="ja-JP" dirty="0" smtClean="0"/>
              <a:t>Parks Inc.</a:t>
            </a:r>
          </a:p>
        </p:txBody>
      </p:sp>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5872" y="1804662"/>
            <a:ext cx="3559590" cy="490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2086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884368" y="172333"/>
            <a:ext cx="1080120" cy="288032"/>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rPr>
              <a:t>日本語</a:t>
            </a:r>
            <a:endParaRPr kumimoji="1" lang="ja-JP" altLang="en-US" dirty="0">
              <a:solidFill>
                <a:srgbClr val="FF0000"/>
              </a:solidFill>
            </a:endParaRPr>
          </a:p>
        </p:txBody>
      </p:sp>
      <p:sp>
        <p:nvSpPr>
          <p:cNvPr id="3" name="Rounded Rectangle 2"/>
          <p:cNvSpPr/>
          <p:nvPr/>
        </p:nvSpPr>
        <p:spPr>
          <a:xfrm>
            <a:off x="7884368" y="548338"/>
            <a:ext cx="1080120" cy="28803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solidFill>
                  <a:schemeClr val="accent1"/>
                </a:solidFill>
              </a:rPr>
              <a:t>English</a:t>
            </a:r>
            <a:endParaRPr kumimoji="1" lang="ja-JP" altLang="en-US" dirty="0">
              <a:solidFill>
                <a:schemeClr val="accent1"/>
              </a:solidFill>
            </a:endParaRPr>
          </a:p>
        </p:txBody>
      </p:sp>
      <p:pic>
        <p:nvPicPr>
          <p:cNvPr id="13" name="Picture 2" descr="C:\Users\mizut\Desktop\Parks\park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250" y="118341"/>
            <a:ext cx="828000" cy="82732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319336" y="147432"/>
            <a:ext cx="1475404" cy="769441"/>
          </a:xfrm>
          <a:prstGeom prst="rect">
            <a:avLst/>
          </a:prstGeom>
          <a:noFill/>
        </p:spPr>
        <p:txBody>
          <a:bodyPr wrap="none" rtlCol="0">
            <a:spAutoFit/>
          </a:bodyPr>
          <a:lstStyle/>
          <a:p>
            <a:r>
              <a:rPr kumimoji="1" lang="en-US" altLang="ja-JP" sz="4400" b="1" spc="50" dirty="0" smtClean="0">
                <a:ln w="12700" cmpd="sng">
                  <a:solidFill>
                    <a:schemeClr val="accent6">
                      <a:satMod val="120000"/>
                      <a:shade val="80000"/>
                    </a:schemeClr>
                  </a:solidFill>
                  <a:prstDash val="solid"/>
                </a:ln>
                <a:solidFill>
                  <a:schemeClr val="accent6">
                    <a:tint val="1000"/>
                  </a:schemeClr>
                </a:solidFill>
                <a:effectLst>
                  <a:glow rad="139700">
                    <a:schemeClr val="accent2">
                      <a:satMod val="175000"/>
                      <a:alpha val="40000"/>
                    </a:schemeClr>
                  </a:glow>
                </a:effectLst>
              </a:rPr>
              <a:t>Parks</a:t>
            </a:r>
            <a:endParaRPr kumimoji="1" lang="ja-JP" altLang="en-US" sz="4400" b="1" spc="50" dirty="0">
              <a:ln w="12700" cmpd="sng">
                <a:solidFill>
                  <a:schemeClr val="accent6">
                    <a:satMod val="120000"/>
                    <a:shade val="80000"/>
                  </a:schemeClr>
                </a:solidFill>
                <a:prstDash val="solid"/>
              </a:ln>
              <a:solidFill>
                <a:schemeClr val="accent6">
                  <a:tint val="1000"/>
                </a:schemeClr>
              </a:solidFill>
              <a:effectLst>
                <a:glow rad="139700">
                  <a:schemeClr val="accent2">
                    <a:satMod val="175000"/>
                    <a:alpha val="40000"/>
                  </a:schemeClr>
                </a:glow>
              </a:effectLst>
            </a:endParaRPr>
          </a:p>
        </p:txBody>
      </p:sp>
      <p:pic>
        <p:nvPicPr>
          <p:cNvPr id="15" name="Picture 2" descr="C:\Users\mizut\Desktop\Parks\profmizu.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0577" y="228978"/>
            <a:ext cx="638720" cy="6387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971843" y="363523"/>
            <a:ext cx="1412438" cy="369332"/>
          </a:xfrm>
          <a:prstGeom prst="rect">
            <a:avLst/>
          </a:prstGeom>
          <a:noFill/>
        </p:spPr>
        <p:txBody>
          <a:bodyPr wrap="none" rtlCol="0">
            <a:spAutoFit/>
          </a:bodyPr>
          <a:lstStyle/>
          <a:p>
            <a:r>
              <a:rPr kumimoji="1" lang="en-US" altLang="ja-JP" dirty="0" smtClean="0"/>
              <a:t>Ken </a:t>
            </a:r>
            <a:r>
              <a:rPr kumimoji="1" lang="en-US" altLang="ja-JP" dirty="0" err="1" smtClean="0"/>
              <a:t>Mizutani</a:t>
            </a:r>
            <a:endParaRPr kumimoji="1" lang="ja-JP" altLang="en-US" dirty="0"/>
          </a:p>
        </p:txBody>
      </p:sp>
      <p:sp>
        <p:nvSpPr>
          <p:cNvPr id="19" name="Rectangle 18"/>
          <p:cNvSpPr/>
          <p:nvPr/>
        </p:nvSpPr>
        <p:spPr>
          <a:xfrm>
            <a:off x="-2628800" y="-891480"/>
            <a:ext cx="2088232" cy="135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9.</a:t>
            </a:r>
            <a:r>
              <a:rPr kumimoji="1" lang="ja-JP" altLang="en-US" dirty="0" smtClean="0"/>
              <a:t> </a:t>
            </a:r>
            <a:r>
              <a:rPr kumimoji="1" lang="ja-JP" altLang="en-US" dirty="0" smtClean="0"/>
              <a:t>組織ページ</a:t>
            </a:r>
            <a:endParaRPr kumimoji="1" lang="en-US" altLang="ja-JP" dirty="0" smtClean="0"/>
          </a:p>
          <a:p>
            <a:pPr algn="ctr"/>
            <a:r>
              <a:rPr lang="ja-JP" altLang="en-US" dirty="0"/>
              <a:t>研究室編</a:t>
            </a:r>
            <a:endParaRPr kumimoji="1" lang="en-US" altLang="ja-JP" dirty="0" smtClean="0"/>
          </a:p>
        </p:txBody>
      </p:sp>
      <p:pic>
        <p:nvPicPr>
          <p:cNvPr id="1026" name="Picture 2" descr="C:\Users\mizut\Desktop\research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1" y="1533048"/>
            <a:ext cx="2330540" cy="101173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820317" y="2703453"/>
            <a:ext cx="1764586" cy="1384995"/>
          </a:xfrm>
          <a:prstGeom prst="rect">
            <a:avLst/>
          </a:prstGeom>
          <a:noFill/>
        </p:spPr>
        <p:txBody>
          <a:bodyPr wrap="none" rtlCol="0">
            <a:spAutoFit/>
          </a:bodyPr>
          <a:lstStyle/>
          <a:p>
            <a:r>
              <a:rPr lang="en-US" altLang="ja-JP" sz="2800" dirty="0" smtClean="0"/>
              <a:t>Maruyama</a:t>
            </a:r>
          </a:p>
          <a:p>
            <a:r>
              <a:rPr lang="en-US" altLang="ja-JP" sz="2800" dirty="0" smtClean="0"/>
              <a:t>-</a:t>
            </a:r>
            <a:r>
              <a:rPr lang="en-US" altLang="ja-JP" sz="2800" dirty="0" err="1"/>
              <a:t>C</a:t>
            </a:r>
            <a:r>
              <a:rPr lang="en-US" altLang="ja-JP" sz="2800" dirty="0" err="1" smtClean="0"/>
              <a:t>hiashi</a:t>
            </a:r>
            <a:endParaRPr lang="en-US" altLang="ja-JP" sz="2800" dirty="0" smtClean="0"/>
          </a:p>
          <a:p>
            <a:r>
              <a:rPr lang="en-US" altLang="ja-JP" sz="2800" dirty="0" smtClean="0"/>
              <a:t>laboratory</a:t>
            </a:r>
            <a:endParaRPr kumimoji="1" lang="en-US" altLang="ja-JP" sz="2800" dirty="0" smtClean="0"/>
          </a:p>
        </p:txBody>
      </p:sp>
      <p:sp>
        <p:nvSpPr>
          <p:cNvPr id="22" name="TextBox 21"/>
          <p:cNvSpPr txBox="1"/>
          <p:nvPr/>
        </p:nvSpPr>
        <p:spPr>
          <a:xfrm>
            <a:off x="3059016" y="3694770"/>
            <a:ext cx="1127232" cy="338554"/>
          </a:xfrm>
          <a:prstGeom prst="rect">
            <a:avLst/>
          </a:prstGeom>
          <a:noFill/>
        </p:spPr>
        <p:txBody>
          <a:bodyPr wrap="none" rtlCol="0">
            <a:spAutoFit/>
          </a:bodyPr>
          <a:lstStyle/>
          <a:p>
            <a:r>
              <a:rPr kumimoji="1" lang="ja-JP" altLang="en-US" sz="1600" b="1" dirty="0" smtClean="0"/>
              <a:t>コラボ企業</a:t>
            </a:r>
            <a:endParaRPr kumimoji="1" lang="ja-JP" altLang="en-US" sz="1600" b="1" dirty="0"/>
          </a:p>
        </p:txBody>
      </p:sp>
      <p:sp>
        <p:nvSpPr>
          <p:cNvPr id="23" name="TextBox 22"/>
          <p:cNvSpPr txBox="1"/>
          <p:nvPr/>
        </p:nvSpPr>
        <p:spPr>
          <a:xfrm>
            <a:off x="3059016" y="1196752"/>
            <a:ext cx="1178528" cy="338554"/>
          </a:xfrm>
          <a:prstGeom prst="rect">
            <a:avLst/>
          </a:prstGeom>
          <a:noFill/>
        </p:spPr>
        <p:txBody>
          <a:bodyPr wrap="none" rtlCol="0">
            <a:spAutoFit/>
          </a:bodyPr>
          <a:lstStyle/>
          <a:p>
            <a:r>
              <a:rPr kumimoji="1" lang="ja-JP" altLang="en-US" sz="1600" b="1" dirty="0" smtClean="0"/>
              <a:t>プロジェクト</a:t>
            </a:r>
            <a:endParaRPr kumimoji="1" lang="ja-JP" altLang="en-US" sz="1600" b="1" dirty="0"/>
          </a:p>
        </p:txBody>
      </p:sp>
      <p:sp>
        <p:nvSpPr>
          <p:cNvPr id="25" name="TextBox 24"/>
          <p:cNvSpPr txBox="1"/>
          <p:nvPr/>
        </p:nvSpPr>
        <p:spPr>
          <a:xfrm>
            <a:off x="4572000" y="1210362"/>
            <a:ext cx="3478341" cy="338554"/>
          </a:xfrm>
          <a:prstGeom prst="rect">
            <a:avLst/>
          </a:prstGeom>
          <a:solidFill>
            <a:schemeClr val="accent2">
              <a:lumMod val="20000"/>
              <a:lumOff val="80000"/>
            </a:schemeClr>
          </a:solidFill>
        </p:spPr>
        <p:txBody>
          <a:bodyPr wrap="square" rtlCol="0">
            <a:spAutoFit/>
          </a:bodyPr>
          <a:lstStyle/>
          <a:p>
            <a:r>
              <a:rPr lang="ja-JP" altLang="en-US" sz="1600" dirty="0"/>
              <a:t>カーボンナノチュー</a:t>
            </a:r>
            <a:r>
              <a:rPr lang="ja-JP" altLang="en-US" sz="1600" dirty="0" smtClean="0"/>
              <a:t>ブ生成機構解明</a:t>
            </a:r>
            <a:endParaRPr kumimoji="1" lang="en-US" altLang="ja-JP" sz="1600" dirty="0" smtClean="0"/>
          </a:p>
        </p:txBody>
      </p:sp>
      <p:sp>
        <p:nvSpPr>
          <p:cNvPr id="29" name="TextBox 28"/>
          <p:cNvSpPr txBox="1"/>
          <p:nvPr/>
        </p:nvSpPr>
        <p:spPr>
          <a:xfrm>
            <a:off x="4550743" y="3694770"/>
            <a:ext cx="1357534" cy="338554"/>
          </a:xfrm>
          <a:prstGeom prst="rect">
            <a:avLst/>
          </a:prstGeom>
          <a:solidFill>
            <a:schemeClr val="accent2">
              <a:lumMod val="20000"/>
              <a:lumOff val="80000"/>
            </a:schemeClr>
          </a:solidFill>
        </p:spPr>
        <p:txBody>
          <a:bodyPr wrap="square" rtlCol="0">
            <a:spAutoFit/>
          </a:bodyPr>
          <a:lstStyle/>
          <a:p>
            <a:r>
              <a:rPr lang="ja-JP" altLang="en-US" sz="1600" dirty="0" smtClean="0"/>
              <a:t>古河電工</a:t>
            </a:r>
            <a:endParaRPr lang="en-US" altLang="ja-JP" sz="1600" dirty="0" smtClean="0"/>
          </a:p>
        </p:txBody>
      </p:sp>
      <p:sp>
        <p:nvSpPr>
          <p:cNvPr id="33" name="TextBox 32"/>
          <p:cNvSpPr txBox="1"/>
          <p:nvPr/>
        </p:nvSpPr>
        <p:spPr>
          <a:xfrm>
            <a:off x="4550743" y="1712877"/>
            <a:ext cx="3478341" cy="338554"/>
          </a:xfrm>
          <a:prstGeom prst="rect">
            <a:avLst/>
          </a:prstGeom>
          <a:solidFill>
            <a:schemeClr val="accent2">
              <a:lumMod val="20000"/>
              <a:lumOff val="80000"/>
            </a:schemeClr>
          </a:solidFill>
        </p:spPr>
        <p:txBody>
          <a:bodyPr wrap="square" rtlCol="0">
            <a:spAutoFit/>
          </a:bodyPr>
          <a:lstStyle/>
          <a:p>
            <a:r>
              <a:rPr kumimoji="1" lang="ja-JP" altLang="en-US" sz="1600" dirty="0" smtClean="0"/>
              <a:t>選択的カーボンナノチューブ生成</a:t>
            </a:r>
            <a:endParaRPr kumimoji="1" lang="en-US" altLang="ja-JP" sz="1600" dirty="0" smtClean="0"/>
          </a:p>
        </p:txBody>
      </p:sp>
      <p:sp>
        <p:nvSpPr>
          <p:cNvPr id="34" name="TextBox 33"/>
          <p:cNvSpPr txBox="1"/>
          <p:nvPr/>
        </p:nvSpPr>
        <p:spPr>
          <a:xfrm>
            <a:off x="4550741" y="2198423"/>
            <a:ext cx="3478341" cy="338554"/>
          </a:xfrm>
          <a:prstGeom prst="rect">
            <a:avLst/>
          </a:prstGeom>
          <a:solidFill>
            <a:schemeClr val="accent2">
              <a:lumMod val="20000"/>
              <a:lumOff val="80000"/>
            </a:schemeClr>
          </a:solidFill>
        </p:spPr>
        <p:txBody>
          <a:bodyPr wrap="square" rtlCol="0">
            <a:spAutoFit/>
          </a:bodyPr>
          <a:lstStyle/>
          <a:p>
            <a:r>
              <a:rPr lang="ja-JP" altLang="en-US" sz="1600" dirty="0"/>
              <a:t>ペロブスカイト</a:t>
            </a:r>
            <a:r>
              <a:rPr kumimoji="1" lang="ja-JP" altLang="en-US" sz="1600" dirty="0" smtClean="0"/>
              <a:t>太陽電池</a:t>
            </a:r>
            <a:endParaRPr kumimoji="1" lang="en-US" altLang="ja-JP" sz="1600" dirty="0" smtClean="0"/>
          </a:p>
        </p:txBody>
      </p:sp>
      <p:sp>
        <p:nvSpPr>
          <p:cNvPr id="35" name="TextBox 34"/>
          <p:cNvSpPr txBox="1"/>
          <p:nvPr/>
        </p:nvSpPr>
        <p:spPr>
          <a:xfrm>
            <a:off x="4037559" y="6488668"/>
            <a:ext cx="1068882" cy="369332"/>
          </a:xfrm>
          <a:prstGeom prst="rect">
            <a:avLst/>
          </a:prstGeom>
          <a:noFill/>
        </p:spPr>
        <p:txBody>
          <a:bodyPr wrap="none" rtlCol="0">
            <a:spAutoFit/>
          </a:bodyPr>
          <a:lstStyle/>
          <a:p>
            <a:r>
              <a:rPr lang="en-US" altLang="ja-JP" dirty="0" smtClean="0"/>
              <a:t>Parks Inc.</a:t>
            </a:r>
          </a:p>
        </p:txBody>
      </p:sp>
      <p:sp>
        <p:nvSpPr>
          <p:cNvPr id="36" name="Oval 35"/>
          <p:cNvSpPr/>
          <p:nvPr/>
        </p:nvSpPr>
        <p:spPr>
          <a:xfrm>
            <a:off x="2557007" y="4480539"/>
            <a:ext cx="720000" cy="72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Oval 36"/>
          <p:cNvSpPr/>
          <p:nvPr/>
        </p:nvSpPr>
        <p:spPr>
          <a:xfrm>
            <a:off x="3414842" y="4480539"/>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Straight Connector 37"/>
          <p:cNvCxnSpPr/>
          <p:nvPr/>
        </p:nvCxnSpPr>
        <p:spPr>
          <a:xfrm>
            <a:off x="5234151" y="4480539"/>
            <a:ext cx="0" cy="792088"/>
          </a:xfrm>
          <a:prstGeom prst="line">
            <a:avLst/>
          </a:prstGeom>
          <a:ln w="38100"/>
        </p:spPr>
        <p:style>
          <a:lnRef idx="1">
            <a:schemeClr val="dk1"/>
          </a:lnRef>
          <a:fillRef idx="0">
            <a:schemeClr val="dk1"/>
          </a:fillRef>
          <a:effectRef idx="0">
            <a:schemeClr val="dk1"/>
          </a:effectRef>
          <a:fontRef idx="minor">
            <a:schemeClr val="tx1"/>
          </a:fontRef>
        </p:style>
      </p:cxnSp>
      <p:sp>
        <p:nvSpPr>
          <p:cNvPr id="39" name="Oval 38"/>
          <p:cNvSpPr/>
          <p:nvPr/>
        </p:nvSpPr>
        <p:spPr>
          <a:xfrm>
            <a:off x="5422002" y="4557564"/>
            <a:ext cx="540000" cy="54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0" name="Oval 39"/>
          <p:cNvSpPr/>
          <p:nvPr/>
        </p:nvSpPr>
        <p:spPr>
          <a:xfrm>
            <a:off x="6024254" y="4557564"/>
            <a:ext cx="540000" cy="54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1" name="Oval 40"/>
          <p:cNvSpPr/>
          <p:nvPr/>
        </p:nvSpPr>
        <p:spPr>
          <a:xfrm>
            <a:off x="6619657" y="4533461"/>
            <a:ext cx="540000" cy="5400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2" name="Oval 41"/>
          <p:cNvSpPr/>
          <p:nvPr/>
        </p:nvSpPr>
        <p:spPr>
          <a:xfrm>
            <a:off x="7255660" y="4515104"/>
            <a:ext cx="540000" cy="54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3" name="TextBox 42"/>
          <p:cNvSpPr txBox="1"/>
          <p:nvPr/>
        </p:nvSpPr>
        <p:spPr>
          <a:xfrm>
            <a:off x="4405453" y="4870438"/>
            <a:ext cx="434938" cy="369332"/>
          </a:xfrm>
          <a:prstGeom prst="rect">
            <a:avLst/>
          </a:prstGeom>
          <a:noFill/>
        </p:spPr>
        <p:txBody>
          <a:bodyPr wrap="square" rtlCol="0">
            <a:spAutoFit/>
          </a:bodyPr>
          <a:lstStyle/>
          <a:p>
            <a:r>
              <a:rPr kumimoji="1" lang="en-US" altLang="ja-JP" dirty="0" smtClean="0"/>
              <a:t>5+</a:t>
            </a:r>
            <a:endParaRPr kumimoji="1" lang="ja-JP" altLang="en-US" dirty="0"/>
          </a:p>
        </p:txBody>
      </p:sp>
      <p:sp>
        <p:nvSpPr>
          <p:cNvPr id="44" name="TextBox 43"/>
          <p:cNvSpPr txBox="1"/>
          <p:nvPr/>
        </p:nvSpPr>
        <p:spPr>
          <a:xfrm>
            <a:off x="7984460" y="4870438"/>
            <a:ext cx="830982" cy="369332"/>
          </a:xfrm>
          <a:prstGeom prst="rect">
            <a:avLst/>
          </a:prstGeom>
          <a:noFill/>
        </p:spPr>
        <p:txBody>
          <a:bodyPr wrap="square" rtlCol="0">
            <a:spAutoFit/>
          </a:bodyPr>
          <a:lstStyle/>
          <a:p>
            <a:r>
              <a:rPr lang="en-US" altLang="ja-JP" dirty="0" smtClean="0"/>
              <a:t>30</a:t>
            </a:r>
            <a:r>
              <a:rPr kumimoji="1" lang="en-US" altLang="ja-JP" dirty="0" smtClean="0"/>
              <a:t>+</a:t>
            </a:r>
            <a:endParaRPr kumimoji="1" lang="ja-JP" altLang="en-US" dirty="0"/>
          </a:p>
        </p:txBody>
      </p:sp>
      <p:sp>
        <p:nvSpPr>
          <p:cNvPr id="46" name="TextBox 45"/>
          <p:cNvSpPr txBox="1"/>
          <p:nvPr/>
        </p:nvSpPr>
        <p:spPr>
          <a:xfrm>
            <a:off x="647943" y="4608828"/>
            <a:ext cx="1576457" cy="523220"/>
          </a:xfrm>
          <a:prstGeom prst="rect">
            <a:avLst/>
          </a:prstGeom>
          <a:noFill/>
        </p:spPr>
        <p:txBody>
          <a:bodyPr wrap="none" rtlCol="0">
            <a:spAutoFit/>
          </a:bodyPr>
          <a:lstStyle/>
          <a:p>
            <a:r>
              <a:rPr kumimoji="1" lang="en-US" altLang="ja-JP" sz="2800" dirty="0" smtClean="0"/>
              <a:t>Followers</a:t>
            </a:r>
            <a:endParaRPr kumimoji="1" lang="ja-JP" altLang="en-US" sz="2800" dirty="0"/>
          </a:p>
        </p:txBody>
      </p:sp>
    </p:spTree>
    <p:extLst>
      <p:ext uri="{BB962C8B-B14F-4D97-AF65-F5344CB8AC3E}">
        <p14:creationId xmlns:p14="http://schemas.microsoft.com/office/powerpoint/2010/main" val="357983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884368" y="172333"/>
            <a:ext cx="1080120" cy="288032"/>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rPr>
              <a:t>日本語</a:t>
            </a:r>
            <a:endParaRPr kumimoji="1" lang="ja-JP" altLang="en-US" dirty="0">
              <a:solidFill>
                <a:srgbClr val="FF0000"/>
              </a:solidFill>
            </a:endParaRPr>
          </a:p>
        </p:txBody>
      </p:sp>
      <p:sp>
        <p:nvSpPr>
          <p:cNvPr id="3" name="Rounded Rectangle 2"/>
          <p:cNvSpPr/>
          <p:nvPr/>
        </p:nvSpPr>
        <p:spPr>
          <a:xfrm>
            <a:off x="7884368" y="548338"/>
            <a:ext cx="1080120" cy="28803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solidFill>
                  <a:schemeClr val="accent1"/>
                </a:solidFill>
              </a:rPr>
              <a:t>English</a:t>
            </a:r>
            <a:endParaRPr kumimoji="1" lang="ja-JP" altLang="en-US" dirty="0">
              <a:solidFill>
                <a:schemeClr val="accent1"/>
              </a:solidFill>
            </a:endParaRPr>
          </a:p>
        </p:txBody>
      </p:sp>
      <p:pic>
        <p:nvPicPr>
          <p:cNvPr id="13" name="Picture 2" descr="C:\Users\mizut\Desktop\Parks\park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250" y="118341"/>
            <a:ext cx="828000" cy="82732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319336" y="147432"/>
            <a:ext cx="1475404" cy="769441"/>
          </a:xfrm>
          <a:prstGeom prst="rect">
            <a:avLst/>
          </a:prstGeom>
          <a:noFill/>
        </p:spPr>
        <p:txBody>
          <a:bodyPr wrap="none" rtlCol="0">
            <a:spAutoFit/>
          </a:bodyPr>
          <a:lstStyle/>
          <a:p>
            <a:r>
              <a:rPr kumimoji="1" lang="en-US" altLang="ja-JP" sz="4400" b="1" spc="50" dirty="0" smtClean="0">
                <a:ln w="12700" cmpd="sng">
                  <a:solidFill>
                    <a:schemeClr val="accent6">
                      <a:satMod val="120000"/>
                      <a:shade val="80000"/>
                    </a:schemeClr>
                  </a:solidFill>
                  <a:prstDash val="solid"/>
                </a:ln>
                <a:solidFill>
                  <a:schemeClr val="accent6">
                    <a:tint val="1000"/>
                  </a:schemeClr>
                </a:solidFill>
                <a:effectLst>
                  <a:glow rad="139700">
                    <a:schemeClr val="accent2">
                      <a:satMod val="175000"/>
                      <a:alpha val="40000"/>
                    </a:schemeClr>
                  </a:glow>
                </a:effectLst>
              </a:rPr>
              <a:t>Parks</a:t>
            </a:r>
            <a:endParaRPr kumimoji="1" lang="ja-JP" altLang="en-US" sz="4400" b="1" spc="50" dirty="0">
              <a:ln w="12700" cmpd="sng">
                <a:solidFill>
                  <a:schemeClr val="accent6">
                    <a:satMod val="120000"/>
                    <a:shade val="80000"/>
                  </a:schemeClr>
                </a:solidFill>
                <a:prstDash val="solid"/>
              </a:ln>
              <a:solidFill>
                <a:schemeClr val="accent6">
                  <a:tint val="1000"/>
                </a:schemeClr>
              </a:solidFill>
              <a:effectLst>
                <a:glow rad="139700">
                  <a:schemeClr val="accent2">
                    <a:satMod val="175000"/>
                    <a:alpha val="40000"/>
                  </a:schemeClr>
                </a:glow>
              </a:effectLst>
            </a:endParaRPr>
          </a:p>
        </p:txBody>
      </p:sp>
      <p:pic>
        <p:nvPicPr>
          <p:cNvPr id="15" name="Picture 2" descr="C:\Users\mizut\Desktop\Parks\profmizu.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0577" y="228978"/>
            <a:ext cx="638720" cy="6387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971843" y="363523"/>
            <a:ext cx="1412438" cy="369332"/>
          </a:xfrm>
          <a:prstGeom prst="rect">
            <a:avLst/>
          </a:prstGeom>
          <a:noFill/>
        </p:spPr>
        <p:txBody>
          <a:bodyPr wrap="none" rtlCol="0">
            <a:spAutoFit/>
          </a:bodyPr>
          <a:lstStyle/>
          <a:p>
            <a:r>
              <a:rPr kumimoji="1" lang="en-US" altLang="ja-JP" dirty="0" smtClean="0"/>
              <a:t>Ken </a:t>
            </a:r>
            <a:r>
              <a:rPr kumimoji="1" lang="en-US" altLang="ja-JP" dirty="0" err="1" smtClean="0"/>
              <a:t>Mizutani</a:t>
            </a:r>
            <a:endParaRPr kumimoji="1" lang="ja-JP" altLang="en-US" dirty="0"/>
          </a:p>
        </p:txBody>
      </p:sp>
      <p:sp>
        <p:nvSpPr>
          <p:cNvPr id="19" name="Rectangle 18"/>
          <p:cNvSpPr/>
          <p:nvPr/>
        </p:nvSpPr>
        <p:spPr>
          <a:xfrm>
            <a:off x="-2628800" y="-891480"/>
            <a:ext cx="2088232" cy="135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9.</a:t>
            </a:r>
            <a:r>
              <a:rPr kumimoji="1" lang="ja-JP" altLang="en-US" smtClean="0"/>
              <a:t> </a:t>
            </a:r>
            <a:r>
              <a:rPr kumimoji="1" lang="ja-JP" altLang="en-US" smtClean="0"/>
              <a:t>組織</a:t>
            </a:r>
            <a:r>
              <a:rPr kumimoji="1" lang="ja-JP" altLang="en-US" dirty="0" smtClean="0"/>
              <a:t>ページ</a:t>
            </a:r>
            <a:endParaRPr kumimoji="1" lang="en-US" altLang="ja-JP" dirty="0" smtClean="0"/>
          </a:p>
          <a:p>
            <a:pPr algn="ctr"/>
            <a:r>
              <a:rPr kumimoji="1" lang="ja-JP" altLang="en-US" dirty="0" smtClean="0"/>
              <a:t>企業編</a:t>
            </a:r>
            <a:endParaRPr kumimoji="1" lang="en-US" altLang="ja-JP" dirty="0" smtClean="0"/>
          </a:p>
        </p:txBody>
      </p:sp>
      <p:sp>
        <p:nvSpPr>
          <p:cNvPr id="21" name="TextBox 20"/>
          <p:cNvSpPr txBox="1"/>
          <p:nvPr/>
        </p:nvSpPr>
        <p:spPr>
          <a:xfrm>
            <a:off x="820317" y="2631445"/>
            <a:ext cx="1620957" cy="1384995"/>
          </a:xfrm>
          <a:prstGeom prst="rect">
            <a:avLst/>
          </a:prstGeom>
          <a:noFill/>
        </p:spPr>
        <p:txBody>
          <a:bodyPr wrap="none" rtlCol="0">
            <a:spAutoFit/>
          </a:bodyPr>
          <a:lstStyle/>
          <a:p>
            <a:r>
              <a:rPr lang="en-US" altLang="ja-JP" sz="2800" dirty="0" smtClean="0"/>
              <a:t>MTS</a:t>
            </a:r>
          </a:p>
          <a:p>
            <a:r>
              <a:rPr kumimoji="1" lang="ja-JP" altLang="en-US" sz="2800" dirty="0"/>
              <a:t>水谷精</a:t>
            </a:r>
            <a:r>
              <a:rPr kumimoji="1" lang="ja-JP" altLang="en-US" sz="2800" dirty="0" smtClean="0"/>
              <a:t>機</a:t>
            </a:r>
            <a:endParaRPr kumimoji="1" lang="en-US" altLang="ja-JP" sz="2800" dirty="0" smtClean="0"/>
          </a:p>
          <a:p>
            <a:r>
              <a:rPr kumimoji="1" lang="ja-JP" altLang="en-US" sz="2800" dirty="0" smtClean="0"/>
              <a:t>工</a:t>
            </a:r>
            <a:r>
              <a:rPr kumimoji="1" lang="ja-JP" altLang="en-US" sz="2800" dirty="0"/>
              <a:t>作所</a:t>
            </a:r>
            <a:endParaRPr kumimoji="1" lang="en-US" altLang="ja-JP" sz="2800" dirty="0" smtClean="0"/>
          </a:p>
        </p:txBody>
      </p:sp>
      <p:sp>
        <p:nvSpPr>
          <p:cNvPr id="22" name="TextBox 21"/>
          <p:cNvSpPr txBox="1"/>
          <p:nvPr/>
        </p:nvSpPr>
        <p:spPr>
          <a:xfrm>
            <a:off x="3059016" y="3622762"/>
            <a:ext cx="1334020" cy="338554"/>
          </a:xfrm>
          <a:prstGeom prst="rect">
            <a:avLst/>
          </a:prstGeom>
          <a:noFill/>
        </p:spPr>
        <p:txBody>
          <a:bodyPr wrap="none" rtlCol="0">
            <a:spAutoFit/>
          </a:bodyPr>
          <a:lstStyle/>
          <a:p>
            <a:r>
              <a:rPr kumimoji="1" lang="ja-JP" altLang="en-US" sz="1600" b="1" dirty="0" smtClean="0"/>
              <a:t>コラボ研究室</a:t>
            </a:r>
            <a:endParaRPr kumimoji="1" lang="ja-JP" altLang="en-US" sz="1600" b="1" dirty="0"/>
          </a:p>
        </p:txBody>
      </p:sp>
      <p:sp>
        <p:nvSpPr>
          <p:cNvPr id="23" name="TextBox 22"/>
          <p:cNvSpPr txBox="1"/>
          <p:nvPr/>
        </p:nvSpPr>
        <p:spPr>
          <a:xfrm>
            <a:off x="3059016" y="1124744"/>
            <a:ext cx="1186543" cy="584775"/>
          </a:xfrm>
          <a:prstGeom prst="rect">
            <a:avLst/>
          </a:prstGeom>
          <a:noFill/>
        </p:spPr>
        <p:txBody>
          <a:bodyPr wrap="none" rtlCol="0">
            <a:spAutoFit/>
          </a:bodyPr>
          <a:lstStyle/>
          <a:p>
            <a:r>
              <a:rPr kumimoji="1" lang="ja-JP" altLang="en-US" sz="1600" b="1" dirty="0" smtClean="0"/>
              <a:t>支援中</a:t>
            </a:r>
            <a:endParaRPr kumimoji="1" lang="en-US" altLang="ja-JP" sz="1600" b="1" dirty="0" smtClean="0"/>
          </a:p>
          <a:p>
            <a:r>
              <a:rPr kumimoji="1" lang="ja-JP" altLang="en-US" sz="1600" b="1" dirty="0" smtClean="0"/>
              <a:t>プロジェクト</a:t>
            </a:r>
            <a:endParaRPr kumimoji="1" lang="ja-JP" altLang="en-US" sz="1600" b="1" dirty="0"/>
          </a:p>
        </p:txBody>
      </p:sp>
      <p:sp>
        <p:nvSpPr>
          <p:cNvPr id="25" name="TextBox 24"/>
          <p:cNvSpPr txBox="1"/>
          <p:nvPr/>
        </p:nvSpPr>
        <p:spPr>
          <a:xfrm>
            <a:off x="4572000" y="1138354"/>
            <a:ext cx="3478341" cy="338554"/>
          </a:xfrm>
          <a:prstGeom prst="rect">
            <a:avLst/>
          </a:prstGeom>
          <a:solidFill>
            <a:schemeClr val="accent2">
              <a:lumMod val="20000"/>
              <a:lumOff val="80000"/>
            </a:schemeClr>
          </a:solidFill>
        </p:spPr>
        <p:txBody>
          <a:bodyPr wrap="square" rtlCol="0">
            <a:spAutoFit/>
          </a:bodyPr>
          <a:lstStyle/>
          <a:p>
            <a:r>
              <a:rPr lang="ja-JP" altLang="en-US" sz="1600" dirty="0"/>
              <a:t>カーボンナノチュー</a:t>
            </a:r>
            <a:r>
              <a:rPr lang="ja-JP" altLang="en-US" sz="1600" dirty="0" smtClean="0"/>
              <a:t>ブ生成機構解明</a:t>
            </a:r>
            <a:endParaRPr kumimoji="1" lang="en-US" altLang="ja-JP" sz="1600" dirty="0" smtClean="0"/>
          </a:p>
        </p:txBody>
      </p:sp>
      <p:sp>
        <p:nvSpPr>
          <p:cNvPr id="29" name="TextBox 28"/>
          <p:cNvSpPr txBox="1"/>
          <p:nvPr/>
        </p:nvSpPr>
        <p:spPr>
          <a:xfrm>
            <a:off x="4550742" y="3622762"/>
            <a:ext cx="1739169" cy="338554"/>
          </a:xfrm>
          <a:prstGeom prst="rect">
            <a:avLst/>
          </a:prstGeom>
          <a:solidFill>
            <a:schemeClr val="accent2">
              <a:lumMod val="20000"/>
              <a:lumOff val="80000"/>
            </a:schemeClr>
          </a:solidFill>
        </p:spPr>
        <p:txBody>
          <a:bodyPr wrap="square" rtlCol="0">
            <a:spAutoFit/>
          </a:bodyPr>
          <a:lstStyle/>
          <a:p>
            <a:r>
              <a:rPr lang="ja-JP" altLang="en-US" sz="1600" dirty="0" smtClean="0"/>
              <a:t>丸山千足研究室</a:t>
            </a:r>
            <a:endParaRPr lang="en-US" altLang="ja-JP" sz="1600" dirty="0" smtClean="0"/>
          </a:p>
        </p:txBody>
      </p:sp>
      <p:sp>
        <p:nvSpPr>
          <p:cNvPr id="33" name="TextBox 32"/>
          <p:cNvSpPr txBox="1"/>
          <p:nvPr/>
        </p:nvSpPr>
        <p:spPr>
          <a:xfrm>
            <a:off x="4550743" y="1640869"/>
            <a:ext cx="3478341" cy="338554"/>
          </a:xfrm>
          <a:prstGeom prst="rect">
            <a:avLst/>
          </a:prstGeom>
          <a:solidFill>
            <a:schemeClr val="accent2">
              <a:lumMod val="20000"/>
              <a:lumOff val="80000"/>
            </a:schemeClr>
          </a:solidFill>
        </p:spPr>
        <p:txBody>
          <a:bodyPr wrap="square" rtlCol="0">
            <a:spAutoFit/>
          </a:bodyPr>
          <a:lstStyle/>
          <a:p>
            <a:r>
              <a:rPr kumimoji="1" lang="ja-JP" altLang="en-US" sz="1600" dirty="0" smtClean="0"/>
              <a:t>選択的カーボンナノチューブ生成</a:t>
            </a:r>
            <a:endParaRPr kumimoji="1" lang="en-US" altLang="ja-JP" sz="1600" dirty="0" smtClean="0"/>
          </a:p>
        </p:txBody>
      </p:sp>
      <p:sp>
        <p:nvSpPr>
          <p:cNvPr id="34" name="TextBox 33"/>
          <p:cNvSpPr txBox="1"/>
          <p:nvPr/>
        </p:nvSpPr>
        <p:spPr>
          <a:xfrm>
            <a:off x="4550741" y="2126415"/>
            <a:ext cx="3478341" cy="338554"/>
          </a:xfrm>
          <a:prstGeom prst="rect">
            <a:avLst/>
          </a:prstGeom>
          <a:solidFill>
            <a:schemeClr val="accent2">
              <a:lumMod val="20000"/>
              <a:lumOff val="80000"/>
            </a:schemeClr>
          </a:solidFill>
        </p:spPr>
        <p:txBody>
          <a:bodyPr wrap="square" rtlCol="0">
            <a:spAutoFit/>
          </a:bodyPr>
          <a:lstStyle/>
          <a:p>
            <a:r>
              <a:rPr lang="ja-JP" altLang="en-US" sz="1600" dirty="0"/>
              <a:t>ペロブスカイト</a:t>
            </a:r>
            <a:r>
              <a:rPr kumimoji="1" lang="ja-JP" altLang="en-US" sz="1600" dirty="0" smtClean="0"/>
              <a:t>太陽電池</a:t>
            </a:r>
            <a:endParaRPr kumimoji="1" lang="en-US" altLang="ja-JP" sz="1600" dirty="0" smtClean="0"/>
          </a:p>
        </p:txBody>
      </p:sp>
      <p:sp>
        <p:nvSpPr>
          <p:cNvPr id="35" name="TextBox 34"/>
          <p:cNvSpPr txBox="1"/>
          <p:nvPr/>
        </p:nvSpPr>
        <p:spPr>
          <a:xfrm>
            <a:off x="4037559" y="6488668"/>
            <a:ext cx="1068882" cy="369332"/>
          </a:xfrm>
          <a:prstGeom prst="rect">
            <a:avLst/>
          </a:prstGeom>
          <a:noFill/>
        </p:spPr>
        <p:txBody>
          <a:bodyPr wrap="none" rtlCol="0">
            <a:spAutoFit/>
          </a:bodyPr>
          <a:lstStyle/>
          <a:p>
            <a:r>
              <a:rPr lang="en-US" altLang="ja-JP" dirty="0" smtClean="0"/>
              <a:t>Parks Inc.</a:t>
            </a:r>
          </a:p>
        </p:txBody>
      </p:sp>
      <p:sp>
        <p:nvSpPr>
          <p:cNvPr id="36" name="Oval 35"/>
          <p:cNvSpPr/>
          <p:nvPr/>
        </p:nvSpPr>
        <p:spPr>
          <a:xfrm>
            <a:off x="2557007" y="5354052"/>
            <a:ext cx="720000" cy="72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Oval 36"/>
          <p:cNvSpPr/>
          <p:nvPr/>
        </p:nvSpPr>
        <p:spPr>
          <a:xfrm>
            <a:off x="3414842" y="5354052"/>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Straight Connector 37"/>
          <p:cNvCxnSpPr/>
          <p:nvPr/>
        </p:nvCxnSpPr>
        <p:spPr>
          <a:xfrm>
            <a:off x="5234151" y="5354052"/>
            <a:ext cx="0" cy="792088"/>
          </a:xfrm>
          <a:prstGeom prst="line">
            <a:avLst/>
          </a:prstGeom>
          <a:ln w="38100"/>
        </p:spPr>
        <p:style>
          <a:lnRef idx="1">
            <a:schemeClr val="dk1"/>
          </a:lnRef>
          <a:fillRef idx="0">
            <a:schemeClr val="dk1"/>
          </a:fillRef>
          <a:effectRef idx="0">
            <a:schemeClr val="dk1"/>
          </a:effectRef>
          <a:fontRef idx="minor">
            <a:schemeClr val="tx1"/>
          </a:fontRef>
        </p:style>
      </p:cxnSp>
      <p:sp>
        <p:nvSpPr>
          <p:cNvPr id="39" name="Oval 38"/>
          <p:cNvSpPr/>
          <p:nvPr/>
        </p:nvSpPr>
        <p:spPr>
          <a:xfrm>
            <a:off x="5422002" y="5431077"/>
            <a:ext cx="540000" cy="54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0" name="Oval 39"/>
          <p:cNvSpPr/>
          <p:nvPr/>
        </p:nvSpPr>
        <p:spPr>
          <a:xfrm>
            <a:off x="6024254" y="5431077"/>
            <a:ext cx="540000" cy="54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1" name="Oval 40"/>
          <p:cNvSpPr/>
          <p:nvPr/>
        </p:nvSpPr>
        <p:spPr>
          <a:xfrm>
            <a:off x="6619657" y="5406974"/>
            <a:ext cx="540000" cy="5400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2" name="Oval 41"/>
          <p:cNvSpPr/>
          <p:nvPr/>
        </p:nvSpPr>
        <p:spPr>
          <a:xfrm>
            <a:off x="7255660" y="5388617"/>
            <a:ext cx="540000" cy="54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3" name="TextBox 42"/>
          <p:cNvSpPr txBox="1"/>
          <p:nvPr/>
        </p:nvSpPr>
        <p:spPr>
          <a:xfrm>
            <a:off x="4405453" y="5743951"/>
            <a:ext cx="434938" cy="369332"/>
          </a:xfrm>
          <a:prstGeom prst="rect">
            <a:avLst/>
          </a:prstGeom>
          <a:noFill/>
        </p:spPr>
        <p:txBody>
          <a:bodyPr wrap="square" rtlCol="0">
            <a:spAutoFit/>
          </a:bodyPr>
          <a:lstStyle/>
          <a:p>
            <a:r>
              <a:rPr kumimoji="1" lang="en-US" altLang="ja-JP" dirty="0" smtClean="0"/>
              <a:t>5+</a:t>
            </a:r>
            <a:endParaRPr kumimoji="1" lang="ja-JP" altLang="en-US" dirty="0"/>
          </a:p>
        </p:txBody>
      </p:sp>
      <p:sp>
        <p:nvSpPr>
          <p:cNvPr id="44" name="TextBox 43"/>
          <p:cNvSpPr txBox="1"/>
          <p:nvPr/>
        </p:nvSpPr>
        <p:spPr>
          <a:xfrm>
            <a:off x="7984460" y="5743951"/>
            <a:ext cx="830982" cy="369332"/>
          </a:xfrm>
          <a:prstGeom prst="rect">
            <a:avLst/>
          </a:prstGeom>
          <a:noFill/>
        </p:spPr>
        <p:txBody>
          <a:bodyPr wrap="square" rtlCol="0">
            <a:spAutoFit/>
          </a:bodyPr>
          <a:lstStyle/>
          <a:p>
            <a:r>
              <a:rPr lang="en-US" altLang="ja-JP" dirty="0" smtClean="0"/>
              <a:t>30</a:t>
            </a:r>
            <a:r>
              <a:rPr kumimoji="1" lang="en-US" altLang="ja-JP" dirty="0" smtClean="0"/>
              <a:t>+</a:t>
            </a:r>
            <a:endParaRPr kumimoji="1" lang="ja-JP" altLang="en-US" dirty="0"/>
          </a:p>
        </p:txBody>
      </p:sp>
      <p:sp>
        <p:nvSpPr>
          <p:cNvPr id="46" name="TextBox 45"/>
          <p:cNvSpPr txBox="1"/>
          <p:nvPr/>
        </p:nvSpPr>
        <p:spPr>
          <a:xfrm>
            <a:off x="647943" y="5482341"/>
            <a:ext cx="1576457" cy="523220"/>
          </a:xfrm>
          <a:prstGeom prst="rect">
            <a:avLst/>
          </a:prstGeom>
          <a:noFill/>
        </p:spPr>
        <p:txBody>
          <a:bodyPr wrap="none" rtlCol="0">
            <a:spAutoFit/>
          </a:bodyPr>
          <a:lstStyle/>
          <a:p>
            <a:r>
              <a:rPr kumimoji="1" lang="en-US" altLang="ja-JP" sz="2800" dirty="0" smtClean="0"/>
              <a:t>Followers</a:t>
            </a:r>
            <a:endParaRPr kumimoji="1" lang="ja-JP" altLang="en-US" sz="2800" dirty="0"/>
          </a:p>
        </p:txBody>
      </p:sp>
      <p:pic>
        <p:nvPicPr>
          <p:cNvPr id="2050" name="Picture 2" descr="C:\Users\mizut\Desktop\水谷精機\水谷精機HP\p5-6_ol-ap062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653" y="1274378"/>
            <a:ext cx="1760791" cy="1220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855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558</TotalTime>
  <Words>500</Words>
  <Application>Microsoft Macintosh PowerPoint</Application>
  <PresentationFormat>画面に合わせる (4:3)</PresentationFormat>
  <Paragraphs>205</Paragraphs>
  <Slides>9</Slides>
  <Notes>2</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水谷健</dc:creator>
  <cp:lastModifiedBy>MIZUTANI KEN</cp:lastModifiedBy>
  <cp:revision>40</cp:revision>
  <dcterms:created xsi:type="dcterms:W3CDTF">2018-11-05T03:25:16Z</dcterms:created>
  <dcterms:modified xsi:type="dcterms:W3CDTF">2018-12-20T09:29:54Z</dcterms:modified>
</cp:coreProperties>
</file>