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73" r:id="rId14"/>
    <p:sldId id="274" r:id="rId15"/>
    <p:sldId id="265" r:id="rId16"/>
    <p:sldId id="266" r:id="rId17"/>
    <p:sldId id="267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7240E-1B40-4F11-B586-5C54422E6F87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8C462-0C10-422B-BA1B-6523FA65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3F688-2F16-4844-A947-383F9C3EE096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D5612-F37A-4FD6-A890-3414A8578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42D47-9CC8-4B0B-8940-4DFF487DF1E3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A6E31-D238-47F5-8350-B00DD3E2C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DB7DF-5BE5-4D67-83FF-EFA4390D9571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76DEB-5B52-496C-B588-F86121A9B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DFBC8-31D0-4779-8C0A-655FBF106755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A87C2-C684-41FE-AA8E-E096F0D88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B050"/>
                </a:solidFill>
                <a:latin typeface="Book Antiqua" pitchFamily="18" charset="0"/>
              </a:defRPr>
            </a:lvl1pPr>
            <a:lvl2pPr>
              <a:defRPr sz="1800">
                <a:solidFill>
                  <a:srgbClr val="92D050"/>
                </a:solidFill>
                <a:latin typeface="Book Antiqua" pitchFamily="18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9611-D614-45B9-8399-395D21BF71F3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1DFD2-642A-42CC-902D-EA405B89E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 i="1">
                <a:solidFill>
                  <a:srgbClr val="FF0000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200">
                <a:latin typeface="Arial Black" pitchFamily="34" charset="0"/>
              </a:defRPr>
            </a:lvl1pPr>
            <a:lvl2pPr>
              <a:defRPr sz="900" b="1" u="sng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2897-E017-421C-B9E3-D80C2EF1A21A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15287-0A66-4150-8DEF-5E69C5054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0BF86-B797-493D-8A04-7F0A3CA506FE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66E6-59BE-4DAF-A9A0-B8D6D4174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F02E8-1AFE-4513-AE27-702151C562F1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5646F-37BE-48BE-8867-EC6A6CD3D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1">
                <a:solidFill>
                  <a:srgbClr val="00B050"/>
                </a:solidFill>
              </a:defRPr>
            </a:lvl1pPr>
            <a:lvl2pPr>
              <a:defRPr sz="2000" i="1">
                <a:latin typeface="Bodoni MT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2960-0A68-45DF-A08B-A869B6F89484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28E29-7A2C-44FD-A54E-A2517B745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DAFAF-D37F-4C4B-A1B3-FAF03EA6565E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270F9-796B-4E88-A0BA-41DB4D374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00948-4BF8-4E84-AB24-6E4F9526D837}" type="datetimeFigureOut">
              <a:rPr lang="en-US"/>
              <a:pPr>
                <a:defRPr/>
              </a:pPr>
              <a:t>6/1/2007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E27B1D-3047-48BE-8ADA-AB35C41BE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hyperlink" Target="Notepad.ex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smtClean="0">
                <a:latin typeface="Arial Black" pitchFamily="34" charset="0"/>
              </a:rPr>
              <a:t>M3 Feature Test</a:t>
            </a:r>
            <a:endParaRPr lang="en-US" sz="4800" smtClean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1600" dirty="0" smtClean="0"/>
              <a:t>Contains M3 features only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Shape Test 2: „Rectangles“</a:t>
            </a:r>
            <a:endParaRPr lang="en-US" smtClean="0"/>
          </a:p>
        </p:txBody>
      </p:sp>
      <p:sp>
        <p:nvSpPr>
          <p:cNvPr id="3" name="Rounded Rectangle 2"/>
          <p:cNvSpPr/>
          <p:nvPr/>
        </p:nvSpPr>
        <p:spPr>
          <a:xfrm>
            <a:off x="1071563" y="1643063"/>
            <a:ext cx="178593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Snip Single Corner Rectangle 3"/>
          <p:cNvSpPr/>
          <p:nvPr/>
        </p:nvSpPr>
        <p:spPr>
          <a:xfrm>
            <a:off x="3571875" y="1571625"/>
            <a:ext cx="1000125" cy="207168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43500" y="1643063"/>
            <a:ext cx="2286000" cy="2071687"/>
          </a:xfrm>
          <a:prstGeom prst="rect">
            <a:avLst/>
          </a:prstGeom>
          <a:solidFill>
            <a:srgbClr val="FFFF00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Shape Test 3: „Basic Shapes“</a:t>
            </a:r>
            <a:endParaRPr lang="en-US" smtClean="0"/>
          </a:p>
        </p:txBody>
      </p:sp>
      <p:sp>
        <p:nvSpPr>
          <p:cNvPr id="3" name="Oval 2"/>
          <p:cNvSpPr/>
          <p:nvPr/>
        </p:nvSpPr>
        <p:spPr>
          <a:xfrm>
            <a:off x="1143000" y="1428750"/>
            <a:ext cx="2857500" cy="1285875"/>
          </a:xfrm>
          <a:prstGeom prst="ellipse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4572000" y="1785938"/>
            <a:ext cx="1357313" cy="178593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2428875" y="3857625"/>
            <a:ext cx="2071688" cy="8572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Shape Test 4: „Equation Shapes“</a:t>
            </a:r>
            <a:endParaRPr lang="en-US" dirty="0" smtClean="0"/>
          </a:p>
        </p:txBody>
      </p:sp>
      <p:sp>
        <p:nvSpPr>
          <p:cNvPr id="3" name="Equal 2"/>
          <p:cNvSpPr/>
          <p:nvPr/>
        </p:nvSpPr>
        <p:spPr>
          <a:xfrm>
            <a:off x="1285875" y="1643063"/>
            <a:ext cx="2500313" cy="15716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Not Equal 3"/>
          <p:cNvSpPr/>
          <p:nvPr/>
        </p:nvSpPr>
        <p:spPr>
          <a:xfrm>
            <a:off x="4214813" y="2214563"/>
            <a:ext cx="2357437" cy="2286000"/>
          </a:xfrm>
          <a:prstGeom prst="mathNotEqual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Shape Test </a:t>
            </a:r>
            <a:r>
              <a:rPr lang="de-DE" dirty="0" smtClean="0"/>
              <a:t>5: „Flow Chart“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500034" y="1571612"/>
            <a:ext cx="2214578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2928926" y="1571612"/>
            <a:ext cx="2071702" cy="928694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5286380" y="1571612"/>
            <a:ext cx="1143008" cy="9286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6786578" y="1571612"/>
            <a:ext cx="1357322" cy="928694"/>
          </a:xfrm>
          <a:prstGeom prst="flowChartInputOutpu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edefined Process 6"/>
          <p:cNvSpPr/>
          <p:nvPr/>
        </p:nvSpPr>
        <p:spPr>
          <a:xfrm>
            <a:off x="500034" y="2786058"/>
            <a:ext cx="2357454" cy="785818"/>
          </a:xfrm>
          <a:prstGeom prst="flowChartPredefinedProcess">
            <a:avLst/>
          </a:prstGeom>
          <a:solidFill>
            <a:srgbClr val="FFC000"/>
          </a:solidFill>
          <a:ln w="12700">
            <a:solidFill>
              <a:schemeClr val="tx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Internal Storage 7"/>
          <p:cNvSpPr/>
          <p:nvPr/>
        </p:nvSpPr>
        <p:spPr>
          <a:xfrm>
            <a:off x="3214678" y="2714620"/>
            <a:ext cx="1357322" cy="1214446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  <a:ln cmpd="tri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4857752" y="2714620"/>
            <a:ext cx="1428760" cy="1071570"/>
          </a:xfrm>
          <a:prstGeom prst="flowChartDocument">
            <a:avLst/>
          </a:prstGeom>
          <a:solidFill>
            <a:schemeClr val="bg2">
              <a:lumMod val="75000"/>
            </a:schemeClr>
          </a:solidFill>
          <a:ln w="635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/>
          <p:cNvSpPr/>
          <p:nvPr/>
        </p:nvSpPr>
        <p:spPr>
          <a:xfrm>
            <a:off x="6572264" y="2714620"/>
            <a:ext cx="1428760" cy="1214446"/>
          </a:xfrm>
          <a:prstGeom prst="flowChartMulti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/>
          <p:cNvSpPr/>
          <p:nvPr/>
        </p:nvSpPr>
        <p:spPr>
          <a:xfrm>
            <a:off x="571472" y="4143380"/>
            <a:ext cx="2286016" cy="500066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paration 11"/>
          <p:cNvSpPr/>
          <p:nvPr/>
        </p:nvSpPr>
        <p:spPr>
          <a:xfrm>
            <a:off x="3143240" y="4214818"/>
            <a:ext cx="1428760" cy="785818"/>
          </a:xfrm>
          <a:prstGeom prst="flowChartPrepa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Input 12"/>
          <p:cNvSpPr/>
          <p:nvPr/>
        </p:nvSpPr>
        <p:spPr>
          <a:xfrm>
            <a:off x="4929190" y="4214818"/>
            <a:ext cx="1714512" cy="92869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nual Operation 13"/>
          <p:cNvSpPr/>
          <p:nvPr/>
        </p:nvSpPr>
        <p:spPr>
          <a:xfrm>
            <a:off x="6929454" y="4143380"/>
            <a:ext cx="1214446" cy="1785950"/>
          </a:xfrm>
          <a:prstGeom prst="flowChartManualOperat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00100" y="4929198"/>
            <a:ext cx="1285884" cy="1214446"/>
          </a:xfrm>
          <a:prstGeom prst="flowChartConnector">
            <a:avLst/>
          </a:prstGeom>
          <a:solidFill>
            <a:schemeClr val="accent3"/>
          </a:solidFill>
          <a:ln w="266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Shape Test </a:t>
            </a:r>
            <a:r>
              <a:rPr lang="de-DE" dirty="0" smtClean="0"/>
              <a:t>6: </a:t>
            </a:r>
            <a:r>
              <a:rPr lang="de-DE" dirty="0" smtClean="0"/>
              <a:t>„Flow Chart“</a:t>
            </a:r>
            <a:endParaRPr lang="en-US" dirty="0"/>
          </a:p>
        </p:txBody>
      </p:sp>
      <p:sp>
        <p:nvSpPr>
          <p:cNvPr id="3" name="Flowchart: Off-page Connector 2"/>
          <p:cNvSpPr/>
          <p:nvPr/>
        </p:nvSpPr>
        <p:spPr>
          <a:xfrm>
            <a:off x="714348" y="1500174"/>
            <a:ext cx="1285884" cy="135732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ard 3"/>
          <p:cNvSpPr/>
          <p:nvPr/>
        </p:nvSpPr>
        <p:spPr>
          <a:xfrm>
            <a:off x="2500298" y="1643050"/>
            <a:ext cx="1428760" cy="100013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unched Tape 4"/>
          <p:cNvSpPr/>
          <p:nvPr/>
        </p:nvSpPr>
        <p:spPr>
          <a:xfrm>
            <a:off x="4357686" y="1714488"/>
            <a:ext cx="1285884" cy="928694"/>
          </a:xfrm>
          <a:prstGeom prst="flowChartPunchedTap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177800" dir="192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/>
          <p:cNvSpPr/>
          <p:nvPr/>
        </p:nvSpPr>
        <p:spPr>
          <a:xfrm>
            <a:off x="6072198" y="1785926"/>
            <a:ext cx="1214446" cy="1143008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r 6"/>
          <p:cNvSpPr/>
          <p:nvPr/>
        </p:nvSpPr>
        <p:spPr>
          <a:xfrm>
            <a:off x="785786" y="3143248"/>
            <a:ext cx="1428760" cy="1285884"/>
          </a:xfrm>
          <a:prstGeom prst="flowChartOr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llate 7"/>
          <p:cNvSpPr/>
          <p:nvPr/>
        </p:nvSpPr>
        <p:spPr>
          <a:xfrm>
            <a:off x="2714612" y="3143248"/>
            <a:ext cx="571504" cy="1357322"/>
          </a:xfrm>
          <a:prstGeom prst="flowChartCol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Sort 8"/>
          <p:cNvSpPr/>
          <p:nvPr/>
        </p:nvSpPr>
        <p:spPr>
          <a:xfrm>
            <a:off x="3714744" y="3000372"/>
            <a:ext cx="571504" cy="1571636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/>
          <p:cNvSpPr/>
          <p:nvPr/>
        </p:nvSpPr>
        <p:spPr>
          <a:xfrm>
            <a:off x="4643438" y="3214686"/>
            <a:ext cx="1285884" cy="114300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erge 10"/>
          <p:cNvSpPr/>
          <p:nvPr/>
        </p:nvSpPr>
        <p:spPr>
          <a:xfrm>
            <a:off x="6072198" y="3286124"/>
            <a:ext cx="1071570" cy="1143008"/>
          </a:xfrm>
          <a:prstGeom prst="flowChartMerg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Stored Data 11"/>
          <p:cNvSpPr/>
          <p:nvPr/>
        </p:nvSpPr>
        <p:spPr>
          <a:xfrm>
            <a:off x="7358082" y="3357562"/>
            <a:ext cx="1143008" cy="100013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>
            <a:off x="357158" y="4929198"/>
            <a:ext cx="1143008" cy="928694"/>
          </a:xfrm>
          <a:prstGeom prst="flowChartDelay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equential Access Storage 13"/>
          <p:cNvSpPr/>
          <p:nvPr/>
        </p:nvSpPr>
        <p:spPr>
          <a:xfrm>
            <a:off x="1857356" y="4929198"/>
            <a:ext cx="1357322" cy="1214446"/>
          </a:xfrm>
          <a:prstGeom prst="flowChartMagneticTap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3571868" y="4929198"/>
            <a:ext cx="1285884" cy="107157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5214942" y="4786322"/>
            <a:ext cx="1428760" cy="1214446"/>
          </a:xfrm>
          <a:prstGeom prst="flowChartMagneticDrum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isplay 16"/>
          <p:cNvSpPr/>
          <p:nvPr/>
        </p:nvSpPr>
        <p:spPr>
          <a:xfrm>
            <a:off x="7072330" y="4714884"/>
            <a:ext cx="1643074" cy="1285884"/>
          </a:xfrm>
          <a:prstGeom prst="flowChartDisplay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Hyperlink Test</a:t>
            </a:r>
            <a:endParaRPr lang="en-US" smtClean="0"/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857250" y="1428750"/>
            <a:ext cx="7215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  <a:hlinkClick r:id="rId2" action="ppaction://program"/>
              </a:rPr>
              <a:t>Link to Notepad.exe</a:t>
            </a:r>
            <a:endParaRPr lang="de-DE">
              <a:latin typeface="Calibri" pitchFamily="34" charset="0"/>
            </a:endParaRPr>
          </a:p>
          <a:p>
            <a:endParaRPr lang="de-DE">
              <a:latin typeface="Calibri" pitchFamily="34" charset="0"/>
            </a:endParaRPr>
          </a:p>
          <a:p>
            <a:r>
              <a:rPr lang="de-DE">
                <a:latin typeface="Calibri" pitchFamily="34" charset="0"/>
                <a:hlinkClick r:id="" action="ppaction://noaction">
                  <a:snd r:embed="rId3" name="applause.wav" builtIn="1"/>
                </a:hlinkClick>
              </a:rPr>
              <a:t>Link to Applaus Sound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Background Test 1: „Fill Solid“</a:t>
            </a: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3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 Test 2: „Transparency“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Arrange </a:t>
            </a:r>
            <a:r>
              <a:rPr lang="de-DE" dirty="0" smtClean="0"/>
              <a:t>Test </a:t>
            </a:r>
            <a:r>
              <a:rPr lang="de-DE" dirty="0" smtClean="0"/>
              <a:t>1: „Group“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4348" y="1500174"/>
            <a:ext cx="4857784" cy="1714512"/>
            <a:chOff x="1357290" y="2214554"/>
            <a:chExt cx="4857784" cy="1714512"/>
          </a:xfrm>
        </p:grpSpPr>
        <p:sp>
          <p:nvSpPr>
            <p:cNvPr id="3" name="TextBox 2"/>
            <p:cNvSpPr txBox="1"/>
            <p:nvPr/>
          </p:nvSpPr>
          <p:spPr>
            <a:xfrm>
              <a:off x="1357290" y="2214554"/>
              <a:ext cx="3500462" cy="1714512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txBody>
            <a:bodyPr wrap="square" rtlCol="0" anchor="b">
              <a:noAutofit/>
            </a:bodyPr>
            <a:lstStyle/>
            <a:p>
              <a:r>
                <a:rPr lang="de-DE" dirty="0" smtClean="0"/>
                <a:t>single </a:t>
              </a:r>
              <a:r>
                <a:rPr lang="de-DE" dirty="0" smtClean="0"/>
                <a:t>g</a:t>
              </a:r>
              <a:r>
                <a:rPr lang="de-DE" dirty="0" smtClean="0"/>
                <a:t>roup </a:t>
              </a:r>
              <a:endParaRPr lang="en-US" dirty="0" smtClean="0"/>
            </a:p>
          </p:txBody>
        </p:sp>
        <p:sp>
          <p:nvSpPr>
            <p:cNvPr id="4" name="Oval 3"/>
            <p:cNvSpPr/>
            <p:nvPr/>
          </p:nvSpPr>
          <p:spPr>
            <a:xfrm>
              <a:off x="3571868" y="2214554"/>
              <a:ext cx="2643206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0430" y="2232000"/>
              <a:ext cx="1357322" cy="16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29058" y="3643314"/>
            <a:ext cx="1428760" cy="2214578"/>
            <a:chOff x="3929058" y="3643314"/>
            <a:chExt cx="1428760" cy="2214578"/>
          </a:xfrm>
        </p:grpSpPr>
        <p:grpSp>
          <p:nvGrpSpPr>
            <p:cNvPr id="10" name="Group 9"/>
            <p:cNvGrpSpPr/>
            <p:nvPr/>
          </p:nvGrpSpPr>
          <p:grpSpPr>
            <a:xfrm>
              <a:off x="3929058" y="3643314"/>
              <a:ext cx="1428760" cy="2214578"/>
              <a:chOff x="4000496" y="3857628"/>
              <a:chExt cx="1428760" cy="221457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000496" y="4643446"/>
                <a:ext cx="1428760" cy="1428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4000496" y="3857628"/>
                <a:ext cx="1428760" cy="785818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00496" y="4500570"/>
              <a:ext cx="1285884" cy="1285884"/>
              <a:chOff x="4071934" y="4714884"/>
              <a:chExt cx="1285884" cy="128588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4071934" y="4714884"/>
                <a:ext cx="1285884" cy="128588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4071934" y="4714884"/>
                <a:ext cx="1285884" cy="128588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5572132" y="4929198"/>
            <a:ext cx="27146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dirty="0" smtClean="0"/>
              <a:t>&lt; group of 2 groups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2143116"/>
            <a:ext cx="3429024" cy="20717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Send to Back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de-DE" dirty="0" smtClean="0"/>
              <a:t>Arrange Test </a:t>
            </a:r>
            <a:r>
              <a:rPr lang="de-DE" dirty="0" smtClean="0"/>
              <a:t>2: „Order“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3240" y="2500306"/>
            <a:ext cx="4714908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/>
              <a:t>Send Backward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1670" y="3571876"/>
            <a:ext cx="4000528" cy="2500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 smtClean="0"/>
              <a:t>Bring Forward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3306" y="3857628"/>
            <a:ext cx="3786214" cy="1785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Bring to Front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/>
              <a:t>Layout </a:t>
            </a:r>
            <a:r>
              <a:rPr lang="de-DE" dirty="0" smtClean="0"/>
              <a:t>Test 1</a:t>
            </a:r>
            <a:r>
              <a:rPr lang="de-DE" dirty="0"/>
              <a:t>: „Two Content Layout“</a:t>
            </a:r>
            <a:endParaRPr lang="en-US" dirty="0"/>
          </a:p>
        </p:txBody>
      </p:sp>
      <p:sp>
        <p:nvSpPr>
          <p:cNvPr id="14338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u="sng" smtClean="0">
                <a:solidFill>
                  <a:srgbClr val="FFFF00"/>
                </a:solidFill>
              </a:rPr>
              <a:t>Left Column Text</a:t>
            </a:r>
          </a:p>
          <a:p>
            <a:pPr lvl="1"/>
            <a:r>
              <a:rPr lang="de-DE" smtClean="0">
                <a:solidFill>
                  <a:srgbClr val="FFC000"/>
                </a:solidFill>
              </a:rPr>
              <a:t>This text has been formatted directly</a:t>
            </a:r>
            <a:endParaRPr lang="en-US" smtClean="0">
              <a:solidFill>
                <a:srgbClr val="FFC000"/>
              </a:solidFill>
            </a:endParaRPr>
          </a:p>
        </p:txBody>
      </p:sp>
      <p:sp>
        <p:nvSpPr>
          <p:cNvPr id="14339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mtClean="0"/>
              <a:t>Right Column Text</a:t>
            </a:r>
          </a:p>
          <a:p>
            <a:pPr lvl="1"/>
            <a:r>
              <a:rPr lang="de-DE" smtClean="0"/>
              <a:t>This text has been formatted on the master slide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/>
              <a:t>Layout </a:t>
            </a:r>
            <a:r>
              <a:rPr lang="de-DE" dirty="0" smtClean="0"/>
              <a:t>Test 2: </a:t>
            </a:r>
            <a:r>
              <a:rPr lang="de-DE" dirty="0"/>
              <a:t>„Comparison Layout“</a:t>
            </a:r>
            <a:endParaRPr lang="en-US" dirty="0"/>
          </a:p>
        </p:txBody>
      </p:sp>
      <p:sp>
        <p:nvSpPr>
          <p:cNvPr id="15362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Left Column Header</a:t>
            </a:r>
            <a:endParaRPr lang="en-US" smtClean="0"/>
          </a:p>
        </p:txBody>
      </p:sp>
      <p:sp>
        <p:nvSpPr>
          <p:cNvPr id="15363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mtClean="0"/>
              <a:t>Left Column Text</a:t>
            </a:r>
          </a:p>
          <a:p>
            <a:pPr lvl="1"/>
            <a:r>
              <a:rPr lang="de-DE" smtClean="0"/>
              <a:t>The formatting of the left column has been changed on the master slide</a:t>
            </a:r>
            <a:endParaRPr lang="en-US" smtClean="0"/>
          </a:p>
        </p:txBody>
      </p:sp>
      <p:sp>
        <p:nvSpPr>
          <p:cNvPr id="15364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mtClean="0"/>
              <a:t>Right Column Header</a:t>
            </a:r>
            <a:endParaRPr lang="en-US" smtClean="0"/>
          </a:p>
        </p:txBody>
      </p:sp>
      <p:sp>
        <p:nvSpPr>
          <p:cNvPr id="15365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mtClean="0"/>
              <a:t>Right Column Text</a:t>
            </a:r>
          </a:p>
          <a:p>
            <a:r>
              <a:rPr lang="de-DE" smtClean="0"/>
              <a:t>The right column has no formatting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Layout Test 3: „Content with Caption“</a:t>
            </a:r>
            <a:endParaRPr lang="en-US" smtClean="0"/>
          </a:p>
        </p:txBody>
      </p:sp>
      <p:sp>
        <p:nvSpPr>
          <p:cNvPr id="1638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This Textbox has been formatted on the master slide.</a:t>
            </a:r>
          </a:p>
          <a:p>
            <a:pPr lvl="1"/>
            <a:r>
              <a:rPr lang="de-DE" smtClean="0"/>
              <a:t>Second Level</a:t>
            </a:r>
            <a:endParaRPr lang="en-US" smtClean="0"/>
          </a:p>
        </p:txBody>
      </p:sp>
      <p:sp>
        <p:nvSpPr>
          <p:cNvPr id="16387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1800" smtClean="0">
                <a:solidFill>
                  <a:srgbClr val="0070C0"/>
                </a:solidFill>
              </a:rPr>
              <a:t>The text of this box has been formatted on the slide. The master‘s default formatting hasn‘t been changed.</a:t>
            </a:r>
            <a:endParaRPr lang="en-US" sz="180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Layout Test 4: „Picture with Caption"</a:t>
            </a:r>
            <a:endParaRPr lang="en-US" smtClean="0"/>
          </a:p>
        </p:txBody>
      </p:sp>
      <p:pic>
        <p:nvPicPr>
          <p:cNvPr id="17410" name="Picture Placeholder 7" descr="Zapotec.bmp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17411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mtClean="0"/>
              <a:t>The picture will not be displayed, but the layout have to work.</a:t>
            </a: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Paragraph Test 1: „Numbering“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dirty="0" smtClean="0"/>
              <a:t>Level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D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2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4800" b="1" u="sng" dirty="0" smtClean="0"/>
              <a:t>Level 3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DE" dirty="0" smtClean="0"/>
              <a:t>Level 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Paragraph Test 2: „Spacing and Indentation“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800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1800" dirty="0" smtClean="0"/>
              <a:t>This Text is indented (3cm)</a:t>
            </a:r>
          </a:p>
          <a:p>
            <a:pPr fontAlgn="auto">
              <a:spcBef>
                <a:spcPts val="2835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1800" dirty="0" smtClean="0"/>
              <a:t>This text has spacing before (1cm)</a:t>
            </a:r>
          </a:p>
          <a:p>
            <a:pPr fontAlgn="auto">
              <a:spcAft>
                <a:spcPts val="2835"/>
              </a:spcAft>
              <a:buFont typeface="Arial" pitchFamily="34" charset="0"/>
              <a:buNone/>
              <a:defRPr/>
            </a:pPr>
            <a:r>
              <a:rPr lang="de-DE" sz="1800" dirty="0" smtClean="0"/>
              <a:t>This text has spacing after (1cm)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1800" dirty="0" smtClean="0"/>
              <a:t>This line has double line spacing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Arial" pitchFamily="34" charset="0"/>
              <a:buNone/>
              <a:tabLst>
                <a:tab pos="1800000" algn="l"/>
              </a:tabLst>
              <a:defRPr/>
            </a:pPr>
            <a:r>
              <a:rPr lang="de-DE" sz="1800" smtClean="0"/>
              <a:t>&gt;</a:t>
            </a:r>
            <a:r>
              <a:rPr lang="de-DE" sz="1800" dirty="0" smtClean="0"/>
              <a:t>		&lt;</a:t>
            </a:r>
            <a:r>
              <a:rPr lang="de-DE" sz="1800" smtClean="0"/>
              <a:t>5cm tab characters</a:t>
            </a:r>
            <a:endParaRPr lang="de-DE" sz="1800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Paragraph Test 3: „Text Alignment“</a:t>
            </a:r>
            <a:endParaRPr lang="en-US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de-DE" smtClean="0"/>
              <a:t>This Text is aligned center</a:t>
            </a:r>
          </a:p>
          <a:p>
            <a:pPr algn="r">
              <a:buFont typeface="Arial" charset="0"/>
              <a:buNone/>
            </a:pPr>
            <a:r>
              <a:rPr lang="de-DE" smtClean="0"/>
              <a:t>This text is aligned right</a:t>
            </a:r>
          </a:p>
          <a:p>
            <a:pPr>
              <a:buFont typeface="Arial" charset="0"/>
              <a:buNone/>
            </a:pPr>
            <a:r>
              <a:rPr lang="de-DE" smtClean="0"/>
              <a:t>This text is aligned left</a:t>
            </a:r>
            <a:endParaRPr lang="en-US" smtClean="0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785813" y="3500438"/>
            <a:ext cx="26431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de-DE">
                <a:latin typeface="Calibri" pitchFamily="34" charset="0"/>
              </a:rPr>
              <a:t>This text is aligned bottom</a:t>
            </a:r>
            <a:endParaRPr lang="en-US">
              <a:latin typeface="Calibri" pitchFamily="34" charset="0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3786188" y="3429000"/>
            <a:ext cx="22860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>
                <a:latin typeface="Calibri" pitchFamily="34" charset="0"/>
              </a:rPr>
              <a:t>This text is aligned top</a:t>
            </a:r>
            <a:endParaRPr lang="en-US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813" y="3071813"/>
            <a:ext cx="2500312" cy="3429000"/>
          </a:xfrm>
          <a:prstGeom prst="rect">
            <a:avLst/>
          </a:prstGeom>
          <a:noFill/>
        </p:spPr>
        <p:txBody>
          <a:bodyPr vert="vert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+mn-lt"/>
              </a:rPr>
              <a:t>This text is rotated 90°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Shape Test 1: „Lines“</a:t>
            </a:r>
            <a:endParaRPr lang="en-US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71563" y="1714500"/>
            <a:ext cx="2357437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43250" y="1785938"/>
            <a:ext cx="2428875" cy="114300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7313" y="2428875"/>
            <a:ext cx="1714500" cy="1571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14750" y="1785938"/>
            <a:ext cx="2571750" cy="1785937"/>
          </a:xfrm>
          <a:prstGeom prst="straightConnector1">
            <a:avLst/>
          </a:prstGeom>
          <a:ln w="63500">
            <a:solidFill>
              <a:schemeClr val="accent6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715125" y="1785938"/>
            <a:ext cx="1357313" cy="121443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5500688" y="3000375"/>
            <a:ext cx="2428875" cy="285750"/>
          </a:xfrm>
          <a:prstGeom prst="bentConnector3">
            <a:avLst>
              <a:gd name="adj1" fmla="val 50000"/>
            </a:avLst>
          </a:prstGeom>
          <a:ln w="508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3857625" y="3500438"/>
            <a:ext cx="3571875" cy="571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1107281" y="3107532"/>
            <a:ext cx="2143125" cy="1928812"/>
          </a:xfrm>
          <a:prstGeom prst="curvedConnector3">
            <a:avLst>
              <a:gd name="adj1" fmla="val 50000"/>
            </a:avLst>
          </a:prstGeom>
          <a:ln w="25400"/>
          <a:effectLst>
            <a:outerShdw blurRad="50800" dist="38100" dir="8100000" algn="tr" rotWithShape="0">
              <a:schemeClr val="accent2"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334</Words>
  <Application>Microsoft Office PowerPoint</Application>
  <PresentationFormat>On-screen Show (4:3)</PresentationFormat>
  <Paragraphs>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M3 Feature Test</vt:lpstr>
      <vt:lpstr>Layout Test 1: „Two Content Layout“</vt:lpstr>
      <vt:lpstr>Layout Test 2: „Comparison Layout“</vt:lpstr>
      <vt:lpstr>Layout Test 3: „Content with Caption“</vt:lpstr>
      <vt:lpstr>Layout Test 4: „Picture with Caption"</vt:lpstr>
      <vt:lpstr>Paragraph Test 1: „Numbering“</vt:lpstr>
      <vt:lpstr>Paragraph Test 2: „Spacing and Indentation“</vt:lpstr>
      <vt:lpstr>Paragraph Test 3: „Text Alignment“</vt:lpstr>
      <vt:lpstr>Shape Test 1: „Lines“</vt:lpstr>
      <vt:lpstr>Shape Test 2: „Rectangles“</vt:lpstr>
      <vt:lpstr>Shape Test 3: „Basic Shapes“</vt:lpstr>
      <vt:lpstr>Shape Test 4: „Equation Shapes“</vt:lpstr>
      <vt:lpstr>Shape Test 5: „Flow Chart“</vt:lpstr>
      <vt:lpstr>Shape Test 6: „Flow Chart“</vt:lpstr>
      <vt:lpstr>Hyperlink Test</vt:lpstr>
      <vt:lpstr>Background Test 1: „Fill Solid“</vt:lpstr>
      <vt:lpstr>Background Test 2: „Transparency“</vt:lpstr>
      <vt:lpstr>Arrange Test 1: „Group“</vt:lpstr>
      <vt:lpstr>Arrange Test 2: „Order“</vt:lpstr>
    </vt:vector>
  </TitlesOfParts>
  <Company>DIaLOGIKa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</dc:creator>
  <cp:lastModifiedBy>Markus</cp:lastModifiedBy>
  <cp:revision>71</cp:revision>
  <dcterms:created xsi:type="dcterms:W3CDTF">2007-05-31T12:13:44Z</dcterms:created>
  <dcterms:modified xsi:type="dcterms:W3CDTF">2007-06-01T09:21:45Z</dcterms:modified>
</cp:coreProperties>
</file>